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57" r:id="rId4"/>
    <p:sldId id="258" r:id="rId5"/>
    <p:sldId id="260" r:id="rId6"/>
    <p:sldId id="262" r:id="rId7"/>
    <p:sldId id="259" r:id="rId8"/>
    <p:sldId id="287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86" r:id="rId20"/>
    <p:sldId id="275" r:id="rId21"/>
    <p:sldId id="276" r:id="rId22"/>
    <p:sldId id="272" r:id="rId23"/>
    <p:sldId id="277" r:id="rId24"/>
    <p:sldId id="278" r:id="rId25"/>
    <p:sldId id="271" r:id="rId26"/>
    <p:sldId id="261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A054C-0767-4724-8D24-3447DF2713AA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30A4-4737-4C01-9A7D-E62666C3E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32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다중회귀모형에서 회귀계수란 독립변수의 </a:t>
            </a:r>
            <a:r>
              <a:rPr lang="ko-KR" altLang="en-US" dirty="0" err="1"/>
              <a:t>변화량을</a:t>
            </a:r>
            <a:r>
              <a:rPr lang="ko-KR" altLang="en-US" dirty="0"/>
              <a:t>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회귀분석에서 사용된 </a:t>
            </a:r>
            <a:r>
              <a:rPr lang="ko-KR" altLang="en-US" b="1" dirty="0"/>
              <a:t>설명변수들 사이에 유의한 상관관계</a:t>
            </a:r>
            <a:r>
              <a:rPr lang="ko-KR" altLang="en-US" dirty="0"/>
              <a:t>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존재하는 경우</a:t>
            </a:r>
            <a:r>
              <a:rPr lang="en-US" altLang="ko-KR" dirty="0"/>
              <a:t>, </a:t>
            </a:r>
            <a:r>
              <a:rPr lang="ko-KR" altLang="en-US" dirty="0"/>
              <a:t>회귀계수의 분산이 증가하여 회귀계수의 추정치가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불안하고 해석하기 어려워진다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이렇게 일부 독립변수가 다른 독립변수와의 </a:t>
            </a:r>
            <a:r>
              <a:rPr lang="ko-KR" altLang="en-US" dirty="0" err="1"/>
              <a:t>상관정도가</a:t>
            </a:r>
            <a:r>
              <a:rPr lang="ko-KR" altLang="en-US" dirty="0"/>
              <a:t> 높아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데이터 분석 시 부정적인 영향을 미치는 현상을 </a:t>
            </a:r>
            <a:r>
              <a:rPr lang="ko-KR" altLang="en-US" b="1" dirty="0" err="1"/>
              <a:t>다중공선성</a:t>
            </a:r>
            <a:r>
              <a:rPr lang="ko-KR" altLang="en-US" dirty="0" err="1"/>
              <a:t>이라고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EA6AF1-9506-4F53-9AE3-F44BCEA9B66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D60-621F-4504-95FF-D9FF1AC3CC8D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85C-8274-4378-AAA1-D603A36B1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92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D60-621F-4504-95FF-D9FF1AC3CC8D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85C-8274-4378-AAA1-D603A36B1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3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D60-621F-4504-95FF-D9FF1AC3CC8D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85C-8274-4378-AAA1-D603A36B1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6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FFBC70-D64B-43F6-9C51-14E8669B4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429A248-6222-4C74-B04D-5F87B0E8F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950582-E29C-421C-A5A9-C48060FA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EC0-F58B-4F89-BEFB-9AA950CB14F4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10BF549-DB81-4020-9B5B-9F7258FE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BD867BB-BDBA-4545-9389-2168DA0B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3775-3170-4D41-B5C3-8E321838D4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70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FF63EF-D29B-4D58-8F4A-063E1CCC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77F578-4D47-4E9E-BC11-2B32B420F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CA6CF68-D9DF-4E05-BE59-F80F6CD8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EC0-F58B-4F89-BEFB-9AA950CB14F4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379B7E7-98C7-493C-8209-179ACADD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A5F6B8-C40D-4C83-A303-BA4115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3775-3170-4D41-B5C3-8E321838D4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9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261ED8-97EA-4DA4-B540-9014563D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680CF5-1DFD-40B0-AD56-E814C83C0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5AE182-EEEE-4410-A4E8-BA8943CA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EC0-F58B-4F89-BEFB-9AA950CB14F4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C0311BF-3867-4DFB-B5EE-0EE5B006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BAB506D-9BE7-4F24-9FC9-4BC4406E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3775-3170-4D41-B5C3-8E321838D4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58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AA8B65-C84A-41F2-9B67-8E50F310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773D983-7146-44F6-93F9-5AE01FF9C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CAF3595-EB5B-493A-A0D5-6E68E6941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01F3541-245F-405D-8FBA-8E056E4F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EC0-F58B-4F89-BEFB-9AA950CB14F4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A82B236-EDA4-4AA9-A87F-C428D5E6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647588-8F4D-4445-A9D8-665A954A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3775-3170-4D41-B5C3-8E321838D4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60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385AA0-D38E-4793-B0E7-99A6F6DA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67259E5-1A73-4B01-9A10-A95A8BCD9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75B5001-EAF5-4547-B19C-F63038E00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573BD3F-D9E9-4879-AE3B-04D098620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D2E943D-26D3-489E-B2EE-61F35427F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B606317-91B0-4680-B286-A2C61585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EC0-F58B-4F89-BEFB-9AA950CB14F4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BC8BA42-93DF-418A-9879-8A566DD9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07E7716-304E-45CA-AD72-12B0C1F5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3775-3170-4D41-B5C3-8E321838D4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651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5D2BE7-B954-4D15-9C56-630F1346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5AEEA00-A2C7-4229-A254-3EBE75FF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EC0-F58B-4F89-BEFB-9AA950CB14F4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E9E2B2E-D05D-4FED-AED0-ED42E656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0C04D22-7883-4C69-950D-53F6E71B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3775-3170-4D41-B5C3-8E321838D4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43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E8F2A15-68F2-4D59-9AE7-71DAFBB9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EC0-F58B-4F89-BEFB-9AA950CB14F4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4CDD013-CE2F-4963-87C2-9B585ED3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0DA750A-A653-4EA1-AC66-10E72DD6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3775-3170-4D41-B5C3-8E321838D4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7411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DD9C75-6509-4C9C-9C1D-09D1F0A6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7C52785-E1DA-427E-864F-B037B824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FA3EB76-6941-4806-891F-CBD599C22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9BF176-571B-4437-9ABC-06FA96F6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EC0-F58B-4F89-BEFB-9AA950CB14F4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D2D343A-7097-4F11-80C3-B1291F37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026DF4C-AEB0-4453-8C01-24FB356E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3775-3170-4D41-B5C3-8E321838D4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63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D60-621F-4504-95FF-D9FF1AC3CC8D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85C-8274-4378-AAA1-D603A36B1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228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184077-17F4-4A8E-AAAD-CE728B41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C15C02C-EDA0-47B1-8837-97A49616B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60134D7-6FE8-46A7-A91E-62781D472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B322D61-D4BF-4AD4-A274-4A96EB2E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EC0-F58B-4F89-BEFB-9AA950CB14F4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99BD365-5A78-4AA6-8990-ED6D252A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F22D35D-2EF3-408C-8BF8-F1CFE76E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3775-3170-4D41-B5C3-8E321838D4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253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EFA195-6CFC-41C1-8838-1BB84930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000D9F7-D9FC-4C13-8F81-FDC56C270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9270EB8-DC63-4844-8594-31C70FC4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EC0-F58B-4F89-BEFB-9AA950CB14F4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DE08BD7-BE83-4204-BA51-C0CC457B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7EACF8E-ECEE-42F6-BC4D-ACF09BB6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3775-3170-4D41-B5C3-8E321838D4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605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D817A00-5AEC-4F0A-942D-C74FD12BB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770AC69-5AB2-4058-A00A-7F627533B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6A0657-BF21-4794-B13E-317A6FAE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EC0-F58B-4F89-BEFB-9AA950CB14F4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6F141B5-6327-4447-92C3-63BD4512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395AA2D-1245-4357-B073-8C56539E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3775-3170-4D41-B5C3-8E321838D4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D60-621F-4504-95FF-D9FF1AC3CC8D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85C-8274-4378-AAA1-D603A36B1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94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D60-621F-4504-95FF-D9FF1AC3CC8D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85C-8274-4378-AAA1-D603A36B1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D60-621F-4504-95FF-D9FF1AC3CC8D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85C-8274-4378-AAA1-D603A36B1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9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D60-621F-4504-95FF-D9FF1AC3CC8D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85C-8274-4378-AAA1-D603A36B1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D60-621F-4504-95FF-D9FF1AC3CC8D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85C-8274-4378-AAA1-D603A36B1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15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D60-621F-4504-95FF-D9FF1AC3CC8D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85C-8274-4378-AAA1-D603A36B1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21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D60-621F-4504-95FF-D9FF1AC3CC8D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85C-8274-4378-AAA1-D603A36B1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9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63D60-621F-4504-95FF-D9FF1AC3CC8D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4985C-8274-4378-AAA1-D603A36B1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0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70062BC-1AE5-4BF0-B195-53A1C929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2597C60-6202-4D4C-9756-63C68E5D8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BA991A-876A-40E9-AAB5-53E601AA8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23EC0-F58B-4F89-BEFB-9AA950CB14F4}" type="datetimeFigureOut">
              <a:rPr lang="ko-KR" altLang="en-US" smtClean="0"/>
              <a:pPr/>
              <a:t>2018-08-16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6A7ED3-46C0-4FCC-9B40-A5A4ED5F0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2E5C18F-1341-4BBB-BF6F-BA9BB87B0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3775-3170-4D41-B5C3-8E321838D4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7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회귀 분석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(Regression Analysis)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BOAZ 11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994991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ko-KR" altLang="en-US" dirty="0"/>
              <a:t>회귀모형의 유의성 검정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81213"/>
            <a:ext cx="69532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43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ko-KR" altLang="en-US" dirty="0"/>
              <a:t>회귀모형의 유의성 검정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설명계수 </a:t>
            </a:r>
            <a:r>
              <a:rPr lang="en-US" altLang="ko-KR" dirty="0"/>
              <a:t>R</a:t>
            </a:r>
            <a:r>
              <a:rPr lang="en-US" altLang="ko-KR" baseline="30000" dirty="0"/>
              <a:t>2</a:t>
            </a:r>
            <a:r>
              <a:rPr lang="ko-KR" altLang="en-US" dirty="0"/>
              <a:t>을 구하는 방법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상관계수 </a:t>
            </a:r>
            <a:r>
              <a:rPr lang="en-US" altLang="ko-KR" dirty="0"/>
              <a:t>R</a:t>
            </a:r>
            <a:r>
              <a:rPr lang="ko-KR" altLang="en-US" dirty="0"/>
              <a:t>을 제곱하는 방법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 err="1"/>
              <a:t>회귀식에</a:t>
            </a:r>
            <a:r>
              <a:rPr lang="ko-KR" altLang="en-US" dirty="0"/>
              <a:t> 대한 분산분석의 데이터를 활용하는 방법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SSR/SST = SSR/(SSR+SSE) = R</a:t>
            </a:r>
            <a:r>
              <a:rPr lang="en-US" altLang="ko-KR" baseline="30000" dirty="0"/>
              <a:t>2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35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회귀모형의 유의성 검정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b="1" dirty="0"/>
              <a:t>회귀변동</a:t>
            </a:r>
            <a:r>
              <a:rPr lang="en-US" altLang="ko-KR" b="1" dirty="0"/>
              <a:t>(SSR):</a:t>
            </a:r>
            <a:r>
              <a:rPr lang="ko-KR" altLang="en-US" dirty="0" err="1"/>
              <a:t>예측값과</a:t>
            </a:r>
            <a:r>
              <a:rPr lang="ko-KR" altLang="en-US" dirty="0"/>
              <a:t> 평균의 차이를 제곱해서 합한 것 </a:t>
            </a:r>
            <a:r>
              <a:rPr lang="en-US" altLang="ko-KR" dirty="0"/>
              <a:t>– </a:t>
            </a:r>
            <a:r>
              <a:rPr lang="ko-KR" altLang="en-US" dirty="0"/>
              <a:t>설명 가능한 변동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b="1" dirty="0"/>
              <a:t>오차변동</a:t>
            </a:r>
            <a:r>
              <a:rPr lang="en-US" altLang="ko-KR" b="1" dirty="0"/>
              <a:t>(SSE):</a:t>
            </a:r>
            <a:r>
              <a:rPr lang="ko-KR" altLang="en-US" b="1" dirty="0"/>
              <a:t> </a:t>
            </a:r>
            <a:r>
              <a:rPr lang="ko-KR" altLang="en-US" dirty="0" err="1"/>
              <a:t>실제값과</a:t>
            </a:r>
            <a:r>
              <a:rPr lang="ko-KR" altLang="en-US" dirty="0"/>
              <a:t> </a:t>
            </a:r>
            <a:r>
              <a:rPr lang="ko-KR" altLang="en-US" dirty="0" err="1"/>
              <a:t>예측값의</a:t>
            </a:r>
            <a:r>
              <a:rPr lang="ko-KR" altLang="en-US" dirty="0"/>
              <a:t> 차이를 제곱해서 합한 것 </a:t>
            </a:r>
            <a:r>
              <a:rPr lang="en-US" altLang="ko-KR" dirty="0"/>
              <a:t>– </a:t>
            </a:r>
            <a:r>
              <a:rPr lang="ko-KR" altLang="en-US" dirty="0"/>
              <a:t>설명 불가능한 변동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- </a:t>
            </a:r>
            <a:r>
              <a:rPr lang="ko-KR" altLang="en-US" b="1" dirty="0" err="1"/>
              <a:t>총변동</a:t>
            </a:r>
            <a:r>
              <a:rPr lang="en-US" altLang="ko-KR" b="1" dirty="0"/>
              <a:t>(SST): </a:t>
            </a:r>
            <a:r>
              <a:rPr lang="ko-KR" altLang="en-US" b="1" dirty="0"/>
              <a:t>회귀변동과 오차변동의 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83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ko-KR" altLang="en-US" dirty="0"/>
              <a:t>회귀모형의 유의성 검정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61245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58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3100" dirty="0"/>
              <a:t>회귀모형의 유의성 검정</a:t>
            </a:r>
            <a:endParaRPr lang="en-US" altLang="ko-KR" sz="3100" dirty="0"/>
          </a:p>
          <a:p>
            <a:pPr marL="0" indent="0">
              <a:buNone/>
            </a:pP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/>
              <a:t>- </a:t>
            </a:r>
            <a:r>
              <a:rPr lang="ko-KR" altLang="en-US" sz="3100" dirty="0"/>
              <a:t>설명계수로 유의성을 판단하기 어려운</a:t>
            </a:r>
            <a:r>
              <a:rPr lang="en-US" altLang="ko-KR" sz="3100" dirty="0"/>
              <a:t> </a:t>
            </a:r>
            <a:r>
              <a:rPr lang="ko-KR" altLang="en-US" sz="3100" dirty="0"/>
              <a:t>경우</a:t>
            </a:r>
            <a:r>
              <a:rPr lang="en-US" altLang="ko-KR" sz="3100" dirty="0"/>
              <a:t>,</a:t>
            </a:r>
          </a:p>
          <a:p>
            <a:pPr marL="0" indent="0">
              <a:buNone/>
            </a:pPr>
            <a:r>
              <a:rPr lang="ko-KR" altLang="en-US" sz="3100" dirty="0"/>
              <a:t>회귀식에 대한 분산분석을 통해 가설 검정하여 판단</a:t>
            </a: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/>
              <a:t>- </a:t>
            </a:r>
            <a:r>
              <a:rPr lang="ko-KR" altLang="en-US" sz="3100" dirty="0"/>
              <a:t>구한 </a:t>
            </a:r>
            <a:r>
              <a:rPr lang="en-US" altLang="ko-KR" sz="3100" dirty="0"/>
              <a:t>F</a:t>
            </a:r>
            <a:r>
              <a:rPr lang="ko-KR" altLang="en-US" sz="3100" dirty="0"/>
              <a:t>값이 </a:t>
            </a:r>
            <a:r>
              <a:rPr lang="ko-KR" altLang="en-US" sz="3100" dirty="0" err="1"/>
              <a:t>귀무가설의</a:t>
            </a:r>
            <a:r>
              <a:rPr lang="ko-KR" altLang="en-US" sz="3100" dirty="0"/>
              <a:t> 채택역과 </a:t>
            </a:r>
            <a:r>
              <a:rPr lang="ko-KR" altLang="en-US" sz="3100" dirty="0" err="1"/>
              <a:t>기각역</a:t>
            </a:r>
            <a:r>
              <a:rPr lang="ko-KR" altLang="en-US" sz="3100" dirty="0"/>
              <a:t> 중 어디에 포함되는지 판단</a:t>
            </a:r>
            <a:r>
              <a:rPr lang="en-US" altLang="ko-KR" sz="3100" dirty="0"/>
              <a:t>(F</a:t>
            </a:r>
            <a:r>
              <a:rPr lang="ko-KR" altLang="en-US" sz="3100" dirty="0"/>
              <a:t>분포표 참고</a:t>
            </a:r>
            <a:r>
              <a:rPr lang="en-US" altLang="ko-KR" sz="3100" dirty="0"/>
              <a:t>)</a:t>
            </a:r>
            <a:br>
              <a:rPr lang="en-US" altLang="ko-KR" sz="3100" dirty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/>
              <a:t>※ </a:t>
            </a:r>
            <a:r>
              <a:rPr lang="ko-KR" altLang="en-US" sz="3100" dirty="0" err="1"/>
              <a:t>귀무가설</a:t>
            </a:r>
            <a:r>
              <a:rPr lang="ko-KR" altLang="en-US" sz="3100" dirty="0"/>
              <a:t> </a:t>
            </a:r>
            <a:r>
              <a:rPr lang="en-US" altLang="ko-KR" sz="3100" dirty="0"/>
              <a:t>:</a:t>
            </a:r>
            <a:r>
              <a:rPr lang="ko-KR" altLang="en-US" sz="3100" dirty="0"/>
              <a:t> </a:t>
            </a:r>
            <a:r>
              <a:rPr lang="en-US" altLang="ko-KR" sz="3100" dirty="0"/>
              <a:t>‘</a:t>
            </a:r>
            <a:r>
              <a:rPr lang="ko-KR" altLang="en-US" sz="3100" dirty="0"/>
              <a:t>회귀식이 유의하지 않다</a:t>
            </a:r>
            <a:r>
              <a:rPr lang="en-US" altLang="ko-KR" sz="3100" dirty="0"/>
              <a:t>.’</a:t>
            </a:r>
            <a:br>
              <a:rPr lang="en-US" altLang="ko-KR" sz="3100" dirty="0"/>
            </a:br>
            <a:r>
              <a:rPr lang="en-US" altLang="ko-KR" sz="3100" dirty="0"/>
              <a:t>   </a:t>
            </a:r>
            <a:r>
              <a:rPr lang="ko-KR" altLang="en-US" sz="3100" dirty="0"/>
              <a:t>대립가설 </a:t>
            </a:r>
            <a:r>
              <a:rPr lang="en-US" altLang="ko-KR" sz="3100" dirty="0"/>
              <a:t>:</a:t>
            </a:r>
            <a:r>
              <a:rPr lang="ko-KR" altLang="en-US" sz="3100" dirty="0"/>
              <a:t> </a:t>
            </a:r>
            <a:r>
              <a:rPr lang="en-US" altLang="ko-KR" sz="3100" dirty="0"/>
              <a:t>‘</a:t>
            </a:r>
            <a:r>
              <a:rPr lang="ko-KR" altLang="en-US" sz="3100" dirty="0"/>
              <a:t>회귀식이 유의하다</a:t>
            </a:r>
            <a:r>
              <a:rPr lang="en-US" altLang="ko-KR" sz="3100" dirty="0"/>
              <a:t>.’</a:t>
            </a:r>
            <a:br>
              <a:rPr lang="en-US" altLang="ko-KR" sz="3100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25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ko-KR" altLang="en-US" dirty="0"/>
              <a:t>회귀모형의 유의성 검정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F</a:t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95"/>
          <a:stretch/>
        </p:blipFill>
        <p:spPr bwMode="auto">
          <a:xfrm>
            <a:off x="899592" y="2852936"/>
            <a:ext cx="6953250" cy="29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40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xmlns="" id="{3FEEF236-76F4-481F-8820-1757AB845F9C}"/>
              </a:ext>
            </a:extLst>
          </p:cNvPr>
          <p:cNvSpPr/>
          <p:nvPr/>
        </p:nvSpPr>
        <p:spPr>
          <a:xfrm>
            <a:off x="1356689" y="201515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1A630B3-3BBB-4215-8C14-BECBFA3F4601}"/>
              </a:ext>
            </a:extLst>
          </p:cNvPr>
          <p:cNvSpPr/>
          <p:nvPr/>
        </p:nvSpPr>
        <p:spPr>
          <a:xfrm>
            <a:off x="1311965" y="367002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FC8A1FE9-46F8-4BA7-A8C9-C37EF27E538F}"/>
              </a:ext>
            </a:extLst>
          </p:cNvPr>
          <p:cNvSpPr/>
          <p:nvPr/>
        </p:nvSpPr>
        <p:spPr>
          <a:xfrm>
            <a:off x="1311965" y="446018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7B9C436B-7D8A-4E74-AEF4-95E8AF93D0E5}"/>
              </a:ext>
            </a:extLst>
          </p:cNvPr>
          <p:cNvSpPr/>
          <p:nvPr/>
        </p:nvSpPr>
        <p:spPr>
          <a:xfrm>
            <a:off x="1311965" y="519071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1228615D-45C1-467B-A7FE-32E737BF218D}"/>
              </a:ext>
            </a:extLst>
          </p:cNvPr>
          <p:cNvSpPr/>
          <p:nvPr/>
        </p:nvSpPr>
        <p:spPr>
          <a:xfrm>
            <a:off x="2969316" y="2253698"/>
            <a:ext cx="2802835" cy="2087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4A0EF296-5887-4679-A95E-A851A0FCE4EC}"/>
              </a:ext>
            </a:extLst>
          </p:cNvPr>
          <p:cNvSpPr/>
          <p:nvPr/>
        </p:nvSpPr>
        <p:spPr>
          <a:xfrm>
            <a:off x="6758611" y="2094671"/>
            <a:ext cx="685800" cy="68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540D9D20-D829-4DDD-A459-0625937090F9}"/>
              </a:ext>
            </a:extLst>
          </p:cNvPr>
          <p:cNvSpPr/>
          <p:nvPr/>
        </p:nvSpPr>
        <p:spPr>
          <a:xfrm>
            <a:off x="6758611" y="4420429"/>
            <a:ext cx="685800" cy="68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xmlns="" id="{75F95601-D267-4C25-B1C3-D5919E7740DD}"/>
              </a:ext>
            </a:extLst>
          </p:cNvPr>
          <p:cNvSpPr/>
          <p:nvPr/>
        </p:nvSpPr>
        <p:spPr>
          <a:xfrm>
            <a:off x="3083616" y="4688784"/>
            <a:ext cx="2802835" cy="2087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35E409E-B1A3-4D26-9DF7-C27940173832}"/>
              </a:ext>
            </a:extLst>
          </p:cNvPr>
          <p:cNvSpPr txBox="1"/>
          <p:nvPr/>
        </p:nvSpPr>
        <p:spPr>
          <a:xfrm>
            <a:off x="6594618" y="1605874"/>
            <a:ext cx="1967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종속변수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685800"/>
            <a:endParaRPr lang="ko-KR" altLang="en-US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414AF5E-8050-4FCB-9073-B77320CAAD1E}"/>
              </a:ext>
            </a:extLst>
          </p:cNvPr>
          <p:cNvSpPr txBox="1"/>
          <p:nvPr/>
        </p:nvSpPr>
        <p:spPr>
          <a:xfrm>
            <a:off x="1227483" y="1499245"/>
            <a:ext cx="1967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독립변수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685800"/>
            <a:endParaRPr lang="ko-KR" altLang="en-US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DEA488A-6C48-4B2D-8EF4-9A59F0AA03C4}"/>
              </a:ext>
            </a:extLst>
          </p:cNvPr>
          <p:cNvSpPr txBox="1"/>
          <p:nvPr/>
        </p:nvSpPr>
        <p:spPr>
          <a:xfrm>
            <a:off x="6594618" y="3732577"/>
            <a:ext cx="1967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종속변수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685800"/>
            <a:endParaRPr lang="ko-KR" altLang="en-US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6C8C2C8-1DD7-4ED3-B97D-D4F17DADF7FB}"/>
              </a:ext>
            </a:extLst>
          </p:cNvPr>
          <p:cNvSpPr txBox="1"/>
          <p:nvPr/>
        </p:nvSpPr>
        <p:spPr>
          <a:xfrm>
            <a:off x="1115668" y="3216872"/>
            <a:ext cx="1967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독립변수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685800"/>
            <a:endParaRPr lang="ko-KR" altLang="en-US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754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96FA8434-57D0-4244-AF69-847571CB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다중선형회귀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07CA8BEC-D2BC-473D-A4D0-57D258A99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49412"/>
            <a:ext cx="7886700" cy="3470672"/>
          </a:xfrm>
        </p:spPr>
        <p:txBody>
          <a:bodyPr/>
          <a:lstStyle/>
          <a:p>
            <a:r>
              <a:rPr lang="ko-KR" altLang="en-US" dirty="0"/>
              <a:t>설명변수가 </a:t>
            </a:r>
            <a:r>
              <a:rPr lang="ko-KR" altLang="en-US" b="1" dirty="0"/>
              <a:t>여러 개 </a:t>
            </a:r>
            <a:r>
              <a:rPr lang="ko-KR" altLang="en-US" dirty="0"/>
              <a:t>있는 식에서 설명변수의 계수를 구하는 것</a:t>
            </a:r>
            <a:endParaRPr lang="en-US" altLang="ko-KR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xmlns="" id="{B5AEA4F6-1AAE-41B2-8AAE-A51DB036BC47}"/>
              </a:ext>
            </a:extLst>
          </p:cNvPr>
          <p:cNvSpPr txBox="1">
            <a:spLocks/>
          </p:cNvSpPr>
          <p:nvPr/>
        </p:nvSpPr>
        <p:spPr>
          <a:xfrm>
            <a:off x="628650" y="2737246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</a:pPr>
            <a:endParaRPr lang="ko-KR" altLang="en-US" sz="2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1028" name="Picture 4" descr="https://lh4.googleusercontent.com/FRUJTo8y7NGvUtFx6r6goPlNWCUriEwGZcR9xKxzzYdbKreNn8m7aznVcOBzT1fyNtsEplQtJQ3WEUFOVk2s6pDMkDJscvOycCDKmN8nAb9ZpO7ZA9tY-ZYXsqKcsbNfGbItmU3x">
            <a:extLst>
              <a:ext uri="{FF2B5EF4-FFF2-40B4-BE49-F238E27FC236}">
                <a16:creationId xmlns:a16="http://schemas.microsoft.com/office/drawing/2014/main" xmlns="" id="{1B3DCD8D-17ED-436A-BD9A-9F766C478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7" t="38957" r="27969" b="10327"/>
          <a:stretch/>
        </p:blipFill>
        <p:spPr bwMode="auto">
          <a:xfrm>
            <a:off x="2148168" y="2427954"/>
            <a:ext cx="5681382" cy="33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xmlns="" id="{DEDCD488-DA2D-4690-9C37-7AC4089B5E06}"/>
              </a:ext>
            </a:extLst>
          </p:cNvPr>
          <p:cNvSpPr txBox="1">
            <a:spLocks/>
          </p:cNvSpPr>
          <p:nvPr/>
        </p:nvSpPr>
        <p:spPr>
          <a:xfrm>
            <a:off x="628650" y="2512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</a:pPr>
            <a:r>
              <a:rPr lang="ko-KR" altLang="en-US" sz="2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다중회귀모형의 행렬표현</a:t>
            </a:r>
            <a:endParaRPr lang="en-US" altLang="ko-KR" sz="2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xmlns="" id="{589B0AD7-7896-4048-82AB-35A10719DE86}"/>
              </a:ext>
            </a:extLst>
          </p:cNvPr>
          <p:cNvSpPr/>
          <p:nvPr/>
        </p:nvSpPr>
        <p:spPr>
          <a:xfrm>
            <a:off x="4815745" y="3170783"/>
            <a:ext cx="346229" cy="352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198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973DF5-D0D5-4D3C-9C84-82B98406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Adjusted R-squared(</a:t>
            </a:r>
            <a:r>
              <a:rPr lang="ko-KR" altLang="en-US" dirty="0"/>
              <a:t>수정된 결정계수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438D07F5-9141-4738-BA5F-BC29377854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5934"/>
                <a:ext cx="8191822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>
                    <a:solidFill>
                      <a:prstClr val="black"/>
                    </a:solidFill>
                  </a:rPr>
                  <a:t>결정계수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ko-KR" altLang="en-US" sz="2400" dirty="0"/>
                  <a:t>는 독립변수가 많아질수록 그 값이 증가하는 특징을 가지고 있다</a:t>
                </a:r>
                <a:r>
                  <a:rPr lang="en-US" altLang="ko-KR" sz="2400" dirty="0"/>
                  <a:t>.</a:t>
                </a:r>
              </a:p>
              <a:p>
                <a:r>
                  <a:rPr lang="ko-KR" altLang="en-US" sz="2400" dirty="0"/>
                  <a:t>이를 방지하기 위해 </a:t>
                </a:r>
                <a:r>
                  <a:rPr lang="ko-KR" altLang="en-US" sz="2400" b="1" dirty="0"/>
                  <a:t>수정된 결정계수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𝑨𝒅𝒋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sz="2400" dirty="0"/>
                  <a:t>를 중심으로 회귀모형의 설명력을 측정한다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  <a:p>
                <a:r>
                  <a:rPr lang="ko-KR" altLang="en-US" sz="2400" dirty="0"/>
                  <a:t>수정된 결정계수 역시 </a:t>
                </a:r>
                <a:r>
                  <a:rPr lang="en-US" altLang="ko-KR" sz="2400" dirty="0"/>
                  <a:t>1</a:t>
                </a:r>
                <a:r>
                  <a:rPr lang="ko-KR" altLang="en-US" sz="2400" dirty="0"/>
                  <a:t>에 가까울수록 회귀계수의 설명력이 높음을 의미한다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38D07F5-9141-4738-BA5F-BC2937785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5934"/>
                <a:ext cx="8191822" cy="4351338"/>
              </a:xfrm>
              <a:blipFill>
                <a:blip r:embed="rId2"/>
                <a:stretch>
                  <a:fillRect l="-967" t="-1961" r="-1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lh4.googleusercontent.com/1ptAl8BDKHRZ2lxer7J9UzDmH3i5KWg22mVFre4Vh9Zmky9oC6EmvD-B_YCvCAhkn7uLI_RPlCX54AhGOByAs3ixk8uwTk0gs1Sg5-7KG8G5IlATpk2ivK9Gzw_FQ2Cr7TkZpfAj">
            <a:extLst>
              <a:ext uri="{FF2B5EF4-FFF2-40B4-BE49-F238E27FC236}">
                <a16:creationId xmlns:a16="http://schemas.microsoft.com/office/drawing/2014/main" xmlns="" id="{5DB0353B-8627-4641-B50B-CF8E77822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881557"/>
            <a:ext cx="4752528" cy="257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062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CFB585-647D-4DC7-B085-BB705636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다중선형회귀 </a:t>
            </a:r>
            <a:r>
              <a:rPr lang="en-US" altLang="ko-KR" dirty="0"/>
              <a:t>- </a:t>
            </a:r>
            <a:r>
              <a:rPr lang="ko-KR" altLang="en-US" dirty="0" err="1"/>
              <a:t>다중공선성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FF0F7BA4-E31A-46D7-AAE2-0D3DD21FB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" y="2131219"/>
                <a:ext cx="7991475" cy="326350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ko-KR" altLang="en-US" b="1" dirty="0">
                    <a:solidFill>
                      <a:prstClr val="black"/>
                    </a:solidFill>
                  </a:rPr>
                  <a:t>진단법</a:t>
                </a:r>
                <a:endParaRPr lang="en-US" altLang="ko-KR" b="1" dirty="0">
                  <a:solidFill>
                    <a:prstClr val="black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ko-KR" dirty="0">
                    <a:solidFill>
                      <a:prstClr val="black"/>
                    </a:solidFill>
                  </a:rPr>
                  <a:t>  1. </a:t>
                </a:r>
                <a:r>
                  <a:rPr lang="ko-KR" altLang="en-US" dirty="0">
                    <a:solidFill>
                      <a:prstClr val="black"/>
                    </a:solidFill>
                  </a:rPr>
                  <a:t>결정계수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ko-KR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dirty="0">
                    <a:solidFill>
                      <a:prstClr val="black"/>
                    </a:solidFill>
                  </a:rPr>
                  <a:t>이 높아 회귀식의 설명력이 높더라도</a:t>
                </a:r>
                <a:r>
                  <a:rPr lang="en-US" altLang="ko-KR" dirty="0">
                    <a:solidFill>
                      <a:prstClr val="black"/>
                    </a:solidFill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</a:rPr>
                  <a:t>독립변수의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ko-KR" altLang="en-US" dirty="0">
                    <a:solidFill>
                      <a:prstClr val="black"/>
                    </a:solidFill>
                  </a:rPr>
                  <a:t>값이 커서 개별인자들이 유의하지 않으면 독립변수들 간에 높은 상관관계가 있다고 의심된다</a:t>
                </a:r>
                <a:r>
                  <a:rPr lang="en-US" altLang="ko-KR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ko-KR" dirty="0">
                    <a:solidFill>
                      <a:prstClr val="black"/>
                    </a:solidFill>
                  </a:rPr>
                  <a:t>  2. </a:t>
                </a:r>
                <a:r>
                  <a:rPr lang="ko-KR" altLang="en-US" dirty="0">
                    <a:solidFill>
                      <a:prstClr val="black"/>
                    </a:solidFill>
                  </a:rPr>
                  <a:t>독립변수들 간의 상관계수를 구해 확인한다</a:t>
                </a:r>
                <a:r>
                  <a:rPr lang="en-US" altLang="ko-KR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ko-KR" dirty="0">
                    <a:solidFill>
                      <a:prstClr val="black"/>
                    </a:solidFill>
                  </a:rPr>
                  <a:t>  3. </a:t>
                </a:r>
                <a:r>
                  <a:rPr lang="ko-KR" altLang="en-US" dirty="0" err="1">
                    <a:solidFill>
                      <a:prstClr val="black"/>
                    </a:solidFill>
                  </a:rPr>
                  <a:t>분산팽창요인</a:t>
                </a:r>
                <a:r>
                  <a:rPr lang="en-US" altLang="ko-KR" dirty="0">
                    <a:solidFill>
                      <a:prstClr val="black"/>
                    </a:solidFill>
                  </a:rPr>
                  <a:t>(VIF ; Variance Inflation Factor)</a:t>
                </a:r>
                <a:r>
                  <a:rPr lang="ko-KR" altLang="en-US" dirty="0">
                    <a:solidFill>
                      <a:prstClr val="black"/>
                    </a:solidFill>
                  </a:rPr>
                  <a:t>의 값이 </a:t>
                </a:r>
                <a:r>
                  <a:rPr lang="en-US" altLang="ko-KR" dirty="0">
                    <a:solidFill>
                      <a:prstClr val="black"/>
                    </a:solidFill>
                  </a:rPr>
                  <a:t>10</a:t>
                </a:r>
                <a:r>
                  <a:rPr lang="ko-KR" altLang="en-US" dirty="0">
                    <a:solidFill>
                      <a:prstClr val="black"/>
                    </a:solidFill>
                  </a:rPr>
                  <a:t>보다 크면 </a:t>
                </a:r>
                <a:r>
                  <a:rPr lang="ko-KR" altLang="en-US" dirty="0" err="1">
                    <a:solidFill>
                      <a:prstClr val="black"/>
                    </a:solidFill>
                  </a:rPr>
                  <a:t>다중공선성이</a:t>
                </a:r>
                <a:r>
                  <a:rPr lang="ko-KR" altLang="en-US" dirty="0">
                    <a:solidFill>
                      <a:prstClr val="black"/>
                    </a:solidFill>
                  </a:rPr>
                  <a:t> 심각하다고 진단할 수 있다</a:t>
                </a:r>
                <a:r>
                  <a:rPr lang="en-US" altLang="ko-KR" dirty="0">
                    <a:solidFill>
                      <a:prstClr val="black"/>
                    </a:solidFill>
                  </a:rPr>
                  <a:t>.</a:t>
                </a: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0F7BA4-E31A-46D7-AAE2-0D3DD21FB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2131219"/>
                <a:ext cx="7991475" cy="3263504"/>
              </a:xfrm>
              <a:blipFill>
                <a:blip r:embed="rId2"/>
                <a:stretch>
                  <a:fillRect l="-915" t="-1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2A5C7986-2F74-48E3-8E92-268370D80D4A}"/>
                  </a:ext>
                </a:extLst>
              </p:cNvPr>
              <p:cNvSpPr txBox="1"/>
              <p:nvPr/>
            </p:nvSpPr>
            <p:spPr>
              <a:xfrm>
                <a:off x="5367858" y="4593902"/>
                <a:ext cx="2876550" cy="923330"/>
              </a:xfrm>
              <a:prstGeom prst="rect">
                <a:avLst/>
              </a:prstGeom>
              <a:noFill/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685800"/>
                <a:endParaRPr lang="en-US" altLang="ko-KR" sz="135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VIF = 1/(1-R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, </m:t>
                    </m:r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sz="1350" dirty="0">
                  <a:solidFill>
                    <a:prstClr val="black"/>
                  </a:solidFill>
                  <a:latin typeface="맑은 고딕"/>
                  <a:ea typeface="Cambria Math" panose="02040503050406030204" pitchFamily="18" charset="0"/>
                </a:endParaRPr>
              </a:p>
              <a:p>
                <a:pPr algn="ctr" defTabSz="685800"/>
                <a:r>
                  <a:rPr lang="ko-KR" altLang="en-US" sz="1350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단</a:t>
                </a:r>
                <a:r>
                  <a:rPr lang="en-US" altLang="ko-KR" sz="1350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, p</a:t>
                </a:r>
                <a:r>
                  <a:rPr lang="ko-KR" altLang="en-US" sz="1350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는 설명변수의 개수</a:t>
                </a:r>
                <a:endParaRPr lang="en-US" altLang="ko-KR" sz="135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  <a:p>
                <a:pPr algn="ctr" defTabSz="685800"/>
                <a:endParaRPr lang="ko-KR" altLang="en-US" sz="135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5C7986-2F74-48E3-8E92-268370D80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58" y="4593902"/>
                <a:ext cx="287655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38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25963"/>
          </a:xfrm>
        </p:spPr>
        <p:txBody>
          <a:bodyPr/>
          <a:lstStyle/>
          <a:p>
            <a:r>
              <a:rPr lang="ko-KR" altLang="en-US" sz="2800" b="1" dirty="0"/>
              <a:t>회귀분석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-</a:t>
            </a:r>
            <a:r>
              <a:rPr lang="en-US" altLang="ko-KR" dirty="0"/>
              <a:t> </a:t>
            </a:r>
            <a:r>
              <a:rPr lang="ko-KR" altLang="en-US" sz="2400" dirty="0"/>
              <a:t>관찰된 연속형 변수들에 대해 두 변수 사이의 모형을 구한 뒤 적합도를 측정해 내는 분석 방법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회귀분석은 시간에 따라 변화하는 데이터나 어떤 영향</a:t>
            </a:r>
            <a:r>
              <a:rPr lang="en-US" altLang="ko-KR" sz="2400" dirty="0"/>
              <a:t>, </a:t>
            </a:r>
            <a:r>
              <a:rPr lang="ko-KR" altLang="en-US" sz="2400" dirty="0"/>
              <a:t>가설적 실험</a:t>
            </a:r>
            <a:r>
              <a:rPr lang="en-US" altLang="ko-KR" sz="2400" dirty="0"/>
              <a:t>, </a:t>
            </a:r>
            <a:r>
              <a:rPr lang="ko-KR" altLang="en-US" sz="2400" dirty="0"/>
              <a:t>인과 관계 모델링 등의 통계적 예측에 활용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지도학습</a:t>
            </a:r>
            <a:r>
              <a:rPr lang="en-US" altLang="ko-KR" sz="2400" dirty="0"/>
              <a:t>(</a:t>
            </a:r>
            <a:r>
              <a:rPr lang="ko-KR" altLang="en-US" sz="2400" dirty="0"/>
              <a:t>예측모델링</a:t>
            </a:r>
            <a:r>
              <a:rPr lang="en-US" altLang="ko-KR" sz="2400" dirty="0"/>
              <a:t>)</a:t>
            </a:r>
            <a:r>
              <a:rPr lang="ko-KR" altLang="en-US" sz="2400" dirty="0"/>
              <a:t>의 한 기초부분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81273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CFB585-647D-4DC7-B085-BB705636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다중선형회귀 </a:t>
            </a:r>
            <a:r>
              <a:rPr lang="en-US" altLang="ko-KR" dirty="0"/>
              <a:t>- </a:t>
            </a:r>
            <a:r>
              <a:rPr lang="ko-KR" altLang="en-US" dirty="0" err="1"/>
              <a:t>다중공선성</a:t>
            </a:r>
            <a:endParaRPr lang="ko-KR" altLang="en-US" dirty="0"/>
          </a:p>
        </p:txBody>
      </p:sp>
      <p:pic>
        <p:nvPicPr>
          <p:cNvPr id="13314" name="Picture 2" descr="ë¤ì¤ ê³µì ì±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858" y="2207966"/>
            <a:ext cx="6529427" cy="345996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2315982" y="3285656"/>
            <a:ext cx="1292902" cy="249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17381" y="3310015"/>
            <a:ext cx="1292902" cy="2404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18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Feature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639" y="2777145"/>
            <a:ext cx="8802974" cy="2242009"/>
          </a:xfrm>
          <a:prstGeom prst="rect">
            <a:avLst/>
          </a:prstGeom>
          <a:noFill/>
        </p:spPr>
      </p:pic>
      <p:sp>
        <p:nvSpPr>
          <p:cNvPr id="5" name="액자 4"/>
          <p:cNvSpPr/>
          <p:nvPr/>
        </p:nvSpPr>
        <p:spPr>
          <a:xfrm>
            <a:off x="3372787" y="4050317"/>
            <a:ext cx="1337873" cy="32603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825BE7B-4B30-45C2-9BCE-3EAAF984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ko-KR" altLang="en-US" dirty="0"/>
              <a:t>다중선형회귀 </a:t>
            </a:r>
            <a:r>
              <a:rPr lang="en-US" altLang="ko-KR" dirty="0"/>
              <a:t>- </a:t>
            </a:r>
            <a:r>
              <a:rPr lang="ko-KR" altLang="en-US" dirty="0" err="1"/>
              <a:t>다중공선성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CFB585-647D-4DC7-B085-BB705636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다중선형회귀 </a:t>
            </a:r>
            <a:r>
              <a:rPr lang="en-US" altLang="ko-KR" dirty="0"/>
              <a:t>- </a:t>
            </a:r>
            <a:r>
              <a:rPr lang="ko-KR" altLang="en-US" dirty="0" err="1"/>
              <a:t>다중공선성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F0F7BA4-E31A-46D7-AAE2-0D3DD21FB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2241829"/>
            <a:ext cx="7886700" cy="32635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b="1" dirty="0">
                <a:solidFill>
                  <a:prstClr val="black"/>
                </a:solidFill>
              </a:rPr>
              <a:t>해결법</a:t>
            </a:r>
            <a:endParaRPr lang="en-US" altLang="ko-KR" b="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altLang="ko-KR" b="1" dirty="0">
              <a:solidFill>
                <a:prstClr val="black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dirty="0">
                <a:solidFill>
                  <a:prstClr val="black"/>
                </a:solidFill>
              </a:rPr>
              <a:t>  1. </a:t>
            </a:r>
            <a:r>
              <a:rPr lang="ko-KR" altLang="en-US" dirty="0">
                <a:solidFill>
                  <a:prstClr val="black"/>
                </a:solidFill>
              </a:rPr>
              <a:t>문제를 일으키는 설명변수를 제거한다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dirty="0">
                <a:solidFill>
                  <a:prstClr val="black"/>
                </a:solidFill>
              </a:rPr>
              <a:t>  2. </a:t>
            </a:r>
            <a:r>
              <a:rPr lang="ko-KR" altLang="en-US" dirty="0">
                <a:solidFill>
                  <a:prstClr val="black"/>
                </a:solidFill>
              </a:rPr>
              <a:t>새로운 관측치를 추가한다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dirty="0">
                <a:solidFill>
                  <a:prstClr val="black"/>
                </a:solidFill>
              </a:rPr>
              <a:t>  3. </a:t>
            </a:r>
            <a:r>
              <a:rPr lang="ko-KR" altLang="en-US" dirty="0">
                <a:solidFill>
                  <a:prstClr val="black"/>
                </a:solidFill>
              </a:rPr>
              <a:t>주성분 분석</a:t>
            </a:r>
            <a:r>
              <a:rPr lang="en-US" altLang="ko-KR" dirty="0">
                <a:solidFill>
                  <a:prstClr val="black"/>
                </a:solidFill>
              </a:rPr>
              <a:t>(PCA ; Principle Component Analysis) </a:t>
            </a:r>
            <a:r>
              <a:rPr lang="ko-KR" altLang="en-US" dirty="0">
                <a:solidFill>
                  <a:prstClr val="black"/>
                </a:solidFill>
              </a:rPr>
              <a:t>혹은 능형회귀분석</a:t>
            </a:r>
            <a:r>
              <a:rPr lang="en-US" altLang="ko-KR" dirty="0">
                <a:solidFill>
                  <a:prstClr val="black"/>
                </a:solidFill>
              </a:rPr>
              <a:t>(Ridge Regression)</a:t>
            </a:r>
            <a:r>
              <a:rPr lang="ko-KR" altLang="en-US" dirty="0">
                <a:solidFill>
                  <a:prstClr val="black"/>
                </a:solidFill>
              </a:rPr>
              <a:t>과 같은 다른 추정방법을 이용한다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84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CFB585-647D-4DC7-B085-BB705636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다중선형회귀 </a:t>
            </a:r>
            <a:r>
              <a:rPr lang="en-US" altLang="ko-KR" dirty="0"/>
              <a:t>- </a:t>
            </a:r>
            <a:r>
              <a:rPr lang="ko-KR" altLang="en-US" dirty="0"/>
              <a:t>교호작용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FF0F7BA4-E31A-46D7-AAE2-0D3DD21FB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182225"/>
                <a:ext cx="7648575" cy="3263504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종속변수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 대한 독립변수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존재할 때</a:t>
                </a:r>
                <a:r>
                  <a:rPr lang="en-US" altLang="ko-KR" dirty="0"/>
                  <a:t>,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대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변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화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량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대한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변화량에 비해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대한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변화량이 급격하게 달라지는 현상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0F7BA4-E31A-46D7-AAE2-0D3DD21FB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182225"/>
                <a:ext cx="7648575" cy="3263504"/>
              </a:xfrm>
              <a:blipFill>
                <a:blip r:embed="rId2"/>
                <a:stretch>
                  <a:fillRect l="-797" t="-20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2C7CF887-ED28-41BF-92FC-F86A810CF16E}"/>
              </a:ext>
            </a:extLst>
          </p:cNvPr>
          <p:cNvSpPr txBox="1">
            <a:spLocks/>
          </p:cNvSpPr>
          <p:nvPr/>
        </p:nvSpPr>
        <p:spPr>
          <a:xfrm>
            <a:off x="1333500" y="3543300"/>
            <a:ext cx="5810250" cy="1971675"/>
          </a:xfrm>
          <a:prstGeom prst="rect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endParaRPr lang="en-US" altLang="ko-KR" sz="2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indent="0" defTabSz="685800">
              <a:spcBef>
                <a:spcPts val="750"/>
              </a:spcBef>
              <a:buNone/>
            </a:pPr>
            <a:r>
              <a:rPr lang="en-US" altLang="ko-KR" sz="2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ex) </a:t>
            </a:r>
            <a:r>
              <a:rPr lang="ko-KR" altLang="en-US" sz="2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비만에 대한 뇌졸중 위험도 </a:t>
            </a:r>
            <a:r>
              <a:rPr lang="en-US" altLang="ko-KR" sz="2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1.5</a:t>
            </a:r>
            <a:r>
              <a:rPr lang="ko-KR" altLang="en-US" sz="2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배</a:t>
            </a:r>
            <a:endParaRPr lang="en-US" altLang="ko-KR" sz="2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indent="0" defTabSz="685800">
              <a:spcBef>
                <a:spcPts val="750"/>
              </a:spcBef>
              <a:buNone/>
            </a:pPr>
            <a:r>
              <a:rPr lang="en-US" altLang="ko-KR" sz="2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</a:t>
            </a:r>
            <a:r>
              <a:rPr lang="ko-KR" altLang="en-US" sz="2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당뇨에 대한 뇌졸중 위험도 </a:t>
            </a:r>
            <a:r>
              <a:rPr lang="en-US" altLang="ko-KR" sz="2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2</a:t>
            </a:r>
            <a:r>
              <a:rPr lang="ko-KR" altLang="en-US" sz="2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배</a:t>
            </a:r>
            <a:endParaRPr lang="en-US" altLang="ko-KR" sz="2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indent="0" defTabSz="685800">
              <a:spcBef>
                <a:spcPts val="750"/>
              </a:spcBef>
              <a:buNone/>
            </a:pPr>
            <a:r>
              <a:rPr lang="en-US" altLang="ko-KR" sz="2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→ </a:t>
            </a:r>
            <a:r>
              <a:rPr lang="ko-KR" altLang="en-US" sz="2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비만과 당뇨에 대한 뇌졸중 위험도 </a:t>
            </a:r>
            <a:r>
              <a:rPr lang="en-US" altLang="ko-KR" sz="2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8</a:t>
            </a:r>
            <a:r>
              <a:rPr lang="ko-KR" altLang="en-US" sz="2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배</a:t>
            </a:r>
            <a:endParaRPr lang="en-US" altLang="ko-KR" sz="2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indent="0" defTabSz="685800">
              <a:spcBef>
                <a:spcPts val="750"/>
              </a:spcBef>
              <a:buNone/>
            </a:pPr>
            <a:r>
              <a:rPr lang="en-US" altLang="ko-KR" sz="2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   ※</a:t>
            </a:r>
            <a:r>
              <a:rPr lang="ko-KR" altLang="en-US" sz="2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교호작용 의심</a:t>
            </a:r>
            <a:r>
              <a:rPr lang="en-US" altLang="ko-KR" sz="2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※</a:t>
            </a:r>
          </a:p>
          <a:p>
            <a:pPr marL="0" indent="0" defTabSz="685800">
              <a:spcBef>
                <a:spcPts val="750"/>
              </a:spcBef>
              <a:buNone/>
            </a:pPr>
            <a:endParaRPr lang="en-US" altLang="ko-KR" sz="210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indent="0" defTabSz="685800">
              <a:spcBef>
                <a:spcPts val="750"/>
              </a:spcBef>
              <a:buNone/>
            </a:pPr>
            <a:endParaRPr lang="en-US" altLang="ko-KR" sz="2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706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êµí¸ìì©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711" y="2947938"/>
            <a:ext cx="7787595" cy="1665274"/>
          </a:xfrm>
          <a:prstGeom prst="rect">
            <a:avLst/>
          </a:prstGeom>
          <a:noFill/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xmlns="" id="{932AD36B-E96C-42E3-A57C-11965437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9111"/>
            <a:ext cx="7886700" cy="994172"/>
          </a:xfrm>
        </p:spPr>
        <p:txBody>
          <a:bodyPr/>
          <a:lstStyle/>
          <a:p>
            <a:r>
              <a:rPr lang="ko-KR" altLang="en-US" dirty="0"/>
              <a:t>다중선형회귀 </a:t>
            </a:r>
            <a:r>
              <a:rPr lang="en-US" altLang="ko-KR" dirty="0"/>
              <a:t>- </a:t>
            </a:r>
            <a:r>
              <a:rPr lang="ko-KR" altLang="en-US" dirty="0"/>
              <a:t>교호작용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96FA8434-57D0-4244-AF69-847571CB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비선형 데이터의 회귀</a:t>
            </a:r>
            <a:r>
              <a:rPr lang="en-US" altLang="ko-KR" dirty="0"/>
              <a:t> - </a:t>
            </a:r>
            <a:r>
              <a:rPr lang="ko-KR" altLang="en-US" dirty="0"/>
              <a:t>다항회귀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07CA8BEC-D2BC-473D-A4D0-57D258A994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28650" y="2016229"/>
            <a:ext cx="7886700" cy="674594"/>
          </a:xfrm>
          <a:blipFill>
            <a:blip r:embed="rId2" cstate="print"/>
            <a:stretch>
              <a:fillRect l="-1043" t="-10811" b="-14865"/>
            </a:stretch>
          </a:blipFill>
        </p:spPr>
        <p:txBody>
          <a:bodyPr/>
          <a:lstStyle/>
          <a:p>
            <a:r>
              <a:rPr lang="ko-KR" altLang="en-US" dirty="0">
                <a:noFill/>
              </a:rPr>
              <a:t> </a:t>
            </a:r>
            <a:r>
              <a:rPr lang="en-US" altLang="ko-KR" dirty="0" err="1">
                <a:noFill/>
              </a:rPr>
              <a:t>dsadasdadsa</a:t>
            </a:r>
            <a:endParaRPr lang="ko-KR" altLang="en-US" dirty="0">
              <a:noFill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82AFBD6-00EC-4E68-B028-0EFFF36E42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35970" t="37750" r="35777" b="21651"/>
          <a:stretch/>
        </p:blipFill>
        <p:spPr>
          <a:xfrm>
            <a:off x="2354802" y="2604934"/>
            <a:ext cx="4434396" cy="310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25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96FA8434-57D0-4244-AF69-847571CB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비선형 데이터의 회귀</a:t>
            </a:r>
            <a:r>
              <a:rPr lang="en-US" altLang="ko-KR" dirty="0"/>
              <a:t> - </a:t>
            </a:r>
            <a:r>
              <a:rPr lang="ko-KR" altLang="en-US" dirty="0"/>
              <a:t>계단함수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07CA8BEC-D2BC-473D-A4D0-57D258A99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37900"/>
            <a:ext cx="7886700" cy="674594"/>
          </a:xfrm>
        </p:spPr>
        <p:txBody>
          <a:bodyPr/>
          <a:lstStyle/>
          <a:p>
            <a:r>
              <a:rPr lang="ko-KR" altLang="en-US" dirty="0"/>
              <a:t>불연속 함수로써</a:t>
            </a:r>
            <a:r>
              <a:rPr lang="en-US" altLang="ko-KR" dirty="0"/>
              <a:t>, </a:t>
            </a:r>
            <a:r>
              <a:rPr lang="ko-KR" altLang="en-US" dirty="0"/>
              <a:t>그래프가 계단모양을 그린다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3CD6C4A-68AB-4B25-BFC7-5DA1854095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71" y="2718541"/>
            <a:ext cx="6131415" cy="25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31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ìê·¸ëª¨ì´ë ê³¡ì  ë³í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4323" y="2320996"/>
            <a:ext cx="4050506" cy="3328988"/>
          </a:xfrm>
          <a:prstGeom prst="rect">
            <a:avLst/>
          </a:prstGeom>
          <a:noFill/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xmlns="" id="{96FA8434-57D0-4244-AF69-847571CB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※ </a:t>
            </a:r>
            <a:r>
              <a:rPr lang="ko-KR" altLang="en-US" dirty="0" err="1"/>
              <a:t>로지스틱회귀</a:t>
            </a:r>
            <a:r>
              <a:rPr lang="en-US" altLang="ko-KR" dirty="0"/>
              <a:t>(</a:t>
            </a:r>
            <a:r>
              <a:rPr lang="ko-KR" altLang="en-US" dirty="0" err="1"/>
              <a:t>시그모이드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xmlns="" id="{EB89E418-04A4-424C-87FE-D70CC1875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37900"/>
            <a:ext cx="7886700" cy="674594"/>
          </a:xfrm>
        </p:spPr>
        <p:txBody>
          <a:bodyPr>
            <a:noAutofit/>
          </a:bodyPr>
          <a:lstStyle/>
          <a:p>
            <a:r>
              <a:rPr lang="ko-KR" altLang="en-US" dirty="0"/>
              <a:t>이분법적 사고</a:t>
            </a:r>
            <a:r>
              <a:rPr lang="en-US" altLang="ko-KR" dirty="0"/>
              <a:t>(</a:t>
            </a:r>
            <a:r>
              <a:rPr lang="ko-KR" altLang="en-US" dirty="0"/>
              <a:t>이항분포</a:t>
            </a:r>
            <a:r>
              <a:rPr lang="en-US" altLang="ko-KR" dirty="0"/>
              <a:t>)</a:t>
            </a:r>
            <a:r>
              <a:rPr lang="ko-KR" altLang="en-US" dirty="0"/>
              <a:t>에 대한 회귀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ex) </a:t>
            </a:r>
            <a:r>
              <a:rPr lang="ko-KR" altLang="en-US" dirty="0"/>
              <a:t>생존</a:t>
            </a:r>
            <a:r>
              <a:rPr lang="en-US" altLang="ko-KR" dirty="0"/>
              <a:t>/</a:t>
            </a:r>
            <a:r>
              <a:rPr lang="ko-KR" altLang="en-US" dirty="0"/>
              <a:t>사망</a:t>
            </a:r>
            <a:r>
              <a:rPr lang="en-US" altLang="ko-KR" dirty="0"/>
              <a:t>, </a:t>
            </a:r>
            <a:r>
              <a:rPr lang="ko-KR" altLang="en-US" dirty="0"/>
              <a:t>성공</a:t>
            </a:r>
            <a:r>
              <a:rPr lang="en-US" altLang="ko-KR" dirty="0"/>
              <a:t>/</a:t>
            </a:r>
            <a:r>
              <a:rPr lang="ko-KR" altLang="en-US" dirty="0"/>
              <a:t>실패</a:t>
            </a:r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6A443E21-9544-4C5E-ADF1-BE4F9D4E77F5}"/>
              </a:ext>
            </a:extLst>
          </p:cNvPr>
          <p:cNvGrpSpPr/>
          <p:nvPr/>
        </p:nvGrpSpPr>
        <p:grpSpPr>
          <a:xfrm>
            <a:off x="618565" y="3262928"/>
            <a:ext cx="4444943" cy="1588244"/>
            <a:chOff x="1593477" y="2872016"/>
            <a:chExt cx="5926590" cy="21176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F7EC607C-9346-42A0-A5E1-97A9E0927AF1}"/>
                    </a:ext>
                  </a:extLst>
                </p:cNvPr>
                <p:cNvSpPr txBox="1"/>
                <p:nvPr/>
              </p:nvSpPr>
              <p:spPr>
                <a:xfrm>
                  <a:off x="1593477" y="2893335"/>
                  <a:ext cx="291801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6858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7EC607C-9346-42A0-A5E1-97A9E0927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477" y="2893335"/>
                  <a:ext cx="2918011" cy="430887"/>
                </a:xfrm>
                <a:prstGeom prst="rect">
                  <a:avLst/>
                </a:prstGeom>
                <a:blipFill>
                  <a:blip r:embed="rId3"/>
                  <a:stretch>
                    <a:fillRect b="-396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xmlns="" id="{C216C561-C6B5-48E5-BA91-6BC492A7C8DA}"/>
                    </a:ext>
                  </a:extLst>
                </p:cNvPr>
                <p:cNvSpPr txBox="1"/>
                <p:nvPr/>
              </p:nvSpPr>
              <p:spPr>
                <a:xfrm>
                  <a:off x="1593477" y="3610567"/>
                  <a:ext cx="1722377" cy="4510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6858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</m:t>
                        </m:r>
                        <m:r>
                          <a:rPr lang="en-US" altLang="ko-K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ko-KR" alt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1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16C561-C6B5-48E5-BA91-6BC492A7C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477" y="3610567"/>
                  <a:ext cx="1722377" cy="451064"/>
                </a:xfrm>
                <a:prstGeom prst="rect">
                  <a:avLst/>
                </a:prstGeom>
                <a:blipFill>
                  <a:blip r:embed="rId4"/>
                  <a:stretch>
                    <a:fillRect l="-472" t="-3571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xmlns="" id="{85859E34-EFCE-407C-A615-68BCB41BAA23}"/>
                    </a:ext>
                  </a:extLst>
                </p:cNvPr>
                <p:cNvSpPr txBox="1"/>
                <p:nvPr/>
              </p:nvSpPr>
              <p:spPr>
                <a:xfrm>
                  <a:off x="5250844" y="2872016"/>
                  <a:ext cx="2060051" cy="4510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6858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1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ko-KR" altLang="en-US" sz="1050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5859E34-EFCE-407C-A615-68BCB41BA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844" y="2872016"/>
                  <a:ext cx="2060051" cy="451064"/>
                </a:xfrm>
                <a:prstGeom prst="rect">
                  <a:avLst/>
                </a:prstGeom>
                <a:blipFill>
                  <a:blip r:embed="rId5"/>
                  <a:stretch>
                    <a:fillRect l="-2362" t="-3571" r="-1575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="" id="{4DF2B5C9-D198-4DF9-B6CF-CFD701CA738E}"/>
                    </a:ext>
                  </a:extLst>
                </p:cNvPr>
                <p:cNvSpPr txBox="1"/>
                <p:nvPr/>
              </p:nvSpPr>
              <p:spPr>
                <a:xfrm>
                  <a:off x="4599930" y="2892215"/>
                  <a:ext cx="42746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6858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ko-KR" altLang="en-US" sz="2100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F2B5C9-D198-4DF9-B6CF-CFD701CA7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930" y="2892215"/>
                  <a:ext cx="427468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5660" r="-5660" b="-18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xmlns="" id="{CE8DCBE5-6CF0-416A-9323-379DE1E9250C}"/>
                    </a:ext>
                  </a:extLst>
                </p:cNvPr>
                <p:cNvSpPr txBox="1"/>
                <p:nvPr/>
              </p:nvSpPr>
              <p:spPr>
                <a:xfrm>
                  <a:off x="1736005" y="4251011"/>
                  <a:ext cx="5784062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/>
                  <a14:m>
                    <m:oMath xmlns:m="http://schemas.openxmlformats.org/officeDocument/2006/math">
                      <m:r>
                        <a:rPr lang="ko-KR" alt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ko-KR" sz="1500" dirty="0">
                      <a:solidFill>
                        <a:prstClr val="black"/>
                      </a:solidFill>
                      <a:latin typeface="맑은 고딕"/>
                      <a:ea typeface="맑은 고딕" panose="020B0503020000020004" pitchFamily="50" charset="-127"/>
                    </a:rPr>
                    <a:t> </a:t>
                  </a:r>
                  <a:r>
                    <a:rPr lang="ko-KR" altLang="en-US" sz="1500" dirty="0">
                      <a:solidFill>
                        <a:prstClr val="black"/>
                      </a:solidFill>
                      <a:latin typeface="맑은 고딕"/>
                      <a:ea typeface="맑은 고딕" panose="020B0503020000020004" pitchFamily="50" charset="-127"/>
                    </a:rPr>
                    <a:t>일반화선형모델</a:t>
                  </a:r>
                  <a:r>
                    <a:rPr lang="en-US" altLang="ko-KR" sz="1500" dirty="0">
                      <a:solidFill>
                        <a:prstClr val="black"/>
                      </a:solidFill>
                      <a:latin typeface="맑은 고딕"/>
                      <a:ea typeface="맑은 고딕" panose="020B0503020000020004" pitchFamily="50" charset="-127"/>
                    </a:rPr>
                    <a:t>(GLM ; General Linear Model)</a:t>
                  </a:r>
                </a:p>
                <a:p>
                  <a:pPr defTabSz="685800"/>
                  <a:r>
                    <a:rPr lang="en-US" altLang="ko-KR" sz="1500" dirty="0">
                      <a:solidFill>
                        <a:prstClr val="black"/>
                      </a:solidFill>
                      <a:latin typeface="맑은 고딕"/>
                      <a:ea typeface="맑은 고딕" panose="020B0503020000020004" pitchFamily="50" charset="-127"/>
                    </a:rPr>
                    <a:t>    ex) </a:t>
                  </a:r>
                  <a:r>
                    <a:rPr lang="ko-KR" altLang="en-US" sz="1500" b="1" dirty="0">
                      <a:solidFill>
                        <a:prstClr val="black"/>
                      </a:solidFill>
                      <a:latin typeface="맑은 고딕"/>
                      <a:ea typeface="맑은 고딕" panose="020B0503020000020004" pitchFamily="50" charset="-127"/>
                    </a:rPr>
                    <a:t>로지스틱</a:t>
                  </a:r>
                  <a:r>
                    <a:rPr lang="en-US" altLang="ko-KR" sz="1500" dirty="0">
                      <a:solidFill>
                        <a:prstClr val="black"/>
                      </a:solidFill>
                      <a:latin typeface="맑은 고딕"/>
                      <a:ea typeface="맑은 고딕" panose="020B0503020000020004" pitchFamily="50" charset="-127"/>
                    </a:rPr>
                    <a:t>, </a:t>
                  </a:r>
                  <a:r>
                    <a:rPr lang="ko-KR" altLang="en-US" sz="1500" dirty="0" err="1">
                      <a:solidFill>
                        <a:prstClr val="black"/>
                      </a:solidFill>
                      <a:latin typeface="맑은 고딕"/>
                      <a:ea typeface="맑은 고딕" panose="020B0503020000020004" pitchFamily="50" charset="-127"/>
                    </a:rPr>
                    <a:t>포아송</a:t>
                  </a:r>
                  <a:endParaRPr lang="ko-KR" altLang="en-US" sz="1500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E8DCBE5-6CF0-416A-9323-379DE1E92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6005" y="4251011"/>
                  <a:ext cx="5784062" cy="738664"/>
                </a:xfrm>
                <a:prstGeom prst="rect">
                  <a:avLst/>
                </a:prstGeom>
                <a:blipFill>
                  <a:blip r:embed="rId7"/>
                  <a:stretch>
                    <a:fillRect t="-2198" b="-98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01EB504-E787-40C8-97FF-5C9FD9D565CF}"/>
              </a:ext>
            </a:extLst>
          </p:cNvPr>
          <p:cNvSpPr/>
          <p:nvPr/>
        </p:nvSpPr>
        <p:spPr>
          <a:xfrm>
            <a:off x="539552" y="3068245"/>
            <a:ext cx="4523956" cy="203723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1B10E46-32A9-4D7D-94C5-2EA630A5BA4D}"/>
              </a:ext>
            </a:extLst>
          </p:cNvPr>
          <p:cNvSpPr txBox="1"/>
          <p:nvPr/>
        </p:nvSpPr>
        <p:spPr>
          <a:xfrm>
            <a:off x="6475605" y="564998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ko-KR" altLang="en-US" sz="12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시그모이드</a:t>
            </a:r>
            <a:endParaRPr lang="ko-KR" altLang="en-US" sz="12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848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96FA8434-57D0-4244-AF69-847571CB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독립변수를 위한 더미변수</a:t>
            </a: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xmlns="" id="{57A593CB-27F9-4C57-8B13-55B09220F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37899"/>
            <a:ext cx="7886700" cy="3589007"/>
          </a:xfrm>
        </p:spPr>
        <p:txBody>
          <a:bodyPr>
            <a:normAutofit/>
          </a:bodyPr>
          <a:lstStyle/>
          <a:p>
            <a:r>
              <a:rPr lang="ko-KR" altLang="en-US" dirty="0"/>
              <a:t>회귀분석을 시행하기 위해서는 변수가 연속형 변수여야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범주형 변수의 경우 회귀분석이 불가능하므로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b="1" dirty="0"/>
              <a:t>더미변수</a:t>
            </a:r>
            <a:r>
              <a:rPr lang="ko-KR" altLang="en-US" dirty="0"/>
              <a:t>로 변환시켜 회귀분석을 시행한다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명목형 변수의 개수에 따라 차원이 증가한다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ex)</a:t>
            </a:r>
            <a:r>
              <a:rPr lang="ko-KR" altLang="en-US" dirty="0"/>
              <a:t>학생</a:t>
            </a:r>
            <a:r>
              <a:rPr lang="en-US" altLang="ko-KR" dirty="0"/>
              <a:t>/</a:t>
            </a:r>
            <a:r>
              <a:rPr lang="ko-KR" altLang="en-US" dirty="0"/>
              <a:t>졸업생 →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1/0 </a:t>
            </a:r>
            <a:r>
              <a:rPr lang="ko-KR" altLang="en-US" dirty="0"/>
              <a:t>으로 원 핫 인코딩</a:t>
            </a:r>
            <a:endParaRPr lang="en-US" altLang="ko-KR" dirty="0"/>
          </a:p>
        </p:txBody>
      </p:sp>
      <p:pic>
        <p:nvPicPr>
          <p:cNvPr id="4098" name="Picture 2" descr="https://lh4.googleusercontent.com/x8edNP4RBC_RF12vCZtKKSWsjScsXnTSwPgI_eDStZMMaflXam2UTbSIUTVSOeaGh3tO2ISGVG-H81P9coV1_HtfwPATFN17ZLiM5yH_GymUmt3deurdQA_gXEomf2onLufpeXrG">
            <a:extLst>
              <a:ext uri="{FF2B5EF4-FFF2-40B4-BE49-F238E27FC236}">
                <a16:creationId xmlns:a16="http://schemas.microsoft.com/office/drawing/2014/main" xmlns="" id="{02AE37A2-B3F3-4596-844B-5DD757323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27135" r="49158" b="38662"/>
          <a:stretch/>
        </p:blipFill>
        <p:spPr bwMode="auto">
          <a:xfrm>
            <a:off x="4572001" y="3573817"/>
            <a:ext cx="3159842" cy="205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959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ë¯¸ë³ì êµí¸ìì©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259" y="2308404"/>
            <a:ext cx="7581250" cy="319153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587585" y="1981512"/>
            <a:ext cx="30917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교호작용 </a:t>
            </a:r>
            <a:r>
              <a:rPr lang="ko-KR" altLang="en-US" sz="135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있는경우</a:t>
            </a:r>
            <a:endParaRPr lang="ko-KR" altLang="en-US" sz="135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2055" y="2017114"/>
            <a:ext cx="30917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교호작용 </a:t>
            </a:r>
            <a:r>
              <a:rPr lang="ko-KR" altLang="en-US" sz="135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없는경우</a:t>
            </a:r>
            <a:endParaRPr lang="ko-KR" altLang="en-US" sz="135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선형 회귀</a:t>
            </a:r>
            <a:r>
              <a:rPr lang="en-US" altLang="ko-KR" sz="2800" dirty="0"/>
              <a:t>(linear regression)</a:t>
            </a:r>
            <a:br>
              <a:rPr lang="en-US" altLang="ko-KR" sz="28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종속변수 </a:t>
            </a:r>
            <a:r>
              <a:rPr lang="en-US" altLang="ko-KR" sz="2400" i="1" dirty="0"/>
              <a:t>y</a:t>
            </a:r>
            <a:r>
              <a:rPr lang="ko-KR" altLang="en-US" sz="2400" dirty="0"/>
              <a:t>와 한 개 이상의 독립변수</a:t>
            </a:r>
            <a:r>
              <a:rPr lang="en-US" altLang="ko-KR" sz="2400" dirty="0"/>
              <a:t> </a:t>
            </a:r>
            <a:r>
              <a:rPr lang="en-US" altLang="ko-KR" sz="2400" i="1" dirty="0"/>
              <a:t>X</a:t>
            </a:r>
            <a:r>
              <a:rPr lang="ko-KR" altLang="en-US" sz="2400" dirty="0"/>
              <a:t>와의 선형 상관 관계를 </a:t>
            </a:r>
            <a:r>
              <a:rPr lang="ko-KR" altLang="en-US" sz="2400" dirty="0" err="1"/>
              <a:t>모델링하는</a:t>
            </a:r>
            <a:r>
              <a:rPr lang="ko-KR" altLang="en-US" sz="2400" dirty="0"/>
              <a:t> 회귀분석 기법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값을 예측하는 것이 목적일 경우</a:t>
            </a:r>
            <a:r>
              <a:rPr lang="en-US" altLang="ko-KR" sz="2400" dirty="0"/>
              <a:t>, </a:t>
            </a:r>
            <a:r>
              <a:rPr lang="ko-KR" altLang="en-US" sz="2400" dirty="0"/>
              <a:t>선형 회귀를 사용해 데이터에 적합한 예측 모형을 개발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종속 변수 </a:t>
            </a:r>
            <a:r>
              <a:rPr lang="en-US" altLang="ko-KR" sz="2400" i="1" dirty="0"/>
              <a:t>y</a:t>
            </a:r>
            <a:r>
              <a:rPr lang="ko-KR" altLang="en-US" sz="2400" dirty="0"/>
              <a:t>와</a:t>
            </a:r>
            <a:r>
              <a:rPr lang="en-US" altLang="ko-KR" sz="2400" dirty="0"/>
              <a:t>,</a:t>
            </a:r>
            <a:r>
              <a:rPr lang="ko-KR" altLang="en-US" sz="2400" dirty="0"/>
              <a:t> 연관된 독립 변수 </a:t>
            </a:r>
            <a:r>
              <a:rPr lang="en-US" altLang="ko-KR" sz="2400" i="1" dirty="0"/>
              <a:t>x</a:t>
            </a:r>
            <a:r>
              <a:rPr lang="ko-KR" altLang="en-US" sz="2400" dirty="0"/>
              <a:t>가 존재하는 경우</a:t>
            </a:r>
            <a:r>
              <a:rPr lang="en-US" altLang="ko-KR" sz="2400" dirty="0"/>
              <a:t> </a:t>
            </a:r>
            <a:r>
              <a:rPr lang="ko-KR" altLang="en-US" sz="2400" dirty="0"/>
              <a:t>선형 회귀 분석을 사용해</a:t>
            </a:r>
            <a:r>
              <a:rPr lang="ko-KR" altLang="en-US" sz="2400" i="1" dirty="0"/>
              <a:t> </a:t>
            </a:r>
            <a:r>
              <a:rPr lang="en-US" altLang="ko-KR" sz="2400" i="1" dirty="0"/>
              <a:t>x</a:t>
            </a:r>
            <a:r>
              <a:rPr lang="ko-KR" altLang="en-US" sz="2400" dirty="0"/>
              <a:t>와 </a:t>
            </a:r>
            <a:r>
              <a:rPr lang="en-US" altLang="ko-KR" sz="2400" i="1" dirty="0"/>
              <a:t>y</a:t>
            </a:r>
            <a:r>
              <a:rPr lang="ko-KR" altLang="en-US" sz="2400" dirty="0"/>
              <a:t>의 관계를 정량화</a:t>
            </a:r>
          </a:p>
        </p:txBody>
      </p:sp>
    </p:spTree>
    <p:extLst>
      <p:ext uri="{BB962C8B-B14F-4D97-AF65-F5344CB8AC3E}">
        <p14:creationId xmlns:p14="http://schemas.microsoft.com/office/powerpoint/2010/main" val="247894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96FA8434-57D0-4244-AF69-847571CB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36" y="1075915"/>
            <a:ext cx="7886700" cy="994172"/>
          </a:xfrm>
        </p:spPr>
        <p:txBody>
          <a:bodyPr>
            <a:normAutofit/>
          </a:bodyPr>
          <a:lstStyle/>
          <a:p>
            <a:r>
              <a:rPr lang="ko-KR" altLang="en-US" dirty="0"/>
              <a:t>적절한 독립변수의 선택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4">
                <a:extLst>
                  <a:ext uri="{FF2B5EF4-FFF2-40B4-BE49-F238E27FC236}">
                    <a16:creationId xmlns:a16="http://schemas.microsoft.com/office/drawing/2014/main" xmlns="" id="{2323A568-B71B-4C61-8E15-9C5C876BB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153852"/>
                <a:ext cx="7886700" cy="3697046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u="sng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적정모형의 선택</a:t>
                </a:r>
                <a:r>
                  <a:rPr lang="ko-KR" altLang="en-US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가장 유의미한 회귀식을 만들기 위해 추출할 요인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독립변수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정한다</a:t>
                </a:r>
                <a:r>
                  <a:rPr lang="en-US" altLang="ko-KR" dirty="0"/>
                  <a:t>.</a:t>
                </a:r>
              </a:p>
              <a:p>
                <a:pPr marL="385763" indent="-385763">
                  <a:buAutoNum type="arabicPeriod"/>
                </a:pPr>
                <a:r>
                  <a:rPr lang="en-US" altLang="ko-KR" dirty="0"/>
                  <a:t>Forward selection(</a:t>
                </a:r>
                <a:r>
                  <a:rPr lang="ko-KR" altLang="en-US" b="1" dirty="0"/>
                  <a:t>전진선택법</a:t>
                </a:r>
                <a:r>
                  <a:rPr lang="en-US" altLang="ko-KR" dirty="0"/>
                  <a:t>) : </a:t>
                </a:r>
                <a:r>
                  <a:rPr lang="ko-KR" altLang="en-US" dirty="0"/>
                  <a:t>가장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낮은 독립변수를 한 개씩 추가하며 </a:t>
                </a:r>
                <a:r>
                  <a:rPr lang="en-US" altLang="ko-KR" dirty="0"/>
                  <a:t>AIC</a:t>
                </a:r>
                <a:r>
                  <a:rPr lang="ko-KR" altLang="en-US" dirty="0"/>
                  <a:t>값의 감소를 확인하고 과적합에 의해 </a:t>
                </a:r>
                <a:r>
                  <a:rPr lang="en-US" altLang="ko-KR" dirty="0"/>
                  <a:t>AIC</a:t>
                </a:r>
                <a:r>
                  <a:rPr lang="ko-KR" altLang="en-US" dirty="0"/>
                  <a:t>값이 증가했을 때 바로 직전의 회귀모형을 선택하는 방법</a:t>
                </a:r>
                <a:r>
                  <a:rPr lang="en-US" altLang="ko-KR" dirty="0"/>
                  <a:t>.</a:t>
                </a:r>
              </a:p>
              <a:p>
                <a:pPr marL="385763" indent="-385763">
                  <a:buAutoNum type="arabicPeriod"/>
                </a:pPr>
                <a:r>
                  <a:rPr lang="en-US" altLang="ko-KR" dirty="0"/>
                  <a:t>Backward elimination(</a:t>
                </a:r>
                <a:r>
                  <a:rPr lang="ko-KR" altLang="en-US" b="1" dirty="0"/>
                  <a:t>후진제거법</a:t>
                </a:r>
                <a:r>
                  <a:rPr lang="en-US" altLang="ko-KR" dirty="0"/>
                  <a:t>) : </a:t>
                </a:r>
                <a:r>
                  <a:rPr lang="ko-KR" altLang="en-US" dirty="0"/>
                  <a:t>모든 독립변수를 회귀식에 넣어보고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ko-KR" altLang="en-US" dirty="0"/>
                  <a:t>가 유의하지 않은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큰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변수를 제거해</a:t>
                </a:r>
                <a:r>
                  <a:rPr lang="en-US" altLang="ko-KR" dirty="0"/>
                  <a:t>  </a:t>
                </a:r>
                <a:r>
                  <a:rPr lang="ko-KR" altLang="en-US" dirty="0"/>
                  <a:t>나가는 방법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때 </a:t>
                </a:r>
                <a:r>
                  <a:rPr lang="en-US" altLang="ko-KR" dirty="0"/>
                  <a:t>AIC</a:t>
                </a:r>
                <a:r>
                  <a:rPr lang="ko-KR" altLang="en-US" dirty="0"/>
                  <a:t>값의 감소는 회귀식이 현상을 잘 설명한다는 것을 의미하고</a:t>
                </a:r>
                <a:r>
                  <a:rPr lang="en-US" altLang="ko-KR" dirty="0"/>
                  <a:t>, AIC</a:t>
                </a:r>
                <a:r>
                  <a:rPr lang="ko-KR" altLang="en-US" dirty="0"/>
                  <a:t>값이 증가하면 바로 직전의 회귀식을 선택한다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4">
                <a:extLst>
                  <a:ext uri="{FF2B5EF4-FFF2-40B4-BE49-F238E27FC236}">
                    <a16:creationId xmlns:a16="http://schemas.microsoft.com/office/drawing/2014/main" id="{2323A568-B71B-4C61-8E15-9C5C876BB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153852"/>
                <a:ext cx="7886700" cy="3697046"/>
              </a:xfrm>
              <a:blipFill>
                <a:blip r:embed="rId2"/>
                <a:stretch>
                  <a:fillRect l="-1159" t="-1977" r="-3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442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C29F7CD-376A-47E9-9C5D-C74C018628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57251"/>
            <a:ext cx="91426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06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5670BA-B3F2-4F11-A6E5-8F6D28C1D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5801"/>
            <a:ext cx="6858000" cy="1386398"/>
          </a:xfrm>
        </p:spPr>
        <p:txBody>
          <a:bodyPr>
            <a:normAutofit/>
          </a:bodyPr>
          <a:lstStyle/>
          <a:p>
            <a:r>
              <a:rPr lang="ko-KR" altLang="en-US" sz="8625" b="1" dirty="0"/>
              <a:t>감사합니다</a:t>
            </a:r>
            <a:r>
              <a:rPr lang="en-US" altLang="ko-KR" sz="8625" b="1" dirty="0"/>
              <a:t>!</a:t>
            </a:r>
            <a:endParaRPr lang="ko-KR" altLang="en-US" sz="8625" b="1" dirty="0"/>
          </a:p>
        </p:txBody>
      </p:sp>
    </p:spTree>
    <p:extLst>
      <p:ext uri="{BB962C8B-B14F-4D97-AF65-F5344CB8AC3E}">
        <p14:creationId xmlns:p14="http://schemas.microsoft.com/office/powerpoint/2010/main" val="384557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19261"/>
            <a:ext cx="8229600" cy="4525963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선형회귀의 기본 가정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가정 </a:t>
            </a:r>
            <a:r>
              <a:rPr lang="en-US" altLang="ko-KR" sz="2400" dirty="0"/>
              <a:t>1) </a:t>
            </a:r>
            <a:r>
              <a:rPr lang="ko-KR" altLang="en-US" sz="2400" dirty="0"/>
              <a:t>회귀모형은 </a:t>
            </a:r>
            <a:r>
              <a:rPr lang="ko-KR" altLang="en-US" sz="2400" dirty="0" err="1"/>
              <a:t>모수에</a:t>
            </a:r>
            <a:r>
              <a:rPr lang="ko-KR" altLang="en-US" sz="2400" dirty="0"/>
              <a:t> 대해 선형</a:t>
            </a:r>
            <a:r>
              <a:rPr lang="en-US" altLang="ko-KR" sz="2400" dirty="0"/>
              <a:t>(linear)</a:t>
            </a:r>
            <a:r>
              <a:rPr lang="ko-KR" altLang="en-US" sz="2400" dirty="0"/>
              <a:t>인 모형 </a:t>
            </a:r>
            <a:r>
              <a:rPr lang="en-US" altLang="ko-KR" sz="2400" dirty="0"/>
              <a:t>: </a:t>
            </a:r>
            <a:r>
              <a:rPr lang="ko-KR" altLang="en-US" sz="2400" dirty="0"/>
              <a:t>직선 형태의 모형 </a:t>
            </a:r>
            <a:r>
              <a:rPr lang="en-US" altLang="ko-KR" sz="2400" dirty="0"/>
              <a:t>Y=</a:t>
            </a:r>
            <a:r>
              <a:rPr lang="en-US" altLang="ko-KR" sz="2400" dirty="0" err="1"/>
              <a:t>ax+b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가정 </a:t>
            </a:r>
            <a:r>
              <a:rPr lang="en-US" altLang="ko-KR" sz="2400" dirty="0"/>
              <a:t>2) </a:t>
            </a:r>
            <a:r>
              <a:rPr lang="ko-KR" altLang="en-US" sz="2400" dirty="0"/>
              <a:t>수집된 데이터는 정규분포를 따른다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가정 </a:t>
            </a:r>
            <a:r>
              <a:rPr lang="en-US" altLang="ko-KR" sz="2400" dirty="0"/>
              <a:t>3) </a:t>
            </a:r>
            <a:r>
              <a:rPr lang="ko-KR" altLang="en-US" sz="2400" dirty="0"/>
              <a:t>독립변수간에는 상관관계가 없다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가정 </a:t>
            </a:r>
            <a:r>
              <a:rPr lang="en-US" altLang="ko-KR" sz="2400" dirty="0"/>
              <a:t>4) </a:t>
            </a:r>
            <a:r>
              <a:rPr lang="ko-KR" altLang="en-US" sz="2400" dirty="0" err="1"/>
              <a:t>오차항은</a:t>
            </a:r>
            <a:r>
              <a:rPr lang="ko-KR" altLang="en-US" sz="2400" dirty="0"/>
              <a:t> 다음과 같은 가정을 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           - </a:t>
            </a:r>
            <a:r>
              <a:rPr lang="ko-KR" altLang="en-US" sz="2400" dirty="0" err="1"/>
              <a:t>정규성</a:t>
            </a:r>
            <a:r>
              <a:rPr lang="en-US" altLang="ko-KR" sz="2400" dirty="0"/>
              <a:t>:</a:t>
            </a:r>
            <a:r>
              <a:rPr lang="ko-KR" altLang="en-US" sz="2400" dirty="0"/>
              <a:t>오차의 평균이 </a:t>
            </a:r>
            <a:r>
              <a:rPr lang="en-US" altLang="ko-KR" sz="2400" dirty="0"/>
              <a:t>0</a:t>
            </a:r>
            <a:br>
              <a:rPr lang="en-US" altLang="ko-KR" sz="2400" dirty="0"/>
            </a:br>
            <a:r>
              <a:rPr lang="en-US" altLang="ko-KR" sz="2400" dirty="0"/>
              <a:t>           - </a:t>
            </a:r>
            <a:r>
              <a:rPr lang="ko-KR" altLang="en-US" sz="2400" dirty="0"/>
              <a:t>등분산성</a:t>
            </a:r>
            <a:r>
              <a:rPr lang="en-US" altLang="ko-KR" sz="2400" dirty="0"/>
              <a:t>:</a:t>
            </a:r>
            <a:r>
              <a:rPr lang="ko-KR" altLang="en-US" sz="2400" dirty="0" err="1"/>
              <a:t>오차항은</a:t>
            </a:r>
            <a:r>
              <a:rPr lang="ko-KR" altLang="en-US" sz="2400" dirty="0"/>
              <a:t> 분산이 𝜎</a:t>
            </a:r>
            <a:r>
              <a:rPr lang="en-US" altLang="ko-KR" sz="2400" dirty="0"/>
              <a:t>^2</a:t>
            </a:r>
            <a:r>
              <a:rPr lang="ko-KR" altLang="en-US" sz="2400" dirty="0"/>
              <a:t>인 정규분포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           - </a:t>
            </a:r>
            <a:r>
              <a:rPr lang="ko-KR" altLang="en-US" sz="2400" dirty="0"/>
              <a:t>독립성</a:t>
            </a:r>
            <a:r>
              <a:rPr lang="en-US" altLang="ko-KR" sz="2400" dirty="0"/>
              <a:t>:</a:t>
            </a:r>
            <a:r>
              <a:rPr lang="ko-KR" altLang="en-US" sz="2400" dirty="0" err="1"/>
              <a:t>오차항은</a:t>
            </a:r>
            <a:r>
              <a:rPr lang="ko-KR" altLang="en-US" sz="2400" dirty="0"/>
              <a:t> 서로 독립적으로 존재</a:t>
            </a:r>
          </a:p>
        </p:txBody>
      </p:sp>
    </p:spTree>
    <p:extLst>
      <p:ext uri="{BB962C8B-B14F-4D97-AF65-F5344CB8AC3E}">
        <p14:creationId xmlns:p14="http://schemas.microsoft.com/office/powerpoint/2010/main" val="25285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616624"/>
          </a:xfrm>
        </p:spPr>
        <p:txBody>
          <a:bodyPr>
            <a:noAutofit/>
          </a:bodyPr>
          <a:lstStyle/>
          <a:p>
            <a:r>
              <a:rPr lang="ko-KR" altLang="en-US" sz="2500" dirty="0"/>
              <a:t>단순회귀분석 절차</a:t>
            </a:r>
            <a:r>
              <a:rPr lang="en-US" altLang="ko-KR" sz="2500" dirty="0"/>
              <a:t/>
            </a:r>
            <a:br>
              <a:rPr lang="en-US" altLang="ko-KR" sz="2500" dirty="0"/>
            </a:br>
            <a:r>
              <a:rPr lang="en-US" altLang="ko-KR" sz="2500" dirty="0"/>
              <a:t/>
            </a:r>
            <a:br>
              <a:rPr lang="en-US" altLang="ko-KR" sz="2500" dirty="0"/>
            </a:br>
            <a:r>
              <a:rPr lang="en-US" altLang="ko-KR" sz="2500" dirty="0"/>
              <a:t>1. </a:t>
            </a:r>
            <a:r>
              <a:rPr lang="ko-KR" altLang="en-US" sz="2500" dirty="0"/>
              <a:t>독립변수와 종속변수를 선정한다</a:t>
            </a:r>
            <a:r>
              <a:rPr lang="en-US" altLang="ko-KR" sz="2500" dirty="0"/>
              <a:t>.</a:t>
            </a:r>
            <a:br>
              <a:rPr lang="en-US" altLang="ko-KR" sz="2500" dirty="0"/>
            </a:br>
            <a:r>
              <a:rPr lang="en-US" altLang="ko-KR" sz="2500" dirty="0"/>
              <a:t/>
            </a:r>
            <a:br>
              <a:rPr lang="en-US" altLang="ko-KR" sz="2500" dirty="0"/>
            </a:br>
            <a:r>
              <a:rPr lang="en-US" altLang="ko-KR" sz="2500" dirty="0"/>
              <a:t>2. </a:t>
            </a:r>
            <a:r>
              <a:rPr lang="ko-KR" altLang="en-US" sz="2500" dirty="0"/>
              <a:t>두 변수가 선형의 관계를 가지는 지 알아보기 위해</a:t>
            </a:r>
            <a:r>
              <a:rPr lang="en-US" altLang="ko-KR" sz="2500" dirty="0"/>
              <a:t/>
            </a:r>
            <a:br>
              <a:rPr lang="en-US" altLang="ko-KR" sz="2500" dirty="0"/>
            </a:br>
            <a:r>
              <a:rPr lang="en-US" altLang="ko-KR" sz="2500" dirty="0"/>
              <a:t>  </a:t>
            </a:r>
            <a:r>
              <a:rPr lang="ko-KR" altLang="en-US" sz="2500" dirty="0"/>
              <a:t> </a:t>
            </a:r>
            <a:r>
              <a:rPr lang="ko-KR" altLang="en-US" sz="2500" dirty="0" err="1"/>
              <a:t>산점도를</a:t>
            </a:r>
            <a:r>
              <a:rPr lang="ko-KR" altLang="en-US" sz="2500" dirty="0"/>
              <a:t> 그린다</a:t>
            </a:r>
            <a:r>
              <a:rPr lang="en-US" altLang="ko-KR" sz="2500" dirty="0"/>
              <a:t>.</a:t>
            </a:r>
            <a:br>
              <a:rPr lang="en-US" altLang="ko-KR" sz="2500" dirty="0"/>
            </a:br>
            <a:r>
              <a:rPr lang="en-US" altLang="ko-KR" sz="2500" dirty="0"/>
              <a:t/>
            </a:r>
            <a:br>
              <a:rPr lang="en-US" altLang="ko-KR" sz="2500" dirty="0"/>
            </a:br>
            <a:r>
              <a:rPr lang="en-US" altLang="ko-KR" sz="2500" dirty="0"/>
              <a:t>3. </a:t>
            </a:r>
            <a:r>
              <a:rPr lang="ko-KR" altLang="en-US" sz="2500" dirty="0" err="1"/>
              <a:t>최소제곱법을</a:t>
            </a:r>
            <a:r>
              <a:rPr lang="ko-KR" altLang="en-US" sz="2500" dirty="0"/>
              <a:t> 바탕으로 회귀모형을 만든다</a:t>
            </a:r>
            <a:r>
              <a:rPr lang="en-US" altLang="ko-KR" sz="2500" dirty="0"/>
              <a:t>.</a:t>
            </a:r>
            <a:br>
              <a:rPr lang="en-US" altLang="ko-KR" sz="2500" dirty="0"/>
            </a:br>
            <a:r>
              <a:rPr lang="en-US" altLang="ko-KR" sz="2500" dirty="0"/>
              <a:t/>
            </a:r>
            <a:br>
              <a:rPr lang="en-US" altLang="ko-KR" sz="2500" dirty="0"/>
            </a:br>
            <a:r>
              <a:rPr lang="en-US" altLang="ko-KR" sz="2500" dirty="0"/>
              <a:t>4. </a:t>
            </a:r>
            <a:r>
              <a:rPr lang="ko-KR" altLang="en-US" sz="2500" dirty="0"/>
              <a:t>회귀모형의 유의성을 분산분석으로 검정한다</a:t>
            </a:r>
            <a:r>
              <a:rPr lang="en-US" altLang="ko-KR" sz="2500" dirty="0"/>
              <a:t>.</a:t>
            </a:r>
            <a:br>
              <a:rPr lang="en-US" altLang="ko-KR" sz="2500" dirty="0"/>
            </a:br>
            <a:r>
              <a:rPr lang="en-US" altLang="ko-KR" sz="2500" dirty="0"/>
              <a:t/>
            </a:r>
            <a:br>
              <a:rPr lang="en-US" altLang="ko-KR" sz="2500" dirty="0"/>
            </a:br>
            <a:r>
              <a:rPr lang="en-US" altLang="ko-KR" sz="2500" dirty="0"/>
              <a:t>5. </a:t>
            </a:r>
            <a:r>
              <a:rPr lang="ko-KR" altLang="en-US" sz="2500" dirty="0"/>
              <a:t>회귀계수의 유의성을 검정한다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45601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최소제곱법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일반적으로 </a:t>
            </a:r>
            <a:r>
              <a:rPr lang="ko-KR" altLang="en-US" sz="2400" dirty="0" err="1"/>
              <a:t>예측값과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실제값의</a:t>
            </a:r>
            <a:r>
              <a:rPr lang="ko-KR" altLang="en-US" sz="2400" dirty="0"/>
              <a:t> 차이를 제곱한 값들의 합이 최소가 되는 모형을 회귀모델로 선택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 </a:t>
            </a:r>
            <a:r>
              <a:rPr lang="ko-KR" altLang="en-US" sz="2400" dirty="0" err="1"/>
              <a:t>오차항을</a:t>
            </a:r>
            <a:r>
              <a:rPr lang="ko-KR" altLang="en-US" sz="2400" dirty="0"/>
              <a:t> 제곱한 값들의 합이 최소가 되도록 하는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회귀선을 구하는 방법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: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45954"/>
            <a:ext cx="45053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06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 – value(</a:t>
            </a:r>
            <a:r>
              <a:rPr lang="ko-KR" altLang="en-US" dirty="0" smtClean="0"/>
              <a:t>유의확률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회귀모형을 신뢰할 수 있는지 여부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- 0~1 </a:t>
            </a:r>
            <a:r>
              <a:rPr lang="ko-KR" altLang="en-US" dirty="0" smtClean="0"/>
              <a:t>사이에 값이 나타나며 신뢰도에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따라 </a:t>
            </a:r>
            <a:r>
              <a:rPr lang="en-US" altLang="ko-KR" dirty="0" smtClean="0"/>
              <a:t>0.1, 0.05, 0.01 </a:t>
            </a:r>
            <a:r>
              <a:rPr lang="ko-KR" altLang="en-US" dirty="0" smtClean="0"/>
              <a:t>미만의 값을 가질 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회귀모형을 채택한다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161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19869"/>
            <a:ext cx="8229600" cy="5001419"/>
          </a:xfrm>
        </p:spPr>
        <p:txBody>
          <a:bodyPr/>
          <a:lstStyle/>
          <a:p>
            <a:r>
              <a:rPr lang="ko-KR" altLang="en-US" dirty="0"/>
              <a:t>회귀모형의 유의성 검정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132856"/>
            <a:ext cx="5904657" cy="384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88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ko-KR" altLang="en-US" dirty="0"/>
              <a:t>회귀모형의 유의성 검정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회귀식이 얼마나 정확한 지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데이터를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얼마나 </a:t>
            </a:r>
            <a:r>
              <a:rPr lang="ko-KR" altLang="en-US" sz="2400" dirty="0"/>
              <a:t>잘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설명하는지 </a:t>
            </a:r>
            <a:r>
              <a:rPr lang="ko-KR" altLang="en-US" sz="2400" dirty="0"/>
              <a:t>알아보기 위함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</a:t>
            </a:r>
            <a:r>
              <a:rPr lang="ko-KR" altLang="en-US" sz="2400" dirty="0"/>
              <a:t>설명계수</a:t>
            </a:r>
            <a:r>
              <a:rPr lang="en-US" altLang="ko-KR" sz="2400" dirty="0"/>
              <a:t> </a:t>
            </a:r>
            <a:r>
              <a:rPr lang="en-US" altLang="ko-KR" sz="2400" b="1" dirty="0"/>
              <a:t>R</a:t>
            </a:r>
            <a:r>
              <a:rPr lang="en-US" altLang="ko-KR" sz="2400" b="1" baseline="30000" dirty="0"/>
              <a:t>2</a:t>
            </a:r>
            <a:r>
              <a:rPr lang="ko-KR" altLang="en-US" sz="2400" dirty="0"/>
              <a:t>은 </a:t>
            </a:r>
            <a:r>
              <a:rPr lang="en-US" altLang="ko-KR" sz="2400" dirty="0"/>
              <a:t>0</a:t>
            </a:r>
            <a:r>
              <a:rPr lang="ko-KR" altLang="en-US" sz="2400" dirty="0"/>
              <a:t>과 </a:t>
            </a:r>
            <a:r>
              <a:rPr lang="en-US" altLang="ko-KR" sz="2400" dirty="0"/>
              <a:t>1 </a:t>
            </a:r>
            <a:r>
              <a:rPr lang="ko-KR" altLang="en-US" sz="2400" dirty="0"/>
              <a:t>사이에 위치하며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en-US" altLang="ko-KR" sz="2400" dirty="0"/>
              <a:t>1</a:t>
            </a:r>
            <a:r>
              <a:rPr lang="ko-KR" altLang="en-US" sz="2400" dirty="0"/>
              <a:t>에 가까울수록 회귀모델의 설명력이 높아진다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569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632</Words>
  <Application>Microsoft Office PowerPoint</Application>
  <PresentationFormat>화면 슬라이드 쇼(4:3)</PresentationFormat>
  <Paragraphs>98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4" baseType="lpstr">
      <vt:lpstr>Office 테마</vt:lpstr>
      <vt:lpstr>1_Office 테마</vt:lpstr>
      <vt:lpstr>회귀 분석 (Regression Analysis)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다중선형회귀</vt:lpstr>
      <vt:lpstr>Adjusted R-squared(수정된 결정계수)</vt:lpstr>
      <vt:lpstr>다중선형회귀 - 다중공선성</vt:lpstr>
      <vt:lpstr>다중선형회귀 - 다중공선성</vt:lpstr>
      <vt:lpstr>다중선형회귀 - 다중공선성</vt:lpstr>
      <vt:lpstr>다중선형회귀 - 다중공선성</vt:lpstr>
      <vt:lpstr>다중선형회귀 - 교호작용</vt:lpstr>
      <vt:lpstr>다중선형회귀 - 교호작용</vt:lpstr>
      <vt:lpstr>비선형 데이터의 회귀 - 다항회귀</vt:lpstr>
      <vt:lpstr>비선형 데이터의 회귀 - 계단함수</vt:lpstr>
      <vt:lpstr>※ 로지스틱회귀(시그모이드)</vt:lpstr>
      <vt:lpstr>범주형 독립변수를 위한 더미변수</vt:lpstr>
      <vt:lpstr>PowerPoint 프레젠테이션</vt:lpstr>
      <vt:lpstr>적절한 독립변수의 선택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회귀 분석 (Regression Analysis)</dc:title>
  <dc:creator>Windows 사용자</dc:creator>
  <cp:lastModifiedBy>Windows 사용자</cp:lastModifiedBy>
  <cp:revision>35</cp:revision>
  <dcterms:created xsi:type="dcterms:W3CDTF">2018-08-11T04:06:40Z</dcterms:created>
  <dcterms:modified xsi:type="dcterms:W3CDTF">2018-08-16T08:09:31Z</dcterms:modified>
</cp:coreProperties>
</file>