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5" r:id="rId2"/>
    <p:sldId id="375" r:id="rId3"/>
    <p:sldId id="376" r:id="rId4"/>
    <p:sldId id="387" r:id="rId5"/>
    <p:sldId id="388" r:id="rId6"/>
    <p:sldId id="389" r:id="rId7"/>
    <p:sldId id="347" r:id="rId8"/>
    <p:sldId id="390" r:id="rId9"/>
    <p:sldId id="391" r:id="rId10"/>
    <p:sldId id="392" r:id="rId11"/>
    <p:sldId id="393" r:id="rId12"/>
    <p:sldId id="394" r:id="rId13"/>
    <p:sldId id="395" r:id="rId14"/>
    <p:sldId id="398" r:id="rId15"/>
    <p:sldId id="400" r:id="rId16"/>
    <p:sldId id="401" r:id="rId17"/>
    <p:sldId id="402" r:id="rId18"/>
    <p:sldId id="403" r:id="rId19"/>
    <p:sldId id="397" r:id="rId20"/>
    <p:sldId id="404" r:id="rId21"/>
    <p:sldId id="399" r:id="rId22"/>
    <p:sldId id="405" r:id="rId23"/>
    <p:sldId id="406" r:id="rId24"/>
    <p:sldId id="407" r:id="rId25"/>
    <p:sldId id="408" r:id="rId26"/>
    <p:sldId id="331" r:id="rId27"/>
  </p:sldIdLst>
  <p:sldSz cx="9144000" cy="6858000" type="screen4x3"/>
  <p:notesSz cx="6858000" cy="9144000"/>
  <p:defaultTextStyle>
    <a:defPPr>
      <a:defRPr lang="ko-KR"/>
    </a:defPPr>
    <a:lvl1pPr marL="0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y ver." id="{395A6AC8-F1DA-204F-AFAB-7FC7490B8480}">
          <p14:sldIdLst/>
        </p14:section>
        <p14:section name="white ver." id="{8C41E613-0295-6549-909E-AC320B6D1D69}">
          <p14:sldIdLst>
            <p14:sldId id="305"/>
            <p14:sldId id="375"/>
            <p14:sldId id="376"/>
            <p14:sldId id="387"/>
            <p14:sldId id="388"/>
            <p14:sldId id="389"/>
            <p14:sldId id="347"/>
            <p14:sldId id="390"/>
            <p14:sldId id="391"/>
            <p14:sldId id="392"/>
            <p14:sldId id="393"/>
            <p14:sldId id="394"/>
            <p14:sldId id="395"/>
            <p14:sldId id="398"/>
            <p14:sldId id="400"/>
            <p14:sldId id="401"/>
            <p14:sldId id="402"/>
            <p14:sldId id="403"/>
            <p14:sldId id="397"/>
            <p14:sldId id="404"/>
            <p14:sldId id="399"/>
            <p14:sldId id="405"/>
            <p14:sldId id="406"/>
            <p14:sldId id="407"/>
            <p14:sldId id="408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D6"/>
    <a:srgbClr val="28ACE4"/>
    <a:srgbClr val="FF3300"/>
    <a:srgbClr val="00FFFF"/>
    <a:srgbClr val="FFFF00"/>
    <a:srgbClr val="212121"/>
    <a:srgbClr val="282828"/>
    <a:srgbClr val="F8A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828" autoAdjust="0"/>
  </p:normalViewPr>
  <p:slideViewPr>
    <p:cSldViewPr snapToGrid="0">
      <p:cViewPr varScale="1">
        <p:scale>
          <a:sx n="66" d="100"/>
          <a:sy n="66" d="100"/>
        </p:scale>
        <p:origin x="792" y="36"/>
      </p:cViewPr>
      <p:guideLst>
        <p:guide orient="horz" pos="23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C2C0-BDEC-4DFB-860D-6915FF858D51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7922-A642-4A7B-B7AF-1DBFAA901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9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9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2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9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잡음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(noise)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측정된 변수에 무작위의 오류 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(random error) 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분산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(variance)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존재하는 것을 말하며 다음과 같이 대처할 수 있다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4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60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7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16" indent="0">
              <a:buNone/>
              <a:defRPr sz="1800" b="1"/>
            </a:lvl2pPr>
            <a:lvl3pPr marL="810433" indent="0">
              <a:buNone/>
              <a:defRPr sz="1600" b="1"/>
            </a:lvl3pPr>
            <a:lvl4pPr marL="1215649" indent="0">
              <a:buNone/>
              <a:defRPr sz="1400" b="1"/>
            </a:lvl4pPr>
            <a:lvl5pPr marL="1620865" indent="0">
              <a:buNone/>
              <a:defRPr sz="1400" b="1"/>
            </a:lvl5pPr>
            <a:lvl6pPr marL="2026082" indent="0">
              <a:buNone/>
              <a:defRPr sz="1400" b="1"/>
            </a:lvl6pPr>
            <a:lvl7pPr marL="2431298" indent="0">
              <a:buNone/>
              <a:defRPr sz="1400" b="1"/>
            </a:lvl7pPr>
            <a:lvl8pPr marL="2836515" indent="0">
              <a:buNone/>
              <a:defRPr sz="1400" b="1"/>
            </a:lvl8pPr>
            <a:lvl9pPr marL="3241731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16" indent="0">
              <a:buNone/>
              <a:defRPr sz="1800" b="1"/>
            </a:lvl2pPr>
            <a:lvl3pPr marL="810433" indent="0">
              <a:buNone/>
              <a:defRPr sz="1600" b="1"/>
            </a:lvl3pPr>
            <a:lvl4pPr marL="1215649" indent="0">
              <a:buNone/>
              <a:defRPr sz="1400" b="1"/>
            </a:lvl4pPr>
            <a:lvl5pPr marL="1620865" indent="0">
              <a:buNone/>
              <a:defRPr sz="1400" b="1"/>
            </a:lvl5pPr>
            <a:lvl6pPr marL="2026082" indent="0">
              <a:buNone/>
              <a:defRPr sz="1400" b="1"/>
            </a:lvl6pPr>
            <a:lvl7pPr marL="2431298" indent="0">
              <a:buNone/>
              <a:defRPr sz="1400" b="1"/>
            </a:lvl7pPr>
            <a:lvl8pPr marL="2836515" indent="0">
              <a:buNone/>
              <a:defRPr sz="1400" b="1"/>
            </a:lvl8pPr>
            <a:lvl9pPr marL="3241731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73053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5216" indent="0">
              <a:buNone/>
              <a:defRPr sz="1100"/>
            </a:lvl2pPr>
            <a:lvl3pPr marL="810433" indent="0">
              <a:buNone/>
              <a:defRPr sz="900"/>
            </a:lvl3pPr>
            <a:lvl4pPr marL="1215649" indent="0">
              <a:buNone/>
              <a:defRPr sz="800"/>
            </a:lvl4pPr>
            <a:lvl5pPr marL="1620865" indent="0">
              <a:buNone/>
              <a:defRPr sz="800"/>
            </a:lvl5pPr>
            <a:lvl6pPr marL="2026082" indent="0">
              <a:buNone/>
              <a:defRPr sz="800"/>
            </a:lvl6pPr>
            <a:lvl7pPr marL="2431298" indent="0">
              <a:buNone/>
              <a:defRPr sz="800"/>
            </a:lvl7pPr>
            <a:lvl8pPr marL="2836515" indent="0">
              <a:buNone/>
              <a:defRPr sz="800"/>
            </a:lvl8pPr>
            <a:lvl9pPr marL="3241731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05216" indent="0">
              <a:buNone/>
              <a:defRPr sz="2500"/>
            </a:lvl2pPr>
            <a:lvl3pPr marL="810433" indent="0">
              <a:buNone/>
              <a:defRPr sz="2100"/>
            </a:lvl3pPr>
            <a:lvl4pPr marL="1215649" indent="0">
              <a:buNone/>
              <a:defRPr sz="1800"/>
            </a:lvl4pPr>
            <a:lvl5pPr marL="1620865" indent="0">
              <a:buNone/>
              <a:defRPr sz="1800"/>
            </a:lvl5pPr>
            <a:lvl6pPr marL="2026082" indent="0">
              <a:buNone/>
              <a:defRPr sz="1800"/>
            </a:lvl6pPr>
            <a:lvl7pPr marL="2431298" indent="0">
              <a:buNone/>
              <a:defRPr sz="1800"/>
            </a:lvl7pPr>
            <a:lvl8pPr marL="2836515" indent="0">
              <a:buNone/>
              <a:defRPr sz="1800"/>
            </a:lvl8pPr>
            <a:lvl9pPr marL="3241731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1"/>
          </a:xfrm>
        </p:spPr>
        <p:txBody>
          <a:bodyPr/>
          <a:lstStyle>
            <a:lvl1pPr marL="0" indent="0">
              <a:buNone/>
              <a:defRPr sz="1200"/>
            </a:lvl1pPr>
            <a:lvl2pPr marL="405216" indent="0">
              <a:buNone/>
              <a:defRPr sz="1100"/>
            </a:lvl2pPr>
            <a:lvl3pPr marL="810433" indent="0">
              <a:buNone/>
              <a:defRPr sz="900"/>
            </a:lvl3pPr>
            <a:lvl4pPr marL="1215649" indent="0">
              <a:buNone/>
              <a:defRPr sz="800"/>
            </a:lvl4pPr>
            <a:lvl5pPr marL="1620865" indent="0">
              <a:buNone/>
              <a:defRPr sz="800"/>
            </a:lvl5pPr>
            <a:lvl6pPr marL="2026082" indent="0">
              <a:buNone/>
              <a:defRPr sz="800"/>
            </a:lvl6pPr>
            <a:lvl7pPr marL="2431298" indent="0">
              <a:buNone/>
              <a:defRPr sz="800"/>
            </a:lvl7pPr>
            <a:lvl8pPr marL="2836515" indent="0">
              <a:buNone/>
              <a:defRPr sz="800"/>
            </a:lvl8pPr>
            <a:lvl9pPr marL="3241731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81043" tIns="40522" rIns="81043" bIns="405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1043" tIns="40522" rIns="81043" bIns="405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81043" tIns="40522" rIns="81043" bIns="4052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B589-BBA9-4D58-9DFF-10DF52AB8CB5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81043" tIns="40522" rIns="81043" bIns="4052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81043" tIns="40522" rIns="81043" bIns="4052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433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912" indent="-303912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77" indent="-253260" algn="l" defTabSz="8104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041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257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74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690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906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123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339" indent="-202608" algn="l" defTabSz="81043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16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433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649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865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082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298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15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731" algn="l" defTabSz="810433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1473027"/>
            <a:ext cx="2888066" cy="2888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9427" y="4495006"/>
            <a:ext cx="6025145" cy="512723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/>
            <a:r>
              <a:rPr lang="en-US" altLang="ko-KR" sz="2500" b="1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PCA(</a:t>
            </a:r>
            <a:r>
              <a:rPr lang="en-US" altLang="ko-KR" sz="2800" b="1" dirty="0"/>
              <a:t>Principal component </a:t>
            </a:r>
            <a:r>
              <a:rPr lang="en-US" altLang="ko-KR" sz="2800" b="1" dirty="0" smtClean="0"/>
              <a:t>analysis)</a:t>
            </a:r>
            <a:endParaRPr lang="ko-KR" altLang="en-US" sz="2500" b="1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6004" y="4123413"/>
            <a:ext cx="1205621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2018.09.13</a:t>
            </a:r>
            <a:endParaRPr lang="ko-KR" altLang="en-US" sz="14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217" y="5069415"/>
            <a:ext cx="2487565" cy="297279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ctr"/>
            <a:r>
              <a:rPr lang="en-US" altLang="ko-KR" sz="1400" spc="-133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spc="-133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14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spc="-133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33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이예찬</a:t>
            </a:r>
            <a:r>
              <a:rPr lang="en-US" altLang="ko-KR" sz="14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400" spc="-133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김열린</a:t>
            </a:r>
            <a:r>
              <a:rPr lang="en-US" altLang="ko-KR" sz="14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>
            <a:off x="2668477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091" y="1597296"/>
            <a:ext cx="545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&lt;Dimensional </a:t>
            </a:r>
            <a:r>
              <a:rPr lang="en-US" altLang="ko-KR" sz="2000" dirty="0" smtClean="0"/>
              <a:t>Reduction</a:t>
            </a:r>
            <a:r>
              <a:rPr lang="ko-KR" altLang="en-US" sz="2000" dirty="0" smtClean="0"/>
              <a:t>의 핵심 </a:t>
            </a:r>
            <a:r>
              <a:rPr lang="ko-KR" altLang="en-US" sz="2000" dirty="0" smtClean="0"/>
              <a:t>아이디어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1689" y="2355172"/>
            <a:ext cx="79842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상관도가 높은</a:t>
            </a:r>
            <a:r>
              <a:rPr lang="en-US" altLang="ko-KR" dirty="0" smtClean="0"/>
              <a:t>(interrelated, correlated) </a:t>
            </a:r>
            <a:r>
              <a:rPr lang="ko-KR" altLang="en-US" dirty="0" smtClean="0"/>
              <a:t>변수들이 많이 존재하는 데이터 집합의 차원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dimenstionality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줄이면서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데이터 집합에 존재하고 있는 차이</a:t>
            </a:r>
            <a:r>
              <a:rPr lang="en-US" altLang="ko-KR" dirty="0" smtClean="0"/>
              <a:t>(variation,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최대한 유지하는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차원을 줄이되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정보 손실을 최소화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원래 공간에서 데이터가 퍼져 있는 정도를 변환된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축소된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공간에서 얼마나 잘 유지하느냐를 척도로 삼음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원래 공간의 정보가 변환된 공간에서 얼마나 잘 유지하는지는 변환된 공간에서의 데이터의 분산으로 측정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변환된 공간에서 데이터의 분산을 최대로 할 수 있는 좌표 축을 찾아야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650" y="5816535"/>
            <a:ext cx="92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accent1"/>
                </a:solidFill>
              </a:rPr>
              <a:t>원래 공간에서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800" b="1" dirty="0" smtClean="0">
                <a:solidFill>
                  <a:schemeClr val="accent1"/>
                </a:solidFill>
              </a:rPr>
              <a:t>데이터가 분산되어 있는 주요한 방향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(Principal direction)</a:t>
            </a:r>
            <a:r>
              <a:rPr lang="ko-KR" altLang="en-US" sz="1800" b="1" dirty="0" smtClean="0">
                <a:solidFill>
                  <a:schemeClr val="accent1"/>
                </a:solidFill>
              </a:rPr>
              <a:t>을 찾자</a:t>
            </a:r>
            <a:r>
              <a:rPr lang="en-US" altLang="ko-KR" sz="1800" b="1" dirty="0">
                <a:solidFill>
                  <a:schemeClr val="accent1"/>
                </a:solidFill>
              </a:rPr>
              <a:t>!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785" y="1551722"/>
            <a:ext cx="684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차원 </a:t>
            </a:r>
            <a:r>
              <a:rPr lang="ko-KR" altLang="en-US" sz="2000" dirty="0" smtClean="0"/>
              <a:t>축소를 위한 접근 방법 中 </a:t>
            </a:r>
            <a:r>
              <a:rPr lang="ko-KR" altLang="en-US" sz="2000" dirty="0" smtClean="0"/>
              <a:t>투영 </a:t>
            </a:r>
            <a:r>
              <a:rPr lang="en-US" altLang="ko-KR" sz="2000" dirty="0" smtClean="0"/>
              <a:t>or </a:t>
            </a:r>
            <a:r>
              <a:rPr lang="ko-KR" altLang="en-US" sz="2000" dirty="0" err="1" smtClean="0"/>
              <a:t>사영</a:t>
            </a:r>
            <a:r>
              <a:rPr lang="en-US" altLang="ko-KR" sz="2000" dirty="0" smtClean="0"/>
              <a:t>(Projection)&gt;</a:t>
            </a:r>
            <a:endParaRPr lang="ko-KR" altLang="en-US" sz="2000" dirty="0"/>
          </a:p>
        </p:txBody>
      </p:sp>
      <p:pic>
        <p:nvPicPr>
          <p:cNvPr id="7170" name="Picture 2" descr="https://t1.daumcdn.net/cfile/tistory/99EABC3E5B8A4878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2" y="2366444"/>
            <a:ext cx="781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058" y="5474274"/>
            <a:ext cx="8849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왼쪽 </a:t>
            </a:r>
            <a:r>
              <a:rPr lang="en-US" altLang="ko-KR" sz="1400" dirty="0">
                <a:solidFill>
                  <a:schemeClr val="accent1"/>
                </a:solidFill>
                <a:latin typeface="Spoqa Han Sans"/>
              </a:rPr>
              <a:t>3</a:t>
            </a:r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차원 공간상의 데이터를 </a:t>
            </a:r>
            <a:r>
              <a:rPr lang="en-US" altLang="ko-KR" sz="1400" dirty="0">
                <a:solidFill>
                  <a:schemeClr val="accent1"/>
                </a:solidFill>
                <a:latin typeface="Spoqa Han Sans"/>
              </a:rPr>
              <a:t>2</a:t>
            </a:r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차원 부분 공간으로 투영</a:t>
            </a:r>
            <a:r>
              <a:rPr lang="en-US" altLang="ko-KR" sz="1400" dirty="0">
                <a:solidFill>
                  <a:schemeClr val="accent1"/>
                </a:solidFill>
                <a:latin typeface="Spoqa Han Sans"/>
              </a:rPr>
              <a:t>(</a:t>
            </a:r>
            <a:r>
              <a:rPr lang="en-US" altLang="ko-KR" sz="1400" dirty="0" err="1">
                <a:solidFill>
                  <a:schemeClr val="accent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porjection</a:t>
            </a:r>
            <a:r>
              <a:rPr lang="en-US" altLang="ko-KR" sz="1400" dirty="0">
                <a:solidFill>
                  <a:schemeClr val="accent1"/>
                </a:solidFill>
                <a:latin typeface="Spoqa Han Sans"/>
              </a:rPr>
              <a:t>)</a:t>
            </a:r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시켜 </a:t>
            </a:r>
            <a:r>
              <a:rPr lang="en-US" altLang="ko-KR" sz="1400" dirty="0">
                <a:solidFill>
                  <a:schemeClr val="accent1"/>
                </a:solidFill>
                <a:latin typeface="Spoqa Han Sans"/>
              </a:rPr>
              <a:t>2</a:t>
            </a:r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차원 </a:t>
            </a:r>
            <a:r>
              <a:rPr lang="ko-KR" altLang="en-US" sz="1400" dirty="0" err="1">
                <a:solidFill>
                  <a:schemeClr val="accent1"/>
                </a:solidFill>
                <a:latin typeface="Spoqa Han Sans"/>
              </a:rPr>
              <a:t>데이터셋으로</a:t>
            </a:r>
            <a:r>
              <a:rPr lang="ko-KR" altLang="en-US" sz="1400" dirty="0">
                <a:solidFill>
                  <a:schemeClr val="accent1"/>
                </a:solidFill>
                <a:latin typeface="Spoqa Han Sans"/>
              </a:rPr>
              <a:t> 만든 것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874742" y="4887302"/>
            <a:ext cx="3648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사영을</a:t>
            </a:r>
            <a:r>
              <a:rPr lang="ko-KR" altLang="en-US" sz="1000" dirty="0" smtClean="0"/>
              <a:t> 통한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차원 </a:t>
            </a:r>
            <a:r>
              <a:rPr lang="ko-KR" altLang="en-US" sz="1000" dirty="0" err="1" smtClean="0"/>
              <a:t>좌표계로의</a:t>
            </a:r>
            <a:r>
              <a:rPr lang="ko-KR" altLang="en-US" sz="1000" dirty="0" smtClean="0"/>
              <a:t> 전환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35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 descr="https://t1.daumcdn.net/cfile/tistory/99AC093E5B8A4904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" y="2006518"/>
            <a:ext cx="3816912" cy="188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1.daumcdn.net/cfile/tistory/996F65335B8A49320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92" y="2038838"/>
            <a:ext cx="4348071" cy="173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2528" y="3869105"/>
            <a:ext cx="2565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축 변환에 따른 분산도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7842" y="3869119"/>
            <a:ext cx="2565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축 변환에 따른 데이터 </a:t>
            </a:r>
            <a:r>
              <a:rPr lang="en-US" altLang="ko-KR" sz="1000" dirty="0" smtClean="0"/>
              <a:t>sheering&gt;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042" y="4575218"/>
            <a:ext cx="6735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학습 </a:t>
            </a:r>
            <a:r>
              <a:rPr lang="ko-KR" altLang="en-US" sz="1200" dirty="0" err="1" smtClean="0"/>
              <a:t>데이터셋에서</a:t>
            </a:r>
            <a:r>
              <a:rPr lang="ko-KR" altLang="en-US" sz="1200" dirty="0" smtClean="0"/>
              <a:t> 분산이 최대인 축</a:t>
            </a:r>
            <a:r>
              <a:rPr lang="en-US" altLang="ko-KR" sz="1200" dirty="0" smtClean="0"/>
              <a:t>(axis)</a:t>
            </a:r>
            <a:r>
              <a:rPr lang="ko-KR" altLang="en-US" sz="1200" dirty="0" smtClean="0"/>
              <a:t>을 찾는다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이렇게 찾은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축과 직교</a:t>
            </a:r>
            <a:r>
              <a:rPr lang="en-US" altLang="ko-KR" sz="1200" dirty="0" smtClean="0"/>
              <a:t>(orthogonal)</a:t>
            </a:r>
            <a:r>
              <a:rPr lang="ko-KR" altLang="en-US" sz="1200" dirty="0" smtClean="0"/>
              <a:t>하면서 분산이 최대인 두 번째 축을 찾는다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첫 번째 축과 두 번째 축에 직교하고 분산을 최대한 보존하는 세 번째 축을 찾는다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   1~3</a:t>
            </a:r>
            <a:r>
              <a:rPr lang="ko-KR" altLang="en-US" sz="1200" dirty="0" smtClean="0"/>
              <a:t>과 같은 방법으로 </a:t>
            </a:r>
            <a:r>
              <a:rPr lang="ko-KR" altLang="en-US" sz="1200" dirty="0" err="1" smtClean="0"/>
              <a:t>데이터셋의</a:t>
            </a:r>
            <a:r>
              <a:rPr lang="ko-KR" altLang="en-US" sz="1200" dirty="0" smtClean="0"/>
              <a:t> 차원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특성 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만큼의 축을 찾는다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1885" y="1440469"/>
            <a:ext cx="412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&lt;PCA</a:t>
            </a:r>
            <a:r>
              <a:rPr lang="ko-KR" altLang="en-US" sz="2000" dirty="0" smtClean="0"/>
              <a:t>의 단계별 과정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704796" y="4365953"/>
            <a:ext cx="7751141" cy="49314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50" name="Picture 10" descr="https://wikidocs.net/images/page/7646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25" y="2183169"/>
            <a:ext cx="2385832" cy="220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s://wikidocs.net/images/page/7646/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02" y="2179465"/>
            <a:ext cx="2605033" cy="22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6299" y="1514020"/>
            <a:ext cx="485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분산이 최대인 축을 찾는 이유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99464" y="4378127"/>
            <a:ext cx="231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주성분 벡터에 따른 데이터 보존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44550" y="4378126"/>
            <a:ext cx="2090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주성분 벡터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1046" y="5376777"/>
            <a:ext cx="78440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원래의 데이터를 </a:t>
            </a:r>
            <a:r>
              <a:rPr lang="en-US" altLang="ko-KR" dirty="0">
                <a:solidFill>
                  <a:schemeClr val="accent1"/>
                </a:solidFill>
              </a:rPr>
              <a:t>PC1</a:t>
            </a:r>
            <a:r>
              <a:rPr lang="ko-KR" altLang="en-US" dirty="0">
                <a:solidFill>
                  <a:schemeClr val="accent1"/>
                </a:solidFill>
              </a:rPr>
              <a:t>과 </a:t>
            </a:r>
            <a:r>
              <a:rPr lang="en-US" altLang="ko-KR" dirty="0">
                <a:solidFill>
                  <a:schemeClr val="accent1"/>
                </a:solidFill>
              </a:rPr>
              <a:t>PC2</a:t>
            </a:r>
            <a:r>
              <a:rPr lang="ko-KR" altLang="en-US" dirty="0">
                <a:solidFill>
                  <a:schemeClr val="accent1"/>
                </a:solidFill>
              </a:rPr>
              <a:t>에 각각 투영해보면 </a:t>
            </a:r>
            <a:r>
              <a:rPr lang="en-US" altLang="ko-KR" dirty="0">
                <a:solidFill>
                  <a:schemeClr val="accent1"/>
                </a:solidFill>
              </a:rPr>
              <a:t>variability</a:t>
            </a:r>
            <a:r>
              <a:rPr lang="ko-KR" altLang="en-US" dirty="0">
                <a:solidFill>
                  <a:schemeClr val="accent1"/>
                </a:solidFill>
              </a:rPr>
              <a:t>가 </a:t>
            </a:r>
            <a:r>
              <a:rPr lang="ko-KR" altLang="en-US" dirty="0" smtClean="0">
                <a:solidFill>
                  <a:schemeClr val="accent1"/>
                </a:solidFill>
              </a:rPr>
              <a:t>더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큰 </a:t>
            </a:r>
            <a:r>
              <a:rPr lang="ko-KR" altLang="en-US" dirty="0">
                <a:solidFill>
                  <a:schemeClr val="accent1"/>
                </a:solidFill>
              </a:rPr>
              <a:t>벡터에 투영할 때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원래 데이터의 구조가 잘 반영되어서 차원감소 되는 것을 알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439141" y="2179465"/>
            <a:ext cx="16467" cy="2760036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" y="1983180"/>
            <a:ext cx="3670601" cy="21228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840" y="1914321"/>
            <a:ext cx="3768765" cy="2203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134" y="4271058"/>
            <a:ext cx="25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선형 변환</a:t>
            </a:r>
            <a:r>
              <a:rPr lang="en-US" altLang="ko-KR" sz="1000" dirty="0" smtClean="0"/>
              <a:t>(Shearing)&gt;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480488" y="4303861"/>
            <a:ext cx="2081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선형 </a:t>
            </a:r>
            <a:r>
              <a:rPr lang="ko-KR" altLang="en-US" sz="1000" dirty="0" smtClean="0"/>
              <a:t>변환 </a:t>
            </a:r>
            <a:r>
              <a:rPr lang="en-US" altLang="ko-KR" sz="1000" dirty="0" err="1" smtClean="0"/>
              <a:t>vs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좌표 </a:t>
            </a:r>
            <a:r>
              <a:rPr lang="ko-KR" altLang="en-US" sz="1000" dirty="0" smtClean="0"/>
              <a:t>변환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3750" y="5303787"/>
            <a:ext cx="89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어떤 행렬을 곱했을 때 좌표변환이라고 생각할 수도 있고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점을 </a:t>
            </a:r>
            <a:r>
              <a:rPr lang="ko-KR" altLang="en-US" dirty="0" smtClean="0">
                <a:solidFill>
                  <a:schemeClr val="accent1"/>
                </a:solidFill>
              </a:rPr>
              <a:t>이동 시키는 행렬이라고 볼 수도 있다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347" y="1600765"/>
            <a:ext cx="4137338" cy="230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195" y="4265301"/>
            <a:ext cx="8096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왼쪽의 경우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라는 벡터에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라는 임의의 형렬을 곱한 것으로 선형변환을 한 것임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오른쪽의 경우에는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라는 벡터에 </a:t>
            </a:r>
            <a:r>
              <a:rPr lang="en-US" altLang="ko-KR" sz="1200" dirty="0" smtClean="0"/>
              <a:t>lambda</a:t>
            </a:r>
            <a:r>
              <a:rPr lang="ko-KR" altLang="en-US" sz="1200" dirty="0" smtClean="0"/>
              <a:t>라는 스칼라를 곱했음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스칼라를 곱했다는 것은 결국 스칼라에 </a:t>
            </a:r>
            <a:r>
              <a:rPr lang="ko-KR" altLang="en-US" sz="1200" dirty="0" err="1" smtClean="0"/>
              <a:t>아이덴티티</a:t>
            </a:r>
            <a:r>
              <a:rPr lang="ko-KR" altLang="en-US" sz="1200" dirty="0" smtClean="0"/>
              <a:t> 행렬을 곱한 후에 벡터를 곱한 것과 같음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앞의 선형변환에서 </a:t>
            </a:r>
            <a:r>
              <a:rPr lang="en-US" altLang="ko-KR" sz="1200" dirty="0" smtClean="0"/>
              <a:t>scaling</a:t>
            </a:r>
            <a:r>
              <a:rPr lang="ko-KR" altLang="en-US" sz="1200" dirty="0" smtClean="0"/>
              <a:t>에 해당하는 변환을 </a:t>
            </a:r>
            <a:r>
              <a:rPr lang="ko-KR" altLang="en-US" sz="1200" dirty="0" err="1" smtClean="0"/>
              <a:t>한것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따라서 어떠한 벡터를 선형변환 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몇몇 점들 중에서 원점으로부터 멀어지는 방향으로 변환하는 </a:t>
            </a:r>
            <a:r>
              <a:rPr lang="en-US" altLang="ko-KR" sz="1200" dirty="0" smtClean="0"/>
              <a:t>scaling</a:t>
            </a:r>
            <a:r>
              <a:rPr lang="ko-KR" altLang="en-US" sz="1200" dirty="0" smtClean="0"/>
              <a:t>을 하는 방향을 찾는 것이 </a:t>
            </a:r>
            <a:r>
              <a:rPr lang="ko-KR" altLang="en-US" sz="1200" dirty="0" err="1" smtClean="0"/>
              <a:t>고유값</a:t>
            </a:r>
            <a:r>
              <a:rPr lang="ko-KR" altLang="en-US" sz="1200" dirty="0" smtClean="0"/>
              <a:t> 문제를 푸는 것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91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1585912"/>
            <a:ext cx="6734175" cy="3686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4912" y="5694630"/>
            <a:ext cx="673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동그라미 친 화살표가 선형변환이 된 것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7" y="2128693"/>
            <a:ext cx="6753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26" y="1917782"/>
            <a:ext cx="4452426" cy="19944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471" y="1902005"/>
            <a:ext cx="3431441" cy="18734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04" y="4106487"/>
            <a:ext cx="3659308" cy="20106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369" y="3798606"/>
            <a:ext cx="2781079" cy="24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1690687"/>
            <a:ext cx="6076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8321" y="6611066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65854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7498" y="2185895"/>
            <a:ext cx="23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PCA</a:t>
            </a:r>
            <a:r>
              <a:rPr lang="ko-KR" altLang="en-US" sz="2400" dirty="0" smtClean="0"/>
              <a:t>의 정의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7497" y="3277358"/>
            <a:ext cx="348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PCA</a:t>
            </a:r>
            <a:r>
              <a:rPr lang="ko-KR" altLang="en-US" sz="2400" dirty="0" smtClean="0"/>
              <a:t>를 사용하는 이유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27498" y="4368821"/>
            <a:ext cx="454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PCA</a:t>
            </a:r>
            <a:r>
              <a:rPr lang="ko-KR" altLang="en-US" dirty="0"/>
              <a:t>의 수학적</a:t>
            </a:r>
            <a:r>
              <a:rPr lang="en-US" altLang="ko-KR" dirty="0"/>
              <a:t>, </a:t>
            </a:r>
            <a:r>
              <a:rPr lang="ko-KR" altLang="en-US" dirty="0"/>
              <a:t>기하학적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5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" y="2630965"/>
            <a:ext cx="1562100" cy="438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9370" y="1447646"/>
            <a:ext cx="224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&lt;PROOF&gt;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52999" y="2133068"/>
            <a:ext cx="37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 x d </a:t>
            </a:r>
            <a:r>
              <a:rPr lang="ko-KR" altLang="en-US" sz="1200" dirty="0" smtClean="0"/>
              <a:t>차원의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데이터 셋이 있다고 가정하자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14" y="2212297"/>
            <a:ext cx="1047750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9327" y="2498047"/>
            <a:ext cx="394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때 </a:t>
            </a:r>
            <a:r>
              <a:rPr lang="ko-KR" altLang="en-US" sz="1200" dirty="0" err="1" smtClean="0"/>
              <a:t>정사영</a:t>
            </a:r>
            <a:r>
              <a:rPr lang="ko-KR" altLang="en-US" sz="1200" dirty="0" smtClean="0"/>
              <a:t> 대상인 단위벡터 </a:t>
            </a:r>
            <a:r>
              <a:rPr lang="en-US" altLang="ko-KR" sz="1200" dirty="0" smtClean="0"/>
              <a:t>e</a:t>
            </a:r>
            <a:r>
              <a:rPr lang="ko-KR" altLang="en-US" sz="1200" dirty="0" smtClean="0"/>
              <a:t>가 있다고 가정하자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여기서 </a:t>
            </a:r>
            <a:r>
              <a:rPr lang="en-US" altLang="ko-KR" sz="1200" dirty="0" smtClean="0"/>
              <a:t>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d x 1 </a:t>
            </a:r>
            <a:r>
              <a:rPr lang="ko-KR" altLang="en-US" sz="1200" dirty="0" smtClean="0"/>
              <a:t>차원 벡터이다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옆 식은 데이터 셋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를 단위벡터 </a:t>
            </a:r>
            <a:r>
              <a:rPr lang="en-US" altLang="ko-KR" sz="1200" dirty="0" smtClean="0"/>
              <a:t>e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정사영</a:t>
            </a:r>
            <a:r>
              <a:rPr lang="ko-KR" altLang="en-US" sz="1200" dirty="0" smtClean="0"/>
              <a:t> 해준 식이다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23" y="3651599"/>
            <a:ext cx="2584462" cy="526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9327" y="3731913"/>
            <a:ext cx="427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e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정사영</a:t>
            </a:r>
            <a:r>
              <a:rPr lang="ko-KR" altLang="en-US" sz="1200" dirty="0" smtClean="0"/>
              <a:t> 된 데이터의 </a:t>
            </a:r>
            <a:r>
              <a:rPr lang="en-US" altLang="ko-KR" sz="1200" dirty="0" smtClean="0"/>
              <a:t>variance</a:t>
            </a:r>
            <a:r>
              <a:rPr lang="ko-KR" altLang="en-US" sz="1200" dirty="0" smtClean="0"/>
              <a:t>는 다음과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35196"/>
            <a:ext cx="3616200" cy="587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327" y="4537276"/>
            <a:ext cx="4008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때</a:t>
            </a:r>
            <a:r>
              <a:rPr lang="en-US" altLang="ko-KR" sz="1200" dirty="0" smtClean="0"/>
              <a:t>, X</a:t>
            </a:r>
            <a:r>
              <a:rPr lang="ko-KR" altLang="en-US" sz="1200" dirty="0" smtClean="0"/>
              <a:t>의 각 열의 평균은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이라고 가정한다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왜냐하면 </a:t>
            </a:r>
            <a:r>
              <a:rPr lang="ko-KR" altLang="en-US" sz="1200" dirty="0" smtClean="0"/>
              <a:t>데이터 셋을 정규분포화 시켰기  때문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그러므로 </a:t>
            </a:r>
            <a:r>
              <a:rPr lang="ko-KR" altLang="en-US" sz="1200" dirty="0" smtClean="0"/>
              <a:t>데이터의 중간은 원점에 위치하며 평균이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이므로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최우변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식이 다음과 같이 도출된다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616201" y="2050421"/>
            <a:ext cx="26913" cy="4178363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4" y="1601823"/>
            <a:ext cx="3638550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4238" y="2373358"/>
            <a:ext cx="464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따라서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다음과 같은 식으로 풀이될 수 있고 </a:t>
            </a:r>
            <a:endParaRPr lang="en-US" altLang="ko-KR" sz="1200" dirty="0" smtClean="0"/>
          </a:p>
          <a:p>
            <a:r>
              <a:rPr lang="ko-KR" altLang="en-US" sz="1200" dirty="0" smtClean="0"/>
              <a:t>가운데 식은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공분산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행렬임을 알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21" y="4385619"/>
            <a:ext cx="2895600" cy="64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464" y="4025478"/>
            <a:ext cx="389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라그랑주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승수법을</a:t>
            </a:r>
            <a:r>
              <a:rPr lang="ko-KR" altLang="en-US" sz="1200" dirty="0" smtClean="0"/>
              <a:t> 통한 보조 방정식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제약 조건은                 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목표 함수는 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150" y="4433372"/>
            <a:ext cx="689459" cy="2252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278" y="4787745"/>
            <a:ext cx="467801" cy="2533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321" y="5621399"/>
            <a:ext cx="236220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4238" y="5621399"/>
            <a:ext cx="35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보조방정식 </a:t>
            </a:r>
            <a:r>
              <a:rPr lang="en-US" altLang="ko-KR" sz="1200" dirty="0" smtClean="0"/>
              <a:t>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e</a:t>
            </a:r>
            <a:r>
              <a:rPr lang="ko-KR" altLang="en-US" sz="1200" dirty="0" smtClean="0"/>
              <a:t>에 대해 </a:t>
            </a:r>
            <a:r>
              <a:rPr lang="ko-KR" altLang="en-US" sz="1200" dirty="0" err="1" smtClean="0"/>
              <a:t>편미분하면</a:t>
            </a:r>
            <a:r>
              <a:rPr lang="ko-KR" altLang="en-US" sz="1200" dirty="0" smtClean="0"/>
              <a:t> 옆의 식이 도출된다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975730" y="1465098"/>
            <a:ext cx="0" cy="4899251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18" y="1716937"/>
            <a:ext cx="1615979" cy="533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048" y="1675064"/>
            <a:ext cx="1695450" cy="53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7704" y="1716937"/>
            <a:ext cx="207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비교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162" y="2778036"/>
            <a:ext cx="4257675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348" y="4584440"/>
            <a:ext cx="7238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</a:rPr>
              <a:t>결국 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eigenvector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를 통해 </a:t>
            </a:r>
            <a:r>
              <a:rPr lang="ko-KR" altLang="en-US" sz="2800" b="1" dirty="0" err="1" smtClean="0">
                <a:solidFill>
                  <a:schemeClr val="accent1"/>
                </a:solidFill>
              </a:rPr>
              <a:t>정사영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 했을 때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, variance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는 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eigenvalue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이다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!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그리고 우리는 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variance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가 최대가 되는 지점을 구한 것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.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704" y="3521734"/>
            <a:ext cx="2600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8187" y="1671172"/>
            <a:ext cx="6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</a:t>
            </a:r>
            <a:r>
              <a:rPr lang="ko-KR" altLang="en-US" sz="2400" dirty="0" smtClean="0"/>
              <a:t>얼마나 많이 차원감소를 시켜줘야 하는가</a:t>
            </a:r>
            <a:r>
              <a:rPr lang="en-US" altLang="ko-KR" sz="2400" dirty="0" smtClean="0"/>
              <a:t>?&gt;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60" y="2435016"/>
            <a:ext cx="847725" cy="166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5178" y="2966283"/>
            <a:ext cx="350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변이에의 공헌도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공헌도를 </a:t>
            </a:r>
            <a:r>
              <a:rPr lang="en-US" altLang="ko-KR" sz="1200" dirty="0" smtClean="0"/>
              <a:t>70~80% </a:t>
            </a:r>
            <a:r>
              <a:rPr lang="ko-KR" altLang="en-US" sz="1200" dirty="0" smtClean="0"/>
              <a:t>정도가 되는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을 설정한다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32" y="4340349"/>
            <a:ext cx="3577670" cy="20057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05178" y="48260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MalgunGothicRegular"/>
              </a:rPr>
              <a:t>2</a:t>
            </a:r>
            <a:r>
              <a:rPr lang="ko-KR" altLang="en-US" sz="1200" dirty="0">
                <a:latin typeface="MalgunGothicRegular"/>
              </a:rPr>
              <a:t>차원의 좌표축에 값이 큰 </a:t>
            </a:r>
            <a:r>
              <a:rPr lang="ko-KR" altLang="en-US" sz="1200" dirty="0" err="1">
                <a:latin typeface="MalgunGothicRegular"/>
              </a:rPr>
              <a:t>고유값부터</a:t>
            </a:r>
            <a:r>
              <a:rPr lang="ko-KR" altLang="en-US" sz="1200" dirty="0">
                <a:latin typeface="MalgunGothicRegular"/>
              </a:rPr>
              <a:t> </a:t>
            </a:r>
            <a:endParaRPr lang="en-US" altLang="ko-KR" sz="1200" dirty="0" smtClean="0">
              <a:latin typeface="MalgunGothicRegular"/>
            </a:endParaRPr>
          </a:p>
          <a:p>
            <a:r>
              <a:rPr lang="ko-KR" altLang="en-US" sz="1200" dirty="0" smtClean="0">
                <a:latin typeface="MalgunGothicRegular"/>
              </a:rPr>
              <a:t>순서대로 </a:t>
            </a:r>
            <a:r>
              <a:rPr lang="en-US" altLang="ko-KR" sz="1200" i="1" dirty="0" smtClean="0">
                <a:latin typeface="TimesNewRomanPS-ItalicMT"/>
              </a:rPr>
              <a:t>p </a:t>
            </a:r>
            <a:r>
              <a:rPr lang="ko-KR" altLang="en-US" sz="1200" dirty="0">
                <a:latin typeface="MalgunGothicRegular"/>
              </a:rPr>
              <a:t>개의 점을 찍고 </a:t>
            </a:r>
            <a:r>
              <a:rPr lang="ko-KR" altLang="en-US" sz="1200" dirty="0" smtClean="0">
                <a:latin typeface="MalgunGothicRegular"/>
              </a:rPr>
              <a:t>점간을 선분으로 </a:t>
            </a:r>
            <a:r>
              <a:rPr lang="ko-KR" altLang="en-US" sz="1200" dirty="0">
                <a:latin typeface="MalgunGothicRegular"/>
              </a:rPr>
              <a:t>연결</a:t>
            </a:r>
            <a:r>
              <a:rPr lang="en-US" altLang="ko-KR" sz="1200" dirty="0">
                <a:latin typeface="MalgunGothicRegular"/>
              </a:rPr>
              <a:t>. </a:t>
            </a:r>
            <a:endParaRPr lang="en-US" altLang="ko-KR" sz="1200" dirty="0" smtClean="0">
              <a:latin typeface="MalgunGothicRegular"/>
            </a:endParaRPr>
          </a:p>
          <a:p>
            <a:r>
              <a:rPr lang="ko-KR" altLang="en-US" sz="1200" dirty="0" smtClean="0">
                <a:latin typeface="MalgunGothicRegular"/>
              </a:rPr>
              <a:t>가파른 </a:t>
            </a:r>
            <a:r>
              <a:rPr lang="ko-KR" altLang="en-US" sz="1200" dirty="0">
                <a:latin typeface="MalgunGothicRegular"/>
              </a:rPr>
              <a:t>경사가 완만해지는 지점까지의 주성분을 선택함</a:t>
            </a:r>
            <a:r>
              <a:rPr lang="en-US" altLang="ko-KR" sz="1200" dirty="0">
                <a:latin typeface="MalgunGothicRegular"/>
              </a:rPr>
              <a:t>.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511579" y="2384356"/>
            <a:ext cx="28420" cy="4080938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9067" y="1591808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&lt;PCA</a:t>
            </a:r>
            <a:r>
              <a:rPr lang="ko-KR" altLang="en-US" sz="2400" dirty="0" smtClean="0"/>
              <a:t>의 한계점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9124" y="2662177"/>
            <a:ext cx="709528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400" dirty="0"/>
              <a:t>P</a:t>
            </a:r>
            <a:r>
              <a:rPr lang="en-US" altLang="ko-KR" sz="2400" dirty="0" smtClean="0"/>
              <a:t>CA</a:t>
            </a:r>
            <a:r>
              <a:rPr lang="ko-KR" altLang="en-US" sz="2400" dirty="0"/>
              <a:t>를 통해 추출된 변수 </a:t>
            </a:r>
            <a:r>
              <a:rPr lang="en-US" altLang="ko-KR" sz="2400" dirty="0" err="1" smtClean="0"/>
              <a:t>PC_i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해석을 하기 나름이지만 직접적인 관측치가 아니다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데이터의 손실 위험이 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3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180888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USE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796" y="2185895"/>
            <a:ext cx="3705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https://youtu.be/jNwf-JUGWgg?t=979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2273" y="1471459"/>
            <a:ext cx="3078866" cy="35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정사영</a:t>
            </a:r>
            <a:r>
              <a:rPr lang="ko-KR" altLang="en-US" dirty="0" smtClean="0"/>
              <a:t> 시키는 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1473027"/>
            <a:ext cx="2888066" cy="2888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201" y="4111114"/>
            <a:ext cx="1407599" cy="435778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/>
            <a:r>
              <a:rPr lang="en-US" altLang="ko-KR" sz="2300" b="1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Thank You!</a:t>
            </a:r>
            <a:endParaRPr lang="ko-KR" altLang="en-US" sz="2300" b="1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>
            <a:off x="2668477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754" y="710798"/>
            <a:ext cx="6068106" cy="451167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PCA</a:t>
            </a:r>
            <a:r>
              <a:rPr lang="ko-KR" altLang="en-US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정의 </a:t>
            </a:r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b="1" dirty="0" smtClean="0"/>
              <a:t>Principal </a:t>
            </a:r>
            <a:r>
              <a:rPr lang="en-US" altLang="ko-KR" sz="2400" b="1" dirty="0"/>
              <a:t>component analysis</a:t>
            </a:r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2724" y="3213247"/>
            <a:ext cx="78907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33"/>
                </a:solidFill>
                <a:latin typeface="Helvetica Neue"/>
              </a:rPr>
              <a:t>PCA(Principal Component Analysis)</a:t>
            </a:r>
            <a:r>
              <a:rPr lang="ko-KR" altLang="en-US" sz="2000" dirty="0">
                <a:solidFill>
                  <a:srgbClr val="333333"/>
                </a:solidFill>
                <a:latin typeface="Helvetica Neue"/>
              </a:rPr>
              <a:t>는 주성분 분석이라고도 하며 차원 축소를 통해 최소 차원의 정보로 원래 차원의 정보를 모사</a:t>
            </a:r>
            <a:r>
              <a:rPr lang="en-US" altLang="ko-KR" sz="2000" dirty="0">
                <a:solidFill>
                  <a:srgbClr val="333333"/>
                </a:solidFill>
                <a:latin typeface="Helvetica Neue"/>
              </a:rPr>
              <a:t>(approximate)</a:t>
            </a:r>
            <a:r>
              <a:rPr lang="ko-KR" altLang="en-US" sz="2000" dirty="0">
                <a:solidFill>
                  <a:srgbClr val="333333"/>
                </a:solidFill>
                <a:latin typeface="Helvetica Neue"/>
              </a:rPr>
              <a:t>하려는 작업을 말한다</a:t>
            </a:r>
            <a:r>
              <a:rPr lang="en-US" altLang="ko-KR" sz="200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5091" y="719851"/>
            <a:ext cx="5516460" cy="451167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PCA</a:t>
            </a:r>
            <a:r>
              <a:rPr lang="ko-KR" altLang="en-US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정의 </a:t>
            </a:r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b="1" dirty="0" smtClean="0"/>
              <a:t>Principal </a:t>
            </a:r>
            <a:r>
              <a:rPr lang="en-US" altLang="ko-KR" sz="2400" b="1" dirty="0"/>
              <a:t>component analysis</a:t>
            </a:r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http://www.nlpca.org/fig_pca_principal_component_analys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2" y="1551722"/>
            <a:ext cx="7258504" cy="28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76228" y="4657385"/>
            <a:ext cx="7906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Helvetica Neue"/>
              </a:rPr>
              <a:t>차원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 축소란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(Dimension Reduction) </a:t>
            </a:r>
            <a:r>
              <a:rPr lang="ko-KR" altLang="en-US" b="1" dirty="0">
                <a:solidFill>
                  <a:schemeClr val="accent1"/>
                </a:solidFill>
                <a:latin typeface="Helvetica Neue"/>
              </a:rPr>
              <a:t>고차원 벡터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에서</a:t>
            </a:r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일부 차원의 값을 모두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으로 만들어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(truncation) 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저차원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 벡터로 줄이는 것을 말한다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다만 </a:t>
            </a:r>
            <a:r>
              <a:rPr lang="ko-KR" altLang="en-US" b="1" dirty="0">
                <a:solidFill>
                  <a:schemeClr val="accent1"/>
                </a:solidFill>
                <a:latin typeface="Helvetica Neue"/>
              </a:rPr>
              <a:t>원래의 고차원 벡터의 특성을 최대한 살리기 위해 가장 분산이 높은 방향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으로 </a:t>
            </a:r>
            <a:r>
              <a:rPr lang="ko-KR" altLang="en-US" b="1" dirty="0">
                <a:solidFill>
                  <a:schemeClr val="accent1"/>
                </a:solidFill>
                <a:latin typeface="Helvetica Neue"/>
              </a:rPr>
              <a:t>회전 변환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(rotation transform)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을 한다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1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8879" y="1602745"/>
            <a:ext cx="2040273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-윤고딕320" panose="02030504000101010101"/>
              </a:rPr>
              <a:t>차원</a:t>
            </a:r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-윤고딕320" panose="02030504000101010101"/>
              </a:rPr>
              <a:t>(Dimension)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-윤고딕320" panose="02030504000101010101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052" y="2288443"/>
            <a:ext cx="7895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212121"/>
                </a:solidFill>
                <a:latin typeface="Nanum Gothic"/>
              </a:rPr>
              <a:t>차원이란</a:t>
            </a:r>
            <a:r>
              <a:rPr lang="ko-KR" altLang="en-US" dirty="0">
                <a:solidFill>
                  <a:srgbClr val="212121"/>
                </a:solidFill>
                <a:latin typeface="Nanum Gothic"/>
              </a:rPr>
              <a:t> 수학에서 공간 내에 있는 점 등의 위치를 나타내기 위해 </a:t>
            </a:r>
            <a:endParaRPr lang="en-US" altLang="ko-KR" dirty="0" smtClean="0">
              <a:solidFill>
                <a:srgbClr val="212121"/>
              </a:solidFill>
              <a:latin typeface="Nanum Gothic"/>
            </a:endParaRPr>
          </a:p>
          <a:p>
            <a:pPr algn="ctr"/>
            <a:r>
              <a:rPr lang="ko-KR" altLang="en-US" dirty="0" smtClean="0">
                <a:solidFill>
                  <a:srgbClr val="212121"/>
                </a:solidFill>
                <a:latin typeface="Nanum Gothic"/>
              </a:rPr>
              <a:t>필요한 </a:t>
            </a:r>
            <a:r>
              <a:rPr lang="ko-KR" altLang="en-US" dirty="0">
                <a:solidFill>
                  <a:srgbClr val="212121"/>
                </a:solidFill>
                <a:latin typeface="Nanum Gothic"/>
              </a:rPr>
              <a:t>축의 개수를 말한다</a:t>
            </a:r>
            <a:r>
              <a:rPr lang="en-US" altLang="ko-KR" dirty="0" smtClean="0">
                <a:solidFill>
                  <a:srgbClr val="212121"/>
                </a:solidFill>
                <a:latin typeface="Nanum Gothic"/>
              </a:rPr>
              <a:t>.</a:t>
            </a:r>
            <a:endParaRPr lang="ko-KR" altLang="en-US" dirty="0"/>
          </a:p>
        </p:txBody>
      </p:sp>
      <p:pic>
        <p:nvPicPr>
          <p:cNvPr id="3074" name="Picture 2" descr="https://t1.daumcdn.net/cfile/tistory/99D7083359F06548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6" y="3157592"/>
            <a:ext cx="3581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1.daumcdn.net/cfile/tistory/99DC193359F066D21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77" y="3071405"/>
            <a:ext cx="23431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2609" y="5277966"/>
            <a:ext cx="8150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Nanum Gothic"/>
              </a:rPr>
              <a:t>축의 개수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= </a:t>
            </a:r>
            <a:r>
              <a:rPr lang="ko-KR" altLang="en-US" dirty="0">
                <a:solidFill>
                  <a:schemeClr val="accent1"/>
                </a:solidFill>
                <a:latin typeface="Nanum Gothic"/>
              </a:rPr>
              <a:t>변수의 수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= </a:t>
            </a:r>
            <a:r>
              <a:rPr lang="ko-KR" altLang="en-US" dirty="0" smtClean="0">
                <a:solidFill>
                  <a:schemeClr val="accent1"/>
                </a:solidFill>
                <a:latin typeface="Nanum Gothic"/>
              </a:rPr>
              <a:t>차원</a:t>
            </a:r>
            <a:r>
              <a:rPr lang="en-US" altLang="ko-KR" dirty="0" smtClean="0">
                <a:solidFill>
                  <a:schemeClr val="accent1"/>
                </a:solidFill>
                <a:latin typeface="Nanum Gothic"/>
              </a:rPr>
              <a:t> </a:t>
            </a:r>
          </a:p>
          <a:p>
            <a:pPr algn="ctr"/>
            <a:endParaRPr lang="en-US" altLang="ko-KR" dirty="0" smtClean="0">
              <a:solidFill>
                <a:schemeClr val="accent1"/>
              </a:solidFill>
              <a:latin typeface="Nanum Gothic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 </a:t>
            </a:r>
            <a:r>
              <a:rPr lang="ko-KR" altLang="en-US" dirty="0">
                <a:solidFill>
                  <a:schemeClr val="accent1"/>
                </a:solidFill>
                <a:latin typeface="Nanum Gothic"/>
              </a:rPr>
              <a:t>변수의 수가 늘어난다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= </a:t>
            </a:r>
            <a:r>
              <a:rPr lang="ko-KR" altLang="en-US" dirty="0">
                <a:solidFill>
                  <a:schemeClr val="accent1"/>
                </a:solidFill>
                <a:latin typeface="Nanum Gothic"/>
              </a:rPr>
              <a:t>차원의 늘어난다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= </a:t>
            </a:r>
            <a:r>
              <a:rPr lang="ko-KR" altLang="en-US" dirty="0">
                <a:solidFill>
                  <a:schemeClr val="accent1"/>
                </a:solidFill>
                <a:latin typeface="Nanum Gothic"/>
              </a:rPr>
              <a:t>데이터 공간이 커진다 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8685" y="724903"/>
            <a:ext cx="2049022" cy="430887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USING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5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222" y="719851"/>
            <a:ext cx="2028025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USING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9565" y="1574884"/>
            <a:ext cx="487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차원의 저주</a:t>
            </a:r>
            <a:r>
              <a:rPr lang="en-US" altLang="ko-KR" dirty="0" smtClean="0"/>
              <a:t>(Curse of dimension)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5603" y="5590350"/>
            <a:ext cx="6513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데이터의 차원이 증가할 수록 각 영역에 포함되는 데이터의 개수</a:t>
            </a:r>
          </a:p>
        </p:txBody>
      </p:sp>
      <p:pic>
        <p:nvPicPr>
          <p:cNvPr id="4098" name="Picture 2" descr="https://t1.daumcdn.net/cfile/tistory/99FF9F335B8A484A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5" y="2533675"/>
            <a:ext cx="7810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97850" y="6039048"/>
            <a:ext cx="5201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Source Han Sans SC"/>
              </a:rPr>
              <a:t>차원이 증가할 수록 데이터의 밀도가 </a:t>
            </a:r>
            <a:r>
              <a:rPr lang="ko-KR" altLang="en-US" dirty="0" smtClean="0">
                <a:solidFill>
                  <a:schemeClr val="accent1"/>
                </a:solidFill>
                <a:latin typeface="Source Han Sans SC"/>
              </a:rPr>
              <a:t>희소해진다</a:t>
            </a:r>
            <a:r>
              <a:rPr lang="en-US" altLang="ko-KR" dirty="0" smtClean="0">
                <a:solidFill>
                  <a:schemeClr val="accent1"/>
                </a:solidFill>
                <a:latin typeface="Source Han Sans SC"/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222" y="737957"/>
            <a:ext cx="2028025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USING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217" y="1360811"/>
            <a:ext cx="4616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/>
            </a:lvl1pPr>
          </a:lstStyle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차원의 </a:t>
            </a:r>
            <a:r>
              <a:rPr lang="ko-KR" altLang="en-US" dirty="0"/>
              <a:t>저주</a:t>
            </a:r>
            <a:r>
              <a:rPr lang="en-US" altLang="ko-KR" dirty="0"/>
              <a:t>(Curse of dimension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pic>
        <p:nvPicPr>
          <p:cNvPr id="2050" name="Picture 2" descr="https://i0.wp.com/thesciencelife.com/wp-content/uploads/2017/10/f2.png?resize=700%2C7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81" y="2036708"/>
            <a:ext cx="3240768" cy="32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8065" y="5913404"/>
            <a:ext cx="5049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차원의 증가에 따른 선형회귀 모형의 </a:t>
            </a:r>
            <a:r>
              <a:rPr lang="en-US" altLang="ko-KR" dirty="0" smtClean="0">
                <a:solidFill>
                  <a:schemeClr val="accent1"/>
                </a:solidFill>
              </a:rPr>
              <a:t>R-Squared</a:t>
            </a:r>
          </a:p>
        </p:txBody>
      </p:sp>
      <p:pic>
        <p:nvPicPr>
          <p:cNvPr id="2052" name="Picture 4" descr="https://i1.wp.com/thesciencelife.com/wp-content/uploads/2017/10/ff3.png?resize=700%2C5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19" y="1886275"/>
            <a:ext cx="2147822" cy="15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2.wp.com/thesciencelife.com/wp-content/uploads/2017/10/f6.png?resize=700%2C5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79" y="3571899"/>
            <a:ext cx="2658692" cy="189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507753" y="1876751"/>
            <a:ext cx="27161" cy="358469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028025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USING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8122" y="1430882"/>
            <a:ext cx="46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차원의 </a:t>
            </a:r>
            <a:r>
              <a:rPr lang="ko-KR" altLang="en-US" sz="2000" dirty="0" smtClean="0"/>
              <a:t>저주</a:t>
            </a:r>
            <a:r>
              <a:rPr lang="en-US" altLang="ko-KR" sz="2000" dirty="0" smtClean="0"/>
              <a:t>(Curse of dimension</a:t>
            </a:r>
            <a:r>
              <a:rPr lang="en-US" altLang="ko-KR" sz="2000" dirty="0" smtClean="0"/>
              <a:t>)&gt;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95474" y="3176677"/>
            <a:ext cx="36175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데이터의 차원이 증가할수록 데이터 포인트 간의 거리 또한 </a:t>
            </a:r>
            <a:r>
              <a:rPr lang="ko-KR" altLang="en-US" dirty="0" smtClean="0">
                <a:solidFill>
                  <a:srgbClr val="555555"/>
                </a:solidFill>
                <a:latin typeface="Source Han Sans SC"/>
              </a:rPr>
              <a:t>증가</a:t>
            </a:r>
            <a:endParaRPr lang="en-US" altLang="ko-KR" dirty="0" smtClean="0">
              <a:solidFill>
                <a:srgbClr val="555555"/>
              </a:solidFill>
              <a:latin typeface="Source Han Sans SC"/>
            </a:endParaRPr>
          </a:p>
          <a:p>
            <a:endParaRPr lang="en-US" altLang="ko-KR" dirty="0" smtClean="0">
              <a:solidFill>
                <a:srgbClr val="555555"/>
              </a:solidFill>
              <a:latin typeface="Source Han Sans SC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Source Han Sans SC"/>
              </a:rPr>
              <a:t>이러한 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데이터를 이용해 </a:t>
            </a:r>
            <a:r>
              <a:rPr lang="ko-KR" altLang="en-US" dirty="0" err="1">
                <a:solidFill>
                  <a:srgbClr val="555555"/>
                </a:solidFill>
                <a:latin typeface="Source Han Sans SC"/>
              </a:rPr>
              <a:t>머신러닝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 알고리즘을 학습 </a:t>
            </a:r>
            <a:r>
              <a:rPr lang="ko-KR" altLang="en-US" dirty="0" err="1">
                <a:solidFill>
                  <a:srgbClr val="555555"/>
                </a:solidFill>
                <a:latin typeface="Source Han Sans SC"/>
              </a:rPr>
              <a:t>하게되면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 모델이 복잡해지게 된다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따라서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Source Han Sans SC"/>
              </a:rPr>
              <a:t>오버피팅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Source Han Sans SC"/>
              </a:rPr>
              <a:t>overfitting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위험이 커진다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. </a:t>
            </a:r>
            <a:endParaRPr lang="en-US" altLang="ko-KR" dirty="0" smtClean="0">
              <a:solidFill>
                <a:srgbClr val="555555"/>
              </a:solidFill>
              <a:latin typeface="Source Han Sans SC"/>
            </a:endParaRPr>
          </a:p>
          <a:p>
            <a:endParaRPr lang="en-US" altLang="ko-KR" dirty="0">
              <a:solidFill>
                <a:srgbClr val="555555"/>
              </a:solidFill>
              <a:latin typeface="Source Han Sans S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256" y="2309617"/>
            <a:ext cx="275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극복 방법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904" y="2423886"/>
            <a:ext cx="3005810" cy="34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차원의 </a:t>
            </a:r>
            <a:r>
              <a:rPr lang="ko-KR" altLang="en-US" dirty="0" smtClean="0"/>
              <a:t>저주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6868" y="3040032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사전 지식을 활용한다</a:t>
            </a:r>
            <a:endParaRPr lang="en-US" altLang="ko-KR" dirty="0">
              <a:solidFill>
                <a:srgbClr val="555555"/>
              </a:solidFill>
              <a:latin typeface="Source Han Sans SC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555555"/>
              </a:solidFill>
              <a:latin typeface="Source Han Sans SC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555555"/>
              </a:solidFill>
              <a:latin typeface="Source Han Sans SC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555555"/>
                </a:solidFill>
                <a:latin typeface="Source Han Sans SC"/>
              </a:rPr>
              <a:t>타겟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 함수의 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smoothness</a:t>
            </a: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를 증가시킨다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555555"/>
              </a:solidFill>
              <a:latin typeface="Source Han Sans SC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555555"/>
              </a:solidFill>
              <a:latin typeface="Source Han Sans SC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555"/>
                </a:solidFill>
                <a:latin typeface="Source Han Sans SC"/>
              </a:rPr>
              <a:t>차원을 줄인다</a:t>
            </a:r>
            <a:r>
              <a:rPr lang="en-US" altLang="ko-KR" dirty="0">
                <a:solidFill>
                  <a:srgbClr val="555555"/>
                </a:solidFill>
                <a:latin typeface="Source Han Sans SC"/>
              </a:rPr>
              <a:t>.</a:t>
            </a:r>
            <a:endParaRPr lang="ko-KR" altLang="en-US" dirty="0">
              <a:solidFill>
                <a:srgbClr val="555555"/>
              </a:solidFill>
              <a:latin typeface="Source Han Sans SC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35077" y="2139629"/>
            <a:ext cx="10472" cy="358469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8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5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9" y="668219"/>
            <a:ext cx="126215" cy="57797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9" y="1244980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51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6"/>
            <a:ext cx="9144000" cy="2735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43" tIns="40522" rIns="81043" bIns="40522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3" y="6587145"/>
            <a:ext cx="1569503" cy="220335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900" spc="-133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900" spc="-133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04" y="747010"/>
            <a:ext cx="2028025" cy="420390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en-US" altLang="ko-KR" sz="2200" spc="-133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USING PCA?</a:t>
            </a:r>
            <a:endParaRPr lang="ko-KR" altLang="en-US" sz="2200" spc="-133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796" y="4829435"/>
            <a:ext cx="342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특징 선택</a:t>
            </a:r>
            <a:r>
              <a:rPr lang="en-US" altLang="ko-KR" dirty="0" smtClean="0"/>
              <a:t>(Feature Selection)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07035" y="4825747"/>
            <a:ext cx="342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특징 추출</a:t>
            </a:r>
            <a:r>
              <a:rPr lang="en-US" altLang="ko-KR" dirty="0" smtClean="0"/>
              <a:t>(Feature Extraction)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1569" y="1433462"/>
            <a:ext cx="5914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&lt;Feature </a:t>
            </a:r>
            <a:r>
              <a:rPr lang="en-US" altLang="ko-KR" sz="2000" dirty="0" smtClean="0"/>
              <a:t>Selection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Feature </a:t>
            </a:r>
            <a:r>
              <a:rPr lang="en-US" altLang="ko-KR" sz="2000" dirty="0" smtClean="0"/>
              <a:t>Extraction&gt;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890" y="5316663"/>
            <a:ext cx="386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rgbClr val="555555"/>
                </a:solidFill>
                <a:latin typeface="Source Han Sans SC"/>
              </a:rPr>
              <a:t>모든 특징의 부분 집합을 선택해서 간결한 특징 집합을 만드는 것</a:t>
            </a:r>
            <a:r>
              <a:rPr lang="en-US" altLang="ko-KR" sz="1200" dirty="0">
                <a:solidFill>
                  <a:srgbClr val="555555"/>
                </a:solidFill>
                <a:latin typeface="Source Han Sans SC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555555"/>
              </a:solidFill>
              <a:latin typeface="Source Han Sans SC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rgbClr val="555555"/>
                </a:solidFill>
                <a:latin typeface="Source Han Sans SC"/>
              </a:rPr>
              <a:t>원본 데이터에서 불필요한 특징들을 제거</a:t>
            </a:r>
            <a:r>
              <a:rPr lang="en-US" altLang="ko-KR" sz="1200" dirty="0">
                <a:solidFill>
                  <a:srgbClr val="555555"/>
                </a:solidFill>
                <a:latin typeface="Source Han Sans SC"/>
              </a:rPr>
              <a:t>.</a:t>
            </a:r>
            <a:endParaRPr lang="ko-KR" altLang="en-US" sz="1200" dirty="0">
              <a:solidFill>
                <a:srgbClr val="555555"/>
              </a:solidFill>
              <a:latin typeface="Source Han Sans S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2019" y="5393159"/>
            <a:ext cx="33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555555"/>
                </a:solidFill>
                <a:latin typeface="Source Han Sans SC"/>
              </a:rPr>
              <a:t>원본 </a:t>
            </a:r>
            <a:r>
              <a:rPr lang="ko-KR" altLang="en-US" sz="1200" dirty="0">
                <a:solidFill>
                  <a:srgbClr val="555555"/>
                </a:solidFill>
                <a:latin typeface="Source Han Sans SC"/>
              </a:rPr>
              <a:t>특징들의 조합으로 새로운 </a:t>
            </a:r>
            <a:r>
              <a:rPr lang="ko-KR" altLang="en-US" sz="1200" dirty="0" smtClean="0">
                <a:solidFill>
                  <a:srgbClr val="555555"/>
                </a:solidFill>
                <a:latin typeface="Source Han Sans SC"/>
              </a:rPr>
              <a:t>특징을</a:t>
            </a:r>
            <a:endParaRPr lang="en-US" altLang="ko-KR" sz="1200" dirty="0" smtClean="0">
              <a:solidFill>
                <a:srgbClr val="555555"/>
              </a:solidFill>
              <a:latin typeface="Source Han Sans SC"/>
            </a:endParaRPr>
          </a:p>
          <a:p>
            <a:r>
              <a:rPr lang="en-US" altLang="ko-KR" sz="1200" dirty="0">
                <a:solidFill>
                  <a:srgbClr val="555555"/>
                </a:solidFill>
                <a:latin typeface="Source Han Sans SC"/>
              </a:rPr>
              <a:t> </a:t>
            </a:r>
            <a:r>
              <a:rPr lang="en-US" altLang="ko-KR" sz="1200" dirty="0" smtClean="0">
                <a:solidFill>
                  <a:srgbClr val="555555"/>
                </a:solidFill>
                <a:latin typeface="Source Han Sans SC"/>
              </a:rPr>
              <a:t> </a:t>
            </a:r>
            <a:r>
              <a:rPr lang="ko-KR" altLang="en-US" sz="1200" dirty="0" smtClean="0">
                <a:solidFill>
                  <a:srgbClr val="555555"/>
                </a:solidFill>
                <a:latin typeface="Source Han Sans SC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Source Han Sans SC"/>
              </a:rPr>
              <a:t>생성하려고 시도</a:t>
            </a:r>
            <a:r>
              <a:rPr lang="en-US" altLang="ko-KR" sz="1200" dirty="0">
                <a:solidFill>
                  <a:srgbClr val="555555"/>
                </a:solidFill>
                <a:latin typeface="Source Han Sans SC"/>
              </a:rPr>
              <a:t>.</a:t>
            </a:r>
          </a:p>
        </p:txBody>
      </p:sp>
      <p:pic>
        <p:nvPicPr>
          <p:cNvPr id="5124" name="Picture 4" descr="feature selection vs feature extra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77" y="1982246"/>
            <a:ext cx="4879076" cy="2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 flipH="1">
            <a:off x="4608693" y="4896529"/>
            <a:ext cx="8181" cy="1454924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한컴 윤고딕 240"/>
        <a:ea typeface="한컴 윤고딕 240"/>
        <a:cs typeface=""/>
      </a:majorFont>
      <a:minorFont>
        <a:latin typeface="한컴 윤고딕 240"/>
        <a:ea typeface="한컴 윤고딕 2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1175</Words>
  <Application>Microsoft Office PowerPoint</Application>
  <PresentationFormat>화면 슬라이드 쇼(4:3)</PresentationFormat>
  <Paragraphs>190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Helvetica Neue</vt:lpstr>
      <vt:lpstr>MalgunGothicRegular</vt:lpstr>
      <vt:lpstr>Nanum Gothic</vt:lpstr>
      <vt:lpstr>Source Han Sans SC</vt:lpstr>
      <vt:lpstr>Spoqa Han Sans</vt:lpstr>
      <vt:lpstr>TimesNewRomanPS-ItalicMT</vt:lpstr>
      <vt:lpstr>나눔고딕</vt:lpstr>
      <vt:lpstr>나눔고딕 ExtraBold</vt:lpstr>
      <vt:lpstr>맑은 고딕</vt:lpstr>
      <vt:lpstr>-윤고딕320</vt:lpstr>
      <vt:lpstr>한컴 윤고딕 240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 jeong</dc:creator>
  <cp:lastModifiedBy>Windows 사용자</cp:lastModifiedBy>
  <cp:revision>425</cp:revision>
  <dcterms:created xsi:type="dcterms:W3CDTF">2013-10-27T06:00:04Z</dcterms:created>
  <dcterms:modified xsi:type="dcterms:W3CDTF">2018-09-13T08:32:57Z</dcterms:modified>
</cp:coreProperties>
</file>