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 autoCompressPictures="0">
  <p:sldMasterIdLst>
    <p:sldMasterId id="2147483683" r:id="rId1"/>
  </p:sldMasterIdLst>
  <p:notesMasterIdLst>
    <p:notesMasterId r:id="rId30"/>
  </p:notesMasterIdLst>
  <p:sldIdLst>
    <p:sldId id="628" r:id="rId2"/>
    <p:sldId id="634" r:id="rId3"/>
    <p:sldId id="635" r:id="rId4"/>
    <p:sldId id="637" r:id="rId5"/>
    <p:sldId id="656" r:id="rId6"/>
    <p:sldId id="638" r:id="rId7"/>
    <p:sldId id="658" r:id="rId8"/>
    <p:sldId id="640" r:id="rId9"/>
    <p:sldId id="641" r:id="rId10"/>
    <p:sldId id="657" r:id="rId11"/>
    <p:sldId id="659" r:id="rId12"/>
    <p:sldId id="642" r:id="rId13"/>
    <p:sldId id="660" r:id="rId14"/>
    <p:sldId id="661" r:id="rId15"/>
    <p:sldId id="662" r:id="rId16"/>
    <p:sldId id="663" r:id="rId17"/>
    <p:sldId id="664" r:id="rId18"/>
    <p:sldId id="665" r:id="rId19"/>
    <p:sldId id="666" r:id="rId20"/>
    <p:sldId id="667" r:id="rId21"/>
    <p:sldId id="669" r:id="rId22"/>
    <p:sldId id="668" r:id="rId23"/>
    <p:sldId id="670" r:id="rId24"/>
    <p:sldId id="673" r:id="rId25"/>
    <p:sldId id="674" r:id="rId26"/>
    <p:sldId id="675" r:id="rId27"/>
    <p:sldId id="676" r:id="rId28"/>
    <p:sldId id="457" r:id="rId29"/>
  </p:sldIdLst>
  <p:sldSz cx="12192000" cy="6858000"/>
  <p:notesSz cx="6797675" cy="9926638"/>
  <p:embeddedFontLst>
    <p:embeddedFont>
      <p:font typeface="나눔스퀘어" panose="020B0600000101010101" pitchFamily="50" charset="-127"/>
      <p:regular r:id="rId31"/>
    </p:embeddedFont>
    <p:embeddedFont>
      <p:font typeface="나눔스퀘어 ExtraBold" panose="020B0600000101010101" pitchFamily="50" charset="-127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helvetica" panose="020B0604020202020204" pitchFamily="34" charset="0"/>
      <p:regular r:id="rId37"/>
      <p:bold r:id="rId38"/>
      <p:italic r:id="rId39"/>
      <p:boldItalic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Segoe UI" panose="020B0502040204020203" pitchFamily="34" charset="0"/>
      <p:regular r:id="rId43"/>
      <p:bold r:id="rId44"/>
      <p:italic r:id="rId45"/>
      <p:boldItalic r:id="rId46"/>
    </p:embeddedFont>
    <p:embeddedFont>
      <p:font typeface="나눔스퀘어 Bold" panose="020B0600000101010101" pitchFamily="50" charset="-127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FFA6F903-2939-490E-827B-519559BBF9D9}">
          <p14:sldIdLst>
            <p14:sldId id="628"/>
          </p14:sldIdLst>
        </p14:section>
        <p14:section name="본문" id="{3F99D6C3-4A1F-4638-B62D-68DF0FE920A4}">
          <p14:sldIdLst>
            <p14:sldId id="634"/>
            <p14:sldId id="635"/>
            <p14:sldId id="637"/>
            <p14:sldId id="656"/>
            <p14:sldId id="638"/>
            <p14:sldId id="658"/>
            <p14:sldId id="640"/>
            <p14:sldId id="641"/>
            <p14:sldId id="657"/>
            <p14:sldId id="659"/>
            <p14:sldId id="642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9"/>
            <p14:sldId id="668"/>
            <p14:sldId id="670"/>
            <p14:sldId id="673"/>
            <p14:sldId id="674"/>
            <p14:sldId id="675"/>
            <p14:sldId id="676"/>
            <p14:sldId id="4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533"/>
    <a:srgbClr val="364FC7"/>
    <a:srgbClr val="A5A7AD"/>
    <a:srgbClr val="B0B8C8"/>
    <a:srgbClr val="627391"/>
    <a:srgbClr val="F3F4F6"/>
    <a:srgbClr val="787C84"/>
    <a:srgbClr val="4B505B"/>
    <a:srgbClr val="C8E9F8"/>
    <a:srgbClr val="1F2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8" autoAdjust="0"/>
    <p:restoredTop sz="97432" autoAdjust="0"/>
  </p:normalViewPr>
  <p:slideViewPr>
    <p:cSldViewPr snapToGrid="0" showGuides="1">
      <p:cViewPr varScale="1">
        <p:scale>
          <a:sx n="87" d="100"/>
          <a:sy n="87" d="100"/>
        </p:scale>
        <p:origin x="45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20" d="100"/>
          <a:sy n="120" d="100"/>
        </p:scale>
        <p:origin x="4980" y="76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64683-A37A-4A50-9F84-2AAD8D67C74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A85C2-0AC7-49B6-89C4-46BDD32E8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48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5CA4F8-C390-412F-9DF6-F2E95A13F24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13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CEBDC8-2377-40EB-AB22-3319FED627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195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CEBDC8-2377-40EB-AB22-3319FED627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046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CEBDC8-2377-40EB-AB22-3319FED627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32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CEBDC8-2377-40EB-AB22-3319FED627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21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CEBDC8-2377-40EB-AB22-3319FED627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36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CEBDC8-2377-40EB-AB22-3319FED627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155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CEBDC8-2377-40EB-AB22-3319FED627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52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81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 userDrawn="1"/>
        </p:nvSpPr>
        <p:spPr bwMode="auto">
          <a:xfrm>
            <a:off x="5682220" y="6470231"/>
            <a:ext cx="813044" cy="276999"/>
          </a:xfrm>
          <a:prstGeom prst="rect">
            <a:avLst/>
          </a:prstGeom>
          <a:extLst/>
        </p:spPr>
        <p:txBody>
          <a:bodyPr wrap="none" anchor="ctr">
            <a:spAutoFit/>
          </a:bodyPr>
          <a:lstStyle/>
          <a:p>
            <a:pPr algn="ctr" defTabSz="1217054"/>
            <a:fld id="{D937E0E5-A56D-4372-A39D-FA63A08071CF}" type="slidenum">
              <a:rPr lang="en-US" altLang="ko-KR" sz="1200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rPr>
              <a:pPr algn="ctr" defTabSz="1217054"/>
              <a:t>‹#›</a:t>
            </a:fld>
            <a:r>
              <a:rPr lang="en-US" altLang="ko-KR" sz="1200" b="0" i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/</a:t>
            </a:r>
            <a:r>
              <a:rPr lang="en-US" altLang="ko-KR" sz="1050" b="0" i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27</a:t>
            </a:r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7651849" y="6547175"/>
            <a:ext cx="402257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r" eaLnBrk="0" hangingPunct="0"/>
            <a:r>
              <a:rPr lang="en-US" altLang="ko-KR" sz="800" b="0" spc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Copyright 2021. Samsung SDS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988008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0D1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 userDrawn="1"/>
        </p:nvSpPr>
        <p:spPr bwMode="auto">
          <a:xfrm>
            <a:off x="5448179" y="6470231"/>
            <a:ext cx="1281121" cy="276999"/>
          </a:xfrm>
          <a:prstGeom prst="rect">
            <a:avLst/>
          </a:prstGeom>
          <a:extLst/>
        </p:spPr>
        <p:txBody>
          <a:bodyPr wrap="none" anchor="ctr">
            <a:spAutoFit/>
          </a:bodyPr>
          <a:lstStyle/>
          <a:p>
            <a:pPr algn="ctr" defTabSz="1217054"/>
            <a:fld id="{D937E0E5-A56D-4372-A39D-FA63A08071CF}" type="slidenum">
              <a:rPr lang="en-US" altLang="ko-KR" sz="1200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rPr>
              <a:pPr algn="ctr" defTabSz="1217054"/>
              <a:t>‹#›</a:t>
            </a:fld>
            <a:r>
              <a:rPr lang="en-US" altLang="ko-KR" sz="1200" b="0" i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/</a:t>
            </a:r>
            <a:r>
              <a:rPr lang="en-US" altLang="ko-KR" sz="1000" b="0" i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스퀘어 Bold" panose="020B0600000101010101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rPr>
              <a:t>Total Page</a:t>
            </a:r>
            <a:endParaRPr lang="en-US" altLang="ko-KR" sz="1000" b="0" i="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7F7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 Bold" panose="020B0502040204020203" pitchFamily="34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7651849" y="6547175"/>
            <a:ext cx="402257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marL="0" algn="r" defTabSz="914400" rtl="0" eaLnBrk="0" latinLnBrk="1" hangingPunct="0"/>
            <a:r>
              <a:rPr lang="en-US" altLang="ko-KR" sz="800" b="0" kern="1200" spc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Copyright 2021. Samsung SDS Co., Ltd. All rights reserved.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515938" y="6515989"/>
            <a:ext cx="2629172" cy="185482"/>
            <a:chOff x="451620" y="6539168"/>
            <a:chExt cx="2629172" cy="18548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1318395" y="6539168"/>
              <a:ext cx="1762397" cy="185482"/>
            </a:xfrm>
            <a:prstGeom prst="rect">
              <a:avLst/>
            </a:prstGeom>
            <a:noFill/>
            <a:ln w="6350" cap="sq">
              <a:solidFill>
                <a:srgbClr val="FF0000"/>
              </a:solidFill>
              <a:miter lim="800000"/>
            </a:ln>
          </p:spPr>
          <p:txBody>
            <a:bodyPr wrap="none" lIns="36000" tIns="0" rIns="0" bIns="0" rtlCol="0" anchor="ctr" anchorCtr="0">
              <a:noAutofit/>
            </a:bodyPr>
            <a:lstStyle/>
            <a:p>
              <a:pPr algn="l"/>
              <a:r>
                <a:rPr lang="ko-KR" altLang="en-US" sz="8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7F7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사업명</a:t>
              </a:r>
              <a:r>
                <a:rPr lang="ko-KR" altLang="en-US" sz="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7F7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 또는 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7F7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프로젝트명</a:t>
              </a:r>
              <a:r>
                <a:rPr lang="ko-KR" altLang="en-US" sz="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7F7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 기입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451620" y="6539168"/>
              <a:ext cx="801823" cy="185482"/>
            </a:xfrm>
            <a:prstGeom prst="rect">
              <a:avLst/>
            </a:prstGeom>
            <a:noFill/>
            <a:ln w="6350" cap="sq">
              <a:solidFill>
                <a:srgbClr val="FF0000"/>
              </a:solidFill>
              <a:miter lim="800000"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ko-KR" altLang="en-US" sz="900" b="1" kern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고객사</a:t>
              </a:r>
              <a:r>
                <a:rPr lang="ko-KR" altLang="en-US" sz="900" b="1" kern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 로고</a:t>
              </a:r>
              <a:endParaRPr lang="ko-KR" altLang="en-US" sz="900" b="1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200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0D1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39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백">
    <p:bg>
      <p:bgPr>
        <a:solidFill>
          <a:srgbClr val="0D1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 userDrawn="1"/>
        </p:nvGrpSpPr>
        <p:grpSpPr>
          <a:xfrm>
            <a:off x="4773636" y="3271043"/>
            <a:ext cx="2643200" cy="315913"/>
            <a:chOff x="4773636" y="3097218"/>
            <a:chExt cx="2643200" cy="315913"/>
          </a:xfrm>
          <a:solidFill>
            <a:schemeClr val="bg1"/>
          </a:solidFill>
        </p:grpSpPr>
        <p:sp>
          <p:nvSpPr>
            <p:cNvPr id="31" name="Freeform 22"/>
            <p:cNvSpPr>
              <a:spLocks/>
            </p:cNvSpPr>
            <p:nvPr userDrawn="1"/>
          </p:nvSpPr>
          <p:spPr bwMode="auto">
            <a:xfrm>
              <a:off x="4773636" y="3097218"/>
              <a:ext cx="200026" cy="315913"/>
            </a:xfrm>
            <a:custGeom>
              <a:avLst/>
              <a:gdLst>
                <a:gd name="T0" fmla="*/ 34 w 74"/>
                <a:gd name="T1" fmla="*/ 116 h 116"/>
                <a:gd name="T2" fmla="*/ 1 w 74"/>
                <a:gd name="T3" fmla="*/ 79 h 116"/>
                <a:gd name="T4" fmla="*/ 25 w 74"/>
                <a:gd name="T5" fmla="*/ 79 h 116"/>
                <a:gd name="T6" fmla="*/ 38 w 74"/>
                <a:gd name="T7" fmla="*/ 99 h 116"/>
                <a:gd name="T8" fmla="*/ 50 w 74"/>
                <a:gd name="T9" fmla="*/ 86 h 116"/>
                <a:gd name="T10" fmla="*/ 3 w 74"/>
                <a:gd name="T11" fmla="*/ 31 h 116"/>
                <a:gd name="T12" fmla="*/ 39 w 74"/>
                <a:gd name="T13" fmla="*/ 0 h 116"/>
                <a:gd name="T14" fmla="*/ 72 w 74"/>
                <a:gd name="T15" fmla="*/ 34 h 116"/>
                <a:gd name="T16" fmla="*/ 49 w 74"/>
                <a:gd name="T17" fmla="*/ 34 h 116"/>
                <a:gd name="T18" fmla="*/ 38 w 74"/>
                <a:gd name="T19" fmla="*/ 17 h 116"/>
                <a:gd name="T20" fmla="*/ 26 w 74"/>
                <a:gd name="T21" fmla="*/ 29 h 116"/>
                <a:gd name="T22" fmla="*/ 74 w 74"/>
                <a:gd name="T23" fmla="*/ 83 h 116"/>
                <a:gd name="T24" fmla="*/ 34 w 74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16">
                  <a:moveTo>
                    <a:pt x="34" y="116"/>
                  </a:moveTo>
                  <a:cubicBezTo>
                    <a:pt x="5" y="116"/>
                    <a:pt x="0" y="99"/>
                    <a:pt x="1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90"/>
                    <a:pt x="25" y="99"/>
                    <a:pt x="38" y="99"/>
                  </a:cubicBezTo>
                  <a:cubicBezTo>
                    <a:pt x="46" y="99"/>
                    <a:pt x="50" y="94"/>
                    <a:pt x="50" y="86"/>
                  </a:cubicBezTo>
                  <a:cubicBezTo>
                    <a:pt x="50" y="66"/>
                    <a:pt x="3" y="65"/>
                    <a:pt x="3" y="31"/>
                  </a:cubicBezTo>
                  <a:cubicBezTo>
                    <a:pt x="3" y="14"/>
                    <a:pt x="11" y="0"/>
                    <a:pt x="39" y="0"/>
                  </a:cubicBezTo>
                  <a:cubicBezTo>
                    <a:pt x="62" y="0"/>
                    <a:pt x="74" y="10"/>
                    <a:pt x="72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25"/>
                    <a:pt x="48" y="17"/>
                    <a:pt x="38" y="17"/>
                  </a:cubicBezTo>
                  <a:cubicBezTo>
                    <a:pt x="31" y="17"/>
                    <a:pt x="26" y="21"/>
                    <a:pt x="26" y="29"/>
                  </a:cubicBezTo>
                  <a:cubicBezTo>
                    <a:pt x="26" y="50"/>
                    <a:pt x="74" y="48"/>
                    <a:pt x="74" y="83"/>
                  </a:cubicBezTo>
                  <a:cubicBezTo>
                    <a:pt x="74" y="112"/>
                    <a:pt x="52" y="116"/>
                    <a:pt x="34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" name="Freeform 23"/>
            <p:cNvSpPr>
              <a:spLocks noEditPoints="1"/>
            </p:cNvSpPr>
            <p:nvPr userDrawn="1"/>
          </p:nvSpPr>
          <p:spPr bwMode="auto">
            <a:xfrm>
              <a:off x="4992712" y="3097218"/>
              <a:ext cx="250826" cy="304800"/>
            </a:xfrm>
            <a:custGeom>
              <a:avLst/>
              <a:gdLst>
                <a:gd name="T0" fmla="*/ 0 w 158"/>
                <a:gd name="T1" fmla="*/ 192 h 192"/>
                <a:gd name="T2" fmla="*/ 53 w 158"/>
                <a:gd name="T3" fmla="*/ 0 h 192"/>
                <a:gd name="T4" fmla="*/ 107 w 158"/>
                <a:gd name="T5" fmla="*/ 0 h 192"/>
                <a:gd name="T6" fmla="*/ 158 w 158"/>
                <a:gd name="T7" fmla="*/ 192 h 192"/>
                <a:gd name="T8" fmla="*/ 117 w 158"/>
                <a:gd name="T9" fmla="*/ 192 h 192"/>
                <a:gd name="T10" fmla="*/ 105 w 158"/>
                <a:gd name="T11" fmla="*/ 149 h 192"/>
                <a:gd name="T12" fmla="*/ 50 w 158"/>
                <a:gd name="T13" fmla="*/ 149 h 192"/>
                <a:gd name="T14" fmla="*/ 40 w 158"/>
                <a:gd name="T15" fmla="*/ 192 h 192"/>
                <a:gd name="T16" fmla="*/ 0 w 158"/>
                <a:gd name="T17" fmla="*/ 192 h 192"/>
                <a:gd name="T18" fmla="*/ 77 w 158"/>
                <a:gd name="T19" fmla="*/ 36 h 192"/>
                <a:gd name="T20" fmla="*/ 77 w 158"/>
                <a:gd name="T21" fmla="*/ 36 h 192"/>
                <a:gd name="T22" fmla="*/ 59 w 158"/>
                <a:gd name="T23" fmla="*/ 120 h 192"/>
                <a:gd name="T24" fmla="*/ 96 w 158"/>
                <a:gd name="T25" fmla="*/ 120 h 192"/>
                <a:gd name="T26" fmla="*/ 77 w 158"/>
                <a:gd name="T27" fmla="*/ 3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92">
                  <a:moveTo>
                    <a:pt x="0" y="192"/>
                  </a:moveTo>
                  <a:lnTo>
                    <a:pt x="53" y="0"/>
                  </a:lnTo>
                  <a:lnTo>
                    <a:pt x="107" y="0"/>
                  </a:lnTo>
                  <a:lnTo>
                    <a:pt x="158" y="192"/>
                  </a:lnTo>
                  <a:lnTo>
                    <a:pt x="117" y="192"/>
                  </a:lnTo>
                  <a:lnTo>
                    <a:pt x="105" y="149"/>
                  </a:lnTo>
                  <a:lnTo>
                    <a:pt x="50" y="149"/>
                  </a:lnTo>
                  <a:lnTo>
                    <a:pt x="40" y="192"/>
                  </a:lnTo>
                  <a:lnTo>
                    <a:pt x="0" y="192"/>
                  </a:lnTo>
                  <a:close/>
                  <a:moveTo>
                    <a:pt x="77" y="36"/>
                  </a:moveTo>
                  <a:lnTo>
                    <a:pt x="77" y="36"/>
                  </a:lnTo>
                  <a:lnTo>
                    <a:pt x="59" y="120"/>
                  </a:lnTo>
                  <a:lnTo>
                    <a:pt x="96" y="120"/>
                  </a:lnTo>
                  <a:lnTo>
                    <a:pt x="77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3" name="Freeform 24"/>
            <p:cNvSpPr>
              <a:spLocks/>
            </p:cNvSpPr>
            <p:nvPr userDrawn="1"/>
          </p:nvSpPr>
          <p:spPr bwMode="auto">
            <a:xfrm>
              <a:off x="5270526" y="3097218"/>
              <a:ext cx="301626" cy="304800"/>
            </a:xfrm>
            <a:custGeom>
              <a:avLst/>
              <a:gdLst>
                <a:gd name="T0" fmla="*/ 0 w 190"/>
                <a:gd name="T1" fmla="*/ 192 h 192"/>
                <a:gd name="T2" fmla="*/ 0 w 190"/>
                <a:gd name="T3" fmla="*/ 0 h 192"/>
                <a:gd name="T4" fmla="*/ 65 w 190"/>
                <a:gd name="T5" fmla="*/ 0 h 192"/>
                <a:gd name="T6" fmla="*/ 94 w 190"/>
                <a:gd name="T7" fmla="*/ 130 h 192"/>
                <a:gd name="T8" fmla="*/ 96 w 190"/>
                <a:gd name="T9" fmla="*/ 130 h 192"/>
                <a:gd name="T10" fmla="*/ 127 w 190"/>
                <a:gd name="T11" fmla="*/ 0 h 192"/>
                <a:gd name="T12" fmla="*/ 190 w 190"/>
                <a:gd name="T13" fmla="*/ 0 h 192"/>
                <a:gd name="T14" fmla="*/ 190 w 190"/>
                <a:gd name="T15" fmla="*/ 192 h 192"/>
                <a:gd name="T16" fmla="*/ 151 w 190"/>
                <a:gd name="T17" fmla="*/ 192 h 192"/>
                <a:gd name="T18" fmla="*/ 151 w 190"/>
                <a:gd name="T19" fmla="*/ 44 h 192"/>
                <a:gd name="T20" fmla="*/ 151 w 190"/>
                <a:gd name="T21" fmla="*/ 44 h 192"/>
                <a:gd name="T22" fmla="*/ 113 w 190"/>
                <a:gd name="T23" fmla="*/ 192 h 192"/>
                <a:gd name="T24" fmla="*/ 75 w 190"/>
                <a:gd name="T25" fmla="*/ 192 h 192"/>
                <a:gd name="T26" fmla="*/ 39 w 190"/>
                <a:gd name="T27" fmla="*/ 44 h 192"/>
                <a:gd name="T28" fmla="*/ 39 w 190"/>
                <a:gd name="T29" fmla="*/ 44 h 192"/>
                <a:gd name="T30" fmla="*/ 39 w 190"/>
                <a:gd name="T31" fmla="*/ 192 h 192"/>
                <a:gd name="T32" fmla="*/ 0 w 190"/>
                <a:gd name="T3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0" h="192">
                  <a:moveTo>
                    <a:pt x="0" y="192"/>
                  </a:moveTo>
                  <a:lnTo>
                    <a:pt x="0" y="0"/>
                  </a:lnTo>
                  <a:lnTo>
                    <a:pt x="65" y="0"/>
                  </a:lnTo>
                  <a:lnTo>
                    <a:pt x="94" y="130"/>
                  </a:lnTo>
                  <a:lnTo>
                    <a:pt x="96" y="130"/>
                  </a:lnTo>
                  <a:lnTo>
                    <a:pt x="127" y="0"/>
                  </a:lnTo>
                  <a:lnTo>
                    <a:pt x="190" y="0"/>
                  </a:lnTo>
                  <a:lnTo>
                    <a:pt x="190" y="192"/>
                  </a:lnTo>
                  <a:lnTo>
                    <a:pt x="151" y="192"/>
                  </a:lnTo>
                  <a:lnTo>
                    <a:pt x="151" y="44"/>
                  </a:lnTo>
                  <a:lnTo>
                    <a:pt x="151" y="44"/>
                  </a:lnTo>
                  <a:lnTo>
                    <a:pt x="113" y="192"/>
                  </a:lnTo>
                  <a:lnTo>
                    <a:pt x="75" y="192"/>
                  </a:lnTo>
                  <a:lnTo>
                    <a:pt x="39" y="44"/>
                  </a:lnTo>
                  <a:lnTo>
                    <a:pt x="39" y="44"/>
                  </a:lnTo>
                  <a:lnTo>
                    <a:pt x="39" y="192"/>
                  </a:lnTo>
                  <a:lnTo>
                    <a:pt x="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4" name="Freeform 25"/>
            <p:cNvSpPr>
              <a:spLocks/>
            </p:cNvSpPr>
            <p:nvPr userDrawn="1"/>
          </p:nvSpPr>
          <p:spPr bwMode="auto">
            <a:xfrm>
              <a:off x="5610252" y="3097218"/>
              <a:ext cx="201613" cy="315913"/>
            </a:xfrm>
            <a:custGeom>
              <a:avLst/>
              <a:gdLst>
                <a:gd name="T0" fmla="*/ 35 w 74"/>
                <a:gd name="T1" fmla="*/ 116 h 116"/>
                <a:gd name="T2" fmla="*/ 1 w 74"/>
                <a:gd name="T3" fmla="*/ 79 h 116"/>
                <a:gd name="T4" fmla="*/ 25 w 74"/>
                <a:gd name="T5" fmla="*/ 79 h 116"/>
                <a:gd name="T6" fmla="*/ 38 w 74"/>
                <a:gd name="T7" fmla="*/ 99 h 116"/>
                <a:gd name="T8" fmla="*/ 50 w 74"/>
                <a:gd name="T9" fmla="*/ 86 h 116"/>
                <a:gd name="T10" fmla="*/ 3 w 74"/>
                <a:gd name="T11" fmla="*/ 31 h 116"/>
                <a:gd name="T12" fmla="*/ 40 w 74"/>
                <a:gd name="T13" fmla="*/ 0 h 116"/>
                <a:gd name="T14" fmla="*/ 72 w 74"/>
                <a:gd name="T15" fmla="*/ 34 h 116"/>
                <a:gd name="T16" fmla="*/ 49 w 74"/>
                <a:gd name="T17" fmla="*/ 34 h 116"/>
                <a:gd name="T18" fmla="*/ 39 w 74"/>
                <a:gd name="T19" fmla="*/ 17 h 116"/>
                <a:gd name="T20" fmla="*/ 26 w 74"/>
                <a:gd name="T21" fmla="*/ 29 h 116"/>
                <a:gd name="T22" fmla="*/ 74 w 74"/>
                <a:gd name="T23" fmla="*/ 83 h 116"/>
                <a:gd name="T24" fmla="*/ 35 w 74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16">
                  <a:moveTo>
                    <a:pt x="35" y="116"/>
                  </a:moveTo>
                  <a:cubicBezTo>
                    <a:pt x="6" y="116"/>
                    <a:pt x="0" y="99"/>
                    <a:pt x="1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90"/>
                    <a:pt x="25" y="99"/>
                    <a:pt x="38" y="99"/>
                  </a:cubicBezTo>
                  <a:cubicBezTo>
                    <a:pt x="46" y="99"/>
                    <a:pt x="50" y="94"/>
                    <a:pt x="50" y="86"/>
                  </a:cubicBezTo>
                  <a:cubicBezTo>
                    <a:pt x="50" y="66"/>
                    <a:pt x="3" y="65"/>
                    <a:pt x="3" y="31"/>
                  </a:cubicBezTo>
                  <a:cubicBezTo>
                    <a:pt x="3" y="14"/>
                    <a:pt x="11" y="0"/>
                    <a:pt x="40" y="0"/>
                  </a:cubicBezTo>
                  <a:cubicBezTo>
                    <a:pt x="63" y="0"/>
                    <a:pt x="74" y="10"/>
                    <a:pt x="72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25"/>
                    <a:pt x="48" y="17"/>
                    <a:pt x="39" y="17"/>
                  </a:cubicBezTo>
                  <a:cubicBezTo>
                    <a:pt x="31" y="17"/>
                    <a:pt x="26" y="21"/>
                    <a:pt x="26" y="29"/>
                  </a:cubicBezTo>
                  <a:cubicBezTo>
                    <a:pt x="26" y="50"/>
                    <a:pt x="74" y="48"/>
                    <a:pt x="74" y="83"/>
                  </a:cubicBezTo>
                  <a:cubicBezTo>
                    <a:pt x="74" y="112"/>
                    <a:pt x="52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5" name="Freeform 26"/>
            <p:cNvSpPr>
              <a:spLocks/>
            </p:cNvSpPr>
            <p:nvPr userDrawn="1"/>
          </p:nvSpPr>
          <p:spPr bwMode="auto">
            <a:xfrm>
              <a:off x="5853141" y="3097218"/>
              <a:ext cx="206376" cy="309563"/>
            </a:xfrm>
            <a:custGeom>
              <a:avLst/>
              <a:gdLst>
                <a:gd name="T0" fmla="*/ 76 w 76"/>
                <a:gd name="T1" fmla="*/ 0 h 114"/>
                <a:gd name="T2" fmla="*/ 76 w 76"/>
                <a:gd name="T3" fmla="*/ 79 h 114"/>
                <a:gd name="T4" fmla="*/ 38 w 76"/>
                <a:gd name="T5" fmla="*/ 114 h 114"/>
                <a:gd name="T6" fmla="*/ 0 w 76"/>
                <a:gd name="T7" fmla="*/ 79 h 114"/>
                <a:gd name="T8" fmla="*/ 0 w 76"/>
                <a:gd name="T9" fmla="*/ 0 h 114"/>
                <a:gd name="T10" fmla="*/ 24 w 76"/>
                <a:gd name="T11" fmla="*/ 0 h 114"/>
                <a:gd name="T12" fmla="*/ 24 w 76"/>
                <a:gd name="T13" fmla="*/ 78 h 114"/>
                <a:gd name="T14" fmla="*/ 38 w 76"/>
                <a:gd name="T15" fmla="*/ 97 h 114"/>
                <a:gd name="T16" fmla="*/ 53 w 76"/>
                <a:gd name="T17" fmla="*/ 78 h 114"/>
                <a:gd name="T18" fmla="*/ 53 w 76"/>
                <a:gd name="T19" fmla="*/ 0 h 114"/>
                <a:gd name="T20" fmla="*/ 76 w 76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4">
                  <a:moveTo>
                    <a:pt x="76" y="0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6" y="96"/>
                    <a:pt x="67" y="114"/>
                    <a:pt x="38" y="114"/>
                  </a:cubicBezTo>
                  <a:cubicBezTo>
                    <a:pt x="13" y="114"/>
                    <a:pt x="0" y="101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4" y="92"/>
                    <a:pt x="30" y="97"/>
                    <a:pt x="38" y="97"/>
                  </a:cubicBezTo>
                  <a:cubicBezTo>
                    <a:pt x="48" y="97"/>
                    <a:pt x="53" y="90"/>
                    <a:pt x="53" y="78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6" name="Freeform 27"/>
            <p:cNvSpPr>
              <a:spLocks/>
            </p:cNvSpPr>
            <p:nvPr userDrawn="1"/>
          </p:nvSpPr>
          <p:spPr bwMode="auto">
            <a:xfrm>
              <a:off x="6110317" y="3097218"/>
              <a:ext cx="228601" cy="304800"/>
            </a:xfrm>
            <a:custGeom>
              <a:avLst/>
              <a:gdLst>
                <a:gd name="T0" fmla="*/ 0 w 144"/>
                <a:gd name="T1" fmla="*/ 192 h 192"/>
                <a:gd name="T2" fmla="*/ 0 w 144"/>
                <a:gd name="T3" fmla="*/ 0 h 192"/>
                <a:gd name="T4" fmla="*/ 55 w 144"/>
                <a:gd name="T5" fmla="*/ 0 h 192"/>
                <a:gd name="T6" fmla="*/ 105 w 144"/>
                <a:gd name="T7" fmla="*/ 134 h 192"/>
                <a:gd name="T8" fmla="*/ 107 w 144"/>
                <a:gd name="T9" fmla="*/ 134 h 192"/>
                <a:gd name="T10" fmla="*/ 107 w 144"/>
                <a:gd name="T11" fmla="*/ 0 h 192"/>
                <a:gd name="T12" fmla="*/ 144 w 144"/>
                <a:gd name="T13" fmla="*/ 0 h 192"/>
                <a:gd name="T14" fmla="*/ 144 w 144"/>
                <a:gd name="T15" fmla="*/ 192 h 192"/>
                <a:gd name="T16" fmla="*/ 91 w 144"/>
                <a:gd name="T17" fmla="*/ 192 h 192"/>
                <a:gd name="T18" fmla="*/ 38 w 144"/>
                <a:gd name="T19" fmla="*/ 51 h 192"/>
                <a:gd name="T20" fmla="*/ 38 w 144"/>
                <a:gd name="T21" fmla="*/ 51 h 192"/>
                <a:gd name="T22" fmla="*/ 38 w 144"/>
                <a:gd name="T23" fmla="*/ 192 h 192"/>
                <a:gd name="T24" fmla="*/ 0 w 144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92">
                  <a:moveTo>
                    <a:pt x="0" y="192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105" y="134"/>
                  </a:lnTo>
                  <a:lnTo>
                    <a:pt x="107" y="134"/>
                  </a:lnTo>
                  <a:lnTo>
                    <a:pt x="107" y="0"/>
                  </a:lnTo>
                  <a:lnTo>
                    <a:pt x="144" y="0"/>
                  </a:lnTo>
                  <a:lnTo>
                    <a:pt x="144" y="192"/>
                  </a:lnTo>
                  <a:lnTo>
                    <a:pt x="91" y="192"/>
                  </a:lnTo>
                  <a:lnTo>
                    <a:pt x="38" y="51"/>
                  </a:lnTo>
                  <a:lnTo>
                    <a:pt x="38" y="51"/>
                  </a:lnTo>
                  <a:lnTo>
                    <a:pt x="38" y="192"/>
                  </a:lnTo>
                  <a:lnTo>
                    <a:pt x="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" name="Freeform 28"/>
            <p:cNvSpPr>
              <a:spLocks/>
            </p:cNvSpPr>
            <p:nvPr userDrawn="1"/>
          </p:nvSpPr>
          <p:spPr bwMode="auto">
            <a:xfrm>
              <a:off x="6384956" y="3097218"/>
              <a:ext cx="209551" cy="315913"/>
            </a:xfrm>
            <a:custGeom>
              <a:avLst/>
              <a:gdLst>
                <a:gd name="T0" fmla="*/ 53 w 77"/>
                <a:gd name="T1" fmla="*/ 36 h 116"/>
                <a:gd name="T2" fmla="*/ 39 w 77"/>
                <a:gd name="T3" fmla="*/ 17 h 116"/>
                <a:gd name="T4" fmla="*/ 24 w 77"/>
                <a:gd name="T5" fmla="*/ 58 h 116"/>
                <a:gd name="T6" fmla="*/ 41 w 77"/>
                <a:gd name="T7" fmla="*/ 99 h 116"/>
                <a:gd name="T8" fmla="*/ 53 w 77"/>
                <a:gd name="T9" fmla="*/ 97 h 116"/>
                <a:gd name="T10" fmla="*/ 53 w 77"/>
                <a:gd name="T11" fmla="*/ 72 h 116"/>
                <a:gd name="T12" fmla="*/ 40 w 77"/>
                <a:gd name="T13" fmla="*/ 72 h 116"/>
                <a:gd name="T14" fmla="*/ 40 w 77"/>
                <a:gd name="T15" fmla="*/ 55 h 116"/>
                <a:gd name="T16" fmla="*/ 76 w 77"/>
                <a:gd name="T17" fmla="*/ 55 h 116"/>
                <a:gd name="T18" fmla="*/ 76 w 77"/>
                <a:gd name="T19" fmla="*/ 112 h 116"/>
                <a:gd name="T20" fmla="*/ 44 w 77"/>
                <a:gd name="T21" fmla="*/ 116 h 116"/>
                <a:gd name="T22" fmla="*/ 0 w 77"/>
                <a:gd name="T23" fmla="*/ 57 h 116"/>
                <a:gd name="T24" fmla="*/ 40 w 77"/>
                <a:gd name="T25" fmla="*/ 0 h 116"/>
                <a:gd name="T26" fmla="*/ 76 w 77"/>
                <a:gd name="T27" fmla="*/ 36 h 116"/>
                <a:gd name="T28" fmla="*/ 53 w 77"/>
                <a:gd name="T29" fmla="*/ 3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116">
                  <a:moveTo>
                    <a:pt x="53" y="36"/>
                  </a:moveTo>
                  <a:cubicBezTo>
                    <a:pt x="53" y="26"/>
                    <a:pt x="51" y="17"/>
                    <a:pt x="39" y="17"/>
                  </a:cubicBezTo>
                  <a:cubicBezTo>
                    <a:pt x="24" y="17"/>
                    <a:pt x="24" y="36"/>
                    <a:pt x="24" y="58"/>
                  </a:cubicBezTo>
                  <a:cubicBezTo>
                    <a:pt x="24" y="93"/>
                    <a:pt x="28" y="99"/>
                    <a:pt x="41" y="99"/>
                  </a:cubicBezTo>
                  <a:cubicBezTo>
                    <a:pt x="45" y="99"/>
                    <a:pt x="49" y="99"/>
                    <a:pt x="53" y="97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0" y="113"/>
                    <a:pt x="54" y="116"/>
                    <a:pt x="44" y="116"/>
                  </a:cubicBezTo>
                  <a:cubicBezTo>
                    <a:pt x="5" y="116"/>
                    <a:pt x="0" y="99"/>
                    <a:pt x="0" y="57"/>
                  </a:cubicBezTo>
                  <a:cubicBezTo>
                    <a:pt x="0" y="29"/>
                    <a:pt x="2" y="0"/>
                    <a:pt x="40" y="0"/>
                  </a:cubicBezTo>
                  <a:cubicBezTo>
                    <a:pt x="63" y="0"/>
                    <a:pt x="77" y="13"/>
                    <a:pt x="76" y="36"/>
                  </a:cubicBezTo>
                  <a:lnTo>
                    <a:pt x="5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8" name="Freeform 29"/>
            <p:cNvSpPr>
              <a:spLocks/>
            </p:cNvSpPr>
            <p:nvPr userDrawn="1"/>
          </p:nvSpPr>
          <p:spPr bwMode="auto">
            <a:xfrm>
              <a:off x="6726270" y="3097218"/>
              <a:ext cx="200026" cy="315913"/>
            </a:xfrm>
            <a:custGeom>
              <a:avLst/>
              <a:gdLst>
                <a:gd name="T0" fmla="*/ 35 w 74"/>
                <a:gd name="T1" fmla="*/ 116 h 116"/>
                <a:gd name="T2" fmla="*/ 2 w 74"/>
                <a:gd name="T3" fmla="*/ 79 h 116"/>
                <a:gd name="T4" fmla="*/ 25 w 74"/>
                <a:gd name="T5" fmla="*/ 79 h 116"/>
                <a:gd name="T6" fmla="*/ 38 w 74"/>
                <a:gd name="T7" fmla="*/ 99 h 116"/>
                <a:gd name="T8" fmla="*/ 50 w 74"/>
                <a:gd name="T9" fmla="*/ 86 h 116"/>
                <a:gd name="T10" fmla="*/ 3 w 74"/>
                <a:gd name="T11" fmla="*/ 31 h 116"/>
                <a:gd name="T12" fmla="*/ 40 w 74"/>
                <a:gd name="T13" fmla="*/ 0 h 116"/>
                <a:gd name="T14" fmla="*/ 73 w 74"/>
                <a:gd name="T15" fmla="*/ 34 h 116"/>
                <a:gd name="T16" fmla="*/ 50 w 74"/>
                <a:gd name="T17" fmla="*/ 34 h 116"/>
                <a:gd name="T18" fmla="*/ 39 w 74"/>
                <a:gd name="T19" fmla="*/ 17 h 116"/>
                <a:gd name="T20" fmla="*/ 27 w 74"/>
                <a:gd name="T21" fmla="*/ 29 h 116"/>
                <a:gd name="T22" fmla="*/ 74 w 74"/>
                <a:gd name="T23" fmla="*/ 83 h 116"/>
                <a:gd name="T24" fmla="*/ 35 w 74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16">
                  <a:moveTo>
                    <a:pt x="35" y="116"/>
                  </a:moveTo>
                  <a:cubicBezTo>
                    <a:pt x="6" y="116"/>
                    <a:pt x="0" y="99"/>
                    <a:pt x="2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90"/>
                    <a:pt x="25" y="99"/>
                    <a:pt x="38" y="99"/>
                  </a:cubicBezTo>
                  <a:cubicBezTo>
                    <a:pt x="46" y="99"/>
                    <a:pt x="50" y="94"/>
                    <a:pt x="50" y="86"/>
                  </a:cubicBezTo>
                  <a:cubicBezTo>
                    <a:pt x="50" y="66"/>
                    <a:pt x="3" y="65"/>
                    <a:pt x="3" y="31"/>
                  </a:cubicBezTo>
                  <a:cubicBezTo>
                    <a:pt x="3" y="14"/>
                    <a:pt x="11" y="0"/>
                    <a:pt x="40" y="0"/>
                  </a:cubicBezTo>
                  <a:cubicBezTo>
                    <a:pt x="63" y="0"/>
                    <a:pt x="74" y="10"/>
                    <a:pt x="73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25"/>
                    <a:pt x="48" y="17"/>
                    <a:pt x="39" y="17"/>
                  </a:cubicBezTo>
                  <a:cubicBezTo>
                    <a:pt x="31" y="17"/>
                    <a:pt x="27" y="21"/>
                    <a:pt x="27" y="29"/>
                  </a:cubicBezTo>
                  <a:cubicBezTo>
                    <a:pt x="27" y="50"/>
                    <a:pt x="74" y="48"/>
                    <a:pt x="74" y="83"/>
                  </a:cubicBezTo>
                  <a:cubicBezTo>
                    <a:pt x="74" y="112"/>
                    <a:pt x="53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9" name="Freeform 30"/>
            <p:cNvSpPr>
              <a:spLocks noEditPoints="1"/>
            </p:cNvSpPr>
            <p:nvPr userDrawn="1"/>
          </p:nvSpPr>
          <p:spPr bwMode="auto">
            <a:xfrm>
              <a:off x="6970746" y="3097218"/>
              <a:ext cx="214314" cy="304800"/>
            </a:xfrm>
            <a:custGeom>
              <a:avLst/>
              <a:gdLst>
                <a:gd name="T0" fmla="*/ 0 w 79"/>
                <a:gd name="T1" fmla="*/ 0 h 112"/>
                <a:gd name="T2" fmla="*/ 39 w 79"/>
                <a:gd name="T3" fmla="*/ 0 h 112"/>
                <a:gd name="T4" fmla="*/ 76 w 79"/>
                <a:gd name="T5" fmla="*/ 55 h 112"/>
                <a:gd name="T6" fmla="*/ 39 w 79"/>
                <a:gd name="T7" fmla="*/ 112 h 112"/>
                <a:gd name="T8" fmla="*/ 0 w 79"/>
                <a:gd name="T9" fmla="*/ 112 h 112"/>
                <a:gd name="T10" fmla="*/ 0 w 79"/>
                <a:gd name="T11" fmla="*/ 0 h 112"/>
                <a:gd name="T12" fmla="*/ 24 w 79"/>
                <a:gd name="T13" fmla="*/ 95 h 112"/>
                <a:gd name="T14" fmla="*/ 35 w 79"/>
                <a:gd name="T15" fmla="*/ 95 h 112"/>
                <a:gd name="T16" fmla="*/ 52 w 79"/>
                <a:gd name="T17" fmla="*/ 56 h 112"/>
                <a:gd name="T18" fmla="*/ 36 w 79"/>
                <a:gd name="T19" fmla="*/ 17 h 112"/>
                <a:gd name="T20" fmla="*/ 24 w 79"/>
                <a:gd name="T21" fmla="*/ 17 h 112"/>
                <a:gd name="T22" fmla="*/ 24 w 79"/>
                <a:gd name="T23" fmla="*/ 9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112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70" y="0"/>
                    <a:pt x="76" y="20"/>
                    <a:pt x="76" y="55"/>
                  </a:cubicBezTo>
                  <a:cubicBezTo>
                    <a:pt x="76" y="73"/>
                    <a:pt x="79" y="112"/>
                    <a:pt x="39" y="112"/>
                  </a:cubicBezTo>
                  <a:cubicBezTo>
                    <a:pt x="0" y="112"/>
                    <a:pt x="0" y="112"/>
                    <a:pt x="0" y="112"/>
                  </a:cubicBezTo>
                  <a:lnTo>
                    <a:pt x="0" y="0"/>
                  </a:lnTo>
                  <a:close/>
                  <a:moveTo>
                    <a:pt x="24" y="95"/>
                  </a:moveTo>
                  <a:cubicBezTo>
                    <a:pt x="35" y="95"/>
                    <a:pt x="35" y="95"/>
                    <a:pt x="35" y="95"/>
                  </a:cubicBezTo>
                  <a:cubicBezTo>
                    <a:pt x="49" y="95"/>
                    <a:pt x="52" y="84"/>
                    <a:pt x="52" y="56"/>
                  </a:cubicBezTo>
                  <a:cubicBezTo>
                    <a:pt x="52" y="35"/>
                    <a:pt x="52" y="17"/>
                    <a:pt x="36" y="17"/>
                  </a:cubicBezTo>
                  <a:cubicBezTo>
                    <a:pt x="24" y="17"/>
                    <a:pt x="24" y="17"/>
                    <a:pt x="24" y="17"/>
                  </a:cubicBezTo>
                  <a:lnTo>
                    <a:pt x="24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7215223" y="3097218"/>
              <a:ext cx="201613" cy="315913"/>
            </a:xfrm>
            <a:custGeom>
              <a:avLst/>
              <a:gdLst>
                <a:gd name="T0" fmla="*/ 34 w 74"/>
                <a:gd name="T1" fmla="*/ 116 h 116"/>
                <a:gd name="T2" fmla="*/ 1 w 74"/>
                <a:gd name="T3" fmla="*/ 79 h 116"/>
                <a:gd name="T4" fmla="*/ 25 w 74"/>
                <a:gd name="T5" fmla="*/ 79 h 116"/>
                <a:gd name="T6" fmla="*/ 38 w 74"/>
                <a:gd name="T7" fmla="*/ 99 h 116"/>
                <a:gd name="T8" fmla="*/ 50 w 74"/>
                <a:gd name="T9" fmla="*/ 86 h 116"/>
                <a:gd name="T10" fmla="*/ 3 w 74"/>
                <a:gd name="T11" fmla="*/ 31 h 116"/>
                <a:gd name="T12" fmla="*/ 40 w 74"/>
                <a:gd name="T13" fmla="*/ 0 h 116"/>
                <a:gd name="T14" fmla="*/ 72 w 74"/>
                <a:gd name="T15" fmla="*/ 34 h 116"/>
                <a:gd name="T16" fmla="*/ 49 w 74"/>
                <a:gd name="T17" fmla="*/ 34 h 116"/>
                <a:gd name="T18" fmla="*/ 38 w 74"/>
                <a:gd name="T19" fmla="*/ 17 h 116"/>
                <a:gd name="T20" fmla="*/ 26 w 74"/>
                <a:gd name="T21" fmla="*/ 29 h 116"/>
                <a:gd name="T22" fmla="*/ 74 w 74"/>
                <a:gd name="T23" fmla="*/ 83 h 116"/>
                <a:gd name="T24" fmla="*/ 34 w 74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16">
                  <a:moveTo>
                    <a:pt x="34" y="116"/>
                  </a:moveTo>
                  <a:cubicBezTo>
                    <a:pt x="5" y="116"/>
                    <a:pt x="0" y="99"/>
                    <a:pt x="1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90"/>
                    <a:pt x="25" y="99"/>
                    <a:pt x="38" y="99"/>
                  </a:cubicBezTo>
                  <a:cubicBezTo>
                    <a:pt x="46" y="99"/>
                    <a:pt x="50" y="94"/>
                    <a:pt x="50" y="86"/>
                  </a:cubicBezTo>
                  <a:cubicBezTo>
                    <a:pt x="50" y="66"/>
                    <a:pt x="3" y="65"/>
                    <a:pt x="3" y="31"/>
                  </a:cubicBezTo>
                  <a:cubicBezTo>
                    <a:pt x="3" y="14"/>
                    <a:pt x="11" y="0"/>
                    <a:pt x="40" y="0"/>
                  </a:cubicBezTo>
                  <a:cubicBezTo>
                    <a:pt x="62" y="0"/>
                    <a:pt x="74" y="10"/>
                    <a:pt x="72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25"/>
                    <a:pt x="48" y="17"/>
                    <a:pt x="38" y="17"/>
                  </a:cubicBezTo>
                  <a:cubicBezTo>
                    <a:pt x="31" y="17"/>
                    <a:pt x="26" y="21"/>
                    <a:pt x="26" y="29"/>
                  </a:cubicBezTo>
                  <a:cubicBezTo>
                    <a:pt x="26" y="50"/>
                    <a:pt x="74" y="48"/>
                    <a:pt x="74" y="83"/>
                  </a:cubicBezTo>
                  <a:cubicBezTo>
                    <a:pt x="74" y="112"/>
                    <a:pt x="52" y="116"/>
                    <a:pt x="34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05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2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8.png"/><Relationship Id="rId21" Type="http://schemas.openxmlformats.org/officeDocument/2006/relationships/image" Target="../media/image55.png"/><Relationship Id="rId7" Type="http://schemas.openxmlformats.org/officeDocument/2006/relationships/image" Target="../media/image8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image" Target="../media/image18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0.png"/><Relationship Id="rId3" Type="http://schemas.openxmlformats.org/officeDocument/2006/relationships/image" Target="../media/image10.png"/><Relationship Id="rId7" Type="http://schemas.openxmlformats.org/officeDocument/2006/relationships/image" Target="../media/image65.png"/><Relationship Id="rId12" Type="http://schemas.openxmlformats.org/officeDocument/2006/relationships/image" Target="../media/image6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8.png"/><Relationship Id="rId5" Type="http://schemas.openxmlformats.org/officeDocument/2006/relationships/image" Target="../media/image63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9.png"/><Relationship Id="rId1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11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6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3" Type="http://schemas.openxmlformats.org/officeDocument/2006/relationships/image" Target="../media/image127.png"/><Relationship Id="rId21" Type="http://schemas.openxmlformats.org/officeDocument/2006/relationships/image" Target="../media/image143.png"/><Relationship Id="rId7" Type="http://schemas.openxmlformats.org/officeDocument/2006/relationships/image" Target="../media/image131.png"/><Relationship Id="rId12" Type="http://schemas.openxmlformats.org/officeDocument/2006/relationships/image" Target="../media/image135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2" Type="http://schemas.openxmlformats.org/officeDocument/2006/relationships/image" Target="../media/image18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2.png"/><Relationship Id="rId24" Type="http://schemas.openxmlformats.org/officeDocument/2006/relationships/image" Target="../media/image146.png"/><Relationship Id="rId5" Type="http://schemas.openxmlformats.org/officeDocument/2006/relationships/image" Target="../media/image129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10" Type="http://schemas.openxmlformats.org/officeDocument/2006/relationships/image" Target="../media/image134.png"/><Relationship Id="rId19" Type="http://schemas.openxmlformats.org/officeDocument/2006/relationships/image" Target="../media/image141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7.png"/><Relationship Id="rId22" Type="http://schemas.openxmlformats.org/officeDocument/2006/relationships/image" Target="../media/image1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3.png"/><Relationship Id="rId5" Type="http://schemas.openxmlformats.org/officeDocument/2006/relationships/image" Target="../media/image150.png"/><Relationship Id="rId10" Type="http://schemas.openxmlformats.org/officeDocument/2006/relationships/image" Target="../media/image152.png"/><Relationship Id="rId4" Type="http://schemas.openxmlformats.org/officeDocument/2006/relationships/image" Target="../media/image149.png"/><Relationship Id="rId9" Type="http://schemas.openxmlformats.org/officeDocument/2006/relationships/image" Target="../media/image15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79322" y="1484313"/>
            <a:ext cx="10957894" cy="4862302"/>
            <a:chOff x="579322" y="1484313"/>
            <a:chExt cx="10957894" cy="4862302"/>
          </a:xfrm>
        </p:grpSpPr>
        <p:grpSp>
          <p:nvGrpSpPr>
            <p:cNvPr id="19" name="그룹 18"/>
            <p:cNvGrpSpPr/>
            <p:nvPr/>
          </p:nvGrpSpPr>
          <p:grpSpPr>
            <a:xfrm>
              <a:off x="9909499" y="6153998"/>
              <a:ext cx="1627717" cy="192617"/>
              <a:chOff x="10010342" y="5935982"/>
              <a:chExt cx="1627717" cy="192617"/>
            </a:xfrm>
          </p:grpSpPr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10010342" y="5935982"/>
                <a:ext cx="124883" cy="192617"/>
              </a:xfrm>
              <a:custGeom>
                <a:avLst/>
                <a:gdLst>
                  <a:gd name="T0" fmla="*/ 34 w 74"/>
                  <a:gd name="T1" fmla="*/ 116 h 116"/>
                  <a:gd name="T2" fmla="*/ 1 w 74"/>
                  <a:gd name="T3" fmla="*/ 79 h 116"/>
                  <a:gd name="T4" fmla="*/ 25 w 74"/>
                  <a:gd name="T5" fmla="*/ 79 h 116"/>
                  <a:gd name="T6" fmla="*/ 38 w 74"/>
                  <a:gd name="T7" fmla="*/ 99 h 116"/>
                  <a:gd name="T8" fmla="*/ 50 w 74"/>
                  <a:gd name="T9" fmla="*/ 86 h 116"/>
                  <a:gd name="T10" fmla="*/ 3 w 74"/>
                  <a:gd name="T11" fmla="*/ 31 h 116"/>
                  <a:gd name="T12" fmla="*/ 39 w 74"/>
                  <a:gd name="T13" fmla="*/ 0 h 116"/>
                  <a:gd name="T14" fmla="*/ 72 w 74"/>
                  <a:gd name="T15" fmla="*/ 34 h 116"/>
                  <a:gd name="T16" fmla="*/ 49 w 74"/>
                  <a:gd name="T17" fmla="*/ 34 h 116"/>
                  <a:gd name="T18" fmla="*/ 38 w 74"/>
                  <a:gd name="T19" fmla="*/ 17 h 116"/>
                  <a:gd name="T20" fmla="*/ 26 w 74"/>
                  <a:gd name="T21" fmla="*/ 29 h 116"/>
                  <a:gd name="T22" fmla="*/ 74 w 74"/>
                  <a:gd name="T23" fmla="*/ 83 h 116"/>
                  <a:gd name="T24" fmla="*/ 34 w 74"/>
                  <a:gd name="T2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4" h="116">
                    <a:moveTo>
                      <a:pt x="34" y="116"/>
                    </a:moveTo>
                    <a:cubicBezTo>
                      <a:pt x="5" y="116"/>
                      <a:pt x="0" y="99"/>
                      <a:pt x="1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90"/>
                      <a:pt x="25" y="99"/>
                      <a:pt x="38" y="99"/>
                    </a:cubicBezTo>
                    <a:cubicBezTo>
                      <a:pt x="46" y="99"/>
                      <a:pt x="50" y="94"/>
                      <a:pt x="50" y="86"/>
                    </a:cubicBezTo>
                    <a:cubicBezTo>
                      <a:pt x="50" y="66"/>
                      <a:pt x="3" y="65"/>
                      <a:pt x="3" y="31"/>
                    </a:cubicBezTo>
                    <a:cubicBezTo>
                      <a:pt x="3" y="14"/>
                      <a:pt x="11" y="0"/>
                      <a:pt x="39" y="0"/>
                    </a:cubicBezTo>
                    <a:cubicBezTo>
                      <a:pt x="62" y="0"/>
                      <a:pt x="74" y="10"/>
                      <a:pt x="72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25"/>
                      <a:pt x="48" y="17"/>
                      <a:pt x="38" y="17"/>
                    </a:cubicBezTo>
                    <a:cubicBezTo>
                      <a:pt x="31" y="17"/>
                      <a:pt x="26" y="21"/>
                      <a:pt x="26" y="29"/>
                    </a:cubicBezTo>
                    <a:cubicBezTo>
                      <a:pt x="26" y="50"/>
                      <a:pt x="74" y="48"/>
                      <a:pt x="74" y="83"/>
                    </a:cubicBezTo>
                    <a:cubicBezTo>
                      <a:pt x="74" y="112"/>
                      <a:pt x="52" y="116"/>
                      <a:pt x="34" y="1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ko-KR" altLang="en-US" sz="2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Freeform 23"/>
              <p:cNvSpPr>
                <a:spLocks noEditPoints="1"/>
              </p:cNvSpPr>
              <p:nvPr/>
            </p:nvSpPr>
            <p:spPr bwMode="auto">
              <a:xfrm>
                <a:off x="10145809" y="5935982"/>
                <a:ext cx="154517" cy="186267"/>
              </a:xfrm>
              <a:custGeom>
                <a:avLst/>
                <a:gdLst>
                  <a:gd name="T0" fmla="*/ 0 w 73"/>
                  <a:gd name="T1" fmla="*/ 88 h 88"/>
                  <a:gd name="T2" fmla="*/ 25 w 73"/>
                  <a:gd name="T3" fmla="*/ 0 h 88"/>
                  <a:gd name="T4" fmla="*/ 49 w 73"/>
                  <a:gd name="T5" fmla="*/ 0 h 88"/>
                  <a:gd name="T6" fmla="*/ 73 w 73"/>
                  <a:gd name="T7" fmla="*/ 88 h 88"/>
                  <a:gd name="T8" fmla="*/ 54 w 73"/>
                  <a:gd name="T9" fmla="*/ 88 h 88"/>
                  <a:gd name="T10" fmla="*/ 49 w 73"/>
                  <a:gd name="T11" fmla="*/ 68 h 88"/>
                  <a:gd name="T12" fmla="*/ 23 w 73"/>
                  <a:gd name="T13" fmla="*/ 68 h 88"/>
                  <a:gd name="T14" fmla="*/ 19 w 73"/>
                  <a:gd name="T15" fmla="*/ 88 h 88"/>
                  <a:gd name="T16" fmla="*/ 0 w 73"/>
                  <a:gd name="T17" fmla="*/ 88 h 88"/>
                  <a:gd name="T18" fmla="*/ 36 w 73"/>
                  <a:gd name="T19" fmla="*/ 16 h 88"/>
                  <a:gd name="T20" fmla="*/ 36 w 73"/>
                  <a:gd name="T21" fmla="*/ 16 h 88"/>
                  <a:gd name="T22" fmla="*/ 27 w 73"/>
                  <a:gd name="T23" fmla="*/ 55 h 88"/>
                  <a:gd name="T24" fmla="*/ 45 w 73"/>
                  <a:gd name="T25" fmla="*/ 55 h 88"/>
                  <a:gd name="T26" fmla="*/ 36 w 73"/>
                  <a:gd name="T27" fmla="*/ 1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8">
                    <a:moveTo>
                      <a:pt x="0" y="88"/>
                    </a:moveTo>
                    <a:lnTo>
                      <a:pt x="25" y="0"/>
                    </a:lnTo>
                    <a:lnTo>
                      <a:pt x="49" y="0"/>
                    </a:lnTo>
                    <a:lnTo>
                      <a:pt x="73" y="88"/>
                    </a:lnTo>
                    <a:lnTo>
                      <a:pt x="54" y="88"/>
                    </a:lnTo>
                    <a:lnTo>
                      <a:pt x="49" y="68"/>
                    </a:lnTo>
                    <a:lnTo>
                      <a:pt x="23" y="68"/>
                    </a:lnTo>
                    <a:lnTo>
                      <a:pt x="19" y="88"/>
                    </a:lnTo>
                    <a:lnTo>
                      <a:pt x="0" y="88"/>
                    </a:lnTo>
                    <a:close/>
                    <a:moveTo>
                      <a:pt x="36" y="16"/>
                    </a:moveTo>
                    <a:lnTo>
                      <a:pt x="36" y="16"/>
                    </a:lnTo>
                    <a:lnTo>
                      <a:pt x="27" y="55"/>
                    </a:lnTo>
                    <a:lnTo>
                      <a:pt x="45" y="55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ko-KR" altLang="en-US" sz="2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10317259" y="5935982"/>
                <a:ext cx="186267" cy="186267"/>
              </a:xfrm>
              <a:custGeom>
                <a:avLst/>
                <a:gdLst>
                  <a:gd name="T0" fmla="*/ 0 w 88"/>
                  <a:gd name="T1" fmla="*/ 88 h 88"/>
                  <a:gd name="T2" fmla="*/ 0 w 88"/>
                  <a:gd name="T3" fmla="*/ 0 h 88"/>
                  <a:gd name="T4" fmla="*/ 30 w 88"/>
                  <a:gd name="T5" fmla="*/ 0 h 88"/>
                  <a:gd name="T6" fmla="*/ 44 w 88"/>
                  <a:gd name="T7" fmla="*/ 60 h 88"/>
                  <a:gd name="T8" fmla="*/ 44 w 88"/>
                  <a:gd name="T9" fmla="*/ 60 h 88"/>
                  <a:gd name="T10" fmla="*/ 59 w 88"/>
                  <a:gd name="T11" fmla="*/ 0 h 88"/>
                  <a:gd name="T12" fmla="*/ 88 w 88"/>
                  <a:gd name="T13" fmla="*/ 0 h 88"/>
                  <a:gd name="T14" fmla="*/ 88 w 88"/>
                  <a:gd name="T15" fmla="*/ 88 h 88"/>
                  <a:gd name="T16" fmla="*/ 70 w 88"/>
                  <a:gd name="T17" fmla="*/ 88 h 88"/>
                  <a:gd name="T18" fmla="*/ 70 w 88"/>
                  <a:gd name="T19" fmla="*/ 20 h 88"/>
                  <a:gd name="T20" fmla="*/ 70 w 88"/>
                  <a:gd name="T21" fmla="*/ 20 h 88"/>
                  <a:gd name="T22" fmla="*/ 52 w 88"/>
                  <a:gd name="T23" fmla="*/ 88 h 88"/>
                  <a:gd name="T24" fmla="*/ 35 w 88"/>
                  <a:gd name="T25" fmla="*/ 88 h 88"/>
                  <a:gd name="T26" fmla="*/ 18 w 88"/>
                  <a:gd name="T27" fmla="*/ 20 h 88"/>
                  <a:gd name="T28" fmla="*/ 18 w 88"/>
                  <a:gd name="T29" fmla="*/ 20 h 88"/>
                  <a:gd name="T30" fmla="*/ 18 w 88"/>
                  <a:gd name="T31" fmla="*/ 88 h 88"/>
                  <a:gd name="T32" fmla="*/ 0 w 88"/>
                  <a:gd name="T3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" h="88">
                    <a:moveTo>
                      <a:pt x="0" y="88"/>
                    </a:moveTo>
                    <a:lnTo>
                      <a:pt x="0" y="0"/>
                    </a:lnTo>
                    <a:lnTo>
                      <a:pt x="30" y="0"/>
                    </a:lnTo>
                    <a:lnTo>
                      <a:pt x="44" y="60"/>
                    </a:lnTo>
                    <a:lnTo>
                      <a:pt x="44" y="60"/>
                    </a:lnTo>
                    <a:lnTo>
                      <a:pt x="59" y="0"/>
                    </a:lnTo>
                    <a:lnTo>
                      <a:pt x="88" y="0"/>
                    </a:lnTo>
                    <a:lnTo>
                      <a:pt x="88" y="88"/>
                    </a:lnTo>
                    <a:lnTo>
                      <a:pt x="70" y="88"/>
                    </a:lnTo>
                    <a:lnTo>
                      <a:pt x="70" y="20"/>
                    </a:lnTo>
                    <a:lnTo>
                      <a:pt x="70" y="20"/>
                    </a:lnTo>
                    <a:lnTo>
                      <a:pt x="52" y="88"/>
                    </a:lnTo>
                    <a:lnTo>
                      <a:pt x="35" y="88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8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ko-KR" altLang="en-US" sz="2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10526809" y="5935982"/>
                <a:ext cx="122767" cy="192617"/>
              </a:xfrm>
              <a:custGeom>
                <a:avLst/>
                <a:gdLst>
                  <a:gd name="T0" fmla="*/ 35 w 74"/>
                  <a:gd name="T1" fmla="*/ 116 h 116"/>
                  <a:gd name="T2" fmla="*/ 1 w 74"/>
                  <a:gd name="T3" fmla="*/ 79 h 116"/>
                  <a:gd name="T4" fmla="*/ 25 w 74"/>
                  <a:gd name="T5" fmla="*/ 79 h 116"/>
                  <a:gd name="T6" fmla="*/ 38 w 74"/>
                  <a:gd name="T7" fmla="*/ 99 h 116"/>
                  <a:gd name="T8" fmla="*/ 50 w 74"/>
                  <a:gd name="T9" fmla="*/ 86 h 116"/>
                  <a:gd name="T10" fmla="*/ 3 w 74"/>
                  <a:gd name="T11" fmla="*/ 31 h 116"/>
                  <a:gd name="T12" fmla="*/ 40 w 74"/>
                  <a:gd name="T13" fmla="*/ 0 h 116"/>
                  <a:gd name="T14" fmla="*/ 72 w 74"/>
                  <a:gd name="T15" fmla="*/ 34 h 116"/>
                  <a:gd name="T16" fmla="*/ 49 w 74"/>
                  <a:gd name="T17" fmla="*/ 34 h 116"/>
                  <a:gd name="T18" fmla="*/ 39 w 74"/>
                  <a:gd name="T19" fmla="*/ 17 h 116"/>
                  <a:gd name="T20" fmla="*/ 26 w 74"/>
                  <a:gd name="T21" fmla="*/ 29 h 116"/>
                  <a:gd name="T22" fmla="*/ 74 w 74"/>
                  <a:gd name="T23" fmla="*/ 83 h 116"/>
                  <a:gd name="T24" fmla="*/ 35 w 74"/>
                  <a:gd name="T2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4" h="116">
                    <a:moveTo>
                      <a:pt x="35" y="116"/>
                    </a:moveTo>
                    <a:cubicBezTo>
                      <a:pt x="6" y="116"/>
                      <a:pt x="0" y="99"/>
                      <a:pt x="1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90"/>
                      <a:pt x="25" y="99"/>
                      <a:pt x="38" y="99"/>
                    </a:cubicBezTo>
                    <a:cubicBezTo>
                      <a:pt x="46" y="99"/>
                      <a:pt x="50" y="94"/>
                      <a:pt x="50" y="86"/>
                    </a:cubicBezTo>
                    <a:cubicBezTo>
                      <a:pt x="50" y="66"/>
                      <a:pt x="3" y="65"/>
                      <a:pt x="3" y="31"/>
                    </a:cubicBezTo>
                    <a:cubicBezTo>
                      <a:pt x="3" y="14"/>
                      <a:pt x="11" y="0"/>
                      <a:pt x="40" y="0"/>
                    </a:cubicBezTo>
                    <a:cubicBezTo>
                      <a:pt x="63" y="0"/>
                      <a:pt x="74" y="10"/>
                      <a:pt x="72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25"/>
                      <a:pt x="48" y="17"/>
                      <a:pt x="39" y="17"/>
                    </a:cubicBezTo>
                    <a:cubicBezTo>
                      <a:pt x="31" y="17"/>
                      <a:pt x="26" y="21"/>
                      <a:pt x="26" y="29"/>
                    </a:cubicBezTo>
                    <a:cubicBezTo>
                      <a:pt x="26" y="50"/>
                      <a:pt x="74" y="48"/>
                      <a:pt x="74" y="83"/>
                    </a:cubicBezTo>
                    <a:cubicBezTo>
                      <a:pt x="74" y="112"/>
                      <a:pt x="52" y="116"/>
                      <a:pt x="35" y="1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ko-KR" altLang="en-US" sz="2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10674975" y="5935982"/>
                <a:ext cx="127000" cy="190500"/>
              </a:xfrm>
              <a:custGeom>
                <a:avLst/>
                <a:gdLst>
                  <a:gd name="T0" fmla="*/ 76 w 76"/>
                  <a:gd name="T1" fmla="*/ 0 h 114"/>
                  <a:gd name="T2" fmla="*/ 76 w 76"/>
                  <a:gd name="T3" fmla="*/ 79 h 114"/>
                  <a:gd name="T4" fmla="*/ 38 w 76"/>
                  <a:gd name="T5" fmla="*/ 114 h 114"/>
                  <a:gd name="T6" fmla="*/ 0 w 76"/>
                  <a:gd name="T7" fmla="*/ 79 h 114"/>
                  <a:gd name="T8" fmla="*/ 0 w 76"/>
                  <a:gd name="T9" fmla="*/ 0 h 114"/>
                  <a:gd name="T10" fmla="*/ 24 w 76"/>
                  <a:gd name="T11" fmla="*/ 0 h 114"/>
                  <a:gd name="T12" fmla="*/ 24 w 76"/>
                  <a:gd name="T13" fmla="*/ 78 h 114"/>
                  <a:gd name="T14" fmla="*/ 38 w 76"/>
                  <a:gd name="T15" fmla="*/ 97 h 114"/>
                  <a:gd name="T16" fmla="*/ 53 w 76"/>
                  <a:gd name="T17" fmla="*/ 78 h 114"/>
                  <a:gd name="T18" fmla="*/ 53 w 76"/>
                  <a:gd name="T19" fmla="*/ 0 h 114"/>
                  <a:gd name="T20" fmla="*/ 76 w 76"/>
                  <a:gd name="T2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114">
                    <a:moveTo>
                      <a:pt x="76" y="0"/>
                    </a:moveTo>
                    <a:cubicBezTo>
                      <a:pt x="76" y="79"/>
                      <a:pt x="76" y="79"/>
                      <a:pt x="76" y="79"/>
                    </a:cubicBezTo>
                    <a:cubicBezTo>
                      <a:pt x="76" y="96"/>
                      <a:pt x="67" y="114"/>
                      <a:pt x="38" y="114"/>
                    </a:cubicBezTo>
                    <a:cubicBezTo>
                      <a:pt x="13" y="114"/>
                      <a:pt x="0" y="101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4" y="92"/>
                      <a:pt x="30" y="97"/>
                      <a:pt x="38" y="97"/>
                    </a:cubicBezTo>
                    <a:cubicBezTo>
                      <a:pt x="48" y="97"/>
                      <a:pt x="53" y="90"/>
                      <a:pt x="53" y="78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ko-KR" altLang="en-US" sz="2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10833726" y="5935982"/>
                <a:ext cx="141817" cy="186267"/>
              </a:xfrm>
              <a:custGeom>
                <a:avLst/>
                <a:gdLst>
                  <a:gd name="T0" fmla="*/ 0 w 67"/>
                  <a:gd name="T1" fmla="*/ 88 h 88"/>
                  <a:gd name="T2" fmla="*/ 0 w 67"/>
                  <a:gd name="T3" fmla="*/ 0 h 88"/>
                  <a:gd name="T4" fmla="*/ 26 w 67"/>
                  <a:gd name="T5" fmla="*/ 0 h 88"/>
                  <a:gd name="T6" fmla="*/ 49 w 67"/>
                  <a:gd name="T7" fmla="*/ 61 h 88"/>
                  <a:gd name="T8" fmla="*/ 49 w 67"/>
                  <a:gd name="T9" fmla="*/ 61 h 88"/>
                  <a:gd name="T10" fmla="*/ 49 w 67"/>
                  <a:gd name="T11" fmla="*/ 0 h 88"/>
                  <a:gd name="T12" fmla="*/ 67 w 67"/>
                  <a:gd name="T13" fmla="*/ 0 h 88"/>
                  <a:gd name="T14" fmla="*/ 67 w 67"/>
                  <a:gd name="T15" fmla="*/ 88 h 88"/>
                  <a:gd name="T16" fmla="*/ 42 w 67"/>
                  <a:gd name="T17" fmla="*/ 88 h 88"/>
                  <a:gd name="T18" fmla="*/ 18 w 67"/>
                  <a:gd name="T19" fmla="*/ 24 h 88"/>
                  <a:gd name="T20" fmla="*/ 18 w 67"/>
                  <a:gd name="T21" fmla="*/ 24 h 88"/>
                  <a:gd name="T22" fmla="*/ 18 w 67"/>
                  <a:gd name="T23" fmla="*/ 88 h 88"/>
                  <a:gd name="T24" fmla="*/ 0 w 67"/>
                  <a:gd name="T2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88">
                    <a:moveTo>
                      <a:pt x="0" y="88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49" y="61"/>
                    </a:lnTo>
                    <a:lnTo>
                      <a:pt x="49" y="61"/>
                    </a:lnTo>
                    <a:lnTo>
                      <a:pt x="49" y="0"/>
                    </a:lnTo>
                    <a:lnTo>
                      <a:pt x="67" y="0"/>
                    </a:lnTo>
                    <a:lnTo>
                      <a:pt x="67" y="88"/>
                    </a:lnTo>
                    <a:lnTo>
                      <a:pt x="42" y="88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ko-KR" altLang="en-US" sz="2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11003059" y="5935982"/>
                <a:ext cx="129117" cy="192617"/>
              </a:xfrm>
              <a:custGeom>
                <a:avLst/>
                <a:gdLst>
                  <a:gd name="T0" fmla="*/ 53 w 77"/>
                  <a:gd name="T1" fmla="*/ 36 h 116"/>
                  <a:gd name="T2" fmla="*/ 39 w 77"/>
                  <a:gd name="T3" fmla="*/ 17 h 116"/>
                  <a:gd name="T4" fmla="*/ 24 w 77"/>
                  <a:gd name="T5" fmla="*/ 58 h 116"/>
                  <a:gd name="T6" fmla="*/ 41 w 77"/>
                  <a:gd name="T7" fmla="*/ 99 h 116"/>
                  <a:gd name="T8" fmla="*/ 53 w 77"/>
                  <a:gd name="T9" fmla="*/ 97 h 116"/>
                  <a:gd name="T10" fmla="*/ 53 w 77"/>
                  <a:gd name="T11" fmla="*/ 72 h 116"/>
                  <a:gd name="T12" fmla="*/ 40 w 77"/>
                  <a:gd name="T13" fmla="*/ 72 h 116"/>
                  <a:gd name="T14" fmla="*/ 40 w 77"/>
                  <a:gd name="T15" fmla="*/ 55 h 116"/>
                  <a:gd name="T16" fmla="*/ 76 w 77"/>
                  <a:gd name="T17" fmla="*/ 55 h 116"/>
                  <a:gd name="T18" fmla="*/ 76 w 77"/>
                  <a:gd name="T19" fmla="*/ 112 h 116"/>
                  <a:gd name="T20" fmla="*/ 44 w 77"/>
                  <a:gd name="T21" fmla="*/ 116 h 116"/>
                  <a:gd name="T22" fmla="*/ 0 w 77"/>
                  <a:gd name="T23" fmla="*/ 57 h 116"/>
                  <a:gd name="T24" fmla="*/ 40 w 77"/>
                  <a:gd name="T25" fmla="*/ 0 h 116"/>
                  <a:gd name="T26" fmla="*/ 76 w 77"/>
                  <a:gd name="T27" fmla="*/ 36 h 116"/>
                  <a:gd name="T28" fmla="*/ 53 w 77"/>
                  <a:gd name="T29" fmla="*/ 3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7" h="116">
                    <a:moveTo>
                      <a:pt x="53" y="36"/>
                    </a:moveTo>
                    <a:cubicBezTo>
                      <a:pt x="53" y="26"/>
                      <a:pt x="51" y="17"/>
                      <a:pt x="39" y="17"/>
                    </a:cubicBezTo>
                    <a:cubicBezTo>
                      <a:pt x="24" y="17"/>
                      <a:pt x="24" y="36"/>
                      <a:pt x="24" y="58"/>
                    </a:cubicBezTo>
                    <a:cubicBezTo>
                      <a:pt x="24" y="93"/>
                      <a:pt x="28" y="99"/>
                      <a:pt x="41" y="99"/>
                    </a:cubicBezTo>
                    <a:cubicBezTo>
                      <a:pt x="45" y="99"/>
                      <a:pt x="49" y="99"/>
                      <a:pt x="53" y="97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6" y="112"/>
                      <a:pt x="76" y="112"/>
                      <a:pt x="76" y="112"/>
                    </a:cubicBezTo>
                    <a:cubicBezTo>
                      <a:pt x="70" y="113"/>
                      <a:pt x="54" y="116"/>
                      <a:pt x="44" y="116"/>
                    </a:cubicBezTo>
                    <a:cubicBezTo>
                      <a:pt x="5" y="116"/>
                      <a:pt x="0" y="99"/>
                      <a:pt x="0" y="57"/>
                    </a:cubicBezTo>
                    <a:cubicBezTo>
                      <a:pt x="0" y="29"/>
                      <a:pt x="2" y="0"/>
                      <a:pt x="40" y="0"/>
                    </a:cubicBezTo>
                    <a:cubicBezTo>
                      <a:pt x="63" y="0"/>
                      <a:pt x="77" y="13"/>
                      <a:pt x="76" y="36"/>
                    </a:cubicBezTo>
                    <a:lnTo>
                      <a:pt x="53" y="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ko-KR" altLang="en-US" sz="2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11212609" y="5935982"/>
                <a:ext cx="122767" cy="192617"/>
              </a:xfrm>
              <a:custGeom>
                <a:avLst/>
                <a:gdLst>
                  <a:gd name="T0" fmla="*/ 35 w 74"/>
                  <a:gd name="T1" fmla="*/ 116 h 116"/>
                  <a:gd name="T2" fmla="*/ 2 w 74"/>
                  <a:gd name="T3" fmla="*/ 79 h 116"/>
                  <a:gd name="T4" fmla="*/ 25 w 74"/>
                  <a:gd name="T5" fmla="*/ 79 h 116"/>
                  <a:gd name="T6" fmla="*/ 38 w 74"/>
                  <a:gd name="T7" fmla="*/ 99 h 116"/>
                  <a:gd name="T8" fmla="*/ 50 w 74"/>
                  <a:gd name="T9" fmla="*/ 86 h 116"/>
                  <a:gd name="T10" fmla="*/ 3 w 74"/>
                  <a:gd name="T11" fmla="*/ 31 h 116"/>
                  <a:gd name="T12" fmla="*/ 40 w 74"/>
                  <a:gd name="T13" fmla="*/ 0 h 116"/>
                  <a:gd name="T14" fmla="*/ 73 w 74"/>
                  <a:gd name="T15" fmla="*/ 34 h 116"/>
                  <a:gd name="T16" fmla="*/ 50 w 74"/>
                  <a:gd name="T17" fmla="*/ 34 h 116"/>
                  <a:gd name="T18" fmla="*/ 39 w 74"/>
                  <a:gd name="T19" fmla="*/ 17 h 116"/>
                  <a:gd name="T20" fmla="*/ 27 w 74"/>
                  <a:gd name="T21" fmla="*/ 29 h 116"/>
                  <a:gd name="T22" fmla="*/ 74 w 74"/>
                  <a:gd name="T23" fmla="*/ 83 h 116"/>
                  <a:gd name="T24" fmla="*/ 35 w 74"/>
                  <a:gd name="T2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4" h="116">
                    <a:moveTo>
                      <a:pt x="35" y="116"/>
                    </a:moveTo>
                    <a:cubicBezTo>
                      <a:pt x="6" y="116"/>
                      <a:pt x="0" y="99"/>
                      <a:pt x="2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90"/>
                      <a:pt x="25" y="99"/>
                      <a:pt x="38" y="99"/>
                    </a:cubicBezTo>
                    <a:cubicBezTo>
                      <a:pt x="46" y="99"/>
                      <a:pt x="50" y="94"/>
                      <a:pt x="50" y="86"/>
                    </a:cubicBezTo>
                    <a:cubicBezTo>
                      <a:pt x="50" y="66"/>
                      <a:pt x="3" y="65"/>
                      <a:pt x="3" y="31"/>
                    </a:cubicBezTo>
                    <a:cubicBezTo>
                      <a:pt x="3" y="14"/>
                      <a:pt x="11" y="0"/>
                      <a:pt x="40" y="0"/>
                    </a:cubicBezTo>
                    <a:cubicBezTo>
                      <a:pt x="63" y="0"/>
                      <a:pt x="74" y="10"/>
                      <a:pt x="73" y="34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50" y="25"/>
                      <a:pt x="48" y="17"/>
                      <a:pt x="39" y="17"/>
                    </a:cubicBezTo>
                    <a:cubicBezTo>
                      <a:pt x="31" y="17"/>
                      <a:pt x="27" y="21"/>
                      <a:pt x="27" y="29"/>
                    </a:cubicBezTo>
                    <a:cubicBezTo>
                      <a:pt x="27" y="50"/>
                      <a:pt x="74" y="48"/>
                      <a:pt x="74" y="83"/>
                    </a:cubicBezTo>
                    <a:cubicBezTo>
                      <a:pt x="74" y="112"/>
                      <a:pt x="53" y="116"/>
                      <a:pt x="35" y="1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ko-KR" altLang="en-US" sz="2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Freeform 30"/>
              <p:cNvSpPr>
                <a:spLocks noEditPoints="1"/>
              </p:cNvSpPr>
              <p:nvPr/>
            </p:nvSpPr>
            <p:spPr bwMode="auto">
              <a:xfrm>
                <a:off x="11362892" y="5935982"/>
                <a:ext cx="133350" cy="186267"/>
              </a:xfrm>
              <a:custGeom>
                <a:avLst/>
                <a:gdLst>
                  <a:gd name="T0" fmla="*/ 0 w 79"/>
                  <a:gd name="T1" fmla="*/ 0 h 112"/>
                  <a:gd name="T2" fmla="*/ 39 w 79"/>
                  <a:gd name="T3" fmla="*/ 0 h 112"/>
                  <a:gd name="T4" fmla="*/ 76 w 79"/>
                  <a:gd name="T5" fmla="*/ 55 h 112"/>
                  <a:gd name="T6" fmla="*/ 39 w 79"/>
                  <a:gd name="T7" fmla="*/ 112 h 112"/>
                  <a:gd name="T8" fmla="*/ 0 w 79"/>
                  <a:gd name="T9" fmla="*/ 112 h 112"/>
                  <a:gd name="T10" fmla="*/ 0 w 79"/>
                  <a:gd name="T11" fmla="*/ 0 h 112"/>
                  <a:gd name="T12" fmla="*/ 24 w 79"/>
                  <a:gd name="T13" fmla="*/ 95 h 112"/>
                  <a:gd name="T14" fmla="*/ 35 w 79"/>
                  <a:gd name="T15" fmla="*/ 95 h 112"/>
                  <a:gd name="T16" fmla="*/ 52 w 79"/>
                  <a:gd name="T17" fmla="*/ 56 h 112"/>
                  <a:gd name="T18" fmla="*/ 36 w 79"/>
                  <a:gd name="T19" fmla="*/ 17 h 112"/>
                  <a:gd name="T20" fmla="*/ 24 w 79"/>
                  <a:gd name="T21" fmla="*/ 17 h 112"/>
                  <a:gd name="T22" fmla="*/ 24 w 79"/>
                  <a:gd name="T23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112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70" y="0"/>
                      <a:pt x="76" y="20"/>
                      <a:pt x="76" y="55"/>
                    </a:cubicBezTo>
                    <a:cubicBezTo>
                      <a:pt x="76" y="73"/>
                      <a:pt x="79" y="112"/>
                      <a:pt x="39" y="112"/>
                    </a:cubicBezTo>
                    <a:cubicBezTo>
                      <a:pt x="0" y="112"/>
                      <a:pt x="0" y="112"/>
                      <a:pt x="0" y="112"/>
                    </a:cubicBezTo>
                    <a:lnTo>
                      <a:pt x="0" y="0"/>
                    </a:lnTo>
                    <a:close/>
                    <a:moveTo>
                      <a:pt x="24" y="95"/>
                    </a:moveTo>
                    <a:cubicBezTo>
                      <a:pt x="35" y="95"/>
                      <a:pt x="35" y="95"/>
                      <a:pt x="35" y="95"/>
                    </a:cubicBezTo>
                    <a:cubicBezTo>
                      <a:pt x="49" y="95"/>
                      <a:pt x="52" y="84"/>
                      <a:pt x="52" y="56"/>
                    </a:cubicBezTo>
                    <a:cubicBezTo>
                      <a:pt x="52" y="35"/>
                      <a:pt x="52" y="17"/>
                      <a:pt x="36" y="17"/>
                    </a:cubicBezTo>
                    <a:cubicBezTo>
                      <a:pt x="24" y="17"/>
                      <a:pt x="24" y="17"/>
                      <a:pt x="24" y="17"/>
                    </a:cubicBezTo>
                    <a:lnTo>
                      <a:pt x="24" y="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ko-KR" altLang="en-US" sz="2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11513176" y="5935982"/>
                <a:ext cx="124883" cy="192617"/>
              </a:xfrm>
              <a:custGeom>
                <a:avLst/>
                <a:gdLst>
                  <a:gd name="T0" fmla="*/ 34 w 74"/>
                  <a:gd name="T1" fmla="*/ 116 h 116"/>
                  <a:gd name="T2" fmla="*/ 1 w 74"/>
                  <a:gd name="T3" fmla="*/ 79 h 116"/>
                  <a:gd name="T4" fmla="*/ 25 w 74"/>
                  <a:gd name="T5" fmla="*/ 79 h 116"/>
                  <a:gd name="T6" fmla="*/ 38 w 74"/>
                  <a:gd name="T7" fmla="*/ 99 h 116"/>
                  <a:gd name="T8" fmla="*/ 50 w 74"/>
                  <a:gd name="T9" fmla="*/ 86 h 116"/>
                  <a:gd name="T10" fmla="*/ 3 w 74"/>
                  <a:gd name="T11" fmla="*/ 31 h 116"/>
                  <a:gd name="T12" fmla="*/ 40 w 74"/>
                  <a:gd name="T13" fmla="*/ 0 h 116"/>
                  <a:gd name="T14" fmla="*/ 72 w 74"/>
                  <a:gd name="T15" fmla="*/ 34 h 116"/>
                  <a:gd name="T16" fmla="*/ 49 w 74"/>
                  <a:gd name="T17" fmla="*/ 34 h 116"/>
                  <a:gd name="T18" fmla="*/ 38 w 74"/>
                  <a:gd name="T19" fmla="*/ 17 h 116"/>
                  <a:gd name="T20" fmla="*/ 26 w 74"/>
                  <a:gd name="T21" fmla="*/ 29 h 116"/>
                  <a:gd name="T22" fmla="*/ 74 w 74"/>
                  <a:gd name="T23" fmla="*/ 83 h 116"/>
                  <a:gd name="T24" fmla="*/ 34 w 74"/>
                  <a:gd name="T2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4" h="116">
                    <a:moveTo>
                      <a:pt x="34" y="116"/>
                    </a:moveTo>
                    <a:cubicBezTo>
                      <a:pt x="5" y="116"/>
                      <a:pt x="0" y="99"/>
                      <a:pt x="1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90"/>
                      <a:pt x="25" y="99"/>
                      <a:pt x="38" y="99"/>
                    </a:cubicBezTo>
                    <a:cubicBezTo>
                      <a:pt x="46" y="99"/>
                      <a:pt x="50" y="94"/>
                      <a:pt x="50" y="86"/>
                    </a:cubicBezTo>
                    <a:cubicBezTo>
                      <a:pt x="50" y="66"/>
                      <a:pt x="3" y="65"/>
                      <a:pt x="3" y="31"/>
                    </a:cubicBezTo>
                    <a:cubicBezTo>
                      <a:pt x="3" y="14"/>
                      <a:pt x="11" y="0"/>
                      <a:pt x="40" y="0"/>
                    </a:cubicBezTo>
                    <a:cubicBezTo>
                      <a:pt x="62" y="0"/>
                      <a:pt x="74" y="10"/>
                      <a:pt x="72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25"/>
                      <a:pt x="48" y="17"/>
                      <a:pt x="38" y="17"/>
                    </a:cubicBezTo>
                    <a:cubicBezTo>
                      <a:pt x="31" y="17"/>
                      <a:pt x="26" y="21"/>
                      <a:pt x="26" y="29"/>
                    </a:cubicBezTo>
                    <a:cubicBezTo>
                      <a:pt x="26" y="50"/>
                      <a:pt x="74" y="48"/>
                      <a:pt x="74" y="83"/>
                    </a:cubicBezTo>
                    <a:cubicBezTo>
                      <a:pt x="74" y="112"/>
                      <a:pt x="52" y="116"/>
                      <a:pt x="34" y="1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ko-KR" altLang="en-US" sz="2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579322" y="1484313"/>
              <a:ext cx="9251635" cy="4862302"/>
              <a:chOff x="569697" y="1484313"/>
              <a:chExt cx="9251635" cy="4862302"/>
            </a:xfrm>
          </p:grpSpPr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666149" y="6223504"/>
                <a:ext cx="2737929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lvl="0" algn="r" defTabSz="1219170" eaLnBrk="0" hangingPunct="0">
                  <a:defRPr sz="800">
                    <a:solidFill>
                      <a:schemeClr val="bg1">
                        <a:lumMod val="75000"/>
                        <a:alpha val="7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Segoe UI" panose="020B0502040204020203" pitchFamily="34" charset="0"/>
                  </a:defRPr>
                </a:lvl1pPr>
              </a:lstStyle>
              <a:p>
                <a:pPr algn="l" defTabSz="1625519">
                  <a:defRPr/>
                </a:pPr>
                <a:r>
                  <a:rPr lang="en-US" altLang="ko-KR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>
                        <a:alpha val="60000"/>
                      </a:prstClr>
                    </a:solidFill>
                  </a:rPr>
                  <a:t>Copyright 2021. Samsung SDS Co., Ltd. All rights reserved</a:t>
                </a:r>
                <a:r>
                  <a:rPr lang="en-US" altLang="ko-KR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>
                        <a:alpha val="60000"/>
                      </a:prstClr>
                    </a:solidFill>
                  </a:rPr>
                  <a:t>.</a:t>
                </a:r>
                <a:endParaRPr lang="en-US" altLang="ko-KR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>
                      <a:alpha val="60000"/>
                    </a:prstClr>
                  </a:solidFill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569697" y="1484313"/>
                <a:ext cx="9251635" cy="2623131"/>
                <a:chOff x="671112" y="889020"/>
                <a:chExt cx="6938727" cy="1967348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671112" y="889020"/>
                  <a:ext cx="6938727" cy="1454244"/>
                </a:xfrm>
                <a:prstGeom prst="rect">
                  <a:avLst/>
                </a:prstGeom>
                <a:effectLst>
                  <a:glow rad="127000">
                    <a:srgbClr val="EBF8FE"/>
                  </a:glow>
                </a:effectLst>
              </p:spPr>
              <p:txBody>
                <a:bodyPr wrap="none">
                  <a:spAutoFit/>
                </a:bodyPr>
                <a:lstStyle/>
                <a:p>
                  <a:pPr defTabSz="1219170"/>
                  <a:r>
                    <a:rPr lang="en-US" altLang="ko-KR" sz="6000" spc="-67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Samsung Cloud Platform</a:t>
                  </a:r>
                </a:p>
                <a:p>
                  <a:pPr defTabSz="1219170"/>
                  <a:r>
                    <a:rPr lang="ko-KR" altLang="en-US" sz="6000" spc="-67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아이콘 </a:t>
                  </a:r>
                  <a:r>
                    <a:rPr lang="ko-KR" altLang="en-US" sz="6000" spc="-67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활용 가이드</a:t>
                  </a: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678098" y="2487036"/>
                  <a:ext cx="19278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1219170"/>
                  <a:r>
                    <a:rPr lang="en-US" altLang="ko-KR" sz="2600" spc="-67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December </a:t>
                  </a:r>
                  <a:r>
                    <a:rPr lang="en-US" altLang="ko-KR" sz="2600" spc="-67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2021</a:t>
                  </a:r>
                  <a:endParaRPr lang="en-US" altLang="ko-KR" sz="2600" spc="-67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481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449723" y="2637857"/>
            <a:ext cx="5789839" cy="1231106"/>
            <a:chOff x="1449723" y="2805441"/>
            <a:chExt cx="5789839" cy="1231106"/>
          </a:xfrm>
        </p:grpSpPr>
        <p:sp>
          <p:nvSpPr>
            <p:cNvPr id="6" name="TextBox 5"/>
            <p:cNvSpPr txBox="1"/>
            <p:nvPr/>
          </p:nvSpPr>
          <p:spPr>
            <a:xfrm>
              <a:off x="2540840" y="2908077"/>
              <a:ext cx="4698722" cy="1050929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lvl="0" defTabSz="912736">
                <a:lnSpc>
                  <a:spcPct val="110000"/>
                </a:lnSpc>
                <a:spcAft>
                  <a:spcPts val="1500"/>
                </a:spcAft>
                <a:defRPr/>
              </a:pPr>
              <a:r>
                <a:rPr lang="ko-KR" altLang="en-US" sz="59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상품 별 </a:t>
              </a:r>
              <a:r>
                <a:rPr lang="ko-KR" altLang="en-US" sz="5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아이콘</a:t>
              </a:r>
              <a:endParaRPr lang="ko-KR" altLang="en-US" sz="59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9723" y="2805441"/>
              <a:ext cx="1128322" cy="1231106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marL="0" marR="0" lvl="0" indent="0" defTabSz="91273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7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400" b="0" i="0" u="none" strike="noStrike" kern="1200" cap="none" spc="-450" normalizeH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3E2F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ⅠV</a:t>
              </a:r>
              <a:r>
                <a:rPr kumimoji="0" lang="en-US" altLang="ko-KR" sz="7400" b="0" i="0" u="none" strike="noStrike" kern="1200" cap="none" spc="-450" normalizeH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3E2F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2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제목 개체 틀 1"/>
          <p:cNvSpPr txBox="1">
            <a:spLocks/>
          </p:cNvSpPr>
          <p:nvPr/>
        </p:nvSpPr>
        <p:spPr>
          <a:xfrm>
            <a:off x="527051" y="404664"/>
            <a:ext cx="8828616" cy="4874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marL="0" marR="0" lvl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 요약</a:t>
            </a:r>
            <a:endParaRPr kumimoji="0" lang="en-US" altLang="ko-KR" sz="3000" b="1" i="0" u="none" strike="noStrike" kern="0" cap="none" spc="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9658175" y="107504"/>
            <a:ext cx="2034949" cy="349198"/>
            <a:chOff x="9658175" y="107504"/>
            <a:chExt cx="2034949" cy="349198"/>
          </a:xfrm>
        </p:grpSpPr>
        <p:sp>
          <p:nvSpPr>
            <p:cNvPr id="65" name="TextBox 64"/>
            <p:cNvSpPr txBox="1"/>
            <p:nvPr/>
          </p:nvSpPr>
          <p:spPr>
            <a:xfrm>
              <a:off x="9658175" y="107504"/>
              <a:ext cx="203494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algn="r" defTabSz="914377" latinLnBrk="0">
                <a:spcBef>
                  <a:spcPct val="20000"/>
                </a:spcBef>
                <a:defRPr/>
              </a:pPr>
              <a:r>
                <a:rPr lang="ko-KR" altLang="en-US" sz="1000" b="1" kern="0" dirty="0" smtClean="0">
                  <a:solidFill>
                    <a:srgbClr val="1F2563"/>
                  </a:solidFill>
                  <a:latin typeface="맑은 고딕" panose="020B0503020000020004" pitchFamily="50" charset="-127"/>
                  <a:cs typeface="나눔스퀘어 Bold" panose="020B0502040204020203" pitchFamily="34" charset="0"/>
                </a:rPr>
                <a:t>□□□■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256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658175" y="272036"/>
              <a:ext cx="203494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</a:t>
              </a: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V</a:t>
              </a: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. </a:t>
              </a:r>
              <a:r>
                <a:rPr kumimoji="0" lang="ko-KR" altLang="en-US" sz="1000" b="0" i="0" u="none" strike="noStrike" kern="1200" cap="none" spc="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상품군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 별 아이콘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2563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graphicFrame>
        <p:nvGraphicFramePr>
          <p:cNvPr id="7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273366"/>
              </p:ext>
            </p:extLst>
          </p:nvPr>
        </p:nvGraphicFramePr>
        <p:xfrm>
          <a:off x="527050" y="2900880"/>
          <a:ext cx="11088000" cy="3398706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46518741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742674494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992001855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146758897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523021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487212693"/>
                    </a:ext>
                  </a:extLst>
                </a:gridCol>
              </a:tblGrid>
              <a:tr h="349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2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나눔스퀘어 Bold" panose="020B0502040204020203" pitchFamily="34" charset="0"/>
                        </a:rPr>
                        <a:t>아이콘 개수</a:t>
                      </a:r>
                      <a:endParaRPr kumimoji="1" lang="en-US" altLang="ko-KR" sz="14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나눔스퀘어 Bold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9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20" normalizeH="0" baseline="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나눔스퀘어 Bold" panose="020B0502040204020203" pitchFamily="34" charset="0"/>
                        </a:rPr>
                        <a:t>상품군</a:t>
                      </a:r>
                      <a:endParaRPr kumimoji="1" lang="en-US" altLang="ko-KR" sz="14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나눔스퀘어 Bold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9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나눔스퀘어 Bold" panose="020B0502040204020203" pitchFamily="34" charset="0"/>
                        </a:rPr>
                        <a:t>상품</a:t>
                      </a:r>
                      <a:endParaRPr kumimoji="1" lang="en-US" altLang="ko-KR" sz="14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나눔스퀘어 Bold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9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나눔스퀘어 Bold" panose="020B0502040204020203" pitchFamily="34" charset="0"/>
                        </a:rPr>
                        <a:t>리소스</a:t>
                      </a:r>
                      <a:endParaRPr kumimoji="1" lang="en-US" altLang="ko-KR" sz="14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나눔스퀘어 Bold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9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2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나눔스퀘어 Bold" panose="020B0502040204020203" pitchFamily="34" charset="0"/>
                        </a:rPr>
                        <a:t>아이콘 개수</a:t>
                      </a:r>
                      <a:endParaRPr kumimoji="1" lang="en-US" altLang="ko-KR" sz="14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나눔스퀘어 Bold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9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20" normalizeH="0" baseline="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나눔스퀘어 Bold" panose="020B0502040204020203" pitchFamily="34" charset="0"/>
                        </a:rPr>
                        <a:t>상품군</a:t>
                      </a:r>
                      <a:endParaRPr kumimoji="1" lang="en-US" altLang="ko-KR" sz="14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나눔스퀘어 Bold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9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나눔스퀘어 Bold" panose="020B0502040204020203" pitchFamily="34" charset="0"/>
                        </a:rPr>
                        <a:t>상품</a:t>
                      </a:r>
                      <a:endParaRPr kumimoji="1" lang="en-US" altLang="ko-KR" sz="14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나눔스퀘어 Bold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9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나눔스퀘어 Bold" panose="020B0502040204020203" pitchFamily="34" charset="0"/>
                        </a:rPr>
                        <a:t>리소스</a:t>
                      </a:r>
                      <a:endParaRPr kumimoji="1" lang="en-US" altLang="ko-KR" sz="14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나눔스퀘어 Bold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9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Compute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AI Service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Storage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Application Service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Networking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DevOps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Container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Management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21171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Security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45023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Analytics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-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General</a:t>
                      </a:r>
                      <a:r>
                        <a:rPr kumimoji="1" lang="ko-KR" altLang="en-US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&amp; 3</a:t>
                      </a:r>
                      <a:r>
                        <a:rPr kumimoji="1" lang="en-US" altLang="ko-KR" sz="1300" b="0" i="0" u="none" strike="noStrike" kern="1200" cap="none" spc="0" normalizeH="0" baseline="3000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rd</a:t>
                      </a: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 Party</a:t>
                      </a:r>
                      <a:r>
                        <a:rPr kumimoji="1" lang="ko-KR" altLang="en-US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Resource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24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endParaRPr kumimoji="1" lang="en-US" altLang="ko-KR" sz="1200" b="0" i="0" u="none" strike="noStrike" kern="1200" cap="none" spc="10" normalizeH="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나눔스퀘어 Bold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endParaRPr kumimoji="1" lang="en-US" altLang="ko-KR" sz="1200" b="0" i="0" u="none" strike="noStrike" kern="1200" cap="none" spc="10" normalizeH="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나눔스퀘어 Bold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0" name="그룹 79"/>
          <p:cNvGrpSpPr/>
          <p:nvPr/>
        </p:nvGrpSpPr>
        <p:grpSpPr>
          <a:xfrm>
            <a:off x="658813" y="1283184"/>
            <a:ext cx="141128" cy="145542"/>
            <a:chOff x="4106727" y="1622229"/>
            <a:chExt cx="162000" cy="162001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4106727" y="1622229"/>
              <a:ext cx="162000" cy="1620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algn="ct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511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4139806" y="1669268"/>
              <a:ext cx="90001" cy="67923"/>
              <a:chOff x="4139806" y="1664035"/>
              <a:chExt cx="90001" cy="67923"/>
            </a:xfrm>
          </p:grpSpPr>
          <p:sp>
            <p:nvSpPr>
              <p:cNvPr id="85" name="모서리가 둥근 직사각형 84"/>
              <p:cNvSpPr/>
              <p:nvPr/>
            </p:nvSpPr>
            <p:spPr>
              <a:xfrm rot="18427643">
                <a:off x="4175198" y="1628645"/>
                <a:ext cx="19219" cy="899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 rot="3172357" flipV="1">
                <a:off x="4175196" y="1677349"/>
                <a:ext cx="19219" cy="899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</p:grpSp>
      </p:grpSp>
      <p:sp>
        <p:nvSpPr>
          <p:cNvPr id="81" name="직사각형 80"/>
          <p:cNvSpPr/>
          <p:nvPr/>
        </p:nvSpPr>
        <p:spPr>
          <a:xfrm>
            <a:off x="880529" y="1234591"/>
            <a:ext cx="10734521" cy="1123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914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아이콘 종류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B63053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 Bold" panose="020B0502040204020203" pitchFamily="34" charset="0"/>
            </a:endParaRPr>
          </a:p>
          <a:p>
            <a:pPr marL="126997" indent="-126997" defTabSz="1219140">
              <a:spcBef>
                <a:spcPts val="4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ko-KR" altLang="en-US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상품</a:t>
            </a:r>
            <a:r>
              <a:rPr lang="en-US" altLang="ko-KR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:</a:t>
            </a:r>
            <a:r>
              <a:rPr lang="ko-KR" altLang="en-US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 </a:t>
            </a:r>
            <a:r>
              <a:rPr lang="ko-KR" altLang="en-US" sz="15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서비스 신청이 </a:t>
            </a:r>
            <a:r>
              <a:rPr lang="ko-KR" altLang="en-US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가능한 최소 단위</a:t>
            </a:r>
            <a:endParaRPr lang="en-US" altLang="ko-KR" sz="15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 Bold" panose="020B0502040204020203" pitchFamily="34" charset="0"/>
            </a:endParaRPr>
          </a:p>
          <a:p>
            <a:pPr marL="126997" marR="0" lvl="0" indent="-126997" algn="l" defTabSz="121914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상품군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: </a:t>
            </a:r>
            <a:r>
              <a:rPr lang="ko-KR" altLang="en-US" sz="150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클라우드</a:t>
            </a:r>
            <a:r>
              <a:rPr lang="ko-KR" altLang="en-US" sz="150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 플랫폼이</a:t>
            </a:r>
            <a:r>
              <a:rPr lang="ko-KR" altLang="en-US" sz="15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 제공하는 상품들의 집합</a:t>
            </a:r>
            <a:r>
              <a:rPr lang="en-US" altLang="ko-KR" sz="15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,</a:t>
            </a:r>
            <a:r>
              <a:rPr lang="ko-KR" altLang="en-US" sz="15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 유사한 기능을 제공하는 상품들의 묶음</a:t>
            </a:r>
            <a:endParaRPr kumimoji="0" lang="en-US" altLang="ko-KR" sz="15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나눔스퀘어 Bold" panose="020B0502040204020203" pitchFamily="34" charset="0"/>
            </a:endParaRPr>
          </a:p>
          <a:p>
            <a:pPr marL="126997" marR="0" lvl="0" indent="-126997" algn="l" defTabSz="121914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50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리소스</a:t>
            </a:r>
            <a:r>
              <a:rPr lang="en-US" altLang="ko-KR" sz="150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:</a:t>
            </a:r>
            <a:r>
              <a:rPr lang="ko-KR" altLang="en-US" sz="150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 상품이 제공하는 기능이나 </a:t>
            </a:r>
            <a:r>
              <a:rPr lang="ko-KR" altLang="en-US" sz="15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자원   </a:t>
            </a:r>
            <a:r>
              <a:rPr lang="en-US" altLang="ko-KR" sz="15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※</a:t>
            </a:r>
            <a:r>
              <a:rPr lang="ko-KR" altLang="en-US" sz="15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 </a:t>
            </a:r>
            <a:r>
              <a:rPr lang="en-US" altLang="ko-KR" sz="15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‘General &amp; 3</a:t>
            </a:r>
            <a:r>
              <a:rPr lang="en-US" altLang="ko-KR" sz="1500" baseline="30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rd</a:t>
            </a:r>
            <a:r>
              <a:rPr lang="en-US" altLang="ko-KR" sz="15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 Party Resource’</a:t>
            </a:r>
            <a:r>
              <a:rPr lang="ko-KR" altLang="en-US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는</a:t>
            </a:r>
            <a:r>
              <a:rPr lang="ko-KR" altLang="en-US" sz="15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 상품과 별도로 제공됨</a:t>
            </a:r>
            <a:endParaRPr kumimoji="0" lang="en-US" altLang="ko-KR" sz="15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나눔스퀘어 Bold" panose="020B0502040204020203" pitchFamily="34" charset="0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658813" y="2580953"/>
            <a:ext cx="141128" cy="145542"/>
            <a:chOff x="4106727" y="1622229"/>
            <a:chExt cx="162000" cy="162001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4106727" y="1622229"/>
              <a:ext cx="162000" cy="1620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algn="ct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511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4139806" y="1669268"/>
              <a:ext cx="90001" cy="67923"/>
              <a:chOff x="4139806" y="1664035"/>
              <a:chExt cx="90001" cy="67923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 rot="18427643">
                <a:off x="4175198" y="1628645"/>
                <a:ext cx="19219" cy="899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 rot="3172357" flipV="1">
                <a:off x="4175196" y="1677349"/>
                <a:ext cx="19219" cy="899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</p:grpSp>
      </p:grpSp>
      <p:sp>
        <p:nvSpPr>
          <p:cNvPr id="99" name="직사각형 98"/>
          <p:cNvSpPr/>
          <p:nvPr/>
        </p:nvSpPr>
        <p:spPr>
          <a:xfrm>
            <a:off x="880529" y="2532360"/>
            <a:ext cx="107345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914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아이콘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 </a:t>
            </a:r>
            <a:r>
              <a:rPr lang="ko-KR" altLang="en-US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종류별 제공 현황</a:t>
            </a:r>
            <a:endParaRPr kumimoji="0" lang="en-US" altLang="ko-KR" sz="15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나눔스퀘어 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Compute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10" y="291491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Compute</a:t>
            </a:r>
            <a:b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(44px)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83421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VM Auto-Scaling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89334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 Bare Metal Server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9658175" y="107504"/>
            <a:ext cx="2034949" cy="349198"/>
            <a:chOff x="9658175" y="107504"/>
            <a:chExt cx="2034949" cy="349198"/>
          </a:xfrm>
        </p:grpSpPr>
        <p:sp>
          <p:nvSpPr>
            <p:cNvPr id="41" name="TextBox 40"/>
            <p:cNvSpPr txBox="1"/>
            <p:nvPr/>
          </p:nvSpPr>
          <p:spPr>
            <a:xfrm>
              <a:off x="9658175" y="107504"/>
              <a:ext cx="203494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algn="r" defTabSz="914377" latinLnBrk="0">
                <a:spcBef>
                  <a:spcPct val="20000"/>
                </a:spcBef>
                <a:defRPr/>
              </a:pPr>
              <a:r>
                <a:rPr lang="ko-KR" altLang="en-US" sz="1000" b="1" kern="0" dirty="0" smtClean="0">
                  <a:solidFill>
                    <a:srgbClr val="1F2563"/>
                  </a:solidFill>
                  <a:latin typeface="맑은 고딕" panose="020B0503020000020004" pitchFamily="50" charset="-127"/>
                  <a:cs typeface="나눔스퀘어 Bold" panose="020B0502040204020203" pitchFamily="34" charset="0"/>
                </a:rPr>
                <a:t>□□□■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256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58175" y="272036"/>
              <a:ext cx="203494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</a:t>
              </a: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V</a:t>
              </a: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. </a:t>
              </a:r>
              <a:r>
                <a:rPr kumimoji="0" lang="ko-KR" altLang="en-US" sz="1000" b="0" i="0" u="none" strike="noStrike" kern="1200" cap="none" spc="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상품군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 별 아이콘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2563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57810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 defTabSz="609585" latinLnBrk="0">
              <a:defRPr/>
            </a:pPr>
            <a:r>
              <a:rPr lang="ko-KR" altLang="en-US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상품군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 bwMode="gray">
          <a:xfrm rot="5400000">
            <a:off x="206912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cxnSp>
        <p:nvCxnSpPr>
          <p:cNvPr id="117" name="직선 연결선 116"/>
          <p:cNvCxnSpPr/>
          <p:nvPr/>
        </p:nvCxnSpPr>
        <p:spPr bwMode="gray">
          <a:xfrm rot="5400000">
            <a:off x="596839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sp>
        <p:nvSpPr>
          <p:cNvPr id="118" name="모서리가 둥근 직사각형 117"/>
          <p:cNvSpPr/>
          <p:nvPr/>
        </p:nvSpPr>
        <p:spPr>
          <a:xfrm>
            <a:off x="4039192" y="1251601"/>
            <a:ext cx="49976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12604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268698" y="1738757"/>
            <a:ext cx="3903018" cy="4661138"/>
            <a:chOff x="4881812" y="3444401"/>
            <a:chExt cx="3402656" cy="2850567"/>
          </a:xfrm>
        </p:grpSpPr>
        <p:cxnSp>
          <p:nvCxnSpPr>
            <p:cNvPr id="165" name="직선 연결선 164"/>
            <p:cNvCxnSpPr/>
            <p:nvPr/>
          </p:nvCxnSpPr>
          <p:spPr bwMode="gray">
            <a:xfrm>
              <a:off x="4881812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gray">
            <a:xfrm>
              <a:off x="8284468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Freeform 10"/>
          <p:cNvSpPr>
            <a:spLocks/>
          </p:cNvSpPr>
          <p:nvPr/>
        </p:nvSpPr>
        <p:spPr bwMode="auto">
          <a:xfrm flipH="1" flipV="1">
            <a:off x="4072139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Freeform 10"/>
          <p:cNvSpPr>
            <a:spLocks/>
          </p:cNvSpPr>
          <p:nvPr/>
        </p:nvSpPr>
        <p:spPr bwMode="auto">
          <a:xfrm flipH="1" flipV="1">
            <a:off x="7820076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0997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Virtual Server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338621" y="4158134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Cloud </a:t>
            </a: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Functions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428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VM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328235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Function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880456" y="414425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Compute</a:t>
            </a:r>
            <a:b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(32px)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56" y="1967037"/>
            <a:ext cx="838200" cy="838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47" y="3429267"/>
            <a:ext cx="609600" cy="6096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696557" y="4158134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GPU Server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158" y="2081337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21" y="340733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547" y="2081337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88" y="2081337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12" y="2086224"/>
            <a:ext cx="609600" cy="609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432" y="2081337"/>
            <a:ext cx="609600" cy="6096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547" y="34073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Storage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10" y="291491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Storage</a:t>
            </a:r>
            <a:b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(44px)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83421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Block Storage(BM)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89334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File Storage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658175" y="107504"/>
            <a:ext cx="2034949" cy="349198"/>
            <a:chOff x="9658175" y="107504"/>
            <a:chExt cx="2034949" cy="349198"/>
          </a:xfrm>
        </p:grpSpPr>
        <p:sp>
          <p:nvSpPr>
            <p:cNvPr id="41" name="TextBox 40"/>
            <p:cNvSpPr txBox="1"/>
            <p:nvPr/>
          </p:nvSpPr>
          <p:spPr>
            <a:xfrm>
              <a:off x="9658175" y="107504"/>
              <a:ext cx="203494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algn="r" defTabSz="914377" latinLnBrk="0">
                <a:spcBef>
                  <a:spcPct val="20000"/>
                </a:spcBef>
                <a:defRPr/>
              </a:pPr>
              <a:r>
                <a:rPr lang="ko-KR" altLang="en-US" sz="1000" b="1" kern="0" dirty="0" smtClean="0">
                  <a:solidFill>
                    <a:srgbClr val="1F2563"/>
                  </a:solidFill>
                  <a:latin typeface="맑은 고딕" panose="020B0503020000020004" pitchFamily="50" charset="-127"/>
                  <a:cs typeface="나눔스퀘어 Bold" panose="020B0502040204020203" pitchFamily="34" charset="0"/>
                </a:rPr>
                <a:t>□□□■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256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58175" y="272036"/>
              <a:ext cx="203494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</a:t>
              </a: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V</a:t>
              </a: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. </a:t>
              </a:r>
              <a:r>
                <a:rPr kumimoji="0" lang="ko-KR" altLang="en-US" sz="1000" b="0" i="0" u="none" strike="noStrike" kern="1200" cap="none" spc="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상품군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 별 아이콘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2563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57810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 defTabSz="609585" latinLnBrk="0">
              <a:defRPr/>
            </a:pPr>
            <a:r>
              <a:rPr lang="ko-KR" altLang="en-US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상품군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 bwMode="gray">
          <a:xfrm rot="5400000">
            <a:off x="206912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cxnSp>
        <p:nvCxnSpPr>
          <p:cNvPr id="117" name="직선 연결선 116"/>
          <p:cNvCxnSpPr/>
          <p:nvPr/>
        </p:nvCxnSpPr>
        <p:spPr bwMode="gray">
          <a:xfrm rot="5400000">
            <a:off x="596839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sp>
        <p:nvSpPr>
          <p:cNvPr id="118" name="모서리가 둥근 직사각형 117"/>
          <p:cNvSpPr/>
          <p:nvPr/>
        </p:nvSpPr>
        <p:spPr>
          <a:xfrm>
            <a:off x="4039192" y="1251601"/>
            <a:ext cx="49976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12604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268698" y="1738757"/>
            <a:ext cx="3903018" cy="4661138"/>
            <a:chOff x="4881812" y="3444401"/>
            <a:chExt cx="3402656" cy="2850567"/>
          </a:xfrm>
        </p:grpSpPr>
        <p:cxnSp>
          <p:nvCxnSpPr>
            <p:cNvPr id="165" name="직선 연결선 164"/>
            <p:cNvCxnSpPr/>
            <p:nvPr/>
          </p:nvCxnSpPr>
          <p:spPr bwMode="gray">
            <a:xfrm>
              <a:off x="4881812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gray">
            <a:xfrm>
              <a:off x="8284468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0997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Block Storage(VM)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338621" y="4158134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Object Storage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428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Snapshot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28374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Volume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880456" y="414425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Storage</a:t>
            </a:r>
            <a:b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(32px)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96557" y="4158134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Backup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32266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err="1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Filesystem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61962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Object storage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0320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Multiple volumes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88707" y="4144318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Replication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64288" y="4144249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Object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73" y="2089040"/>
            <a:ext cx="609600" cy="6096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8" y="2086980"/>
            <a:ext cx="609600" cy="6096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534" y="2079033"/>
            <a:ext cx="609600" cy="6096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41" y="3397997"/>
            <a:ext cx="609600" cy="6096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407" y="3429000"/>
            <a:ext cx="609600" cy="6096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90" y="3429000"/>
            <a:ext cx="609600" cy="60152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98" y="1983635"/>
            <a:ext cx="838200" cy="8382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88" y="2086980"/>
            <a:ext cx="609600" cy="6096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907" y="2097935"/>
            <a:ext cx="609600" cy="6096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75" y="2108649"/>
            <a:ext cx="609600" cy="6096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860" y="2097935"/>
            <a:ext cx="609600" cy="6096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620" y="2108649"/>
            <a:ext cx="609600" cy="6096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97" y="3397997"/>
            <a:ext cx="609600" cy="6096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966" y="339799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Networking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10" y="291491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Networking</a:t>
            </a:r>
            <a:b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(44px)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83421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Security Group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89334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Load Balancer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658175" y="107504"/>
            <a:ext cx="2034949" cy="349198"/>
            <a:chOff x="9658175" y="107504"/>
            <a:chExt cx="2034949" cy="349198"/>
          </a:xfrm>
        </p:grpSpPr>
        <p:sp>
          <p:nvSpPr>
            <p:cNvPr id="41" name="TextBox 40"/>
            <p:cNvSpPr txBox="1"/>
            <p:nvPr/>
          </p:nvSpPr>
          <p:spPr>
            <a:xfrm>
              <a:off x="9658175" y="107504"/>
              <a:ext cx="203494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algn="r" defTabSz="914377" latinLnBrk="0">
                <a:spcBef>
                  <a:spcPct val="20000"/>
                </a:spcBef>
                <a:defRPr/>
              </a:pPr>
              <a:r>
                <a:rPr lang="ko-KR" altLang="en-US" sz="1000" b="1" kern="0" dirty="0" smtClean="0">
                  <a:solidFill>
                    <a:srgbClr val="1F2563"/>
                  </a:solidFill>
                  <a:latin typeface="맑은 고딕" panose="020B0503020000020004" pitchFamily="50" charset="-127"/>
                  <a:cs typeface="나눔스퀘어 Bold" panose="020B0502040204020203" pitchFamily="34" charset="0"/>
                </a:rPr>
                <a:t>□□□■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256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58175" y="272036"/>
              <a:ext cx="203494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</a:t>
              </a: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V</a:t>
              </a: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. </a:t>
              </a:r>
              <a:r>
                <a:rPr kumimoji="0" lang="ko-KR" altLang="en-US" sz="1000" b="0" i="0" u="none" strike="noStrike" kern="1200" cap="none" spc="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상품군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 별 아이콘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2563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57810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 defTabSz="609585" latinLnBrk="0">
              <a:defRPr/>
            </a:pPr>
            <a:r>
              <a:rPr lang="ko-KR" altLang="en-US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상품군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 bwMode="gray">
          <a:xfrm rot="5400000">
            <a:off x="206912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cxnSp>
        <p:nvCxnSpPr>
          <p:cNvPr id="117" name="직선 연결선 116"/>
          <p:cNvCxnSpPr/>
          <p:nvPr/>
        </p:nvCxnSpPr>
        <p:spPr bwMode="gray">
          <a:xfrm rot="5400000">
            <a:off x="596839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sp>
        <p:nvSpPr>
          <p:cNvPr id="118" name="모서리가 둥근 직사각형 117"/>
          <p:cNvSpPr/>
          <p:nvPr/>
        </p:nvSpPr>
        <p:spPr>
          <a:xfrm>
            <a:off x="4039192" y="1251601"/>
            <a:ext cx="49976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12604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268698" y="1738757"/>
            <a:ext cx="3903018" cy="4661138"/>
            <a:chOff x="4881812" y="3444401"/>
            <a:chExt cx="3402656" cy="2850567"/>
          </a:xfrm>
        </p:grpSpPr>
        <p:cxnSp>
          <p:nvCxnSpPr>
            <p:cNvPr id="165" name="직선 연결선 164"/>
            <p:cNvCxnSpPr/>
            <p:nvPr/>
          </p:nvCxnSpPr>
          <p:spPr bwMode="gray">
            <a:xfrm>
              <a:off x="4881812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gray">
            <a:xfrm>
              <a:off x="8284468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0997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VPC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338621" y="4144249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DNS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428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Routing table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28374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Router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880456" y="4144249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Networking</a:t>
            </a:r>
            <a:b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(32px)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96557" y="4144249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GSLB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5" y="1964733"/>
            <a:ext cx="838200" cy="838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2" y="3402485"/>
            <a:ext cx="609600" cy="6096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060736" y="4144249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VPN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73745" y="5451751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Direct Connect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32266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Internet gateway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61962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NAT gateway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0320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Customer gateway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88707" y="4144249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Traffic mirroring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64288" y="4144249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Network interface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13126" y="4144249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VPN gateway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361962" y="4144249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Gateway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337544" y="4144249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VPN connection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21" y="2079033"/>
            <a:ext cx="609600" cy="6096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407" y="2079033"/>
            <a:ext cx="609600" cy="6096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702" y="2079033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82" y="3402485"/>
            <a:ext cx="609600" cy="6096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91" y="3402485"/>
            <a:ext cx="609600" cy="6096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36" y="3402485"/>
            <a:ext cx="609600" cy="6096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14" y="4694905"/>
            <a:ext cx="609600" cy="6096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88" y="2079033"/>
            <a:ext cx="609600" cy="6096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89" y="2079033"/>
            <a:ext cx="609600" cy="6096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60" y="2079033"/>
            <a:ext cx="609600" cy="6096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744" y="2079033"/>
            <a:ext cx="609600" cy="6096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954" y="2079033"/>
            <a:ext cx="609600" cy="6096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88" y="3402485"/>
            <a:ext cx="609600" cy="6096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725" y="3402485"/>
            <a:ext cx="609600" cy="6096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60" y="3402485"/>
            <a:ext cx="609600" cy="6096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053" y="3402485"/>
            <a:ext cx="609600" cy="6096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005" y="3402485"/>
            <a:ext cx="609600" cy="609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00" y="4694905"/>
            <a:ext cx="609600" cy="6096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642766" y="5451751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SSL VPN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29" y="4694905"/>
            <a:ext cx="6096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45" y="469490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934" y="4694905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36" y="4694905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16" y="4694905"/>
            <a:ext cx="609600" cy="60960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7234916" y="5451751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CDN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10497" y="5451751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Firewall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259335" y="5451751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DNS Forwarder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308171" y="5451751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Proxy Endpoint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283753" y="5451751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NTP Server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Container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10" y="291491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Container</a:t>
            </a:r>
            <a:b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(44px)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83421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Kubernetes Apps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89334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Container Registry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658175" y="107504"/>
            <a:ext cx="2034949" cy="349198"/>
            <a:chOff x="9658175" y="107504"/>
            <a:chExt cx="2034949" cy="349198"/>
          </a:xfrm>
        </p:grpSpPr>
        <p:sp>
          <p:nvSpPr>
            <p:cNvPr id="41" name="TextBox 40"/>
            <p:cNvSpPr txBox="1"/>
            <p:nvPr/>
          </p:nvSpPr>
          <p:spPr>
            <a:xfrm>
              <a:off x="9658175" y="107504"/>
              <a:ext cx="203494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algn="r" defTabSz="914377" latinLnBrk="0">
                <a:spcBef>
                  <a:spcPct val="20000"/>
                </a:spcBef>
                <a:defRPr/>
              </a:pPr>
              <a:r>
                <a:rPr lang="ko-KR" altLang="en-US" sz="1000" b="1" kern="0" dirty="0" smtClean="0">
                  <a:solidFill>
                    <a:srgbClr val="1F2563"/>
                  </a:solidFill>
                  <a:latin typeface="맑은 고딕" panose="020B0503020000020004" pitchFamily="50" charset="-127"/>
                  <a:cs typeface="나눔스퀘어 Bold" panose="020B0502040204020203" pitchFamily="34" charset="0"/>
                </a:rPr>
                <a:t>□□□■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256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58175" y="272036"/>
              <a:ext cx="203494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</a:t>
              </a: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V</a:t>
              </a: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. </a:t>
              </a:r>
              <a:r>
                <a:rPr kumimoji="0" lang="ko-KR" altLang="en-US" sz="1000" b="0" i="0" u="none" strike="noStrike" kern="1200" cap="none" spc="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상품군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 별 아이콘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2563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57810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 defTabSz="609585" latinLnBrk="0">
              <a:defRPr/>
            </a:pPr>
            <a:r>
              <a:rPr lang="ko-KR" altLang="en-US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상품군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 bwMode="gray">
          <a:xfrm rot="5400000">
            <a:off x="206912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cxnSp>
        <p:nvCxnSpPr>
          <p:cNvPr id="117" name="직선 연결선 116"/>
          <p:cNvCxnSpPr/>
          <p:nvPr/>
        </p:nvCxnSpPr>
        <p:spPr bwMode="gray">
          <a:xfrm rot="5400000">
            <a:off x="596839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sp>
        <p:nvSpPr>
          <p:cNvPr id="118" name="모서리가 둥근 직사각형 117"/>
          <p:cNvSpPr/>
          <p:nvPr/>
        </p:nvSpPr>
        <p:spPr>
          <a:xfrm>
            <a:off x="4039192" y="1251601"/>
            <a:ext cx="49976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12604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268698" y="1738757"/>
            <a:ext cx="3903018" cy="4661138"/>
            <a:chOff x="4881812" y="3444401"/>
            <a:chExt cx="3402656" cy="2850567"/>
          </a:xfrm>
        </p:grpSpPr>
        <p:cxnSp>
          <p:nvCxnSpPr>
            <p:cNvPr id="165" name="직선 연결선 164"/>
            <p:cNvCxnSpPr/>
            <p:nvPr/>
          </p:nvCxnSpPr>
          <p:spPr bwMode="gray">
            <a:xfrm>
              <a:off x="4881812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gray">
            <a:xfrm>
              <a:off x="8284468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0997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Kubernetes Engine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428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Container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28374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Service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880456" y="414425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Container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32px)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32266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Registry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61962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Image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0320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Task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775" y="2097935"/>
            <a:ext cx="609600" cy="609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907" y="2097935"/>
            <a:ext cx="609600" cy="60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75" y="2097935"/>
            <a:ext cx="6096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685" y="2097935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10" y="3423446"/>
            <a:ext cx="609600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55" y="1971796"/>
            <a:ext cx="838200" cy="838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7" y="2079033"/>
            <a:ext cx="609600" cy="609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534" y="2097935"/>
            <a:ext cx="609600" cy="6096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326" y="2086980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907" y="331954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568" y="331954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310" y="2079033"/>
            <a:ext cx="609600" cy="6096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93" y="3319540"/>
            <a:ext cx="609600" cy="6096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264288" y="3990361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Image scan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83748" y="3990361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Helm Chart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03208" y="3990361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OCI Artifact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Database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10" y="291491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Database</a:t>
            </a:r>
            <a:b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(44px)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9658175" y="107504"/>
            <a:ext cx="2034949" cy="349198"/>
            <a:chOff x="9658175" y="107504"/>
            <a:chExt cx="2034949" cy="349198"/>
          </a:xfrm>
        </p:grpSpPr>
        <p:sp>
          <p:nvSpPr>
            <p:cNvPr id="41" name="TextBox 40"/>
            <p:cNvSpPr txBox="1"/>
            <p:nvPr/>
          </p:nvSpPr>
          <p:spPr>
            <a:xfrm>
              <a:off x="9658175" y="107504"/>
              <a:ext cx="203494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algn="r" defTabSz="914377" latinLnBrk="0">
                <a:spcBef>
                  <a:spcPct val="20000"/>
                </a:spcBef>
                <a:defRPr/>
              </a:pPr>
              <a:r>
                <a:rPr lang="ko-KR" altLang="en-US" sz="1000" b="1" kern="0" dirty="0" smtClean="0">
                  <a:solidFill>
                    <a:srgbClr val="1F2563"/>
                  </a:solidFill>
                  <a:latin typeface="맑은 고딕" panose="020B0503020000020004" pitchFamily="50" charset="-127"/>
                  <a:cs typeface="나눔스퀘어 Bold" panose="020B0502040204020203" pitchFamily="34" charset="0"/>
                </a:rPr>
                <a:t>□□□■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256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58175" y="272036"/>
              <a:ext cx="203494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</a:t>
              </a: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V</a:t>
              </a: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. </a:t>
              </a:r>
              <a:r>
                <a:rPr kumimoji="0" lang="ko-KR" altLang="en-US" sz="1000" b="0" i="0" u="none" strike="noStrike" kern="1200" cap="none" spc="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상품군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 별 아이콘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2563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57810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 defTabSz="609585" latinLnBrk="0">
              <a:defRPr/>
            </a:pPr>
            <a:r>
              <a:rPr lang="ko-KR" altLang="en-US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상품군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 bwMode="gray">
          <a:xfrm rot="5400000">
            <a:off x="206912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cxnSp>
        <p:nvCxnSpPr>
          <p:cNvPr id="117" name="직선 연결선 116"/>
          <p:cNvCxnSpPr/>
          <p:nvPr/>
        </p:nvCxnSpPr>
        <p:spPr bwMode="gray">
          <a:xfrm rot="5400000">
            <a:off x="596839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sp>
        <p:nvSpPr>
          <p:cNvPr id="118" name="모서리가 둥근 직사각형 117"/>
          <p:cNvSpPr/>
          <p:nvPr/>
        </p:nvSpPr>
        <p:spPr>
          <a:xfrm>
            <a:off x="4039192" y="1251601"/>
            <a:ext cx="49976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12604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268698" y="1738757"/>
            <a:ext cx="3903018" cy="4661138"/>
            <a:chOff x="4881812" y="3444401"/>
            <a:chExt cx="3402656" cy="2850567"/>
          </a:xfrm>
        </p:grpSpPr>
        <p:cxnSp>
          <p:nvCxnSpPr>
            <p:cNvPr id="165" name="직선 연결선 164"/>
            <p:cNvCxnSpPr/>
            <p:nvPr/>
          </p:nvCxnSpPr>
          <p:spPr bwMode="gray">
            <a:xfrm>
              <a:off x="4881812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gray">
            <a:xfrm>
              <a:off x="8284468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675531" y="1222290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0997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DB Service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428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SQL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28374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err="1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Datawarehouse</a:t>
            </a: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DBMS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880456" y="414425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Database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32px)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54" y="3378668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54" y="1988930"/>
            <a:ext cx="838200" cy="838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472" y="2142481"/>
            <a:ext cx="609600" cy="6096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30320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NoSQL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05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key-value type</a:t>
            </a:r>
            <a:endParaRPr lang="en-US" altLang="ko-KR" sz="105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23" y="2142481"/>
            <a:ext cx="609600" cy="609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948" y="2142481"/>
            <a:ext cx="609600" cy="60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23" y="3378668"/>
            <a:ext cx="6096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09" y="2136706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774" y="2136706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61" y="2137344"/>
            <a:ext cx="609600" cy="6096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283748" y="4059433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Table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948" y="3378668"/>
            <a:ext cx="609600" cy="6096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305107" y="2802331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NoSQL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05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Document type</a:t>
            </a:r>
            <a:endParaRPr lang="en-US" altLang="ko-KR" sz="105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399242" y="2808342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NoSQL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05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Time series type</a:t>
            </a:r>
            <a:endParaRPr lang="en-US" altLang="ko-KR" sz="105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43262" y="4059433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NoSQL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05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Graph type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0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Analytics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10" y="291491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Analytics</a:t>
            </a:r>
            <a:b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(44px)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9658175" y="107504"/>
            <a:ext cx="2034949" cy="349198"/>
            <a:chOff x="9658175" y="107504"/>
            <a:chExt cx="2034949" cy="349198"/>
          </a:xfrm>
        </p:grpSpPr>
        <p:sp>
          <p:nvSpPr>
            <p:cNvPr id="41" name="TextBox 40"/>
            <p:cNvSpPr txBox="1"/>
            <p:nvPr/>
          </p:nvSpPr>
          <p:spPr>
            <a:xfrm>
              <a:off x="9658175" y="107504"/>
              <a:ext cx="203494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algn="r" defTabSz="914377" latinLnBrk="0">
                <a:spcBef>
                  <a:spcPct val="20000"/>
                </a:spcBef>
                <a:defRPr/>
              </a:pPr>
              <a:r>
                <a:rPr lang="ko-KR" altLang="en-US" sz="1000" b="1" kern="0" dirty="0" smtClean="0">
                  <a:solidFill>
                    <a:srgbClr val="1F2563"/>
                  </a:solidFill>
                  <a:latin typeface="맑은 고딕" panose="020B0503020000020004" pitchFamily="50" charset="-127"/>
                  <a:cs typeface="나눔스퀘어 Bold" panose="020B0502040204020203" pitchFamily="34" charset="0"/>
                </a:rPr>
                <a:t>□□□■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256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58175" y="272036"/>
              <a:ext cx="203494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</a:t>
              </a: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V</a:t>
              </a: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. </a:t>
              </a:r>
              <a:r>
                <a:rPr kumimoji="0" lang="ko-KR" altLang="en-US" sz="1000" b="0" i="0" u="none" strike="noStrike" kern="1200" cap="none" spc="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상품군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 별 아이콘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2563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57810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 defTabSz="609585" latinLnBrk="0">
              <a:defRPr/>
            </a:pPr>
            <a:r>
              <a:rPr lang="ko-KR" altLang="en-US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상품군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 bwMode="gray">
          <a:xfrm rot="5400000">
            <a:off x="206912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cxnSp>
        <p:nvCxnSpPr>
          <p:cNvPr id="117" name="직선 연결선 116"/>
          <p:cNvCxnSpPr/>
          <p:nvPr/>
        </p:nvCxnSpPr>
        <p:spPr bwMode="gray">
          <a:xfrm rot="5400000">
            <a:off x="596839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sp>
        <p:nvSpPr>
          <p:cNvPr id="118" name="모서리가 둥근 직사각형 117"/>
          <p:cNvSpPr/>
          <p:nvPr/>
        </p:nvSpPr>
        <p:spPr>
          <a:xfrm>
            <a:off x="4039192" y="1251601"/>
            <a:ext cx="49976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12604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268698" y="1738757"/>
            <a:ext cx="3903018" cy="4661138"/>
            <a:chOff x="4881812" y="3444401"/>
            <a:chExt cx="3402656" cy="2850567"/>
          </a:xfrm>
        </p:grpSpPr>
        <p:cxnSp>
          <p:nvCxnSpPr>
            <p:cNvPr id="165" name="직선 연결선 164"/>
            <p:cNvCxnSpPr/>
            <p:nvPr/>
          </p:nvCxnSpPr>
          <p:spPr bwMode="gray">
            <a:xfrm>
              <a:off x="4881812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gray">
            <a:xfrm>
              <a:off x="8284468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0997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Kafka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880456" y="414425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Analytics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32px)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10" y="3378668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5" y="1983635"/>
            <a:ext cx="838200" cy="8382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97" y="2097935"/>
            <a:ext cx="609600" cy="609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534" y="2097935"/>
            <a:ext cx="609600" cy="609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26" y="2097935"/>
            <a:ext cx="609600" cy="6096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96282" y="2813348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err="1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Elasticsearch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49074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Cloud Hadoop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4874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Service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10" y="291491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AI </a:t>
            </a:r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Service</a:t>
            </a:r>
            <a:b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(44px)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9658175" y="107504"/>
            <a:ext cx="2034949" cy="349198"/>
            <a:chOff x="9658175" y="107504"/>
            <a:chExt cx="2034949" cy="349198"/>
          </a:xfrm>
        </p:grpSpPr>
        <p:sp>
          <p:nvSpPr>
            <p:cNvPr id="41" name="TextBox 40"/>
            <p:cNvSpPr txBox="1"/>
            <p:nvPr/>
          </p:nvSpPr>
          <p:spPr>
            <a:xfrm>
              <a:off x="9658175" y="107504"/>
              <a:ext cx="203494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algn="r" defTabSz="914377" latinLnBrk="0">
                <a:spcBef>
                  <a:spcPct val="20000"/>
                </a:spcBef>
                <a:defRPr/>
              </a:pPr>
              <a:r>
                <a:rPr lang="ko-KR" altLang="en-US" sz="1000" b="1" kern="0" dirty="0" smtClean="0">
                  <a:solidFill>
                    <a:srgbClr val="1F2563"/>
                  </a:solidFill>
                  <a:latin typeface="맑은 고딕" panose="020B0503020000020004" pitchFamily="50" charset="-127"/>
                  <a:cs typeface="나눔스퀘어 Bold" panose="020B0502040204020203" pitchFamily="34" charset="0"/>
                </a:rPr>
                <a:t>□□□■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256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58175" y="272036"/>
              <a:ext cx="203494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</a:t>
              </a: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V</a:t>
              </a: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. </a:t>
              </a:r>
              <a:r>
                <a:rPr kumimoji="0" lang="ko-KR" altLang="en-US" sz="1000" b="0" i="0" u="none" strike="noStrike" kern="1200" cap="none" spc="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상품군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 별 아이콘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2563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57810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 defTabSz="609585" latinLnBrk="0">
              <a:defRPr/>
            </a:pPr>
            <a:r>
              <a:rPr lang="ko-KR" altLang="en-US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상품군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 bwMode="gray">
          <a:xfrm rot="5400000">
            <a:off x="206912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cxnSp>
        <p:nvCxnSpPr>
          <p:cNvPr id="117" name="직선 연결선 116"/>
          <p:cNvCxnSpPr/>
          <p:nvPr/>
        </p:nvCxnSpPr>
        <p:spPr bwMode="gray">
          <a:xfrm rot="5400000">
            <a:off x="596839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sp>
        <p:nvSpPr>
          <p:cNvPr id="118" name="모서리가 둥근 직사각형 117"/>
          <p:cNvSpPr/>
          <p:nvPr/>
        </p:nvSpPr>
        <p:spPr>
          <a:xfrm>
            <a:off x="4039192" y="1251601"/>
            <a:ext cx="49976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12604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268698" y="1738757"/>
            <a:ext cx="3903018" cy="4661138"/>
            <a:chOff x="4881812" y="3444401"/>
            <a:chExt cx="3402656" cy="2850567"/>
          </a:xfrm>
        </p:grpSpPr>
        <p:cxnSp>
          <p:nvCxnSpPr>
            <p:cNvPr id="165" name="직선 연결선 164"/>
            <p:cNvCxnSpPr/>
            <p:nvPr/>
          </p:nvCxnSpPr>
          <p:spPr bwMode="gray">
            <a:xfrm>
              <a:off x="4881812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gray">
            <a:xfrm>
              <a:off x="8284468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0997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err="1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Kubeflow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428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Notebook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28374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Model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880456" y="414425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AI Service </a:t>
            </a: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32px)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0320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Train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88" y="2097935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948" y="2097935"/>
            <a:ext cx="609600" cy="609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75" y="2097935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87" y="2097935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10" y="3378668"/>
            <a:ext cx="609600" cy="6096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56" y="1983635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Application Service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10" y="291491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Application Service(44px)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83421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Mail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89334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SMS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658175" y="107504"/>
            <a:ext cx="2034949" cy="349198"/>
            <a:chOff x="9658175" y="107504"/>
            <a:chExt cx="2034949" cy="349198"/>
          </a:xfrm>
        </p:grpSpPr>
        <p:sp>
          <p:nvSpPr>
            <p:cNvPr id="41" name="TextBox 40"/>
            <p:cNvSpPr txBox="1"/>
            <p:nvPr/>
          </p:nvSpPr>
          <p:spPr>
            <a:xfrm>
              <a:off x="9658175" y="107504"/>
              <a:ext cx="203494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algn="r" defTabSz="914377" latinLnBrk="0">
                <a:spcBef>
                  <a:spcPct val="20000"/>
                </a:spcBef>
                <a:defRPr/>
              </a:pPr>
              <a:r>
                <a:rPr lang="ko-KR" altLang="en-US" sz="1000" b="1" kern="0" dirty="0" smtClean="0">
                  <a:solidFill>
                    <a:srgbClr val="1F2563"/>
                  </a:solidFill>
                  <a:latin typeface="맑은 고딕" panose="020B0503020000020004" pitchFamily="50" charset="-127"/>
                  <a:cs typeface="나눔스퀘어 Bold" panose="020B0502040204020203" pitchFamily="34" charset="0"/>
                </a:rPr>
                <a:t>□□□■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256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58175" y="272036"/>
              <a:ext cx="203494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</a:t>
              </a: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V</a:t>
              </a: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. </a:t>
              </a:r>
              <a:r>
                <a:rPr kumimoji="0" lang="ko-KR" altLang="en-US" sz="1000" b="0" i="0" u="none" strike="noStrike" kern="1200" cap="none" spc="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상품군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 별 아이콘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2563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57810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 defTabSz="609585" latinLnBrk="0">
              <a:defRPr/>
            </a:pPr>
            <a:r>
              <a:rPr lang="ko-KR" altLang="en-US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상품군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 bwMode="gray">
          <a:xfrm rot="5400000">
            <a:off x="206912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cxnSp>
        <p:nvCxnSpPr>
          <p:cNvPr id="117" name="직선 연결선 116"/>
          <p:cNvCxnSpPr/>
          <p:nvPr/>
        </p:nvCxnSpPr>
        <p:spPr bwMode="gray">
          <a:xfrm rot="5400000">
            <a:off x="596839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sp>
        <p:nvSpPr>
          <p:cNvPr id="118" name="모서리가 둥근 직사각형 117"/>
          <p:cNvSpPr/>
          <p:nvPr/>
        </p:nvSpPr>
        <p:spPr>
          <a:xfrm>
            <a:off x="4039192" y="1251601"/>
            <a:ext cx="49976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12604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268698" y="1738757"/>
            <a:ext cx="3903018" cy="4661138"/>
            <a:chOff x="4881812" y="3444401"/>
            <a:chExt cx="3402656" cy="2850567"/>
          </a:xfrm>
        </p:grpSpPr>
        <p:cxnSp>
          <p:nvCxnSpPr>
            <p:cNvPr id="165" name="직선 연결선 164"/>
            <p:cNvCxnSpPr/>
            <p:nvPr/>
          </p:nvCxnSpPr>
          <p:spPr bwMode="gray">
            <a:xfrm>
              <a:off x="4881812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gray">
            <a:xfrm>
              <a:off x="8284468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0997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API Gateway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338621" y="4158134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Push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428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Alarm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28374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Rule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880456" y="414425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 </a:t>
            </a: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Service(</a:t>
            </a:r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32px)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0320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Event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55" y="2064300"/>
            <a:ext cx="609600" cy="609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621" y="2064300"/>
            <a:ext cx="609600" cy="60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534" y="2064300"/>
            <a:ext cx="6096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69" y="3436277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272" y="2067135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948" y="2064300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408" y="2064300"/>
            <a:ext cx="609600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90" y="3436277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90" y="1940273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13768" y="1540825"/>
            <a:ext cx="4471096" cy="268034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lvl="0" defTabSz="912736">
              <a:lnSpc>
                <a:spcPct val="110000"/>
              </a:lnSpc>
              <a:spcAft>
                <a:spcPts val="1500"/>
              </a:spcAft>
              <a:defRPr/>
            </a:pPr>
            <a:r>
              <a:rPr lang="ko-KR" altLang="en-US" sz="3000" b="1" spc="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</a:p>
          <a:p>
            <a:pPr lvl="0" defTabSz="912736">
              <a:lnSpc>
                <a:spcPct val="110000"/>
              </a:lnSpc>
              <a:spcAft>
                <a:spcPts val="1500"/>
              </a:spcAft>
              <a:defRPr/>
            </a:pPr>
            <a:r>
              <a:rPr lang="ko-KR" altLang="en-US" sz="3000" b="1" spc="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아이콘 사용법</a:t>
            </a:r>
          </a:p>
          <a:p>
            <a:pPr lvl="0" defTabSz="912736">
              <a:lnSpc>
                <a:spcPct val="110000"/>
              </a:lnSpc>
              <a:spcAft>
                <a:spcPts val="1500"/>
              </a:spcAft>
              <a:defRPr/>
            </a:pPr>
            <a:r>
              <a:rPr lang="ko-KR" altLang="en-US" sz="3000" b="1" spc="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아키텍처 다이어그램 예시</a:t>
            </a:r>
          </a:p>
          <a:p>
            <a:pPr lvl="0" defTabSz="912736">
              <a:lnSpc>
                <a:spcPct val="110000"/>
              </a:lnSpc>
              <a:spcAft>
                <a:spcPts val="1500"/>
              </a:spcAft>
              <a:defRPr/>
            </a:pPr>
            <a:r>
              <a:rPr lang="ko-KR" altLang="en-US" sz="3000" b="1" spc="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별 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6831" y="1450975"/>
            <a:ext cx="777777" cy="282385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marL="0" marR="0" lvl="0" indent="0" algn="ctr" defTabSz="91273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-3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Ⅰ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ctr" defTabSz="91273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-30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ⅠⅠ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ctr" defTabSz="91273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-30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ⅠⅠⅠ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.</a:t>
            </a:r>
            <a:endParaRPr kumimoji="0" lang="ko-KR" altLang="en-US" sz="4000" b="0" i="0" u="none" strike="noStrike" kern="1200" cap="none" spc="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marL="0" marR="0" lvl="0" indent="0" algn="ctr" defTabSz="91273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-30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ⅠⅤ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.</a:t>
            </a:r>
            <a:endParaRPr kumimoji="0" lang="ko-KR" altLang="en-US" sz="40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4887" y="1525585"/>
            <a:ext cx="157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23E2F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AGENDA</a:t>
            </a:r>
            <a:endParaRPr lang="ko-KR" altLang="en-US" sz="2800" dirty="0">
              <a:solidFill>
                <a:srgbClr val="23E2F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05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DevOps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10" y="291491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DevOps</a:t>
            </a:r>
            <a:b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(44px)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9658175" y="107504"/>
            <a:ext cx="2034949" cy="349198"/>
            <a:chOff x="9658175" y="107504"/>
            <a:chExt cx="2034949" cy="349198"/>
          </a:xfrm>
        </p:grpSpPr>
        <p:sp>
          <p:nvSpPr>
            <p:cNvPr id="41" name="TextBox 40"/>
            <p:cNvSpPr txBox="1"/>
            <p:nvPr/>
          </p:nvSpPr>
          <p:spPr>
            <a:xfrm>
              <a:off x="9658175" y="107504"/>
              <a:ext cx="203494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algn="r" defTabSz="914377" latinLnBrk="0">
                <a:spcBef>
                  <a:spcPct val="20000"/>
                </a:spcBef>
                <a:defRPr/>
              </a:pPr>
              <a:r>
                <a:rPr lang="ko-KR" altLang="en-US" sz="1000" b="1" kern="0" dirty="0" smtClean="0">
                  <a:solidFill>
                    <a:srgbClr val="1F2563"/>
                  </a:solidFill>
                  <a:latin typeface="맑은 고딕" panose="020B0503020000020004" pitchFamily="50" charset="-127"/>
                  <a:cs typeface="나눔스퀘어 Bold" panose="020B0502040204020203" pitchFamily="34" charset="0"/>
                </a:rPr>
                <a:t>□□□■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256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58175" y="272036"/>
              <a:ext cx="203494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</a:t>
              </a: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V</a:t>
              </a: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. </a:t>
              </a:r>
              <a:r>
                <a:rPr kumimoji="0" lang="ko-KR" altLang="en-US" sz="1000" b="0" i="0" u="none" strike="noStrike" kern="1200" cap="none" spc="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상품군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 별 아이콘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2563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57810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 defTabSz="609585" latinLnBrk="0">
              <a:defRPr/>
            </a:pPr>
            <a:r>
              <a:rPr lang="ko-KR" altLang="en-US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상품군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 bwMode="gray">
          <a:xfrm rot="5400000">
            <a:off x="206912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cxnSp>
        <p:nvCxnSpPr>
          <p:cNvPr id="117" name="직선 연결선 116"/>
          <p:cNvCxnSpPr/>
          <p:nvPr/>
        </p:nvCxnSpPr>
        <p:spPr bwMode="gray">
          <a:xfrm rot="5400000">
            <a:off x="596839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sp>
        <p:nvSpPr>
          <p:cNvPr id="118" name="모서리가 둥근 직사각형 117"/>
          <p:cNvSpPr/>
          <p:nvPr/>
        </p:nvSpPr>
        <p:spPr>
          <a:xfrm>
            <a:off x="4039192" y="1251601"/>
            <a:ext cx="49976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12604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268698" y="1738757"/>
            <a:ext cx="3903018" cy="4661138"/>
            <a:chOff x="4881812" y="3444401"/>
            <a:chExt cx="3402656" cy="2850567"/>
          </a:xfrm>
        </p:grpSpPr>
        <p:cxnSp>
          <p:nvCxnSpPr>
            <p:cNvPr id="165" name="직선 연결선 164"/>
            <p:cNvCxnSpPr/>
            <p:nvPr/>
          </p:nvCxnSpPr>
          <p:spPr bwMode="gray">
            <a:xfrm>
              <a:off x="4881812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gray">
            <a:xfrm>
              <a:off x="8284468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0997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DevOps Tools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428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Source Code Repository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28374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Artifact Repository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880456" y="414425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DevOps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32px)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32266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err="1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HelmChart</a:t>
            </a:r>
            <a:r>
              <a:rPr lang="en-US" altLang="ko-KR" sz="1200" dirty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 Repository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361962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Build</a:t>
            </a: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/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Deploy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0320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Code </a:t>
            </a: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Quality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64287" y="4144249"/>
            <a:ext cx="1130141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Release Management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92" y="1975507"/>
            <a:ext cx="838200" cy="838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9" y="3433447"/>
            <a:ext cx="609600" cy="60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97" y="2108649"/>
            <a:ext cx="6096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09" y="2095433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162" y="2095433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912" y="2095433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54" y="2095433"/>
            <a:ext cx="609600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35" y="3509698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35" y="209543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Management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1127" y="2914910"/>
            <a:ext cx="1315997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</a:rPr>
              <a:t>Management</a:t>
            </a:r>
            <a:b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</a:rPr>
            </a:br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</a:rPr>
              <a:t>(44px)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83421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</a:rPr>
              <a:t>Cloud Monitoring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658175" y="107504"/>
            <a:ext cx="2034949" cy="349198"/>
            <a:chOff x="9658175" y="107504"/>
            <a:chExt cx="2034949" cy="349198"/>
          </a:xfrm>
        </p:grpSpPr>
        <p:sp>
          <p:nvSpPr>
            <p:cNvPr id="41" name="TextBox 40"/>
            <p:cNvSpPr txBox="1"/>
            <p:nvPr/>
          </p:nvSpPr>
          <p:spPr>
            <a:xfrm>
              <a:off x="9658175" y="107504"/>
              <a:ext cx="203494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algn="r" defTabSz="914377" latinLnBrk="0">
                <a:spcBef>
                  <a:spcPct val="20000"/>
                </a:spcBef>
                <a:defRPr/>
              </a:pPr>
              <a:r>
                <a:rPr lang="ko-KR" altLang="en-US" sz="1000" b="1" kern="0" dirty="0" smtClean="0">
                  <a:solidFill>
                    <a:srgbClr val="1F2563"/>
                  </a:solidFill>
                  <a:latin typeface="맑은 고딕" panose="020B0503020000020004" pitchFamily="50" charset="-127"/>
                  <a:cs typeface="나눔스퀘어 Bold" panose="020B0502040204020203" pitchFamily="34" charset="0"/>
                </a:rPr>
                <a:t>□□□■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256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58175" y="272036"/>
              <a:ext cx="203494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</a:t>
              </a: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V</a:t>
              </a: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. </a:t>
              </a:r>
              <a:r>
                <a:rPr kumimoji="0" lang="ko-KR" altLang="en-US" sz="1000" b="0" i="0" u="none" strike="noStrike" kern="1200" cap="none" spc="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상품군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 별 아이콘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2563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57810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 defTabSz="609585" latinLnBrk="0">
              <a:defRPr/>
            </a:pPr>
            <a:r>
              <a:rPr lang="ko-KR" altLang="en-US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상품군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 bwMode="gray">
          <a:xfrm rot="5400000">
            <a:off x="206912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cxnSp>
        <p:nvCxnSpPr>
          <p:cNvPr id="117" name="직선 연결선 116"/>
          <p:cNvCxnSpPr/>
          <p:nvPr/>
        </p:nvCxnSpPr>
        <p:spPr bwMode="gray">
          <a:xfrm rot="5400000">
            <a:off x="596839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sp>
        <p:nvSpPr>
          <p:cNvPr id="118" name="모서리가 둥근 직사각형 117"/>
          <p:cNvSpPr/>
          <p:nvPr/>
        </p:nvSpPr>
        <p:spPr>
          <a:xfrm>
            <a:off x="4039192" y="1251601"/>
            <a:ext cx="49976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12604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268698" y="1738757"/>
            <a:ext cx="3903018" cy="4661138"/>
            <a:chOff x="4881812" y="3444401"/>
            <a:chExt cx="3402656" cy="2850567"/>
          </a:xfrm>
        </p:grpSpPr>
        <p:cxnSp>
          <p:nvCxnSpPr>
            <p:cNvPr id="165" name="직선 연결선 164"/>
            <p:cNvCxnSpPr/>
            <p:nvPr/>
          </p:nvCxnSpPr>
          <p:spPr bwMode="gray">
            <a:xfrm>
              <a:off x="4881812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gray">
            <a:xfrm>
              <a:off x="8284468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0997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</a:rPr>
              <a:t>Logging &amp; Audit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428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</a:rPr>
              <a:t>Logs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791127" y="4144250"/>
            <a:ext cx="1385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Management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(</a:t>
            </a:r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32px)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90" y="1976970"/>
            <a:ext cx="838200" cy="83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23" y="342862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87" y="208221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407" y="2082218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04" y="2091270"/>
            <a:ext cx="609600" cy="6096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5089334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</a:rPr>
              <a:t>Job Scheduling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702" y="20822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4874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Security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10" y="291491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Security</a:t>
            </a:r>
            <a:b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(44px)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83421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IDS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89334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WAF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658175" y="107504"/>
            <a:ext cx="2034949" cy="349198"/>
            <a:chOff x="9658175" y="107504"/>
            <a:chExt cx="2034949" cy="349198"/>
          </a:xfrm>
        </p:grpSpPr>
        <p:sp>
          <p:nvSpPr>
            <p:cNvPr id="41" name="TextBox 40"/>
            <p:cNvSpPr txBox="1"/>
            <p:nvPr/>
          </p:nvSpPr>
          <p:spPr>
            <a:xfrm>
              <a:off x="9658175" y="107504"/>
              <a:ext cx="203494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algn="r" defTabSz="914377" latinLnBrk="0">
                <a:spcBef>
                  <a:spcPct val="20000"/>
                </a:spcBef>
                <a:defRPr/>
              </a:pPr>
              <a:r>
                <a:rPr lang="ko-KR" altLang="en-US" sz="1000" b="1" kern="0" dirty="0" smtClean="0">
                  <a:solidFill>
                    <a:srgbClr val="1F2563"/>
                  </a:solidFill>
                  <a:latin typeface="맑은 고딕" panose="020B0503020000020004" pitchFamily="50" charset="-127"/>
                  <a:cs typeface="나눔스퀘어 Bold" panose="020B0502040204020203" pitchFamily="34" charset="0"/>
                </a:rPr>
                <a:t>□□□■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256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58175" y="272036"/>
              <a:ext cx="203494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</a:t>
              </a: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V</a:t>
              </a: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. </a:t>
              </a:r>
              <a:r>
                <a:rPr kumimoji="0" lang="ko-KR" altLang="en-US" sz="1000" b="0" i="0" u="none" strike="noStrike" kern="1200" cap="none" spc="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상품군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 별 아이콘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2563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57810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 defTabSz="609585" latinLnBrk="0">
              <a:defRPr/>
            </a:pPr>
            <a:r>
              <a:rPr lang="ko-KR" altLang="en-US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상품군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 bwMode="gray">
          <a:xfrm rot="5400000">
            <a:off x="206912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cxnSp>
        <p:nvCxnSpPr>
          <p:cNvPr id="117" name="직선 연결선 116"/>
          <p:cNvCxnSpPr/>
          <p:nvPr/>
        </p:nvCxnSpPr>
        <p:spPr bwMode="gray">
          <a:xfrm rot="5400000">
            <a:off x="596839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sp>
        <p:nvSpPr>
          <p:cNvPr id="118" name="모서리가 둥근 직사각형 117"/>
          <p:cNvSpPr/>
          <p:nvPr/>
        </p:nvSpPr>
        <p:spPr>
          <a:xfrm>
            <a:off x="4039192" y="1251601"/>
            <a:ext cx="49976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12604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268698" y="1738757"/>
            <a:ext cx="3903018" cy="4661138"/>
            <a:chOff x="4881812" y="3444401"/>
            <a:chExt cx="3402656" cy="2850567"/>
          </a:xfrm>
        </p:grpSpPr>
        <p:cxnSp>
          <p:nvCxnSpPr>
            <p:cNvPr id="165" name="직선 연결선 164"/>
            <p:cNvCxnSpPr/>
            <p:nvPr/>
          </p:nvCxnSpPr>
          <p:spPr bwMode="gray">
            <a:xfrm>
              <a:off x="4881812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gray">
            <a:xfrm>
              <a:off x="8284468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0997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err="1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DDoS</a:t>
            </a:r>
            <a:r>
              <a:rPr lang="ko-KR" altLang="en-US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 대응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338621" y="4158134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ko-KR" altLang="en-US" sz="1200" dirty="0" err="1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웹취약점</a:t>
            </a:r>
            <a:r>
              <a:rPr lang="ko-KR" altLang="en-US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 점검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428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Filtering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rule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28374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Agent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880456" y="414425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Security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32px)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96557" y="4158134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ko-KR" altLang="en-US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인증서 관리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58" y="3397997"/>
            <a:ext cx="609600" cy="609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08" y="2067186"/>
            <a:ext cx="838200" cy="838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17" y="2067186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77" y="2086980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84" y="2097935"/>
            <a:ext cx="609600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15" y="3397997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407" y="3403089"/>
            <a:ext cx="609600" cy="609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626" y="208698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88" y="2093014"/>
            <a:ext cx="609600" cy="6096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5060736" y="4144318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Security Monitoring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23" y="339799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4874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일반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3rd Party Equipment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01" y="2796317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Client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104827" y="2796320"/>
            <a:ext cx="1080000" cy="31987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Database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15490" y="2796320"/>
            <a:ext cx="1080000" cy="3077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Internet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658175" y="107504"/>
            <a:ext cx="2034949" cy="349198"/>
            <a:chOff x="9658175" y="107504"/>
            <a:chExt cx="2034949" cy="349198"/>
          </a:xfrm>
        </p:grpSpPr>
        <p:sp>
          <p:nvSpPr>
            <p:cNvPr id="41" name="TextBox 40"/>
            <p:cNvSpPr txBox="1"/>
            <p:nvPr/>
          </p:nvSpPr>
          <p:spPr>
            <a:xfrm>
              <a:off x="9658175" y="107504"/>
              <a:ext cx="203494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algn="r" defTabSz="914377" latinLnBrk="0">
                <a:spcBef>
                  <a:spcPct val="20000"/>
                </a:spcBef>
                <a:defRPr/>
              </a:pPr>
              <a:r>
                <a:rPr lang="ko-KR" altLang="en-US" sz="1000" b="1" kern="0" dirty="0" smtClean="0">
                  <a:solidFill>
                    <a:srgbClr val="1F2563"/>
                  </a:solidFill>
                  <a:latin typeface="맑은 고딕" panose="020B0503020000020004" pitchFamily="50" charset="-127"/>
                  <a:cs typeface="나눔스퀘어 Bold" panose="020B0502040204020203" pitchFamily="34" charset="0"/>
                </a:rPr>
                <a:t>□□□■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256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58175" y="272036"/>
              <a:ext cx="203494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</a:t>
              </a: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V</a:t>
              </a: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. </a:t>
              </a:r>
              <a:r>
                <a:rPr kumimoji="0" lang="ko-KR" altLang="en-US" sz="1000" b="0" i="0" u="none" strike="noStrike" kern="1200" cap="none" spc="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상품군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 별 아이콘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2563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779153" y="1251601"/>
            <a:ext cx="1291964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894164" y="2796320"/>
            <a:ext cx="1080000" cy="2840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Disk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888637" y="4158134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Users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526153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Mobile client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736816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Firewall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678883" y="4144248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User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98391" y="4158134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Toolkit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17899" y="4144318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SDK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27652" y="4144318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Block storage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58142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Office building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68805" y="2796318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Server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47479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Email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97867" y="5472187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IPS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8145" y="4144249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IDS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88653" y="5490025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SSL VPN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356911" y="4144247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NAS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37405" y="4163518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File storage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01" y="2079033"/>
            <a:ext cx="609600" cy="60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09" y="2079033"/>
            <a:ext cx="6096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17" y="2079033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784" y="4761996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49" y="2079033"/>
            <a:ext cx="609600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893" y="3418478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41" y="2079033"/>
            <a:ext cx="609600" cy="6096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9147158" y="4163517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 storage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3501" y="5477924"/>
            <a:ext cx="1080000" cy="31987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Router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77895" y="5490025"/>
            <a:ext cx="1080000" cy="3077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DNS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43282" y="547657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Load Balancer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162" y="2078773"/>
            <a:ext cx="609600" cy="6096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25" y="2088827"/>
            <a:ext cx="609600" cy="6096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33" y="2077280"/>
            <a:ext cx="609600" cy="6096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01" y="3418478"/>
            <a:ext cx="609600" cy="6096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33" y="3418478"/>
            <a:ext cx="609600" cy="6096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65" y="3418478"/>
            <a:ext cx="609600" cy="6096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97" y="3418478"/>
            <a:ext cx="609600" cy="6096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94" y="4770431"/>
            <a:ext cx="609600" cy="6096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61" y="3418478"/>
            <a:ext cx="609600" cy="6096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958" y="3418478"/>
            <a:ext cx="609600" cy="6096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925" y="3418478"/>
            <a:ext cx="609600" cy="6096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29" y="3418478"/>
            <a:ext cx="609600" cy="6096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83" y="4761996"/>
            <a:ext cx="609600" cy="6096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97" y="4770431"/>
            <a:ext cx="609600" cy="609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61" y="4761996"/>
            <a:ext cx="609600" cy="6096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6667904" y="5466054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Cloud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701" y="4770431"/>
            <a:ext cx="609600" cy="6096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358" y="207728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4874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Group box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658175" y="107504"/>
            <a:ext cx="2034949" cy="349198"/>
            <a:chOff x="9658175" y="107504"/>
            <a:chExt cx="2034949" cy="349198"/>
          </a:xfrm>
        </p:grpSpPr>
        <p:sp>
          <p:nvSpPr>
            <p:cNvPr id="41" name="TextBox 40"/>
            <p:cNvSpPr txBox="1"/>
            <p:nvPr/>
          </p:nvSpPr>
          <p:spPr>
            <a:xfrm>
              <a:off x="9658175" y="107504"/>
              <a:ext cx="203494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algn="r" defTabSz="914377" latinLnBrk="0">
                <a:spcBef>
                  <a:spcPct val="20000"/>
                </a:spcBef>
                <a:defRPr/>
              </a:pPr>
              <a:r>
                <a:rPr lang="ko-KR" altLang="en-US" sz="1000" b="1" kern="0" dirty="0" smtClean="0">
                  <a:solidFill>
                    <a:srgbClr val="1F2563"/>
                  </a:solidFill>
                  <a:latin typeface="맑은 고딕" panose="020B0503020000020004" pitchFamily="50" charset="-127"/>
                  <a:cs typeface="나눔스퀘어 Bold" panose="020B0502040204020203" pitchFamily="34" charset="0"/>
                </a:rPr>
                <a:t>□□□■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256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58175" y="272036"/>
              <a:ext cx="203494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</a:t>
              </a: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V</a:t>
              </a: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. </a:t>
              </a:r>
              <a:r>
                <a:rPr kumimoji="0" lang="ko-KR" altLang="en-US" sz="1000" b="0" i="0" u="none" strike="noStrike" kern="1200" cap="none" spc="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상품군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 별 아이콘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2563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775781" y="1251602"/>
            <a:ext cx="1298710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en-US" altLang="ko-KR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Group box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4136" y="1992711"/>
            <a:ext cx="1800000" cy="719191"/>
          </a:xfrm>
          <a:prstGeom prst="rect">
            <a:avLst/>
          </a:prstGeom>
          <a:noFill/>
          <a:ln w="38100"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SDS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Cloud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921368" y="1992711"/>
            <a:ext cx="1800000" cy="719191"/>
          </a:xfrm>
          <a:prstGeom prst="rect">
            <a:avLst/>
          </a:prstGeom>
          <a:noFill/>
          <a:ln w="25400">
            <a:solidFill>
              <a:srgbClr val="4B5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Region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28600" y="1991142"/>
            <a:ext cx="1800000" cy="719191"/>
          </a:xfrm>
          <a:prstGeom prst="rect">
            <a:avLst/>
          </a:prstGeom>
          <a:noFill/>
          <a:ln w="25400">
            <a:solidFill>
              <a:srgbClr val="4B5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Zone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35832" y="1991141"/>
            <a:ext cx="1800000" cy="719191"/>
          </a:xfrm>
          <a:prstGeom prst="rect">
            <a:avLst/>
          </a:prstGeom>
          <a:noFill/>
          <a:ln w="25400">
            <a:solidFill>
              <a:srgbClr val="787C8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VPC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731240" y="1990715"/>
            <a:ext cx="381600" cy="345600"/>
          </a:xfrm>
          <a:prstGeom prst="rect">
            <a:avLst/>
          </a:prstGeom>
          <a:solidFill>
            <a:srgbClr val="1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0" y="2011115"/>
            <a:ext cx="304800" cy="304800"/>
          </a:xfrm>
          <a:prstGeom prst="rect">
            <a:avLst/>
          </a:prstGeom>
        </p:spPr>
      </p:pic>
      <p:sp>
        <p:nvSpPr>
          <p:cNvPr id="73" name="직사각형 72"/>
          <p:cNvSpPr>
            <a:spLocks/>
          </p:cNvSpPr>
          <p:nvPr/>
        </p:nvSpPr>
        <p:spPr>
          <a:xfrm>
            <a:off x="2915392" y="1990715"/>
            <a:ext cx="381600" cy="345600"/>
          </a:xfrm>
          <a:prstGeom prst="rect">
            <a:avLst/>
          </a:prstGeom>
          <a:solidFill>
            <a:srgbClr val="4B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>
            <a:spLocks/>
          </p:cNvSpPr>
          <p:nvPr/>
        </p:nvSpPr>
        <p:spPr>
          <a:xfrm>
            <a:off x="5129332" y="1990715"/>
            <a:ext cx="381600" cy="345600"/>
          </a:xfrm>
          <a:prstGeom prst="rect">
            <a:avLst/>
          </a:prstGeom>
          <a:solidFill>
            <a:srgbClr val="4B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7332343" y="1990715"/>
            <a:ext cx="381600" cy="345600"/>
          </a:xfrm>
          <a:prstGeom prst="rect">
            <a:avLst/>
          </a:prstGeom>
          <a:solidFill>
            <a:srgbClr val="787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2" y="2011115"/>
            <a:ext cx="304800" cy="3048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32" y="2011115"/>
            <a:ext cx="304800" cy="3048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3" y="2011115"/>
            <a:ext cx="304800" cy="304800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9549772" y="1991105"/>
            <a:ext cx="1800000" cy="719191"/>
          </a:xfrm>
          <a:prstGeom prst="rect">
            <a:avLst/>
          </a:prstGeom>
          <a:solidFill>
            <a:srgbClr val="F3F4F6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Subnet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4" name="직사각형 83"/>
          <p:cNvSpPr>
            <a:spLocks/>
          </p:cNvSpPr>
          <p:nvPr/>
        </p:nvSpPr>
        <p:spPr>
          <a:xfrm>
            <a:off x="9550940" y="1990715"/>
            <a:ext cx="381600" cy="345600"/>
          </a:xfrm>
          <a:prstGeom prst="rect">
            <a:avLst/>
          </a:prstGeom>
          <a:solidFill>
            <a:srgbClr val="787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340" y="2011115"/>
            <a:ext cx="304800" cy="304800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698829" y="3204979"/>
            <a:ext cx="2160000" cy="719191"/>
          </a:xfrm>
          <a:prstGeom prst="rect">
            <a:avLst/>
          </a:prstGeom>
          <a:solidFill>
            <a:srgbClr val="F3F4F6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subnet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0" name="직사각형 89"/>
          <p:cNvSpPr>
            <a:spLocks/>
          </p:cNvSpPr>
          <p:nvPr/>
        </p:nvSpPr>
        <p:spPr>
          <a:xfrm>
            <a:off x="694021" y="3213770"/>
            <a:ext cx="381600" cy="345600"/>
          </a:xfrm>
          <a:prstGeom prst="rect">
            <a:avLst/>
          </a:prstGeom>
          <a:solidFill>
            <a:srgbClr val="787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1" y="3234170"/>
            <a:ext cx="304800" cy="304800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3264568" y="3216816"/>
            <a:ext cx="2160000" cy="719191"/>
          </a:xfrm>
          <a:prstGeom prst="rect">
            <a:avLst/>
          </a:prstGeom>
          <a:solidFill>
            <a:srgbClr val="F3F4F6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subnet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3" name="직사각형 92"/>
          <p:cNvSpPr>
            <a:spLocks/>
          </p:cNvSpPr>
          <p:nvPr/>
        </p:nvSpPr>
        <p:spPr>
          <a:xfrm>
            <a:off x="3265736" y="3213770"/>
            <a:ext cx="381600" cy="345600"/>
          </a:xfrm>
          <a:prstGeom prst="rect">
            <a:avLst/>
          </a:prstGeom>
          <a:solidFill>
            <a:srgbClr val="787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136" y="3234170"/>
            <a:ext cx="304800" cy="304800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5830307" y="3216816"/>
            <a:ext cx="2160000" cy="719191"/>
          </a:xfrm>
          <a:prstGeom prst="rect">
            <a:avLst/>
          </a:prstGeom>
          <a:noFill/>
          <a:ln w="25400">
            <a:solidFill>
              <a:srgbClr val="A5A7A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Security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group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6" name="직사각형 95"/>
          <p:cNvSpPr>
            <a:spLocks/>
          </p:cNvSpPr>
          <p:nvPr/>
        </p:nvSpPr>
        <p:spPr>
          <a:xfrm>
            <a:off x="5831475" y="3213770"/>
            <a:ext cx="381600" cy="345600"/>
          </a:xfrm>
          <a:prstGeom prst="rect">
            <a:avLst/>
          </a:prstGeom>
          <a:solidFill>
            <a:srgbClr val="A5A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75" y="3234170"/>
            <a:ext cx="304800" cy="304800"/>
          </a:xfrm>
          <a:prstGeom prst="rect">
            <a:avLst/>
          </a:prstGeom>
        </p:spPr>
      </p:pic>
      <p:sp>
        <p:nvSpPr>
          <p:cNvPr id="99" name="직사각형 98"/>
          <p:cNvSpPr/>
          <p:nvPr/>
        </p:nvSpPr>
        <p:spPr>
          <a:xfrm>
            <a:off x="8396046" y="3216816"/>
            <a:ext cx="2953726" cy="719191"/>
          </a:xfrm>
          <a:prstGeom prst="rect">
            <a:avLst/>
          </a:prstGeom>
          <a:noFill/>
          <a:ln w="25400">
            <a:solidFill>
              <a:srgbClr val="A5A7A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VM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Auto-Scaling group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0" name="직사각형 99"/>
          <p:cNvSpPr>
            <a:spLocks/>
          </p:cNvSpPr>
          <p:nvPr/>
        </p:nvSpPr>
        <p:spPr>
          <a:xfrm>
            <a:off x="8401871" y="3213770"/>
            <a:ext cx="381600" cy="345600"/>
          </a:xfrm>
          <a:prstGeom prst="rect">
            <a:avLst/>
          </a:prstGeom>
          <a:solidFill>
            <a:srgbClr val="A5A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271" y="3234170"/>
            <a:ext cx="304800" cy="304800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676696" y="4440921"/>
            <a:ext cx="2160000" cy="719191"/>
          </a:xfrm>
          <a:prstGeom prst="rect">
            <a:avLst/>
          </a:prstGeom>
          <a:noFill/>
          <a:ln w="25400">
            <a:solidFill>
              <a:srgbClr val="A5A7A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Server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contents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3" name="직사각형 102"/>
          <p:cNvSpPr>
            <a:spLocks/>
          </p:cNvSpPr>
          <p:nvPr/>
        </p:nvSpPr>
        <p:spPr>
          <a:xfrm>
            <a:off x="671888" y="4443074"/>
            <a:ext cx="381600" cy="345600"/>
          </a:xfrm>
          <a:prstGeom prst="rect">
            <a:avLst/>
          </a:prstGeom>
          <a:solidFill>
            <a:srgbClr val="A5A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8" y="4463474"/>
            <a:ext cx="304800" cy="304800"/>
          </a:xfrm>
          <a:prstGeom prst="rect">
            <a:avLst/>
          </a:prstGeom>
        </p:spPr>
      </p:pic>
      <p:sp>
        <p:nvSpPr>
          <p:cNvPr id="105" name="직사각형 104"/>
          <p:cNvSpPr/>
          <p:nvPr/>
        </p:nvSpPr>
        <p:spPr>
          <a:xfrm>
            <a:off x="3242435" y="4438762"/>
            <a:ext cx="2880000" cy="719191"/>
          </a:xfrm>
          <a:prstGeom prst="rect">
            <a:avLst/>
          </a:prstGeom>
          <a:noFill/>
          <a:ln w="25400"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Corporate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center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>
          <a:xfrm>
            <a:off x="3248906" y="4443074"/>
            <a:ext cx="381600" cy="345600"/>
          </a:xfrm>
          <a:prstGeom prst="rect">
            <a:avLst/>
          </a:prstGeom>
          <a:solidFill>
            <a:srgbClr val="1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06" y="4463474"/>
            <a:ext cx="304800" cy="304800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>
          <a:xfrm>
            <a:off x="6528172" y="4438163"/>
            <a:ext cx="2700000" cy="719191"/>
          </a:xfrm>
          <a:prstGeom prst="rect">
            <a:avLst/>
          </a:prstGeom>
          <a:noFill/>
          <a:ln w="25400">
            <a:solidFill>
              <a:srgbClr val="6273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Generic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group type 1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9" name="직사각형 108"/>
          <p:cNvSpPr>
            <a:spLocks/>
          </p:cNvSpPr>
          <p:nvPr/>
        </p:nvSpPr>
        <p:spPr>
          <a:xfrm>
            <a:off x="6523366" y="4443074"/>
            <a:ext cx="381600" cy="345600"/>
          </a:xfrm>
          <a:prstGeom prst="rect">
            <a:avLst/>
          </a:prstGeom>
          <a:solidFill>
            <a:srgbClr val="627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683840" y="5676863"/>
            <a:ext cx="2700000" cy="719191"/>
          </a:xfrm>
          <a:prstGeom prst="rect">
            <a:avLst/>
          </a:prstGeom>
          <a:noFill/>
          <a:ln w="25400">
            <a:solidFill>
              <a:srgbClr val="B0B8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Generic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group type 2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2" name="직사각형 111"/>
          <p:cNvSpPr>
            <a:spLocks/>
          </p:cNvSpPr>
          <p:nvPr/>
        </p:nvSpPr>
        <p:spPr>
          <a:xfrm>
            <a:off x="679032" y="5676748"/>
            <a:ext cx="381600" cy="345600"/>
          </a:xfrm>
          <a:prstGeom prst="rect">
            <a:avLst/>
          </a:prstGeom>
          <a:solidFill>
            <a:srgbClr val="B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834823" y="5676863"/>
            <a:ext cx="2700000" cy="719191"/>
          </a:xfrm>
          <a:prstGeom prst="rect">
            <a:avLst/>
          </a:prstGeom>
          <a:noFill/>
          <a:ln w="25400">
            <a:solidFill>
              <a:srgbClr val="B0B8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Generic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group type 3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985806" y="5670651"/>
            <a:ext cx="2700000" cy="719191"/>
          </a:xfrm>
          <a:prstGeom prst="rect">
            <a:avLst/>
          </a:prstGeom>
          <a:solidFill>
            <a:srgbClr val="F3F4F6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Generic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group type 4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80" y="4463474"/>
            <a:ext cx="304800" cy="3048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8" y="569714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4874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box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658175" y="107504"/>
            <a:ext cx="2034949" cy="349198"/>
            <a:chOff x="9658175" y="107504"/>
            <a:chExt cx="2034949" cy="349198"/>
          </a:xfrm>
        </p:grpSpPr>
        <p:sp>
          <p:nvSpPr>
            <p:cNvPr id="41" name="TextBox 40"/>
            <p:cNvSpPr txBox="1"/>
            <p:nvPr/>
          </p:nvSpPr>
          <p:spPr>
            <a:xfrm>
              <a:off x="9658175" y="107504"/>
              <a:ext cx="203494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algn="r" defTabSz="914377" latinLnBrk="0">
                <a:spcBef>
                  <a:spcPct val="20000"/>
                </a:spcBef>
                <a:defRPr/>
              </a:pPr>
              <a:r>
                <a:rPr lang="ko-KR" altLang="en-US" sz="1000" b="1" kern="0" dirty="0" smtClean="0">
                  <a:solidFill>
                    <a:srgbClr val="1F2563"/>
                  </a:solidFill>
                  <a:latin typeface="맑은 고딕" panose="020B0503020000020004" pitchFamily="50" charset="-127"/>
                  <a:cs typeface="나눔스퀘어 Bold" panose="020B0502040204020203" pitchFamily="34" charset="0"/>
                </a:rPr>
                <a:t>□□□■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256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58175" y="272036"/>
              <a:ext cx="203494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</a:t>
              </a: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V</a:t>
              </a: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. </a:t>
              </a:r>
              <a:r>
                <a:rPr kumimoji="0" lang="ko-KR" altLang="en-US" sz="1000" b="0" i="0" u="none" strike="noStrike" kern="1200" cap="none" spc="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상품군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 별 아이콘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2563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91189" y="1251602"/>
            <a:ext cx="1067894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en-US" altLang="ko-KR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Text box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endParaRPr>
          </a:p>
        </p:txBody>
      </p:sp>
      <p:sp>
        <p:nvSpPr>
          <p:cNvPr id="60" name="모서리가 둥근 직사각형 59"/>
          <p:cNvSpPr>
            <a:spLocks/>
          </p:cNvSpPr>
          <p:nvPr/>
        </p:nvSpPr>
        <p:spPr>
          <a:xfrm>
            <a:off x="1176480" y="1883827"/>
            <a:ext cx="1260000" cy="219611"/>
          </a:xfrm>
          <a:prstGeom prst="roundRect">
            <a:avLst>
              <a:gd name="adj" fmla="val 4068"/>
            </a:avLst>
          </a:prstGeom>
          <a:solidFill>
            <a:srgbClr val="364FC7"/>
          </a:solidFill>
          <a:ln>
            <a:solidFill>
              <a:srgbClr val="364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7" name="모서리가 둥근 직사각형 66"/>
          <p:cNvSpPr>
            <a:spLocks/>
          </p:cNvSpPr>
          <p:nvPr/>
        </p:nvSpPr>
        <p:spPr>
          <a:xfrm>
            <a:off x="3121950" y="1883827"/>
            <a:ext cx="1584000" cy="439222"/>
          </a:xfrm>
          <a:prstGeom prst="roundRect">
            <a:avLst>
              <a:gd name="adj" fmla="val 4068"/>
            </a:avLst>
          </a:prstGeom>
          <a:solidFill>
            <a:srgbClr val="364FC7"/>
          </a:solidFill>
          <a:ln>
            <a:solidFill>
              <a:srgbClr val="364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General </a:t>
            </a:r>
            <a:endParaRPr lang="en-US" altLang="ko-KR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Equipment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9" name="모서리가 둥근 직사각형 68"/>
          <p:cNvSpPr>
            <a:spLocks/>
          </p:cNvSpPr>
          <p:nvPr/>
        </p:nvSpPr>
        <p:spPr>
          <a:xfrm>
            <a:off x="5391420" y="1883827"/>
            <a:ext cx="2340000" cy="219611"/>
          </a:xfrm>
          <a:prstGeom prst="roundRect">
            <a:avLst>
              <a:gd name="adj" fmla="val 4068"/>
            </a:avLst>
          </a:prstGeom>
          <a:solidFill>
            <a:srgbClr val="364FC7"/>
          </a:solidFill>
          <a:ln>
            <a:solidFill>
              <a:srgbClr val="364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모서리가 둥근 직사각형 70"/>
          <p:cNvSpPr>
            <a:spLocks/>
          </p:cNvSpPr>
          <p:nvPr/>
        </p:nvSpPr>
        <p:spPr>
          <a:xfrm>
            <a:off x="8416889" y="1883827"/>
            <a:ext cx="2340000" cy="439222"/>
          </a:xfrm>
          <a:prstGeom prst="roundRect">
            <a:avLst>
              <a:gd name="adj" fmla="val 4068"/>
            </a:avLst>
          </a:prstGeom>
          <a:solidFill>
            <a:srgbClr val="364FC7"/>
          </a:solidFill>
          <a:ln>
            <a:solidFill>
              <a:srgbClr val="364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b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2" name="모서리가 둥근 직사각형 71"/>
          <p:cNvSpPr>
            <a:spLocks/>
          </p:cNvSpPr>
          <p:nvPr/>
        </p:nvSpPr>
        <p:spPr>
          <a:xfrm>
            <a:off x="1176480" y="2758680"/>
            <a:ext cx="1260000" cy="219611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6" name="모서리가 둥근 직사각형 75"/>
          <p:cNvSpPr>
            <a:spLocks/>
          </p:cNvSpPr>
          <p:nvPr/>
        </p:nvSpPr>
        <p:spPr>
          <a:xfrm>
            <a:off x="3121950" y="2758680"/>
            <a:ext cx="1584000" cy="439222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General </a:t>
            </a:r>
            <a:endParaRPr lang="en-US" altLang="ko-KR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Equipment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7" name="모서리가 둥근 직사각형 76"/>
          <p:cNvSpPr>
            <a:spLocks/>
          </p:cNvSpPr>
          <p:nvPr/>
        </p:nvSpPr>
        <p:spPr>
          <a:xfrm>
            <a:off x="5391420" y="2758680"/>
            <a:ext cx="2340000" cy="219611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8" name="모서리가 둥근 직사각형 77"/>
          <p:cNvSpPr>
            <a:spLocks/>
          </p:cNvSpPr>
          <p:nvPr/>
        </p:nvSpPr>
        <p:spPr>
          <a:xfrm>
            <a:off x="8416889" y="2758680"/>
            <a:ext cx="2340000" cy="439222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b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9" name="모서리가 둥근 직사각형 78"/>
          <p:cNvSpPr>
            <a:spLocks/>
          </p:cNvSpPr>
          <p:nvPr/>
        </p:nvSpPr>
        <p:spPr>
          <a:xfrm>
            <a:off x="1158030" y="3633533"/>
            <a:ext cx="1260000" cy="219611"/>
          </a:xfrm>
          <a:prstGeom prst="roundRect">
            <a:avLst>
              <a:gd name="adj" fmla="val 4068"/>
            </a:avLst>
          </a:prstGeom>
          <a:solidFill>
            <a:srgbClr val="A5A7AD"/>
          </a:solidFill>
          <a:ln>
            <a:solidFill>
              <a:srgbClr val="A5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0" name="모서리가 둥근 직사각형 79"/>
          <p:cNvSpPr>
            <a:spLocks/>
          </p:cNvSpPr>
          <p:nvPr/>
        </p:nvSpPr>
        <p:spPr>
          <a:xfrm>
            <a:off x="3103500" y="3633533"/>
            <a:ext cx="1584000" cy="439222"/>
          </a:xfrm>
          <a:prstGeom prst="roundRect">
            <a:avLst>
              <a:gd name="adj" fmla="val 4068"/>
            </a:avLst>
          </a:prstGeom>
          <a:solidFill>
            <a:srgbClr val="A5A7AD"/>
          </a:solidFill>
          <a:ln>
            <a:solidFill>
              <a:srgbClr val="A5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General </a:t>
            </a:r>
            <a:endParaRPr lang="en-US" altLang="ko-KR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Equipment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1" name="모서리가 둥근 직사각형 80"/>
          <p:cNvSpPr>
            <a:spLocks/>
          </p:cNvSpPr>
          <p:nvPr/>
        </p:nvSpPr>
        <p:spPr>
          <a:xfrm>
            <a:off x="5372970" y="3633533"/>
            <a:ext cx="2340000" cy="219611"/>
          </a:xfrm>
          <a:prstGeom prst="roundRect">
            <a:avLst>
              <a:gd name="adj" fmla="val 4068"/>
            </a:avLst>
          </a:prstGeom>
          <a:solidFill>
            <a:srgbClr val="A5A7AD"/>
          </a:solidFill>
          <a:ln>
            <a:solidFill>
              <a:srgbClr val="A5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2" name="모서리가 둥근 직사각형 81"/>
          <p:cNvSpPr>
            <a:spLocks/>
          </p:cNvSpPr>
          <p:nvPr/>
        </p:nvSpPr>
        <p:spPr>
          <a:xfrm>
            <a:off x="8398439" y="3633533"/>
            <a:ext cx="2340000" cy="439222"/>
          </a:xfrm>
          <a:prstGeom prst="roundRect">
            <a:avLst>
              <a:gd name="adj" fmla="val 4068"/>
            </a:avLst>
          </a:prstGeom>
          <a:solidFill>
            <a:srgbClr val="A5A7AD"/>
          </a:solidFill>
          <a:ln>
            <a:solidFill>
              <a:srgbClr val="A5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b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5" name="모서리가 둥근 직사각형 84"/>
          <p:cNvSpPr>
            <a:spLocks/>
          </p:cNvSpPr>
          <p:nvPr/>
        </p:nvSpPr>
        <p:spPr>
          <a:xfrm>
            <a:off x="1158030" y="4508386"/>
            <a:ext cx="1260000" cy="219611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</a:t>
            </a:r>
            <a:endParaRPr lang="ko-KR" altLang="en-US" sz="1400" dirty="0">
              <a:solidFill>
                <a:srgbClr val="364F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6" name="모서리가 둥근 직사각형 85"/>
          <p:cNvSpPr>
            <a:spLocks/>
          </p:cNvSpPr>
          <p:nvPr/>
        </p:nvSpPr>
        <p:spPr>
          <a:xfrm>
            <a:off x="3103500" y="4508386"/>
            <a:ext cx="1584000" cy="439222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 </a:t>
            </a:r>
            <a:endParaRPr lang="en-US" altLang="ko-KR" sz="1400" dirty="0" smtClean="0">
              <a:solidFill>
                <a:srgbClr val="364F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ko-KR" sz="1400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Equipment</a:t>
            </a:r>
            <a:endParaRPr lang="ko-KR" altLang="en-US" sz="1400" dirty="0">
              <a:solidFill>
                <a:srgbClr val="364F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8" name="모서리가 둥근 직사각형 87"/>
          <p:cNvSpPr>
            <a:spLocks/>
          </p:cNvSpPr>
          <p:nvPr/>
        </p:nvSpPr>
        <p:spPr>
          <a:xfrm>
            <a:off x="5372970" y="4508386"/>
            <a:ext cx="2340000" cy="219611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endParaRPr lang="ko-KR" altLang="en-US" sz="1400" dirty="0">
              <a:solidFill>
                <a:srgbClr val="364F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9" name="모서리가 둥근 직사각형 88"/>
          <p:cNvSpPr>
            <a:spLocks/>
          </p:cNvSpPr>
          <p:nvPr/>
        </p:nvSpPr>
        <p:spPr>
          <a:xfrm>
            <a:off x="8398439" y="4508386"/>
            <a:ext cx="2340000" cy="439222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br>
              <a:rPr lang="en-US" altLang="ko-KR" sz="1400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400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endParaRPr lang="ko-KR" altLang="en-US" sz="1400" dirty="0">
              <a:solidFill>
                <a:srgbClr val="364F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7" name="모서리가 둥근 직사각형 96"/>
          <p:cNvSpPr>
            <a:spLocks/>
          </p:cNvSpPr>
          <p:nvPr/>
        </p:nvSpPr>
        <p:spPr>
          <a:xfrm>
            <a:off x="1176480" y="5383239"/>
            <a:ext cx="1260000" cy="219611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</a:t>
            </a:r>
            <a:endParaRPr lang="ko-KR" altLang="en-US" sz="1400" dirty="0">
              <a:solidFill>
                <a:srgbClr val="1F2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8" name="모서리가 둥근 직사각형 97"/>
          <p:cNvSpPr>
            <a:spLocks/>
          </p:cNvSpPr>
          <p:nvPr/>
        </p:nvSpPr>
        <p:spPr>
          <a:xfrm>
            <a:off x="3121950" y="5383239"/>
            <a:ext cx="1584000" cy="439222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 </a:t>
            </a:r>
            <a:endParaRPr lang="en-US" altLang="ko-KR" sz="1400" dirty="0" smtClean="0">
              <a:solidFill>
                <a:srgbClr val="1F2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ko-KR" sz="1400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Equipment</a:t>
            </a:r>
            <a:endParaRPr lang="ko-KR" altLang="en-US" sz="1400" dirty="0">
              <a:solidFill>
                <a:srgbClr val="1F2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7" name="모서리가 둥근 직사각형 106"/>
          <p:cNvSpPr>
            <a:spLocks/>
          </p:cNvSpPr>
          <p:nvPr/>
        </p:nvSpPr>
        <p:spPr>
          <a:xfrm>
            <a:off x="5391420" y="5383239"/>
            <a:ext cx="2340000" cy="219611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endParaRPr lang="ko-KR" altLang="en-US" sz="1400" dirty="0">
              <a:solidFill>
                <a:srgbClr val="1F2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0" name="모서리가 둥근 직사각형 109"/>
          <p:cNvSpPr>
            <a:spLocks/>
          </p:cNvSpPr>
          <p:nvPr/>
        </p:nvSpPr>
        <p:spPr>
          <a:xfrm>
            <a:off x="8416889" y="5383239"/>
            <a:ext cx="2340000" cy="439222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br>
              <a:rPr lang="en-US" altLang="ko-KR" sz="1400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400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endParaRPr lang="ko-KR" altLang="en-US" sz="1400" dirty="0">
              <a:solidFill>
                <a:srgbClr val="1F2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4874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Number box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658175" y="107504"/>
            <a:ext cx="2034949" cy="349198"/>
            <a:chOff x="9658175" y="107504"/>
            <a:chExt cx="2034949" cy="349198"/>
          </a:xfrm>
        </p:grpSpPr>
        <p:sp>
          <p:nvSpPr>
            <p:cNvPr id="41" name="TextBox 40"/>
            <p:cNvSpPr txBox="1"/>
            <p:nvPr/>
          </p:nvSpPr>
          <p:spPr>
            <a:xfrm>
              <a:off x="9658175" y="107504"/>
              <a:ext cx="203494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algn="r" defTabSz="914377" latinLnBrk="0">
                <a:spcBef>
                  <a:spcPct val="20000"/>
                </a:spcBef>
                <a:defRPr/>
              </a:pPr>
              <a:r>
                <a:rPr lang="ko-KR" altLang="en-US" sz="1000" b="1" kern="0" dirty="0" smtClean="0">
                  <a:solidFill>
                    <a:srgbClr val="1F2563"/>
                  </a:solidFill>
                  <a:latin typeface="맑은 고딕" panose="020B0503020000020004" pitchFamily="50" charset="-127"/>
                  <a:cs typeface="나눔스퀘어 Bold" panose="020B0502040204020203" pitchFamily="34" charset="0"/>
                </a:rPr>
                <a:t>□□□■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256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58175" y="272036"/>
              <a:ext cx="203494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</a:t>
              </a: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V</a:t>
              </a: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. </a:t>
              </a:r>
              <a:r>
                <a:rPr kumimoji="0" lang="ko-KR" altLang="en-US" sz="1000" b="0" i="0" u="none" strike="noStrike" kern="1200" cap="none" spc="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상품군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 별 아이콘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2563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653395" y="1251602"/>
            <a:ext cx="154348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en-US" altLang="ko-KR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Number box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모서리가 둥근 직사각형 4"/>
          <p:cNvSpPr>
            <a:spLocks/>
          </p:cNvSpPr>
          <p:nvPr/>
        </p:nvSpPr>
        <p:spPr>
          <a:xfrm>
            <a:off x="1003682" y="2041418"/>
            <a:ext cx="345600" cy="345600"/>
          </a:xfrm>
          <a:prstGeom prst="roundRect">
            <a:avLst>
              <a:gd name="adj" fmla="val 4068"/>
            </a:avLst>
          </a:prstGeom>
          <a:solidFill>
            <a:srgbClr val="364FC7"/>
          </a:solidFill>
          <a:ln>
            <a:solidFill>
              <a:srgbClr val="364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6" name="모서리가 둥근 직사각형 55"/>
          <p:cNvSpPr>
            <a:spLocks/>
          </p:cNvSpPr>
          <p:nvPr/>
        </p:nvSpPr>
        <p:spPr>
          <a:xfrm>
            <a:off x="1003682" y="2624599"/>
            <a:ext cx="345600" cy="345600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7" name="모서리가 둥근 직사각형 56"/>
          <p:cNvSpPr>
            <a:spLocks/>
          </p:cNvSpPr>
          <p:nvPr/>
        </p:nvSpPr>
        <p:spPr>
          <a:xfrm>
            <a:off x="1003682" y="3207780"/>
            <a:ext cx="345600" cy="345600"/>
          </a:xfrm>
          <a:prstGeom prst="roundRect">
            <a:avLst>
              <a:gd name="adj" fmla="val 4068"/>
            </a:avLst>
          </a:prstGeom>
          <a:solidFill>
            <a:srgbClr val="A5A7AD"/>
          </a:solidFill>
          <a:ln>
            <a:solidFill>
              <a:srgbClr val="A5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모서리가 둥근 직사각형 57"/>
          <p:cNvSpPr>
            <a:spLocks/>
          </p:cNvSpPr>
          <p:nvPr/>
        </p:nvSpPr>
        <p:spPr>
          <a:xfrm>
            <a:off x="1018314" y="3790961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solidFill>
                <a:srgbClr val="364F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9" name="모서리가 둥근 직사각형 58"/>
          <p:cNvSpPr>
            <a:spLocks/>
          </p:cNvSpPr>
          <p:nvPr/>
        </p:nvSpPr>
        <p:spPr>
          <a:xfrm>
            <a:off x="1018314" y="4374142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solidFill>
                <a:srgbClr val="1F2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모서리가 둥근 직사각형 36"/>
          <p:cNvSpPr>
            <a:spLocks/>
          </p:cNvSpPr>
          <p:nvPr/>
        </p:nvSpPr>
        <p:spPr>
          <a:xfrm>
            <a:off x="2630432" y="2041418"/>
            <a:ext cx="345600" cy="345600"/>
          </a:xfrm>
          <a:prstGeom prst="roundRect">
            <a:avLst>
              <a:gd name="adj" fmla="val 4068"/>
            </a:avLst>
          </a:prstGeom>
          <a:solidFill>
            <a:srgbClr val="364FC7"/>
          </a:solidFill>
          <a:ln>
            <a:solidFill>
              <a:srgbClr val="364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모서리가 둥근 직사각형 38"/>
          <p:cNvSpPr>
            <a:spLocks/>
          </p:cNvSpPr>
          <p:nvPr/>
        </p:nvSpPr>
        <p:spPr>
          <a:xfrm>
            <a:off x="2630432" y="2624599"/>
            <a:ext cx="345600" cy="345600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모서리가 둥근 직사각형 39"/>
          <p:cNvSpPr>
            <a:spLocks/>
          </p:cNvSpPr>
          <p:nvPr/>
        </p:nvSpPr>
        <p:spPr>
          <a:xfrm>
            <a:off x="2630432" y="3207780"/>
            <a:ext cx="345600" cy="345600"/>
          </a:xfrm>
          <a:prstGeom prst="roundRect">
            <a:avLst>
              <a:gd name="adj" fmla="val 4068"/>
            </a:avLst>
          </a:prstGeom>
          <a:solidFill>
            <a:srgbClr val="A5A7AD"/>
          </a:solidFill>
          <a:ln>
            <a:solidFill>
              <a:srgbClr val="A5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모서리가 둥근 직사각형 42"/>
          <p:cNvSpPr>
            <a:spLocks/>
          </p:cNvSpPr>
          <p:nvPr/>
        </p:nvSpPr>
        <p:spPr>
          <a:xfrm>
            <a:off x="2645064" y="3790961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rgbClr val="364F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모서리가 둥근 직사각형 43"/>
          <p:cNvSpPr>
            <a:spLocks/>
          </p:cNvSpPr>
          <p:nvPr/>
        </p:nvSpPr>
        <p:spPr>
          <a:xfrm>
            <a:off x="2645064" y="4374142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rgbClr val="1F2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모서리가 둥근 직사각형 44"/>
          <p:cNvSpPr>
            <a:spLocks/>
          </p:cNvSpPr>
          <p:nvPr/>
        </p:nvSpPr>
        <p:spPr>
          <a:xfrm>
            <a:off x="4257182" y="2041418"/>
            <a:ext cx="345600" cy="345600"/>
          </a:xfrm>
          <a:prstGeom prst="roundRect">
            <a:avLst>
              <a:gd name="adj" fmla="val 4068"/>
            </a:avLst>
          </a:prstGeom>
          <a:solidFill>
            <a:srgbClr val="364FC7"/>
          </a:solidFill>
          <a:ln>
            <a:solidFill>
              <a:srgbClr val="364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모서리가 둥근 직사각형 45"/>
          <p:cNvSpPr>
            <a:spLocks/>
          </p:cNvSpPr>
          <p:nvPr/>
        </p:nvSpPr>
        <p:spPr>
          <a:xfrm>
            <a:off x="4257182" y="2624599"/>
            <a:ext cx="345600" cy="345600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모서리가 둥근 직사각형 46"/>
          <p:cNvSpPr>
            <a:spLocks/>
          </p:cNvSpPr>
          <p:nvPr/>
        </p:nvSpPr>
        <p:spPr>
          <a:xfrm>
            <a:off x="4257182" y="3207780"/>
            <a:ext cx="345600" cy="345600"/>
          </a:xfrm>
          <a:prstGeom prst="roundRect">
            <a:avLst>
              <a:gd name="adj" fmla="val 4068"/>
            </a:avLst>
          </a:prstGeom>
          <a:solidFill>
            <a:srgbClr val="A5A7AD"/>
          </a:solidFill>
          <a:ln>
            <a:solidFill>
              <a:srgbClr val="A5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8" name="모서리가 둥근 직사각형 47"/>
          <p:cNvSpPr>
            <a:spLocks/>
          </p:cNvSpPr>
          <p:nvPr/>
        </p:nvSpPr>
        <p:spPr>
          <a:xfrm>
            <a:off x="4271814" y="3790961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rgbClr val="364F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모서리가 둥근 직사각형 48"/>
          <p:cNvSpPr>
            <a:spLocks/>
          </p:cNvSpPr>
          <p:nvPr/>
        </p:nvSpPr>
        <p:spPr>
          <a:xfrm>
            <a:off x="4271814" y="4374142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rgbClr val="1F2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모서리가 둥근 직사각형 49"/>
          <p:cNvSpPr>
            <a:spLocks/>
          </p:cNvSpPr>
          <p:nvPr/>
        </p:nvSpPr>
        <p:spPr>
          <a:xfrm>
            <a:off x="5883932" y="2041418"/>
            <a:ext cx="345600" cy="345600"/>
          </a:xfrm>
          <a:prstGeom prst="roundRect">
            <a:avLst>
              <a:gd name="adj" fmla="val 4068"/>
            </a:avLst>
          </a:prstGeom>
          <a:solidFill>
            <a:srgbClr val="364FC7"/>
          </a:solidFill>
          <a:ln>
            <a:solidFill>
              <a:srgbClr val="364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모서리가 둥근 직사각형 50"/>
          <p:cNvSpPr>
            <a:spLocks/>
          </p:cNvSpPr>
          <p:nvPr/>
        </p:nvSpPr>
        <p:spPr>
          <a:xfrm>
            <a:off x="5883932" y="2624599"/>
            <a:ext cx="345600" cy="345600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모서리가 둥근 직사각형 51"/>
          <p:cNvSpPr>
            <a:spLocks/>
          </p:cNvSpPr>
          <p:nvPr/>
        </p:nvSpPr>
        <p:spPr>
          <a:xfrm>
            <a:off x="5883932" y="3207780"/>
            <a:ext cx="345600" cy="345600"/>
          </a:xfrm>
          <a:prstGeom prst="roundRect">
            <a:avLst>
              <a:gd name="adj" fmla="val 4068"/>
            </a:avLst>
          </a:prstGeom>
          <a:solidFill>
            <a:srgbClr val="A5A7AD"/>
          </a:solidFill>
          <a:ln>
            <a:solidFill>
              <a:srgbClr val="A5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모서리가 둥근 직사각형 52"/>
          <p:cNvSpPr>
            <a:spLocks/>
          </p:cNvSpPr>
          <p:nvPr/>
        </p:nvSpPr>
        <p:spPr>
          <a:xfrm>
            <a:off x="5898564" y="3790961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endParaRPr lang="ko-KR" altLang="en-US" dirty="0">
              <a:solidFill>
                <a:srgbClr val="364F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4" name="모서리가 둥근 직사각형 53"/>
          <p:cNvSpPr>
            <a:spLocks/>
          </p:cNvSpPr>
          <p:nvPr/>
        </p:nvSpPr>
        <p:spPr>
          <a:xfrm>
            <a:off x="5898564" y="4374142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endParaRPr lang="ko-KR" altLang="en-US" dirty="0">
              <a:solidFill>
                <a:srgbClr val="1F2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5" name="모서리가 둥근 직사각형 54"/>
          <p:cNvSpPr>
            <a:spLocks/>
          </p:cNvSpPr>
          <p:nvPr/>
        </p:nvSpPr>
        <p:spPr>
          <a:xfrm>
            <a:off x="7510682" y="2041418"/>
            <a:ext cx="345600" cy="345600"/>
          </a:xfrm>
          <a:prstGeom prst="roundRect">
            <a:avLst>
              <a:gd name="adj" fmla="val 4068"/>
            </a:avLst>
          </a:prstGeom>
          <a:solidFill>
            <a:srgbClr val="364FC7"/>
          </a:solidFill>
          <a:ln>
            <a:solidFill>
              <a:srgbClr val="364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22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1" name="모서리가 둥근 직사각형 60"/>
          <p:cNvSpPr>
            <a:spLocks/>
          </p:cNvSpPr>
          <p:nvPr/>
        </p:nvSpPr>
        <p:spPr>
          <a:xfrm>
            <a:off x="7510682" y="2624599"/>
            <a:ext cx="345600" cy="345600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22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모서리가 둥근 직사각형 61"/>
          <p:cNvSpPr>
            <a:spLocks/>
          </p:cNvSpPr>
          <p:nvPr/>
        </p:nvSpPr>
        <p:spPr>
          <a:xfrm>
            <a:off x="7510682" y="3207780"/>
            <a:ext cx="345600" cy="345600"/>
          </a:xfrm>
          <a:prstGeom prst="roundRect">
            <a:avLst>
              <a:gd name="adj" fmla="val 4068"/>
            </a:avLst>
          </a:prstGeom>
          <a:solidFill>
            <a:srgbClr val="A5A7AD"/>
          </a:solidFill>
          <a:ln>
            <a:solidFill>
              <a:srgbClr val="A5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22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모서리가 둥근 직사각형 62"/>
          <p:cNvSpPr>
            <a:spLocks/>
          </p:cNvSpPr>
          <p:nvPr/>
        </p:nvSpPr>
        <p:spPr>
          <a:xfrm>
            <a:off x="7525314" y="3790961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22</a:t>
            </a:r>
            <a:endParaRPr lang="ko-KR" altLang="en-US" dirty="0">
              <a:solidFill>
                <a:srgbClr val="364F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4" name="모서리가 둥근 직사각형 63"/>
          <p:cNvSpPr>
            <a:spLocks/>
          </p:cNvSpPr>
          <p:nvPr/>
        </p:nvSpPr>
        <p:spPr>
          <a:xfrm>
            <a:off x="7525314" y="4374142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22</a:t>
            </a:r>
            <a:endParaRPr lang="ko-KR" altLang="en-US" dirty="0">
              <a:solidFill>
                <a:srgbClr val="1F2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모서리가 둥근 직사각형 64"/>
          <p:cNvSpPr>
            <a:spLocks/>
          </p:cNvSpPr>
          <p:nvPr/>
        </p:nvSpPr>
        <p:spPr>
          <a:xfrm>
            <a:off x="9137433" y="2041418"/>
            <a:ext cx="345600" cy="345600"/>
          </a:xfrm>
          <a:prstGeom prst="roundRect">
            <a:avLst>
              <a:gd name="adj" fmla="val 4068"/>
            </a:avLst>
          </a:prstGeom>
          <a:solidFill>
            <a:srgbClr val="364FC7"/>
          </a:solidFill>
          <a:ln>
            <a:solidFill>
              <a:srgbClr val="364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33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6" name="모서리가 둥근 직사각형 65"/>
          <p:cNvSpPr>
            <a:spLocks/>
          </p:cNvSpPr>
          <p:nvPr/>
        </p:nvSpPr>
        <p:spPr>
          <a:xfrm>
            <a:off x="9137433" y="2624599"/>
            <a:ext cx="345600" cy="345600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33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8" name="모서리가 둥근 직사각형 67"/>
          <p:cNvSpPr>
            <a:spLocks/>
          </p:cNvSpPr>
          <p:nvPr/>
        </p:nvSpPr>
        <p:spPr>
          <a:xfrm>
            <a:off x="9137433" y="3207780"/>
            <a:ext cx="345600" cy="345600"/>
          </a:xfrm>
          <a:prstGeom prst="roundRect">
            <a:avLst>
              <a:gd name="adj" fmla="val 4068"/>
            </a:avLst>
          </a:prstGeom>
          <a:solidFill>
            <a:srgbClr val="A5A7AD"/>
          </a:solidFill>
          <a:ln>
            <a:solidFill>
              <a:srgbClr val="A5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33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0" name="모서리가 둥근 직사각형 69"/>
          <p:cNvSpPr>
            <a:spLocks/>
          </p:cNvSpPr>
          <p:nvPr/>
        </p:nvSpPr>
        <p:spPr>
          <a:xfrm>
            <a:off x="9152065" y="3790961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33</a:t>
            </a:r>
            <a:endParaRPr lang="ko-KR" altLang="en-US" dirty="0">
              <a:solidFill>
                <a:srgbClr val="364F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3" name="모서리가 둥근 직사각형 72"/>
          <p:cNvSpPr>
            <a:spLocks/>
          </p:cNvSpPr>
          <p:nvPr/>
        </p:nvSpPr>
        <p:spPr>
          <a:xfrm>
            <a:off x="9152065" y="4374142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33</a:t>
            </a:r>
            <a:endParaRPr lang="ko-KR" altLang="en-US" dirty="0">
              <a:solidFill>
                <a:srgbClr val="1F2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4874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Arrows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658175" y="107504"/>
            <a:ext cx="2034949" cy="349198"/>
            <a:chOff x="9658175" y="107504"/>
            <a:chExt cx="2034949" cy="349198"/>
          </a:xfrm>
        </p:grpSpPr>
        <p:sp>
          <p:nvSpPr>
            <p:cNvPr id="41" name="TextBox 40"/>
            <p:cNvSpPr txBox="1"/>
            <p:nvPr/>
          </p:nvSpPr>
          <p:spPr>
            <a:xfrm>
              <a:off x="9658175" y="107504"/>
              <a:ext cx="203494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algn="r" defTabSz="914377" latinLnBrk="0">
                <a:spcBef>
                  <a:spcPct val="20000"/>
                </a:spcBef>
                <a:defRPr/>
              </a:pPr>
              <a:r>
                <a:rPr lang="ko-KR" altLang="en-US" sz="1000" b="1" kern="0" dirty="0" smtClean="0">
                  <a:solidFill>
                    <a:srgbClr val="1F2563"/>
                  </a:solidFill>
                  <a:latin typeface="맑은 고딕" panose="020B0503020000020004" pitchFamily="50" charset="-127"/>
                  <a:cs typeface="나눔스퀘어 Bold" panose="020B0502040204020203" pitchFamily="34" charset="0"/>
                </a:rPr>
                <a:t>□□□■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256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58175" y="272036"/>
              <a:ext cx="203494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</a:t>
              </a: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V</a:t>
              </a: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. </a:t>
              </a:r>
              <a:r>
                <a:rPr kumimoji="0" lang="ko-KR" altLang="en-US" sz="1000" b="0" i="0" u="none" strike="noStrike" kern="1200" cap="none" spc="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상품군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 별 아이콘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2563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966542" y="1251602"/>
            <a:ext cx="91719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en-US" altLang="ko-KR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Arrows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92107" y="2274412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>
            <a:off x="3023710" y="2268062"/>
            <a:ext cx="1485039" cy="237912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1092107" y="2519017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1092107" y="2795242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092107" y="3061942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0800000" flipV="1">
            <a:off x="3023709" y="2811053"/>
            <a:ext cx="1485040" cy="251361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>
            <a:off x="4786079" y="2268062"/>
            <a:ext cx="1485039" cy="237912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/>
          <p:nvPr/>
        </p:nvCxnSpPr>
        <p:spPr>
          <a:xfrm rot="10800000" flipV="1">
            <a:off x="4786078" y="2857768"/>
            <a:ext cx="1485040" cy="251361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1092107" y="3788887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0800000">
            <a:off x="3023710" y="3782537"/>
            <a:ext cx="1485039" cy="237912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prstDash val="sysDot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1092107" y="4033492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prstDash val="sysDot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1092107" y="4309717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1092107" y="4576417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0800000" flipV="1">
            <a:off x="3023709" y="4325528"/>
            <a:ext cx="1485040" cy="251361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prstDash val="sysDot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 rot="10800000">
            <a:off x="4786079" y="3782537"/>
            <a:ext cx="1485039" cy="237912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0800000" flipV="1">
            <a:off x="4786078" y="4372243"/>
            <a:ext cx="1485040" cy="251361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1092105" y="5253480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0800000">
            <a:off x="3023708" y="5247130"/>
            <a:ext cx="1485039" cy="237912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prstDash val="sys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092105" y="5498085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prstDash val="sys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092105" y="5774310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1092105" y="6041010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 rot="10800000" flipV="1">
            <a:off x="3023707" y="5790121"/>
            <a:ext cx="1485040" cy="251361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prstDash val="sys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4786077" y="5247130"/>
            <a:ext cx="1485039" cy="237912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 flipV="1">
            <a:off x="4786076" y="5836836"/>
            <a:ext cx="1485040" cy="251361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1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449723" y="2637857"/>
            <a:ext cx="2273365" cy="1231106"/>
            <a:chOff x="1449723" y="2805441"/>
            <a:chExt cx="2273365" cy="1231106"/>
          </a:xfrm>
        </p:grpSpPr>
        <p:sp>
          <p:nvSpPr>
            <p:cNvPr id="6" name="TextBox 5"/>
            <p:cNvSpPr txBox="1"/>
            <p:nvPr/>
          </p:nvSpPr>
          <p:spPr>
            <a:xfrm>
              <a:off x="2159840" y="2908077"/>
              <a:ext cx="1563248" cy="1091068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marL="0" marR="0" lvl="0" indent="0" algn="l" defTabSz="912736" rtl="0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5900" b="1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소개</a:t>
              </a:r>
              <a:endParaRPr kumimoji="0" lang="en-US" altLang="ko-KR" sz="59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9723" y="2805441"/>
              <a:ext cx="622286" cy="1231106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marL="0" marR="0" lvl="0" indent="0" defTabSz="91273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7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400" b="0" i="0" u="none" strike="noStrike" kern="1200" cap="none" spc="-450" normalizeH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3E2F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Ⅰ</a:t>
              </a:r>
              <a:r>
                <a:rPr kumimoji="0" lang="en-US" altLang="ko-KR" sz="7400" b="0" i="0" u="none" strike="noStrike" kern="1200" cap="none" spc="-450" normalizeH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3E2F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.</a:t>
              </a:r>
              <a:endParaRPr kumimoji="0" lang="en-US" altLang="ko-KR" sz="7400" b="0" i="0" u="none" strike="noStrike" kern="1200" cap="none" spc="-450" normalizeH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3E2FE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64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 flipH="1">
            <a:off x="6117198" y="2373310"/>
            <a:ext cx="5476661" cy="3543913"/>
          </a:xfrm>
          <a:prstGeom prst="rect">
            <a:avLst/>
          </a:prstGeom>
          <a:solidFill>
            <a:schemeClr val="bg1"/>
          </a:solidFill>
          <a:ln w="15875" algn="ctr">
            <a:noFill/>
            <a:miter lim="800000"/>
            <a:headEnd/>
            <a:tailEnd/>
          </a:ln>
          <a:effectLst>
            <a:outerShdw blurRad="114300" algn="ctr" rotWithShape="0">
              <a:prstClr val="black">
                <a:alpha val="5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pc="12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스퀘어 Bold" panose="020B0502040204020203" pitchFamily="34" charset="0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784335" y="3017158"/>
            <a:ext cx="4951044" cy="2318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lvl="0" defTabSz="1219140">
              <a:spcBef>
                <a:spcPts val="400"/>
              </a:spcBef>
              <a:defRPr/>
            </a:pPr>
            <a:r>
              <a:rPr lang="en-US" altLang="ko-KR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SDS 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Cloud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를 활용한 아키텍처 다이어그램을 표현하는데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,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여기 제시된 상품 및 리소스 아이콘을 활용할 수 있습니다</a:t>
            </a:r>
            <a:r>
              <a:rPr lang="en-US" altLang="ko-KR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.</a:t>
            </a:r>
          </a:p>
          <a:p>
            <a:pPr lvl="0" defTabSz="1219140">
              <a:spcBef>
                <a:spcPts val="400"/>
              </a:spcBef>
              <a:defRPr/>
            </a:pPr>
            <a:endParaRPr lang="en-US" altLang="ko-KR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 Bold" panose="020B0502040204020203" pitchFamily="34" charset="0"/>
            </a:endParaRPr>
          </a:p>
          <a:p>
            <a:pPr lvl="0" defTabSz="1219140">
              <a:spcBef>
                <a:spcPts val="400"/>
              </a:spcBef>
              <a:defRPr/>
            </a:pPr>
            <a:r>
              <a:rPr lang="ko-KR" altLang="en-US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고객이나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파트너는 이 아이콘을 활용해 오픈소스 다이어그램 </a:t>
            </a:r>
            <a:r>
              <a:rPr lang="ko-KR" altLang="en-US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제작 프로그램인 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draw.io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으로 아키텍처 다이어그램을 작성하고</a:t>
            </a:r>
            <a:r>
              <a:rPr lang="en-US" altLang="ko-KR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, </a:t>
            </a:r>
            <a:r>
              <a:rPr lang="ko-KR" altLang="en-US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각종 기술 문서에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작성한 다이어그램을 사용하면 됩니다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. </a:t>
            </a:r>
            <a:endParaRPr kumimoji="0" lang="en-US" altLang="ko-KR" sz="15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나눔스퀘어 Bold" panose="020B0502040204020203" pitchFamily="34" charset="0"/>
            </a:endParaRPr>
          </a:p>
        </p:txBody>
      </p:sp>
      <p:sp>
        <p:nvSpPr>
          <p:cNvPr id="274" name="제목 개체 틀 1"/>
          <p:cNvSpPr txBox="1">
            <a:spLocks/>
          </p:cNvSpPr>
          <p:nvPr/>
        </p:nvSpPr>
        <p:spPr>
          <a:xfrm>
            <a:off x="527051" y="404664"/>
            <a:ext cx="8828616" cy="4874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marL="0" marR="0" lvl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kumimoji="0" lang="en-US" altLang="ko-KR" sz="3000" b="1" i="0" u="none" strike="noStrike" kern="0" cap="none" spc="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2286439" y="1178444"/>
            <a:ext cx="7640283" cy="812530"/>
            <a:chOff x="2286439" y="1666651"/>
            <a:chExt cx="7640283" cy="812530"/>
          </a:xfrm>
        </p:grpSpPr>
        <p:sp>
          <p:nvSpPr>
            <p:cNvPr id="115" name="TextBox 116"/>
            <p:cNvSpPr txBox="1">
              <a:spLocks noChangeArrowheads="1"/>
            </p:cNvSpPr>
            <p:nvPr/>
          </p:nvSpPr>
          <p:spPr bwMode="auto">
            <a:xfrm>
              <a:off x="2389712" y="1666651"/>
              <a:ext cx="7433736" cy="812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defRPr>
              </a:lvl9pPr>
            </a:lstStyle>
            <a:p>
              <a:pPr lvl="0" algn="ctr" defTabSz="1219140" eaLnBrk="1" hangingPunct="1">
                <a:lnSpc>
                  <a:spcPct val="120000"/>
                </a:lnSpc>
              </a:pPr>
              <a:r>
                <a:rPr kumimoji="0" lang="ko-KR" altLang="en-US" sz="200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아키텍처  </a:t>
              </a:r>
              <a:r>
                <a:rPr kumimoji="0" lang="ko-KR" altLang="en-US" sz="2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다이어그램 </a:t>
              </a:r>
              <a:r>
                <a:rPr kumimoji="0" lang="ko-KR" altLang="en-US" sz="200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제작시</a:t>
              </a:r>
              <a:r>
                <a:rPr kumimoji="0" lang="ko-KR" altLang="en-US" sz="2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 아이콘 활용 가이드</a:t>
              </a:r>
              <a:r>
                <a:rPr kumimoji="0" lang="en-US" altLang="ko-KR" sz="24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/>
              </a:r>
              <a:br>
                <a:rPr kumimoji="0" lang="en-US" altLang="ko-KR" sz="24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</a:br>
              <a:endParaRPr kumimoji="0"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B6305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2286439" y="1698997"/>
              <a:ext cx="7640283" cy="161413"/>
              <a:chOff x="2269507" y="1648197"/>
              <a:chExt cx="7640283" cy="161413"/>
            </a:xfrm>
          </p:grpSpPr>
          <p:grpSp>
            <p:nvGrpSpPr>
              <p:cNvPr id="117" name="그룹 116"/>
              <p:cNvGrpSpPr/>
              <p:nvPr/>
            </p:nvGrpSpPr>
            <p:grpSpPr>
              <a:xfrm>
                <a:off x="2269507" y="1648197"/>
                <a:ext cx="198083" cy="161413"/>
                <a:chOff x="486758" y="1908964"/>
                <a:chExt cx="198168" cy="161413"/>
              </a:xfrm>
            </p:grpSpPr>
            <p:sp>
              <p:nvSpPr>
                <p:cNvPr id="121" name="직사각형 55"/>
                <p:cNvSpPr/>
                <p:nvPr/>
              </p:nvSpPr>
              <p:spPr>
                <a:xfrm rot="10800000" flipH="1" flipV="1">
                  <a:off x="486758" y="1908964"/>
                  <a:ext cx="86825" cy="161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25" h="161413">
                      <a:moveTo>
                        <a:pt x="68083" y="0"/>
                      </a:moveTo>
                      <a:lnTo>
                        <a:pt x="86521" y="35460"/>
                      </a:lnTo>
                      <a:cubicBezTo>
                        <a:pt x="80366" y="38574"/>
                        <a:pt x="45494" y="49144"/>
                        <a:pt x="45607" y="80878"/>
                      </a:cubicBezTo>
                      <a:lnTo>
                        <a:pt x="86825" y="80878"/>
                      </a:lnTo>
                      <a:lnTo>
                        <a:pt x="86825" y="161413"/>
                      </a:lnTo>
                      <a:lnTo>
                        <a:pt x="0" y="161413"/>
                      </a:lnTo>
                      <a:lnTo>
                        <a:pt x="0" y="81558"/>
                      </a:lnTo>
                      <a:lnTo>
                        <a:pt x="0" y="80878"/>
                      </a:lnTo>
                      <a:lnTo>
                        <a:pt x="123" y="80878"/>
                      </a:lnTo>
                      <a:cubicBezTo>
                        <a:pt x="3582" y="66451"/>
                        <a:pt x="1531" y="26411"/>
                        <a:pt x="6808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2" name="직사각형 50"/>
                <p:cNvSpPr/>
                <p:nvPr/>
              </p:nvSpPr>
              <p:spPr>
                <a:xfrm rot="10800000" flipH="1" flipV="1">
                  <a:off x="598101" y="1908964"/>
                  <a:ext cx="86825" cy="161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25" h="161413">
                      <a:moveTo>
                        <a:pt x="68083" y="0"/>
                      </a:moveTo>
                      <a:lnTo>
                        <a:pt x="86521" y="35460"/>
                      </a:lnTo>
                      <a:cubicBezTo>
                        <a:pt x="80366" y="38574"/>
                        <a:pt x="45494" y="49144"/>
                        <a:pt x="45607" y="80878"/>
                      </a:cubicBezTo>
                      <a:lnTo>
                        <a:pt x="86825" y="80878"/>
                      </a:lnTo>
                      <a:lnTo>
                        <a:pt x="86825" y="161413"/>
                      </a:lnTo>
                      <a:lnTo>
                        <a:pt x="0" y="161413"/>
                      </a:lnTo>
                      <a:lnTo>
                        <a:pt x="0" y="81558"/>
                      </a:lnTo>
                      <a:lnTo>
                        <a:pt x="0" y="80878"/>
                      </a:lnTo>
                      <a:lnTo>
                        <a:pt x="123" y="80878"/>
                      </a:lnTo>
                      <a:cubicBezTo>
                        <a:pt x="3582" y="66451"/>
                        <a:pt x="1531" y="26411"/>
                        <a:pt x="6808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18" name="그룹 117"/>
              <p:cNvGrpSpPr/>
              <p:nvPr/>
            </p:nvGrpSpPr>
            <p:grpSpPr>
              <a:xfrm flipH="1" flipV="1">
                <a:off x="9711707" y="1648197"/>
                <a:ext cx="198083" cy="161413"/>
                <a:chOff x="486758" y="1908964"/>
                <a:chExt cx="198168" cy="161413"/>
              </a:xfrm>
            </p:grpSpPr>
            <p:sp>
              <p:nvSpPr>
                <p:cNvPr id="119" name="직사각형 55"/>
                <p:cNvSpPr/>
                <p:nvPr/>
              </p:nvSpPr>
              <p:spPr>
                <a:xfrm rot="10800000" flipH="1" flipV="1">
                  <a:off x="486758" y="1908964"/>
                  <a:ext cx="86825" cy="161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25" h="161413">
                      <a:moveTo>
                        <a:pt x="68083" y="0"/>
                      </a:moveTo>
                      <a:lnTo>
                        <a:pt x="86521" y="35460"/>
                      </a:lnTo>
                      <a:cubicBezTo>
                        <a:pt x="80366" y="38574"/>
                        <a:pt x="45494" y="49144"/>
                        <a:pt x="45607" y="80878"/>
                      </a:cubicBezTo>
                      <a:lnTo>
                        <a:pt x="86825" y="80878"/>
                      </a:lnTo>
                      <a:lnTo>
                        <a:pt x="86825" y="161413"/>
                      </a:lnTo>
                      <a:lnTo>
                        <a:pt x="0" y="161413"/>
                      </a:lnTo>
                      <a:lnTo>
                        <a:pt x="0" y="81558"/>
                      </a:lnTo>
                      <a:lnTo>
                        <a:pt x="0" y="80878"/>
                      </a:lnTo>
                      <a:lnTo>
                        <a:pt x="123" y="80878"/>
                      </a:lnTo>
                      <a:cubicBezTo>
                        <a:pt x="3582" y="66451"/>
                        <a:pt x="1531" y="26411"/>
                        <a:pt x="6808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0" name="직사각형 50"/>
                <p:cNvSpPr/>
                <p:nvPr/>
              </p:nvSpPr>
              <p:spPr>
                <a:xfrm rot="10800000" flipH="1" flipV="1">
                  <a:off x="598101" y="1908964"/>
                  <a:ext cx="86825" cy="161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25" h="161413">
                      <a:moveTo>
                        <a:pt x="68083" y="0"/>
                      </a:moveTo>
                      <a:lnTo>
                        <a:pt x="86521" y="35460"/>
                      </a:lnTo>
                      <a:cubicBezTo>
                        <a:pt x="80366" y="38574"/>
                        <a:pt x="45494" y="49144"/>
                        <a:pt x="45607" y="80878"/>
                      </a:cubicBezTo>
                      <a:lnTo>
                        <a:pt x="86825" y="80878"/>
                      </a:lnTo>
                      <a:lnTo>
                        <a:pt x="86825" y="161413"/>
                      </a:lnTo>
                      <a:lnTo>
                        <a:pt x="0" y="161413"/>
                      </a:lnTo>
                      <a:lnTo>
                        <a:pt x="0" y="81558"/>
                      </a:lnTo>
                      <a:lnTo>
                        <a:pt x="0" y="80878"/>
                      </a:lnTo>
                      <a:lnTo>
                        <a:pt x="123" y="80878"/>
                      </a:lnTo>
                      <a:cubicBezTo>
                        <a:pt x="3582" y="66451"/>
                        <a:pt x="1531" y="26411"/>
                        <a:pt x="6808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pSp>
        <p:nvGrpSpPr>
          <p:cNvPr id="18" name="그룹 17"/>
          <p:cNvGrpSpPr/>
          <p:nvPr/>
        </p:nvGrpSpPr>
        <p:grpSpPr>
          <a:xfrm>
            <a:off x="9658175" y="107504"/>
            <a:ext cx="2034949" cy="349198"/>
            <a:chOff x="9658175" y="107504"/>
            <a:chExt cx="2034949" cy="349198"/>
          </a:xfrm>
        </p:grpSpPr>
        <p:sp>
          <p:nvSpPr>
            <p:cNvPr id="19" name="TextBox 18"/>
            <p:cNvSpPr txBox="1"/>
            <p:nvPr/>
          </p:nvSpPr>
          <p:spPr>
            <a:xfrm>
              <a:off x="9658175" y="107504"/>
              <a:ext cx="203494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2563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rPr>
                <a:t>■□□□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256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658175" y="272036"/>
              <a:ext cx="203494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I. 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소개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2563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33" y="3073717"/>
            <a:ext cx="4755589" cy="2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449723" y="2637857"/>
            <a:ext cx="5410185" cy="1231106"/>
            <a:chOff x="1449723" y="2805441"/>
            <a:chExt cx="5410185" cy="1231106"/>
          </a:xfrm>
        </p:grpSpPr>
        <p:sp>
          <p:nvSpPr>
            <p:cNvPr id="6" name="TextBox 5"/>
            <p:cNvSpPr txBox="1"/>
            <p:nvPr/>
          </p:nvSpPr>
          <p:spPr>
            <a:xfrm>
              <a:off x="2350340" y="2908077"/>
              <a:ext cx="4509568" cy="1050929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lvl="0" defTabSz="912736">
                <a:lnSpc>
                  <a:spcPct val="110000"/>
                </a:lnSpc>
                <a:spcAft>
                  <a:spcPts val="1500"/>
                </a:spcAft>
                <a:defRPr/>
              </a:pPr>
              <a:r>
                <a:rPr lang="ko-KR" altLang="en-US" sz="59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아이콘 </a:t>
              </a:r>
              <a:r>
                <a:rPr lang="ko-KR" altLang="en-US" sz="5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사용법</a:t>
              </a:r>
              <a:endParaRPr lang="ko-KR" altLang="en-US" sz="59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9723" y="2805441"/>
              <a:ext cx="880369" cy="1231106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marL="0" marR="0" lvl="0" indent="0" defTabSz="91273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7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400" b="0" i="0" u="none" strike="noStrike" kern="1200" cap="none" spc="-450" normalizeH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3E2F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ⅠI</a:t>
              </a:r>
              <a:r>
                <a:rPr kumimoji="0" lang="en-US" altLang="ko-KR" sz="7400" b="0" i="0" u="none" strike="noStrike" kern="1200" cap="none" spc="-450" normalizeH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3E2F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5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65407"/>
            <a:ext cx="12191999" cy="2931286"/>
          </a:xfrm>
          <a:prstGeom prst="rect">
            <a:avLst/>
          </a:prstGeom>
          <a:solidFill>
            <a:srgbClr val="CD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6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나눔스퀘어 Bold" panose="020B0502040204020203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232006" y="3753037"/>
            <a:ext cx="0" cy="226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959996" y="3753037"/>
            <a:ext cx="0" cy="226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090740" y="2132316"/>
            <a:ext cx="282532" cy="1561049"/>
            <a:chOff x="4090740" y="2564860"/>
            <a:chExt cx="282532" cy="1561049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4232006" y="2564860"/>
              <a:ext cx="0" cy="156104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/>
            <p:cNvGrpSpPr/>
            <p:nvPr/>
          </p:nvGrpSpPr>
          <p:grpSpPr>
            <a:xfrm>
              <a:off x="4090740" y="3204118"/>
              <a:ext cx="282532" cy="282532"/>
              <a:chOff x="4786747" y="3984625"/>
              <a:chExt cx="253958" cy="253958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4786747" y="3984625"/>
                <a:ext cx="253958" cy="2539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4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덧셈 기호 39"/>
              <p:cNvSpPr/>
              <p:nvPr/>
            </p:nvSpPr>
            <p:spPr>
              <a:xfrm>
                <a:off x="4817025" y="4014903"/>
                <a:ext cx="193402" cy="193402"/>
              </a:xfrm>
              <a:prstGeom prst="mathPlus">
                <a:avLst>
                  <a:gd name="adj1" fmla="val 14827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4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43" name="그룹 42"/>
          <p:cNvGrpSpPr/>
          <p:nvPr/>
        </p:nvGrpSpPr>
        <p:grpSpPr>
          <a:xfrm>
            <a:off x="7818730" y="2132316"/>
            <a:ext cx="282532" cy="1561049"/>
            <a:chOff x="4090740" y="2564860"/>
            <a:chExt cx="282532" cy="1561049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4232006" y="2564860"/>
              <a:ext cx="0" cy="156104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/>
            <p:cNvGrpSpPr/>
            <p:nvPr/>
          </p:nvGrpSpPr>
          <p:grpSpPr>
            <a:xfrm>
              <a:off x="4090740" y="3204118"/>
              <a:ext cx="282532" cy="282532"/>
              <a:chOff x="4786747" y="3984625"/>
              <a:chExt cx="253958" cy="253958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4786747" y="3984625"/>
                <a:ext cx="253958" cy="2539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4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덧셈 기호 46"/>
              <p:cNvSpPr/>
              <p:nvPr/>
            </p:nvSpPr>
            <p:spPr>
              <a:xfrm>
                <a:off x="4817025" y="4014903"/>
                <a:ext cx="193402" cy="193402"/>
              </a:xfrm>
              <a:prstGeom prst="mathPlus">
                <a:avLst>
                  <a:gd name="adj1" fmla="val 14827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4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544287" y="3634738"/>
            <a:ext cx="3570513" cy="1107996"/>
            <a:chOff x="7552994" y="2395346"/>
            <a:chExt cx="3570513" cy="1107996"/>
          </a:xfrm>
        </p:grpSpPr>
        <p:grpSp>
          <p:nvGrpSpPr>
            <p:cNvPr id="51" name="그룹 50"/>
            <p:cNvGrpSpPr/>
            <p:nvPr/>
          </p:nvGrpSpPr>
          <p:grpSpPr>
            <a:xfrm>
              <a:off x="7552994" y="2449514"/>
              <a:ext cx="141128" cy="145542"/>
              <a:chOff x="4106727" y="1622229"/>
              <a:chExt cx="162000" cy="162001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4106727" y="1622229"/>
                <a:ext cx="162000" cy="162001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  <p:grpSp>
            <p:nvGrpSpPr>
              <p:cNvPr id="54" name="그룹 53"/>
              <p:cNvGrpSpPr/>
              <p:nvPr/>
            </p:nvGrpSpPr>
            <p:grpSpPr>
              <a:xfrm>
                <a:off x="4139806" y="1669268"/>
                <a:ext cx="90001" cy="67923"/>
                <a:chOff x="4139806" y="1664035"/>
                <a:chExt cx="90001" cy="67923"/>
              </a:xfrm>
            </p:grpSpPr>
            <p:sp>
              <p:nvSpPr>
                <p:cNvPr id="62" name="모서리가 둥근 직사각형 61"/>
                <p:cNvSpPr/>
                <p:nvPr/>
              </p:nvSpPr>
              <p:spPr>
                <a:xfrm rot="18427643">
                  <a:off x="4175198" y="1628645"/>
                  <a:ext cx="19219" cy="899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1219140" rtl="0" eaLnBrk="1" fontAlgn="auto" latinLnBrk="1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511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1200" cap="none" spc="1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나눔스퀘어 Bold" panose="020B0502040204020203" pitchFamily="34" charset="0"/>
                  </a:endParaRPr>
                </a:p>
              </p:txBody>
            </p:sp>
            <p:sp>
              <p:nvSpPr>
                <p:cNvPr id="63" name="모서리가 둥근 직사각형 62"/>
                <p:cNvSpPr/>
                <p:nvPr/>
              </p:nvSpPr>
              <p:spPr>
                <a:xfrm rot="3172357" flipV="1">
                  <a:off x="4175196" y="1677349"/>
                  <a:ext cx="19219" cy="899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1219140" rtl="0" eaLnBrk="1" fontAlgn="auto" latinLnBrk="1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511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1200" cap="none" spc="1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나눔스퀘어 Bold" panose="020B0502040204020203" pitchFamily="34" charset="0"/>
                  </a:endParaRPr>
                </a:p>
              </p:txBody>
            </p:sp>
          </p:grpSp>
        </p:grpSp>
        <p:sp>
          <p:nvSpPr>
            <p:cNvPr id="52" name="직사각형 51"/>
            <p:cNvSpPr/>
            <p:nvPr/>
          </p:nvSpPr>
          <p:spPr>
            <a:xfrm>
              <a:off x="7774710" y="2395346"/>
              <a:ext cx="3348797" cy="11079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</a:bodyPr>
            <a:lstStyle/>
            <a:p>
              <a:pPr lvl="0" defTabSz="609585" latinLnBrk="0">
                <a:defRPr/>
              </a:pPr>
              <a:r>
                <a:rPr lang="ko-KR" altLang="en-US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상품 및 리소스 아이콘을 활용할 때 크기를 조절할 경우 </a:t>
              </a:r>
              <a:r>
                <a:rPr lang="en-US" altLang="ko-KR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Shift</a:t>
              </a:r>
              <a:r>
                <a:rPr lang="ko-KR" altLang="en-US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를 누르고 사용하십시오</a:t>
              </a:r>
              <a:r>
                <a:rPr lang="en-US" altLang="ko-KR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.</a:t>
              </a:r>
              <a:r>
                <a:rPr lang="ko-KR" altLang="en-US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 아이콘의 가로 세로 비율은 유지하세요</a:t>
              </a:r>
              <a:r>
                <a:rPr lang="en-US" altLang="ko-KR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.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574421" y="3688906"/>
            <a:ext cx="141128" cy="145542"/>
            <a:chOff x="4106727" y="1622229"/>
            <a:chExt cx="162000" cy="16200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4106727" y="1622229"/>
              <a:ext cx="162000" cy="1620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algn="ct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511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139806" y="1669268"/>
              <a:ext cx="90001" cy="67923"/>
              <a:chOff x="4139806" y="1664035"/>
              <a:chExt cx="90001" cy="67923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 rot="18427643">
                <a:off x="4175198" y="1628645"/>
                <a:ext cx="19219" cy="899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 rot="3172357" flipV="1">
                <a:off x="4175196" y="1677349"/>
                <a:ext cx="19219" cy="899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</p:grpSp>
      </p:grpSp>
      <p:sp>
        <p:nvSpPr>
          <p:cNvPr id="66" name="직사각형 65"/>
          <p:cNvSpPr/>
          <p:nvPr/>
        </p:nvSpPr>
        <p:spPr>
          <a:xfrm>
            <a:off x="4796138" y="3634738"/>
            <a:ext cx="2908530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lvl="0" defTabSz="609585" latinLnBrk="0">
              <a:defRPr/>
            </a:pPr>
            <a:r>
              <a:rPr lang="ko-KR" altLang="en-US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rPr>
              <a:t>아이콘을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rPr>
              <a:t>설명하기 위한 텍스트는 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rPr>
              <a:t>Helvetica </a:t>
            </a:r>
            <a:r>
              <a:rPr lang="ko-KR" altLang="en-US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rPr>
              <a:t>폰트를 사용하고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rPr>
              <a:t>크기와 색상은 조정 </a:t>
            </a:r>
            <a:r>
              <a:rPr lang="ko-KR" altLang="en-US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rPr>
              <a:t>가능합니다</a:t>
            </a:r>
            <a:r>
              <a:rPr lang="en-US" altLang="ko-KR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rPr>
              <a:t>.</a:t>
            </a:r>
            <a:endParaRPr lang="en-US" altLang="ko-KR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 Bold" panose="020B0502040204020203" pitchFamily="34" charset="0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316688" y="3634738"/>
            <a:ext cx="3130247" cy="1723549"/>
            <a:chOff x="7552994" y="2395346"/>
            <a:chExt cx="3130247" cy="1723549"/>
          </a:xfrm>
        </p:grpSpPr>
        <p:grpSp>
          <p:nvGrpSpPr>
            <p:cNvPr id="72" name="그룹 71"/>
            <p:cNvGrpSpPr/>
            <p:nvPr/>
          </p:nvGrpSpPr>
          <p:grpSpPr>
            <a:xfrm>
              <a:off x="7552994" y="2449514"/>
              <a:ext cx="141128" cy="145542"/>
              <a:chOff x="4106727" y="1622229"/>
              <a:chExt cx="162000" cy="162001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4106727" y="1622229"/>
                <a:ext cx="162000" cy="162001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4139806" y="1669268"/>
                <a:ext cx="90001" cy="67923"/>
                <a:chOff x="4139806" y="1664035"/>
                <a:chExt cx="90001" cy="67923"/>
              </a:xfrm>
            </p:grpSpPr>
            <p:sp>
              <p:nvSpPr>
                <p:cNvPr id="76" name="모서리가 둥근 직사각형 75"/>
                <p:cNvSpPr/>
                <p:nvPr/>
              </p:nvSpPr>
              <p:spPr>
                <a:xfrm rot="18427643">
                  <a:off x="4175198" y="1628645"/>
                  <a:ext cx="19219" cy="899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1219140" rtl="0" eaLnBrk="1" fontAlgn="auto" latinLnBrk="1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511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1200" cap="none" spc="1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나눔스퀘어 Bold" panose="020B0502040204020203" pitchFamily="34" charset="0"/>
                  </a:endParaRPr>
                </a:p>
              </p:txBody>
            </p:sp>
            <p:sp>
              <p:nvSpPr>
                <p:cNvPr id="77" name="모서리가 둥근 직사각형 76"/>
                <p:cNvSpPr/>
                <p:nvPr/>
              </p:nvSpPr>
              <p:spPr>
                <a:xfrm rot="3172357" flipV="1">
                  <a:off x="4175196" y="1677349"/>
                  <a:ext cx="19219" cy="899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1219140" rtl="0" eaLnBrk="1" fontAlgn="auto" latinLnBrk="1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511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1200" cap="none" spc="1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나눔스퀘어 Bold" panose="020B0502040204020203" pitchFamily="34" charset="0"/>
                  </a:endParaRPr>
                </a:p>
              </p:txBody>
            </p:sp>
          </p:grpSp>
        </p:grpSp>
        <p:sp>
          <p:nvSpPr>
            <p:cNvPr id="73" name="직사각형 72"/>
            <p:cNvSpPr/>
            <p:nvPr/>
          </p:nvSpPr>
          <p:spPr>
            <a:xfrm>
              <a:off x="7774711" y="2395346"/>
              <a:ext cx="2908530" cy="17235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</a:bodyPr>
            <a:lstStyle/>
            <a:p>
              <a:pPr defTabSz="609585" latinLnBrk="0">
                <a:defRPr/>
              </a:pPr>
              <a:r>
                <a:rPr lang="ko-KR" altLang="en-US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크기를 늘리고 줄일 때에 오른쪽 아래 모서리를 활용하면 됩니다</a:t>
              </a:r>
              <a:r>
                <a:rPr lang="en-US" altLang="ko-KR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.</a:t>
              </a:r>
            </a:p>
            <a:p>
              <a:pPr defTabSz="609585" latinLnBrk="0">
                <a:defRPr/>
              </a:pPr>
              <a:endParaRPr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endParaRPr>
            </a:p>
            <a:p>
              <a:pPr defTabSz="609585" latinLnBrk="0">
                <a:defRPr/>
              </a:pPr>
              <a:r>
                <a:rPr lang="ko-KR" altLang="en-US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새로운 </a:t>
              </a:r>
              <a:r>
                <a:rPr lang="ko-KR" altLang="en-US" sz="16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그룹 박스가 </a:t>
              </a:r>
              <a:r>
                <a:rPr lang="ko-KR" altLang="en-US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필요한 경우에는 </a:t>
              </a:r>
              <a:r>
                <a:rPr lang="en-US" altLang="ko-KR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generic group </a:t>
              </a:r>
              <a:r>
                <a:rPr lang="en-US" altLang="ko-KR" sz="16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type</a:t>
              </a:r>
              <a:r>
                <a:rPr lang="ko-KR" altLang="en-US" sz="16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을 </a:t>
              </a:r>
              <a:r>
                <a:rPr lang="ko-KR" altLang="en-US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활용하십시오</a:t>
              </a:r>
              <a:r>
                <a:rPr lang="en-US" altLang="ko-KR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.</a:t>
              </a:r>
              <a:endPara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endParaRPr>
            </a:p>
            <a:p>
              <a:pPr marR="0" lvl="0" indent="0" defTabSz="609585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1771437" y="1898255"/>
            <a:ext cx="1193147" cy="1280278"/>
            <a:chOff x="1517071" y="2509870"/>
            <a:chExt cx="1704496" cy="1828968"/>
          </a:xfrm>
        </p:grpSpPr>
        <p:sp>
          <p:nvSpPr>
            <p:cNvPr id="143" name="Freeform 5"/>
            <p:cNvSpPr>
              <a:spLocks noChangeAspect="1"/>
            </p:cNvSpPr>
            <p:nvPr/>
          </p:nvSpPr>
          <p:spPr bwMode="auto">
            <a:xfrm>
              <a:off x="1517071" y="2509870"/>
              <a:ext cx="1704496" cy="1828968"/>
            </a:xfrm>
            <a:custGeom>
              <a:avLst/>
              <a:gdLst>
                <a:gd name="T0" fmla="*/ 421 w 421"/>
                <a:gd name="T1" fmla="*/ 212 h 447"/>
                <a:gd name="T2" fmla="*/ 211 w 421"/>
                <a:gd name="T3" fmla="*/ 0 h 447"/>
                <a:gd name="T4" fmla="*/ 0 w 421"/>
                <a:gd name="T5" fmla="*/ 212 h 447"/>
                <a:gd name="T6" fmla="*/ 168 w 421"/>
                <a:gd name="T7" fmla="*/ 419 h 447"/>
                <a:gd name="T8" fmla="*/ 168 w 421"/>
                <a:gd name="T9" fmla="*/ 419 h 447"/>
                <a:gd name="T10" fmla="*/ 211 w 421"/>
                <a:gd name="T11" fmla="*/ 447 h 447"/>
                <a:gd name="T12" fmla="*/ 254 w 421"/>
                <a:gd name="T13" fmla="*/ 419 h 447"/>
                <a:gd name="T14" fmla="*/ 254 w 421"/>
                <a:gd name="T15" fmla="*/ 419 h 447"/>
                <a:gd name="T16" fmla="*/ 421 w 421"/>
                <a:gd name="T17" fmla="*/ 21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447">
                  <a:moveTo>
                    <a:pt x="421" y="212"/>
                  </a:moveTo>
                  <a:cubicBezTo>
                    <a:pt x="421" y="95"/>
                    <a:pt x="327" y="0"/>
                    <a:pt x="211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14"/>
                    <a:pt x="72" y="399"/>
                    <a:pt x="168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205" y="426"/>
                    <a:pt x="210" y="444"/>
                    <a:pt x="211" y="447"/>
                  </a:cubicBezTo>
                  <a:cubicBezTo>
                    <a:pt x="212" y="444"/>
                    <a:pt x="217" y="426"/>
                    <a:pt x="254" y="419"/>
                  </a:cubicBezTo>
                  <a:cubicBezTo>
                    <a:pt x="254" y="419"/>
                    <a:pt x="254" y="419"/>
                    <a:pt x="254" y="419"/>
                  </a:cubicBezTo>
                  <a:cubicBezTo>
                    <a:pt x="350" y="399"/>
                    <a:pt x="421" y="314"/>
                    <a:pt x="421" y="212"/>
                  </a:cubicBezTo>
                  <a:close/>
                </a:path>
              </a:pathLst>
            </a:custGeom>
            <a:solidFill>
              <a:srgbClr val="1F2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flipH="1">
              <a:off x="1632902" y="3168286"/>
              <a:ext cx="1472833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121914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아이콘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grpSp>
        <p:nvGrpSpPr>
          <p:cNvPr id="147" name="그룹 146"/>
          <p:cNvGrpSpPr>
            <a:grpSpLocks noChangeAspect="1"/>
          </p:cNvGrpSpPr>
          <p:nvPr/>
        </p:nvGrpSpPr>
        <p:grpSpPr>
          <a:xfrm>
            <a:off x="5499427" y="1898255"/>
            <a:ext cx="1193147" cy="1280278"/>
            <a:chOff x="1517071" y="2509870"/>
            <a:chExt cx="1704496" cy="1828968"/>
          </a:xfrm>
        </p:grpSpPr>
        <p:sp>
          <p:nvSpPr>
            <p:cNvPr id="148" name="Freeform 5"/>
            <p:cNvSpPr>
              <a:spLocks noChangeAspect="1"/>
            </p:cNvSpPr>
            <p:nvPr/>
          </p:nvSpPr>
          <p:spPr bwMode="auto">
            <a:xfrm>
              <a:off x="1517071" y="2509870"/>
              <a:ext cx="1704496" cy="1828968"/>
            </a:xfrm>
            <a:custGeom>
              <a:avLst/>
              <a:gdLst>
                <a:gd name="T0" fmla="*/ 421 w 421"/>
                <a:gd name="T1" fmla="*/ 212 h 447"/>
                <a:gd name="T2" fmla="*/ 211 w 421"/>
                <a:gd name="T3" fmla="*/ 0 h 447"/>
                <a:gd name="T4" fmla="*/ 0 w 421"/>
                <a:gd name="T5" fmla="*/ 212 h 447"/>
                <a:gd name="T6" fmla="*/ 168 w 421"/>
                <a:gd name="T7" fmla="*/ 419 h 447"/>
                <a:gd name="T8" fmla="*/ 168 w 421"/>
                <a:gd name="T9" fmla="*/ 419 h 447"/>
                <a:gd name="T10" fmla="*/ 211 w 421"/>
                <a:gd name="T11" fmla="*/ 447 h 447"/>
                <a:gd name="T12" fmla="*/ 254 w 421"/>
                <a:gd name="T13" fmla="*/ 419 h 447"/>
                <a:gd name="T14" fmla="*/ 254 w 421"/>
                <a:gd name="T15" fmla="*/ 419 h 447"/>
                <a:gd name="T16" fmla="*/ 421 w 421"/>
                <a:gd name="T17" fmla="*/ 21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447">
                  <a:moveTo>
                    <a:pt x="421" y="212"/>
                  </a:moveTo>
                  <a:cubicBezTo>
                    <a:pt x="421" y="95"/>
                    <a:pt x="327" y="0"/>
                    <a:pt x="211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14"/>
                    <a:pt x="72" y="399"/>
                    <a:pt x="168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205" y="426"/>
                    <a:pt x="210" y="444"/>
                    <a:pt x="211" y="447"/>
                  </a:cubicBezTo>
                  <a:cubicBezTo>
                    <a:pt x="212" y="444"/>
                    <a:pt x="217" y="426"/>
                    <a:pt x="254" y="419"/>
                  </a:cubicBezTo>
                  <a:cubicBezTo>
                    <a:pt x="254" y="419"/>
                    <a:pt x="254" y="419"/>
                    <a:pt x="254" y="419"/>
                  </a:cubicBezTo>
                  <a:cubicBezTo>
                    <a:pt x="350" y="399"/>
                    <a:pt x="421" y="314"/>
                    <a:pt x="421" y="212"/>
                  </a:cubicBezTo>
                  <a:close/>
                </a:path>
              </a:pathLst>
            </a:custGeom>
            <a:solidFill>
              <a:srgbClr val="1F2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 flipH="1">
              <a:off x="1632902" y="3168286"/>
              <a:ext cx="1472833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0" algn="ctr" defTabSz="1219140">
                <a:defRPr/>
              </a:pPr>
              <a:r>
                <a:rPr lang="ko-KR" altLang="en-US" sz="2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텍스트</a:t>
              </a:r>
            </a:p>
          </p:txBody>
        </p:sp>
      </p:grpSp>
      <p:grpSp>
        <p:nvGrpSpPr>
          <p:cNvPr id="151" name="그룹 150"/>
          <p:cNvGrpSpPr>
            <a:grpSpLocks noChangeAspect="1"/>
          </p:cNvGrpSpPr>
          <p:nvPr/>
        </p:nvGrpSpPr>
        <p:grpSpPr>
          <a:xfrm>
            <a:off x="9214877" y="1898255"/>
            <a:ext cx="1193147" cy="1280278"/>
            <a:chOff x="1517071" y="2509870"/>
            <a:chExt cx="1704496" cy="1828968"/>
          </a:xfrm>
        </p:grpSpPr>
        <p:sp>
          <p:nvSpPr>
            <p:cNvPr id="152" name="Freeform 5"/>
            <p:cNvSpPr>
              <a:spLocks noChangeAspect="1"/>
            </p:cNvSpPr>
            <p:nvPr/>
          </p:nvSpPr>
          <p:spPr bwMode="auto">
            <a:xfrm>
              <a:off x="1517071" y="2509870"/>
              <a:ext cx="1704496" cy="1828968"/>
            </a:xfrm>
            <a:custGeom>
              <a:avLst/>
              <a:gdLst>
                <a:gd name="T0" fmla="*/ 421 w 421"/>
                <a:gd name="T1" fmla="*/ 212 h 447"/>
                <a:gd name="T2" fmla="*/ 211 w 421"/>
                <a:gd name="T3" fmla="*/ 0 h 447"/>
                <a:gd name="T4" fmla="*/ 0 w 421"/>
                <a:gd name="T5" fmla="*/ 212 h 447"/>
                <a:gd name="T6" fmla="*/ 168 w 421"/>
                <a:gd name="T7" fmla="*/ 419 h 447"/>
                <a:gd name="T8" fmla="*/ 168 w 421"/>
                <a:gd name="T9" fmla="*/ 419 h 447"/>
                <a:gd name="T10" fmla="*/ 211 w 421"/>
                <a:gd name="T11" fmla="*/ 447 h 447"/>
                <a:gd name="T12" fmla="*/ 254 w 421"/>
                <a:gd name="T13" fmla="*/ 419 h 447"/>
                <a:gd name="T14" fmla="*/ 254 w 421"/>
                <a:gd name="T15" fmla="*/ 419 h 447"/>
                <a:gd name="T16" fmla="*/ 421 w 421"/>
                <a:gd name="T17" fmla="*/ 21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447">
                  <a:moveTo>
                    <a:pt x="421" y="212"/>
                  </a:moveTo>
                  <a:cubicBezTo>
                    <a:pt x="421" y="95"/>
                    <a:pt x="327" y="0"/>
                    <a:pt x="211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14"/>
                    <a:pt x="72" y="399"/>
                    <a:pt x="168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205" y="426"/>
                    <a:pt x="210" y="444"/>
                    <a:pt x="211" y="447"/>
                  </a:cubicBezTo>
                  <a:cubicBezTo>
                    <a:pt x="212" y="444"/>
                    <a:pt x="217" y="426"/>
                    <a:pt x="254" y="419"/>
                  </a:cubicBezTo>
                  <a:cubicBezTo>
                    <a:pt x="254" y="419"/>
                    <a:pt x="254" y="419"/>
                    <a:pt x="254" y="419"/>
                  </a:cubicBezTo>
                  <a:cubicBezTo>
                    <a:pt x="350" y="399"/>
                    <a:pt x="421" y="314"/>
                    <a:pt x="421" y="212"/>
                  </a:cubicBezTo>
                  <a:close/>
                </a:path>
              </a:pathLst>
            </a:custGeom>
            <a:solidFill>
              <a:srgbClr val="1F2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 flipH="1">
              <a:off x="1632902" y="3168286"/>
              <a:ext cx="1472833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defTabSz="1219140">
                <a:defRPr/>
              </a:pPr>
              <a:r>
                <a:rPr lang="ko-KR" altLang="en-US" sz="200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그룹박스</a:t>
              </a:r>
              <a:endParaRPr lang="en-US" altLang="ko-KR" sz="2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sp>
        <p:nvSpPr>
          <p:cNvPr id="154" name="Freeform 10"/>
          <p:cNvSpPr>
            <a:spLocks/>
          </p:cNvSpPr>
          <p:nvPr/>
        </p:nvSpPr>
        <p:spPr bwMode="auto">
          <a:xfrm flipH="1" flipV="1">
            <a:off x="2123353" y="3265407"/>
            <a:ext cx="491933" cy="128404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5" name="Freeform 10"/>
          <p:cNvSpPr>
            <a:spLocks/>
          </p:cNvSpPr>
          <p:nvPr/>
        </p:nvSpPr>
        <p:spPr bwMode="auto">
          <a:xfrm flipH="1" flipV="1">
            <a:off x="5844477" y="3265407"/>
            <a:ext cx="491933" cy="128404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Freeform 10"/>
          <p:cNvSpPr>
            <a:spLocks/>
          </p:cNvSpPr>
          <p:nvPr/>
        </p:nvSpPr>
        <p:spPr bwMode="auto">
          <a:xfrm flipH="1" flipV="1">
            <a:off x="9565602" y="3265407"/>
            <a:ext cx="491933" cy="128404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marL="0" marR="0" lvl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  <a:r>
              <a:rPr lang="en-US" altLang="ko-KR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en-US" sz="3000" b="1" i="0" u="none" strike="noStrike" kern="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  <a:endParaRPr kumimoji="0" lang="en-US" altLang="ko-KR" sz="3000" b="1" i="0" u="none" strike="noStrike" kern="0" cap="none" spc="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8316688" y="4391163"/>
            <a:ext cx="141128" cy="145542"/>
            <a:chOff x="4106727" y="1622229"/>
            <a:chExt cx="162000" cy="162001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4106727" y="1622229"/>
              <a:ext cx="162000" cy="1620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algn="ct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511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4139806" y="1669268"/>
              <a:ext cx="90001" cy="67923"/>
              <a:chOff x="4139806" y="1664035"/>
              <a:chExt cx="90001" cy="67923"/>
            </a:xfrm>
          </p:grpSpPr>
          <p:sp>
            <p:nvSpPr>
              <p:cNvPr id="88" name="모서리가 둥근 직사각형 87"/>
              <p:cNvSpPr/>
              <p:nvPr/>
            </p:nvSpPr>
            <p:spPr>
              <a:xfrm rot="18427643">
                <a:off x="4175198" y="1628645"/>
                <a:ext cx="19219" cy="899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 rot="3172357" flipV="1">
                <a:off x="4175196" y="1677349"/>
                <a:ext cx="19219" cy="899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9658175" y="107504"/>
            <a:ext cx="2034949" cy="349198"/>
            <a:chOff x="9658175" y="107504"/>
            <a:chExt cx="2034949" cy="349198"/>
          </a:xfrm>
        </p:grpSpPr>
        <p:sp>
          <p:nvSpPr>
            <p:cNvPr id="56" name="TextBox 55"/>
            <p:cNvSpPr txBox="1"/>
            <p:nvPr/>
          </p:nvSpPr>
          <p:spPr>
            <a:xfrm>
              <a:off x="9658175" y="107504"/>
              <a:ext cx="203494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algn="r" defTabSz="914377" latinLnBrk="0">
                <a:spcBef>
                  <a:spcPct val="20000"/>
                </a:spcBef>
                <a:defRPr/>
              </a:pPr>
              <a:r>
                <a:rPr lang="ko-KR" altLang="en-US" sz="1000" b="1" kern="0" dirty="0" smtClean="0">
                  <a:solidFill>
                    <a:srgbClr val="1F2563"/>
                  </a:solidFill>
                  <a:latin typeface="맑은 고딕" panose="020B0503020000020004" pitchFamily="50" charset="-127"/>
                  <a:cs typeface="나눔스퀘어 Bold" panose="020B0502040204020203" pitchFamily="34" charset="0"/>
                </a:rPr>
                <a:t>□■□□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256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658175" y="272036"/>
              <a:ext cx="203494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</a:t>
              </a:r>
              <a:r>
                <a:rPr lang="en-US" altLang="ko-KR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</a:t>
              </a: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. </a:t>
              </a:r>
              <a:r>
                <a:rPr lang="ko-KR" altLang="en-US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아이콘 사용법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2563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44287" y="4924614"/>
            <a:ext cx="3570513" cy="553998"/>
            <a:chOff x="7552994" y="2395346"/>
            <a:chExt cx="3570513" cy="553998"/>
          </a:xfrm>
        </p:grpSpPr>
        <p:grpSp>
          <p:nvGrpSpPr>
            <p:cNvPr id="59" name="그룹 58"/>
            <p:cNvGrpSpPr/>
            <p:nvPr/>
          </p:nvGrpSpPr>
          <p:grpSpPr>
            <a:xfrm>
              <a:off x="7552994" y="2449514"/>
              <a:ext cx="141128" cy="145542"/>
              <a:chOff x="4106727" y="1622229"/>
              <a:chExt cx="162000" cy="162001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4106727" y="1622229"/>
                <a:ext cx="162000" cy="162001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  <p:grpSp>
            <p:nvGrpSpPr>
              <p:cNvPr id="64" name="그룹 63"/>
              <p:cNvGrpSpPr/>
              <p:nvPr/>
            </p:nvGrpSpPr>
            <p:grpSpPr>
              <a:xfrm>
                <a:off x="4139806" y="1669268"/>
                <a:ext cx="90001" cy="67923"/>
                <a:chOff x="4139806" y="1664035"/>
                <a:chExt cx="90001" cy="67923"/>
              </a:xfrm>
            </p:grpSpPr>
            <p:sp>
              <p:nvSpPr>
                <p:cNvPr id="78" name="모서리가 둥근 직사각형 77"/>
                <p:cNvSpPr/>
                <p:nvPr/>
              </p:nvSpPr>
              <p:spPr>
                <a:xfrm rot="18427643">
                  <a:off x="4175198" y="1628645"/>
                  <a:ext cx="19219" cy="899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1219140" rtl="0" eaLnBrk="1" fontAlgn="auto" latinLnBrk="1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511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1200" cap="none" spc="1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나눔스퀘어 Bold" panose="020B0502040204020203" pitchFamily="34" charset="0"/>
                  </a:endParaRPr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 rot="3172357" flipV="1">
                  <a:off x="4175196" y="1677349"/>
                  <a:ext cx="19219" cy="899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1219140" rtl="0" eaLnBrk="1" fontAlgn="auto" latinLnBrk="1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511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1200" cap="none" spc="1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나눔스퀘어 Bold" panose="020B0502040204020203" pitchFamily="34" charset="0"/>
                  </a:endParaRPr>
                </a:p>
              </p:txBody>
            </p:sp>
          </p:grpSp>
        </p:grpSp>
        <p:sp>
          <p:nvSpPr>
            <p:cNvPr id="60" name="직사각형 59"/>
            <p:cNvSpPr/>
            <p:nvPr/>
          </p:nvSpPr>
          <p:spPr>
            <a:xfrm>
              <a:off x="7774710" y="2395346"/>
              <a:ext cx="3348797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</a:bodyPr>
            <a:lstStyle/>
            <a:p>
              <a:pPr lvl="0" defTabSz="609585" latinLnBrk="0">
                <a:defRPr/>
              </a:pPr>
              <a:r>
                <a:rPr lang="ko-KR" altLang="en-US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아이콘을 연결하는 화살표는 대각선으로 사용하지 마세요</a:t>
              </a:r>
              <a:r>
                <a:rPr lang="en-US" altLang="ko-KR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.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27051" y="5660492"/>
            <a:ext cx="3570513" cy="276999"/>
            <a:chOff x="7552994" y="2395346"/>
            <a:chExt cx="3570513" cy="276999"/>
          </a:xfrm>
        </p:grpSpPr>
        <p:grpSp>
          <p:nvGrpSpPr>
            <p:cNvPr id="81" name="그룹 80"/>
            <p:cNvGrpSpPr/>
            <p:nvPr/>
          </p:nvGrpSpPr>
          <p:grpSpPr>
            <a:xfrm>
              <a:off x="7552994" y="2449514"/>
              <a:ext cx="141128" cy="145542"/>
              <a:chOff x="4106727" y="1622229"/>
              <a:chExt cx="162000" cy="162001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>
                <a:off x="4106727" y="1622229"/>
                <a:ext cx="162000" cy="162001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4139806" y="1669268"/>
                <a:ext cx="90001" cy="67923"/>
                <a:chOff x="4139806" y="1664035"/>
                <a:chExt cx="90001" cy="67923"/>
              </a:xfrm>
            </p:grpSpPr>
            <p:sp>
              <p:nvSpPr>
                <p:cNvPr id="90" name="모서리가 둥근 직사각형 89"/>
                <p:cNvSpPr/>
                <p:nvPr/>
              </p:nvSpPr>
              <p:spPr>
                <a:xfrm rot="18427643">
                  <a:off x="4175198" y="1628645"/>
                  <a:ext cx="19219" cy="899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1219140" rtl="0" eaLnBrk="1" fontAlgn="auto" latinLnBrk="1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511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1200" cap="none" spc="1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나눔스퀘어 Bold" panose="020B0502040204020203" pitchFamily="34" charset="0"/>
                  </a:endParaRPr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 rot="3172357" flipV="1">
                  <a:off x="4175196" y="1677349"/>
                  <a:ext cx="19219" cy="899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1219140" rtl="0" eaLnBrk="1" fontAlgn="auto" latinLnBrk="1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511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1200" cap="none" spc="1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나눔스퀘어 Bold" panose="020B0502040204020203" pitchFamily="34" charset="0"/>
                  </a:endParaRPr>
                </a:p>
              </p:txBody>
            </p:sp>
          </p:grpSp>
        </p:grpSp>
        <p:sp>
          <p:nvSpPr>
            <p:cNvPr id="82" name="직사각형 81"/>
            <p:cNvSpPr/>
            <p:nvPr/>
          </p:nvSpPr>
          <p:spPr>
            <a:xfrm>
              <a:off x="7774710" y="2395346"/>
              <a:ext cx="33487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</a:bodyPr>
            <a:lstStyle/>
            <a:p>
              <a:pPr lvl="0" defTabSz="609585" latinLnBrk="0">
                <a:defRPr/>
              </a:pPr>
              <a:r>
                <a:rPr lang="ko-KR" altLang="en-US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아이콘을 회전시켜 사용하지 마세요</a:t>
              </a:r>
              <a:r>
                <a:rPr lang="en-US" altLang="ko-KR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.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7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449723" y="2637857"/>
            <a:ext cx="9236295" cy="1231106"/>
            <a:chOff x="1449723" y="2805441"/>
            <a:chExt cx="9236295" cy="1231106"/>
          </a:xfrm>
        </p:grpSpPr>
        <p:sp>
          <p:nvSpPr>
            <p:cNvPr id="6" name="TextBox 5"/>
            <p:cNvSpPr txBox="1"/>
            <p:nvPr/>
          </p:nvSpPr>
          <p:spPr>
            <a:xfrm>
              <a:off x="2540840" y="2908077"/>
              <a:ext cx="8145178" cy="1050929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lvl="0" defTabSz="912736">
                <a:lnSpc>
                  <a:spcPct val="110000"/>
                </a:lnSpc>
                <a:spcAft>
                  <a:spcPts val="1500"/>
                </a:spcAft>
                <a:defRPr/>
              </a:pPr>
              <a:r>
                <a:rPr lang="ko-KR" altLang="en-US" sz="5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아키텍처 </a:t>
              </a:r>
              <a:r>
                <a:rPr lang="ko-KR" altLang="en-US" sz="59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다이어그램 </a:t>
              </a:r>
              <a:r>
                <a:rPr lang="ko-KR" altLang="en-US" sz="5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예시</a:t>
              </a:r>
              <a:endParaRPr lang="ko-KR" altLang="en-US" sz="59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9723" y="2805441"/>
              <a:ext cx="1138453" cy="1231106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marL="0" marR="0" lvl="0" indent="0" defTabSz="91273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7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400" b="0" i="0" u="none" strike="noStrike" kern="1200" cap="none" spc="-450" normalizeH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3E2F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Ⅰ</a:t>
              </a:r>
              <a:r>
                <a:rPr lang="en-US" altLang="ko-KR" sz="7400" spc="-4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3E2FE"/>
                  </a:solidFill>
                  <a:latin typeface="Times New Roman" panose="02020603050405020304" pitchFamily="18" charset="0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II</a:t>
              </a:r>
              <a:r>
                <a:rPr kumimoji="0" lang="en-US" altLang="ko-KR" sz="7400" b="0" i="0" u="none" strike="noStrike" kern="1200" cap="none" spc="-450" normalizeH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3E2F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2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제목 개체 틀 1"/>
          <p:cNvSpPr txBox="1">
            <a:spLocks/>
          </p:cNvSpPr>
          <p:nvPr/>
        </p:nvSpPr>
        <p:spPr>
          <a:xfrm>
            <a:off x="527051" y="404664"/>
            <a:ext cx="8828616" cy="4874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예시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1 - Container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 Application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658175" y="107504"/>
            <a:ext cx="2034949" cy="349198"/>
            <a:chOff x="9658175" y="107504"/>
            <a:chExt cx="2034949" cy="349198"/>
          </a:xfrm>
        </p:grpSpPr>
        <p:sp>
          <p:nvSpPr>
            <p:cNvPr id="15" name="TextBox 14"/>
            <p:cNvSpPr txBox="1"/>
            <p:nvPr/>
          </p:nvSpPr>
          <p:spPr>
            <a:xfrm>
              <a:off x="9658175" y="107504"/>
              <a:ext cx="203494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algn="r" defTabSz="914377" latinLnBrk="0">
                <a:spcBef>
                  <a:spcPct val="20000"/>
                </a:spcBef>
                <a:defRPr/>
              </a:pPr>
              <a:r>
                <a:rPr lang="ko-KR" altLang="en-US" sz="1000" b="1" kern="0" dirty="0" smtClean="0">
                  <a:solidFill>
                    <a:srgbClr val="1F2563"/>
                  </a:solidFill>
                  <a:latin typeface="맑은 고딕" panose="020B0503020000020004" pitchFamily="50" charset="-127"/>
                  <a:cs typeface="나눔스퀘어 Bold" panose="020B0502040204020203" pitchFamily="34" charset="0"/>
                </a:rPr>
                <a:t>□□■□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256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658175" y="272036"/>
              <a:ext cx="203494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</a:t>
              </a: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II</a:t>
              </a: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. 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아키텍처 다이어그램 예시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2563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804929" y="1279974"/>
            <a:ext cx="9310746" cy="5054151"/>
          </a:xfrm>
          <a:prstGeom prst="rect">
            <a:avLst/>
          </a:prstGeom>
          <a:noFill/>
          <a:ln w="38100"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SDS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Cloud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84258" y="1694390"/>
            <a:ext cx="9007591" cy="4537689"/>
          </a:xfrm>
          <a:prstGeom prst="rect">
            <a:avLst/>
          </a:prstGeom>
          <a:noFill/>
          <a:ln w="25400">
            <a:solidFill>
              <a:srgbClr val="787C8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VPC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1822034" y="1277978"/>
            <a:ext cx="381600" cy="345600"/>
          </a:xfrm>
          <a:prstGeom prst="rect">
            <a:avLst/>
          </a:prstGeom>
          <a:solidFill>
            <a:srgbClr val="1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34" y="1298378"/>
            <a:ext cx="304800" cy="304800"/>
          </a:xfrm>
          <a:prstGeom prst="rect">
            <a:avLst/>
          </a:prstGeom>
        </p:spPr>
      </p:pic>
      <p:sp>
        <p:nvSpPr>
          <p:cNvPr id="26" name="직사각형 25"/>
          <p:cNvSpPr>
            <a:spLocks/>
          </p:cNvSpPr>
          <p:nvPr/>
        </p:nvSpPr>
        <p:spPr>
          <a:xfrm>
            <a:off x="1980770" y="1693964"/>
            <a:ext cx="381600" cy="345600"/>
          </a:xfrm>
          <a:prstGeom prst="rect">
            <a:avLst/>
          </a:prstGeom>
          <a:solidFill>
            <a:srgbClr val="787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170" y="1714364"/>
            <a:ext cx="304800" cy="30480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8493324" y="2019164"/>
            <a:ext cx="2393751" cy="4114936"/>
          </a:xfrm>
          <a:prstGeom prst="rect">
            <a:avLst/>
          </a:prstGeom>
          <a:solidFill>
            <a:srgbClr val="F3F4F6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Subnet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8494493" y="2018774"/>
            <a:ext cx="381600" cy="345600"/>
          </a:xfrm>
          <a:prstGeom prst="rect">
            <a:avLst/>
          </a:prstGeom>
          <a:solidFill>
            <a:srgbClr val="787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93" y="2039174"/>
            <a:ext cx="304800" cy="30480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795468" y="2039177"/>
            <a:ext cx="5310307" cy="4094923"/>
          </a:xfrm>
          <a:prstGeom prst="rect">
            <a:avLst/>
          </a:prstGeom>
          <a:solidFill>
            <a:srgbClr val="F3F4F6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Subnet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2796638" y="2038787"/>
            <a:ext cx="381600" cy="345600"/>
          </a:xfrm>
          <a:prstGeom prst="rect">
            <a:avLst/>
          </a:prstGeom>
          <a:solidFill>
            <a:srgbClr val="787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38" y="2059187"/>
            <a:ext cx="304800" cy="30480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961429" y="2468068"/>
            <a:ext cx="5001471" cy="3570782"/>
          </a:xfrm>
          <a:prstGeom prst="rect">
            <a:avLst/>
          </a:prstGeom>
          <a:noFill/>
          <a:ln w="25400">
            <a:solidFill>
              <a:srgbClr val="A5A7A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Security group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직사각형 34"/>
          <p:cNvSpPr>
            <a:spLocks/>
          </p:cNvSpPr>
          <p:nvPr/>
        </p:nvSpPr>
        <p:spPr>
          <a:xfrm>
            <a:off x="2962598" y="2465022"/>
            <a:ext cx="381600" cy="345600"/>
          </a:xfrm>
          <a:prstGeom prst="rect">
            <a:avLst/>
          </a:prstGeom>
          <a:solidFill>
            <a:srgbClr val="A5A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998" y="2485422"/>
            <a:ext cx="304800" cy="3048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74594" y="4158134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Users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0" y="3447053"/>
            <a:ext cx="609600" cy="6096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860434" y="4166127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Load Balancer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02" y="3448840"/>
            <a:ext cx="609600" cy="609600"/>
          </a:xfrm>
          <a:prstGeom prst="rect">
            <a:avLst/>
          </a:prstGeom>
        </p:spPr>
      </p:pic>
      <p:cxnSp>
        <p:nvCxnSpPr>
          <p:cNvPr id="41" name="직선 화살표 연결선 40"/>
          <p:cNvCxnSpPr>
            <a:stCxn id="38" idx="3"/>
            <a:endCxn id="40" idx="1"/>
          </p:cNvCxnSpPr>
          <p:nvPr/>
        </p:nvCxnSpPr>
        <p:spPr>
          <a:xfrm>
            <a:off x="1117290" y="3751853"/>
            <a:ext cx="977512" cy="1787"/>
          </a:xfrm>
          <a:prstGeom prst="straightConnector1">
            <a:avLst/>
          </a:prstGeom>
          <a:ln w="12700">
            <a:solidFill>
              <a:srgbClr val="1F253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54" idx="1"/>
            <a:endCxn id="40" idx="3"/>
          </p:cNvCxnSpPr>
          <p:nvPr/>
        </p:nvCxnSpPr>
        <p:spPr>
          <a:xfrm rot="10800000">
            <a:off x="2704402" y="3753640"/>
            <a:ext cx="916854" cy="314312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24918" y="3123720"/>
            <a:ext cx="1812119" cy="2432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Kubernetes Engine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75" y="2837938"/>
            <a:ext cx="609600" cy="609600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3214637" y="3007348"/>
            <a:ext cx="4590134" cy="2907677"/>
          </a:xfrm>
          <a:prstGeom prst="rect">
            <a:avLst/>
          </a:prstGeom>
          <a:noFill/>
          <a:ln w="25400">
            <a:solidFill>
              <a:srgbClr val="B0B8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rgbClr val="787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647591" y="2465022"/>
            <a:ext cx="2125184" cy="3573828"/>
          </a:xfrm>
          <a:prstGeom prst="rect">
            <a:avLst/>
          </a:prstGeom>
          <a:noFill/>
          <a:ln w="25400">
            <a:solidFill>
              <a:srgbClr val="A5A7A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Security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group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>
            <a:off x="8648759" y="2461976"/>
            <a:ext cx="381600" cy="345600"/>
          </a:xfrm>
          <a:prstGeom prst="rect">
            <a:avLst/>
          </a:prstGeom>
          <a:solidFill>
            <a:srgbClr val="A5A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159" y="2482376"/>
            <a:ext cx="304800" cy="3048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406475" y="4361666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Ingress Controller1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56" y="3763152"/>
            <a:ext cx="609600" cy="6096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406475" y="5371044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Ingress Controller2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56" y="4772530"/>
            <a:ext cx="609600" cy="6096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086042" y="4190216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Apache HTTP Server1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23" y="3591702"/>
            <a:ext cx="609600" cy="6096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086042" y="5532969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Tomcat1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23" y="4934455"/>
            <a:ext cx="609600" cy="6096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6334100" y="4190216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Apache HTTP </a:t>
            </a: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Server2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81" y="3591702"/>
            <a:ext cx="609600" cy="6096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6334100" y="5532969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Tomcat2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81" y="4934455"/>
            <a:ext cx="609600" cy="609600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3347996" y="3447053"/>
            <a:ext cx="1195394" cy="2321505"/>
          </a:xfrm>
          <a:prstGeom prst="rect">
            <a:avLst/>
          </a:prstGeom>
          <a:noFill/>
          <a:ln w="25400">
            <a:solidFill>
              <a:srgbClr val="B0B8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rgbClr val="787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95830" y="3447831"/>
            <a:ext cx="2623221" cy="1135294"/>
          </a:xfrm>
          <a:prstGeom prst="rect">
            <a:avLst/>
          </a:prstGeom>
          <a:noFill/>
          <a:ln w="25400">
            <a:solidFill>
              <a:srgbClr val="B0B8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rgbClr val="787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93725" y="4729591"/>
            <a:ext cx="2623221" cy="1038967"/>
          </a:xfrm>
          <a:prstGeom prst="rect">
            <a:avLst/>
          </a:prstGeom>
          <a:noFill/>
          <a:ln w="25400">
            <a:solidFill>
              <a:srgbClr val="B0B8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rgbClr val="787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37582" y="3467877"/>
            <a:ext cx="1812119" cy="2432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Web Server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00989" y="4799816"/>
            <a:ext cx="1812119" cy="2432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Application Server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34250" y="3457024"/>
            <a:ext cx="811607" cy="2432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Ingress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053590" y="4515554"/>
            <a:ext cx="1080000" cy="34324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DB Service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65" y="3861327"/>
            <a:ext cx="609600" cy="609600"/>
          </a:xfrm>
          <a:prstGeom prst="rect">
            <a:avLst/>
          </a:prstGeom>
        </p:spPr>
      </p:pic>
      <p:cxnSp>
        <p:nvCxnSpPr>
          <p:cNvPr id="75" name="꺾인 연결선 74"/>
          <p:cNvCxnSpPr>
            <a:stCxn id="56" idx="1"/>
            <a:endCxn id="40" idx="3"/>
          </p:cNvCxnSpPr>
          <p:nvPr/>
        </p:nvCxnSpPr>
        <p:spPr>
          <a:xfrm rot="10800000">
            <a:off x="2704402" y="3753640"/>
            <a:ext cx="916854" cy="1323690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66" idx="1"/>
            <a:endCxn id="65" idx="3"/>
          </p:cNvCxnSpPr>
          <p:nvPr/>
        </p:nvCxnSpPr>
        <p:spPr>
          <a:xfrm rot="10800000" flipV="1">
            <a:off x="4543390" y="4015478"/>
            <a:ext cx="452440" cy="592328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67" idx="1"/>
            <a:endCxn id="65" idx="3"/>
          </p:cNvCxnSpPr>
          <p:nvPr/>
        </p:nvCxnSpPr>
        <p:spPr>
          <a:xfrm rot="10800000">
            <a:off x="4543391" y="4607807"/>
            <a:ext cx="450335" cy="641269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72" idx="1"/>
            <a:endCxn id="66" idx="3"/>
          </p:cNvCxnSpPr>
          <p:nvPr/>
        </p:nvCxnSpPr>
        <p:spPr>
          <a:xfrm rot="10800000">
            <a:off x="7619051" y="4015479"/>
            <a:ext cx="1577414" cy="150649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72" idx="1"/>
            <a:endCxn id="67" idx="3"/>
          </p:cNvCxnSpPr>
          <p:nvPr/>
        </p:nvCxnSpPr>
        <p:spPr>
          <a:xfrm rot="10800000" flipV="1">
            <a:off x="7616947" y="4166127"/>
            <a:ext cx="1579519" cy="1082948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89"/>
          <p:cNvSpPr>
            <a:spLocks/>
          </p:cNvSpPr>
          <p:nvPr/>
        </p:nvSpPr>
        <p:spPr>
          <a:xfrm>
            <a:off x="5270502" y="2824620"/>
            <a:ext cx="345600" cy="345600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1" name="모서리가 둥근 직사각형 90"/>
          <p:cNvSpPr>
            <a:spLocks/>
          </p:cNvSpPr>
          <p:nvPr/>
        </p:nvSpPr>
        <p:spPr>
          <a:xfrm>
            <a:off x="2249008" y="3082106"/>
            <a:ext cx="345600" cy="345600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2" name="모서리가 둥근 직사각형 91"/>
          <p:cNvSpPr>
            <a:spLocks/>
          </p:cNvSpPr>
          <p:nvPr/>
        </p:nvSpPr>
        <p:spPr>
          <a:xfrm>
            <a:off x="6071636" y="4452891"/>
            <a:ext cx="345600" cy="345600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3" name="모서리가 둥근 직사각형 92"/>
          <p:cNvSpPr>
            <a:spLocks/>
          </p:cNvSpPr>
          <p:nvPr/>
        </p:nvSpPr>
        <p:spPr>
          <a:xfrm>
            <a:off x="3264348" y="3365501"/>
            <a:ext cx="345600" cy="345600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제목 개체 틀 1"/>
          <p:cNvSpPr txBox="1">
            <a:spLocks/>
          </p:cNvSpPr>
          <p:nvPr/>
        </p:nvSpPr>
        <p:spPr>
          <a:xfrm>
            <a:off x="527051" y="404664"/>
            <a:ext cx="10036174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kumimoji="0" lang="ko-KR" altLang="en-US" sz="3000" b="1" i="0" u="none" strike="noStrike" kern="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예시</a:t>
            </a:r>
            <a:r>
              <a:rPr kumimoji="0" lang="en-US" altLang="ko-KR" sz="3000" b="1" i="0" u="none" strike="noStrike" kern="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2 -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Baremetal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활용한 </a:t>
            </a:r>
            <a:r>
              <a:rPr lang="ko-KR" altLang="en-US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고가용성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Oracle DBMS 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  <a:endParaRPr kumimoji="0" lang="en-US" altLang="ko-KR" sz="3000" b="1" i="0" u="none" strike="noStrike" kern="0" cap="none" spc="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658175" y="107504"/>
            <a:ext cx="2034949" cy="349198"/>
            <a:chOff x="9658175" y="107504"/>
            <a:chExt cx="2034949" cy="349198"/>
          </a:xfrm>
        </p:grpSpPr>
        <p:sp>
          <p:nvSpPr>
            <p:cNvPr id="16" name="TextBox 15"/>
            <p:cNvSpPr txBox="1"/>
            <p:nvPr/>
          </p:nvSpPr>
          <p:spPr>
            <a:xfrm>
              <a:off x="9658175" y="107504"/>
              <a:ext cx="203494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algn="r" defTabSz="914377" latinLnBrk="0">
                <a:spcBef>
                  <a:spcPct val="20000"/>
                </a:spcBef>
                <a:defRPr/>
              </a:pPr>
              <a:r>
                <a:rPr lang="ko-KR" altLang="en-US" sz="1000" b="1" kern="0" dirty="0" smtClean="0">
                  <a:solidFill>
                    <a:srgbClr val="1F2563"/>
                  </a:solidFill>
                  <a:latin typeface="맑은 고딕" panose="020B0503020000020004" pitchFamily="50" charset="-127"/>
                  <a:cs typeface="나눔스퀘어 Bold" panose="020B0502040204020203" pitchFamily="34" charset="0"/>
                </a:rPr>
                <a:t>□□■□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256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58175" y="272036"/>
              <a:ext cx="203494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</a:t>
              </a: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II</a:t>
              </a: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. 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56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나눔스퀘어 Bold" panose="020B0502040204020203" pitchFamily="34" charset="0"/>
                </a:rPr>
                <a:t>아키텍처 다이어그램 예시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2563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995429" y="1279974"/>
            <a:ext cx="9129771" cy="5054151"/>
          </a:xfrm>
          <a:prstGeom prst="rect">
            <a:avLst/>
          </a:prstGeom>
          <a:noFill/>
          <a:ln w="38100"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SDS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Cloud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2012534" y="1277978"/>
            <a:ext cx="381600" cy="345600"/>
          </a:xfrm>
          <a:prstGeom prst="rect">
            <a:avLst/>
          </a:prstGeom>
          <a:solidFill>
            <a:srgbClr val="1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34" y="1298378"/>
            <a:ext cx="304800" cy="304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7026" y="4139291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Users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5" y="3447053"/>
            <a:ext cx="609600" cy="6096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074111" y="4139291"/>
            <a:ext cx="1080000" cy="2506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Load Balancer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02" y="3448840"/>
            <a:ext cx="609600" cy="609600"/>
          </a:xfrm>
          <a:prstGeom prst="rect">
            <a:avLst/>
          </a:prstGeom>
        </p:spPr>
      </p:pic>
      <p:cxnSp>
        <p:nvCxnSpPr>
          <p:cNvPr id="37" name="직선 화살표 연결선 36"/>
          <p:cNvCxnSpPr>
            <a:stCxn id="34" idx="3"/>
            <a:endCxn id="36" idx="1"/>
          </p:cNvCxnSpPr>
          <p:nvPr/>
        </p:nvCxnSpPr>
        <p:spPr>
          <a:xfrm>
            <a:off x="1031565" y="3751853"/>
            <a:ext cx="1253737" cy="1787"/>
          </a:xfrm>
          <a:prstGeom prst="straightConnector1">
            <a:avLst/>
          </a:prstGeom>
          <a:ln w="12700">
            <a:solidFill>
              <a:srgbClr val="1F253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41" idx="1"/>
            <a:endCxn id="36" idx="3"/>
          </p:cNvCxnSpPr>
          <p:nvPr/>
        </p:nvCxnSpPr>
        <p:spPr>
          <a:xfrm rot="10800000">
            <a:off x="2894903" y="3753641"/>
            <a:ext cx="615543" cy="331465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510445" y="2652837"/>
            <a:ext cx="1151171" cy="2864536"/>
          </a:xfrm>
          <a:prstGeom prst="rect">
            <a:avLst/>
          </a:prstGeom>
          <a:noFill/>
          <a:ln w="25400">
            <a:solidFill>
              <a:srgbClr val="B0B8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rgbClr val="787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26121" y="1699601"/>
            <a:ext cx="1666638" cy="19576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DBMS Service Subnet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71" name="모서리가 둥근 직사각형 70"/>
          <p:cNvSpPr>
            <a:spLocks/>
          </p:cNvSpPr>
          <p:nvPr/>
        </p:nvSpPr>
        <p:spPr>
          <a:xfrm>
            <a:off x="3509764" y="2255128"/>
            <a:ext cx="345600" cy="345600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34" y="3452989"/>
            <a:ext cx="609600" cy="6096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7483837" y="3306878"/>
            <a:ext cx="1217333" cy="3340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Bare Metal Server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46031" y="3398098"/>
            <a:ext cx="1080000" cy="2269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Virtual Server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81616" y="5130775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VM Instances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703" y="2698911"/>
            <a:ext cx="609600" cy="609600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816" y="2702859"/>
            <a:ext cx="609600" cy="609600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76" y="3941062"/>
            <a:ext cx="487680" cy="48768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76" y="4581909"/>
            <a:ext cx="487680" cy="487680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5025461" y="2652837"/>
            <a:ext cx="1151171" cy="2864536"/>
          </a:xfrm>
          <a:prstGeom prst="rect">
            <a:avLst/>
          </a:prstGeom>
          <a:noFill/>
          <a:ln w="25400">
            <a:solidFill>
              <a:srgbClr val="B0B8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rgbClr val="787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061047" y="3398098"/>
            <a:ext cx="1080000" cy="2269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Virtual Server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96632" y="5130775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VM Instances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32" y="2702859"/>
            <a:ext cx="609600" cy="609600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92" y="3941062"/>
            <a:ext cx="487680" cy="487680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92" y="4581909"/>
            <a:ext cx="487680" cy="487680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509764" y="5563368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Web Server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61046" y="5563368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App Server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63" y="3815194"/>
            <a:ext cx="487680" cy="487680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7516918" y="2570068"/>
            <a:ext cx="1151171" cy="2007893"/>
          </a:xfrm>
          <a:prstGeom prst="rect">
            <a:avLst/>
          </a:prstGeom>
          <a:noFill/>
          <a:ln w="25400">
            <a:solidFill>
              <a:srgbClr val="B0B8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rgbClr val="787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164138" y="3306878"/>
            <a:ext cx="1217333" cy="3340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Bare Metal Server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004" y="2698911"/>
            <a:ext cx="609600" cy="609600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964" y="3815194"/>
            <a:ext cx="487680" cy="487680"/>
          </a:xfrm>
          <a:prstGeom prst="rect">
            <a:avLst/>
          </a:prstGeom>
        </p:spPr>
      </p:pic>
      <p:sp>
        <p:nvSpPr>
          <p:cNvPr id="96" name="직사각형 95"/>
          <p:cNvSpPr/>
          <p:nvPr/>
        </p:nvSpPr>
        <p:spPr>
          <a:xfrm>
            <a:off x="9197219" y="2570068"/>
            <a:ext cx="1151171" cy="2007893"/>
          </a:xfrm>
          <a:prstGeom prst="rect">
            <a:avLst/>
          </a:prstGeom>
          <a:noFill/>
          <a:ln w="25400">
            <a:solidFill>
              <a:srgbClr val="B0B8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rgbClr val="787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428236" y="5868055"/>
            <a:ext cx="1515863" cy="3708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Block Storage</a:t>
            </a:r>
            <a:br>
              <a:rPr lang="en-US" altLang="ko-KR" sz="1200" dirty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- Shared Volume</a:t>
            </a: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089" y="5160775"/>
            <a:ext cx="609600" cy="609600"/>
          </a:xfrm>
          <a:prstGeom prst="rect">
            <a:avLst/>
          </a:prstGeom>
        </p:spPr>
      </p:pic>
      <p:cxnSp>
        <p:nvCxnSpPr>
          <p:cNvPr id="99" name="꺾인 연결선 98"/>
          <p:cNvCxnSpPr>
            <a:stCxn id="96" idx="0"/>
            <a:endCxn id="92" idx="0"/>
          </p:cNvCxnSpPr>
          <p:nvPr/>
        </p:nvCxnSpPr>
        <p:spPr>
          <a:xfrm rot="16200000" flipV="1">
            <a:off x="8932655" y="1729917"/>
            <a:ext cx="12700" cy="1680301"/>
          </a:xfrm>
          <a:prstGeom prst="bentConnector3">
            <a:avLst>
              <a:gd name="adj1" fmla="val 1724984"/>
            </a:avLst>
          </a:prstGeom>
          <a:ln w="12700">
            <a:solidFill>
              <a:srgbClr val="1F2533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98" idx="0"/>
            <a:endCxn id="96" idx="2"/>
          </p:cNvCxnSpPr>
          <p:nvPr/>
        </p:nvCxnSpPr>
        <p:spPr>
          <a:xfrm rot="5400000" flipH="1" flipV="1">
            <a:off x="9081440" y="4469410"/>
            <a:ext cx="582814" cy="799916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98" idx="0"/>
            <a:endCxn id="92" idx="2"/>
          </p:cNvCxnSpPr>
          <p:nvPr/>
        </p:nvCxnSpPr>
        <p:spPr>
          <a:xfrm rot="16200000" flipV="1">
            <a:off x="8241290" y="4429175"/>
            <a:ext cx="582814" cy="880385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103238" y="4646981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DB node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658175" y="4636237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DB node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cxnSp>
        <p:nvCxnSpPr>
          <p:cNvPr id="110" name="꺾인 연결선 109"/>
          <p:cNvCxnSpPr/>
          <p:nvPr/>
        </p:nvCxnSpPr>
        <p:spPr>
          <a:xfrm rot="16200000" flipV="1">
            <a:off x="8937504" y="1568417"/>
            <a:ext cx="36000" cy="1980000"/>
          </a:xfrm>
          <a:prstGeom prst="bentConnector3">
            <a:avLst>
              <a:gd name="adj1" fmla="val 1840417"/>
            </a:avLst>
          </a:prstGeom>
          <a:ln w="12700">
            <a:solidFill>
              <a:srgbClr val="1F2533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112518" y="1983032"/>
            <a:ext cx="1666638" cy="2754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Interconnect Heartbeat Subnet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113856" y="1531612"/>
            <a:ext cx="3631426" cy="3531483"/>
          </a:xfrm>
          <a:prstGeom prst="rect">
            <a:avLst/>
          </a:prstGeom>
          <a:noFill/>
          <a:ln w="25400">
            <a:solidFill>
              <a:srgbClr val="B0B8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rgbClr val="787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537604" y="5160775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Oracle Cluster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cxnSp>
        <p:nvCxnSpPr>
          <p:cNvPr id="127" name="꺾인 연결선 126"/>
          <p:cNvCxnSpPr>
            <a:stCxn id="125" idx="1"/>
            <a:endCxn id="82" idx="3"/>
          </p:cNvCxnSpPr>
          <p:nvPr/>
        </p:nvCxnSpPr>
        <p:spPr>
          <a:xfrm rot="10800000" flipV="1">
            <a:off x="6176632" y="3297353"/>
            <a:ext cx="937224" cy="787751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41" idx="3"/>
            <a:endCxn id="82" idx="1"/>
          </p:cNvCxnSpPr>
          <p:nvPr/>
        </p:nvCxnSpPr>
        <p:spPr>
          <a:xfrm>
            <a:off x="4661616" y="4085105"/>
            <a:ext cx="363845" cy="0"/>
          </a:xfrm>
          <a:prstGeom prst="straightConnector1">
            <a:avLst/>
          </a:prstGeom>
          <a:ln w="12700">
            <a:solidFill>
              <a:srgbClr val="1F2533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모서리가 둥근 직사각형 131"/>
          <p:cNvSpPr>
            <a:spLocks/>
          </p:cNvSpPr>
          <p:nvPr/>
        </p:nvSpPr>
        <p:spPr>
          <a:xfrm>
            <a:off x="912003" y="3101826"/>
            <a:ext cx="345600" cy="345600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3" name="모서리가 둥근 직사각형 132"/>
          <p:cNvSpPr>
            <a:spLocks/>
          </p:cNvSpPr>
          <p:nvPr/>
        </p:nvSpPr>
        <p:spPr>
          <a:xfrm>
            <a:off x="8183228" y="5204156"/>
            <a:ext cx="345600" cy="345600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4" name="모서리가 둥근 직사각형 133"/>
          <p:cNvSpPr>
            <a:spLocks/>
          </p:cNvSpPr>
          <p:nvPr/>
        </p:nvSpPr>
        <p:spPr>
          <a:xfrm>
            <a:off x="7164175" y="1576394"/>
            <a:ext cx="345600" cy="345600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5" name="모서리가 둥근 직사각형 134"/>
          <p:cNvSpPr>
            <a:spLocks/>
          </p:cNvSpPr>
          <p:nvPr/>
        </p:nvSpPr>
        <p:spPr>
          <a:xfrm>
            <a:off x="6226543" y="2255128"/>
            <a:ext cx="345600" cy="345600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0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11415</TotalTime>
  <Words>1039</Words>
  <Application>Microsoft Office PowerPoint</Application>
  <PresentationFormat>와이드스크린</PresentationFormat>
  <Paragraphs>467</Paragraphs>
  <Slides>28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나눔스퀘어</vt:lpstr>
      <vt:lpstr>Arial</vt:lpstr>
      <vt:lpstr>Times New Roman</vt:lpstr>
      <vt:lpstr>나눔스퀘어 ExtraBold</vt:lpstr>
      <vt:lpstr>Calibri</vt:lpstr>
      <vt:lpstr>helvetica</vt:lpstr>
      <vt:lpstr>맑은 고딕</vt:lpstr>
      <vt:lpstr>Segoe UI</vt:lpstr>
      <vt:lpstr>나눔스퀘어 Bold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정주일</cp:lastModifiedBy>
  <cp:revision>701</cp:revision>
  <cp:lastPrinted>2021-07-16T07:22:49Z</cp:lastPrinted>
  <dcterms:created xsi:type="dcterms:W3CDTF">2020-02-25T07:30:12Z</dcterms:created>
  <dcterms:modified xsi:type="dcterms:W3CDTF">2021-10-27T05:42:14Z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FLCMData">
    <vt:lpwstr>DBF43778FA5405AF81215E8FC794DD2655DA26F96145F779DE5415DF78E14E9FF69D96A13CD38BC05914D153325CCAFF9A21FF048696668709AF31BCA5787256</vt:lpwstr>
  </property>
</Properties>
</file>