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57" r:id="rId5"/>
    <p:sldId id="258" r:id="rId6"/>
    <p:sldId id="259" r:id="rId7"/>
    <p:sldId id="260" r:id="rId8"/>
    <p:sldId id="262" r:id="rId9"/>
    <p:sldId id="263" r:id="rId10"/>
    <p:sldId id="272" r:id="rId11"/>
    <p:sldId id="271"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72" autoAdjust="0"/>
  </p:normalViewPr>
  <p:slideViewPr>
    <p:cSldViewPr>
      <p:cViewPr>
        <p:scale>
          <a:sx n="66" d="100"/>
          <a:sy n="66" d="100"/>
        </p:scale>
        <p:origin x="-1494"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6DDCB3-4BAE-4556-88BF-A1740B14070A}" type="datetimeFigureOut">
              <a:rPr lang="en-IN" smtClean="0"/>
              <a:t>11-10-2016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381679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6DDCB3-4BAE-4556-88BF-A1740B14070A}" type="datetimeFigureOut">
              <a:rPr lang="en-IN" smtClean="0"/>
              <a:t>11-10-2016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197570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6DDCB3-4BAE-4556-88BF-A1740B14070A}" type="datetimeFigureOut">
              <a:rPr lang="en-IN" smtClean="0"/>
              <a:t>11-10-2016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19065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6DDCB3-4BAE-4556-88BF-A1740B14070A}" type="datetimeFigureOut">
              <a:rPr lang="en-IN" smtClean="0"/>
              <a:t>11-10-2016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86317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DDCB3-4BAE-4556-88BF-A1740B14070A}" type="datetimeFigureOut">
              <a:rPr lang="en-IN" smtClean="0"/>
              <a:t>11-10-2016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282342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6DDCB3-4BAE-4556-88BF-A1740B14070A}" type="datetimeFigureOut">
              <a:rPr lang="en-IN" smtClean="0"/>
              <a:t>11-10-2016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141765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6DDCB3-4BAE-4556-88BF-A1740B14070A}" type="datetimeFigureOut">
              <a:rPr lang="en-IN" smtClean="0"/>
              <a:t>11-10-2016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100003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6DDCB3-4BAE-4556-88BF-A1740B14070A}" type="datetimeFigureOut">
              <a:rPr lang="en-IN" smtClean="0"/>
              <a:t>11-10-2016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5763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DDCB3-4BAE-4556-88BF-A1740B14070A}" type="datetimeFigureOut">
              <a:rPr lang="en-IN" smtClean="0"/>
              <a:t>11-10-2016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62408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DDCB3-4BAE-4556-88BF-A1740B14070A}" type="datetimeFigureOut">
              <a:rPr lang="en-IN" smtClean="0"/>
              <a:t>11-10-2016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285368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DDCB3-4BAE-4556-88BF-A1740B14070A}" type="datetimeFigureOut">
              <a:rPr lang="en-IN" smtClean="0"/>
              <a:t>11-10-2016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37468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DDCB3-4BAE-4556-88BF-A1740B14070A}" type="datetimeFigureOut">
              <a:rPr lang="en-IN" smtClean="0"/>
              <a:t>11-10-2016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9DBE8-9327-4D3C-AB30-24E8D1261501}" type="slidenum">
              <a:rPr lang="en-IN" smtClean="0"/>
              <a:t>‹#›</a:t>
            </a:fld>
            <a:endParaRPr lang="en-IN"/>
          </a:p>
        </p:txBody>
      </p:sp>
    </p:spTree>
    <p:extLst>
      <p:ext uri="{BB962C8B-B14F-4D97-AF65-F5344CB8AC3E}">
        <p14:creationId xmlns:p14="http://schemas.microsoft.com/office/powerpoint/2010/main" val="1299951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Visual computing and mixed reality</a:t>
            </a:r>
            <a:endParaRPr lang="en-IN" b="1" dirty="0"/>
          </a:p>
        </p:txBody>
      </p:sp>
      <p:sp>
        <p:nvSpPr>
          <p:cNvPr id="3" name="Subtitle 2"/>
          <p:cNvSpPr>
            <a:spLocks noGrp="1"/>
          </p:cNvSpPr>
          <p:nvPr>
            <p:ph type="subTitle" idx="1"/>
          </p:nvPr>
        </p:nvSpPr>
        <p:spPr>
          <a:xfrm>
            <a:off x="1371600" y="3886200"/>
            <a:ext cx="7448872" cy="1752600"/>
          </a:xfrm>
        </p:spPr>
        <p:txBody>
          <a:bodyPr/>
          <a:lstStyle/>
          <a:p>
            <a:r>
              <a:rPr lang="en-IN" dirty="0" smtClean="0"/>
              <a:t>Assignment 1</a:t>
            </a:r>
          </a:p>
          <a:p>
            <a:r>
              <a:rPr lang="en-IN" dirty="0" smtClean="0"/>
              <a:t>                                </a:t>
            </a:r>
            <a:r>
              <a:rPr lang="en-IN" dirty="0" err="1" smtClean="0"/>
              <a:t>Shruthi</a:t>
            </a:r>
            <a:r>
              <a:rPr lang="en-IN" dirty="0" smtClean="0"/>
              <a:t> Kura(101516439)</a:t>
            </a:r>
          </a:p>
          <a:p>
            <a:r>
              <a:rPr lang="en-IN" dirty="0" smtClean="0"/>
              <a:t>                         </a:t>
            </a:r>
            <a:r>
              <a:rPr lang="en-IN" dirty="0" err="1" smtClean="0"/>
              <a:t>Naveena</a:t>
            </a:r>
            <a:r>
              <a:rPr lang="en-IN" dirty="0" smtClean="0"/>
              <a:t> </a:t>
            </a:r>
            <a:r>
              <a:rPr lang="en-IN" dirty="0" err="1" smtClean="0"/>
              <a:t>Katpally</a:t>
            </a:r>
            <a:r>
              <a:rPr lang="en-IN" dirty="0" smtClean="0"/>
              <a:t>(101551664)</a:t>
            </a:r>
            <a:endParaRPr lang="en-IN" dirty="0"/>
          </a:p>
        </p:txBody>
      </p:sp>
    </p:spTree>
    <p:extLst>
      <p:ext uri="{BB962C8B-B14F-4D97-AF65-F5344CB8AC3E}">
        <p14:creationId xmlns:p14="http://schemas.microsoft.com/office/powerpoint/2010/main" val="250674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700808"/>
            <a:ext cx="4752528"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59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7200800"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476672"/>
            <a:ext cx="7560840" cy="923330"/>
          </a:xfrm>
          <a:prstGeom prst="rect">
            <a:avLst/>
          </a:prstGeom>
          <a:noFill/>
        </p:spPr>
        <p:txBody>
          <a:bodyPr wrap="square" rtlCol="0">
            <a:spAutoFit/>
          </a:bodyPr>
          <a:lstStyle/>
          <a:p>
            <a:r>
              <a:rPr lang="en-IN" dirty="0" smtClean="0"/>
              <a:t>Histogram Equalization does not supports for all the images. In some cases it makes a slight change.</a:t>
            </a:r>
          </a:p>
          <a:p>
            <a:endParaRPr lang="en-IN" dirty="0"/>
          </a:p>
        </p:txBody>
      </p:sp>
    </p:spTree>
    <p:extLst>
      <p:ext uri="{BB962C8B-B14F-4D97-AF65-F5344CB8AC3E}">
        <p14:creationId xmlns:p14="http://schemas.microsoft.com/office/powerpoint/2010/main" val="395576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548680"/>
            <a:ext cx="8280920" cy="6832640"/>
          </a:xfrm>
          <a:prstGeom prst="rect">
            <a:avLst/>
          </a:prstGeom>
          <a:noFill/>
        </p:spPr>
        <p:txBody>
          <a:bodyPr wrap="square" rtlCol="0">
            <a:spAutoFit/>
          </a:bodyPr>
          <a:lstStyle/>
          <a:p>
            <a:r>
              <a:rPr lang="en-IN" sz="2400" b="1" dirty="0" smtClean="0"/>
              <a:t>                                       Image Filtering</a:t>
            </a:r>
          </a:p>
          <a:p>
            <a:endParaRPr lang="en-IN" dirty="0"/>
          </a:p>
          <a:p>
            <a:pPr marL="285750" indent="-285750">
              <a:buFont typeface="Arial" pitchFamily="34" charset="0"/>
              <a:buChar char="•"/>
            </a:pPr>
            <a:r>
              <a:rPr lang="en-IN" dirty="0" smtClean="0"/>
              <a:t>Image Filtering is a technique for modifying or enhancing an image.</a:t>
            </a:r>
          </a:p>
          <a:p>
            <a:pPr marL="285750" indent="-285750">
              <a:buFont typeface="Arial" pitchFamily="34" charset="0"/>
              <a:buChar char="•"/>
            </a:pPr>
            <a:endParaRPr lang="en-IN" dirty="0"/>
          </a:p>
          <a:p>
            <a:pPr marL="285750" indent="-285750">
              <a:buFont typeface="Arial" pitchFamily="34" charset="0"/>
              <a:buChar char="•"/>
            </a:pPr>
            <a:r>
              <a:rPr lang="en-IN" dirty="0" smtClean="0"/>
              <a:t>Image processing operations are implemented with filtering includes smoothing, sharpening and edge enhancement.</a:t>
            </a:r>
          </a:p>
          <a:p>
            <a:pPr marL="285750" indent="-285750">
              <a:buFont typeface="Arial" pitchFamily="34" charset="0"/>
              <a:buChar char="•"/>
            </a:pPr>
            <a:endParaRPr lang="en-IN" dirty="0"/>
          </a:p>
          <a:p>
            <a:pPr marL="285750" indent="-285750">
              <a:buFont typeface="Arial" pitchFamily="34" charset="0"/>
              <a:buChar char="•"/>
            </a:pPr>
            <a:r>
              <a:rPr lang="en-IN" dirty="0" smtClean="0"/>
              <a:t>Filtering is an neighbourhood operation, in which the value of any given pixel in the output image is determined by applying some algorithm to the values of pixel in the neighbourhood of corresponding input pixels.</a:t>
            </a:r>
          </a:p>
          <a:p>
            <a:pPr marL="285750" indent="-285750">
              <a:buFont typeface="Arial" pitchFamily="34" charset="0"/>
              <a:buChar char="•"/>
            </a:pPr>
            <a:endParaRPr lang="en-IN" dirty="0"/>
          </a:p>
          <a:p>
            <a:pPr marL="285750" indent="-285750">
              <a:buFont typeface="Arial" pitchFamily="34" charset="0"/>
              <a:buChar char="•"/>
            </a:pPr>
            <a:r>
              <a:rPr lang="en-IN" dirty="0" smtClean="0"/>
              <a:t>Min, Max and Median  are non linear filters ,they are used for </a:t>
            </a:r>
            <a:r>
              <a:rPr lang="en-IN" dirty="0" err="1" smtClean="0"/>
              <a:t>denoising</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smtClean="0"/>
              <a:t>Median Filter:  it eliminates slight noise, preserve the edges and avoid excessive smoothening.</a:t>
            </a:r>
          </a:p>
          <a:p>
            <a:pPr marL="285750" indent="-285750">
              <a:buFont typeface="Arial" pitchFamily="34" charset="0"/>
              <a:buChar char="•"/>
            </a:pPr>
            <a:endParaRPr lang="en-IN" dirty="0"/>
          </a:p>
          <a:p>
            <a:pPr marL="285750" indent="-285750">
              <a:buFont typeface="Arial" pitchFamily="34" charset="0"/>
              <a:buChar char="•"/>
            </a:pPr>
            <a:r>
              <a:rPr lang="en-IN" dirty="0" smtClean="0"/>
              <a:t>Min Filter : </a:t>
            </a:r>
            <a:r>
              <a:rPr lang="en-IN" dirty="0"/>
              <a:t>Min filter replaces the dark value in central pixel of a </a:t>
            </a:r>
            <a:r>
              <a:rPr lang="en-IN" dirty="0" smtClean="0"/>
              <a:t>window. In this Background is viewed.</a:t>
            </a:r>
          </a:p>
          <a:p>
            <a:pPr marL="285750" indent="-285750">
              <a:buFont typeface="Arial" pitchFamily="34" charset="0"/>
              <a:buChar char="•"/>
            </a:pPr>
            <a:endParaRPr lang="en-IN" dirty="0"/>
          </a:p>
          <a:p>
            <a:pPr marL="285750" indent="-285750">
              <a:buFont typeface="Arial" pitchFamily="34" charset="0"/>
              <a:buChar char="•"/>
            </a:pPr>
            <a:r>
              <a:rPr lang="en-IN" dirty="0" smtClean="0"/>
              <a:t>Max </a:t>
            </a:r>
            <a:r>
              <a:rPr lang="en-IN" dirty="0"/>
              <a:t>filter </a:t>
            </a:r>
            <a:r>
              <a:rPr lang="en-IN" dirty="0" smtClean="0"/>
              <a:t>: Max filter is </a:t>
            </a:r>
            <a:r>
              <a:rPr lang="en-IN" dirty="0"/>
              <a:t>used to find the brightest points in an </a:t>
            </a:r>
            <a:r>
              <a:rPr lang="en-IN" dirty="0" smtClean="0"/>
              <a:t>image, and </a:t>
            </a:r>
            <a:r>
              <a:rPr lang="en-IN" dirty="0"/>
              <a:t>gives the maximum value of the </a:t>
            </a:r>
            <a:r>
              <a:rPr lang="en-IN" dirty="0" smtClean="0"/>
              <a:t>window, In this foreground is viewed.</a:t>
            </a:r>
            <a:endParaRPr lang="en-IN" dirty="0"/>
          </a:p>
          <a:p>
            <a:pPr marL="285750" indent="-285750">
              <a:buFont typeface="Arial" pitchFamily="34" charset="0"/>
              <a:buChar char="•"/>
            </a:pPr>
            <a:endParaRPr lang="en-IN" dirty="0" smtClean="0"/>
          </a:p>
          <a:p>
            <a:endParaRPr lang="en-IN" dirty="0"/>
          </a:p>
          <a:p>
            <a:endParaRPr lang="en-IN" dirty="0"/>
          </a:p>
        </p:txBody>
      </p:sp>
    </p:spTree>
    <p:extLst>
      <p:ext uri="{BB962C8B-B14F-4D97-AF65-F5344CB8AC3E}">
        <p14:creationId xmlns:p14="http://schemas.microsoft.com/office/powerpoint/2010/main" val="154876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404664"/>
            <a:ext cx="4752528" cy="369332"/>
          </a:xfrm>
          <a:prstGeom prst="rect">
            <a:avLst/>
          </a:prstGeom>
          <a:noFill/>
        </p:spPr>
        <p:txBody>
          <a:bodyPr wrap="square" rtlCol="0">
            <a:spAutoFit/>
          </a:bodyPr>
          <a:lstStyle/>
          <a:p>
            <a:r>
              <a:rPr lang="en-IN" dirty="0" smtClean="0"/>
              <a:t>Input image:</a:t>
            </a:r>
            <a:endParaRPr lang="en-IN" dirty="0"/>
          </a:p>
        </p:txBody>
      </p:sp>
      <p:pic>
        <p:nvPicPr>
          <p:cNvPr id="5" name="Picture 4"/>
          <p:cNvPicPr/>
          <p:nvPr/>
        </p:nvPicPr>
        <p:blipFill>
          <a:blip r:embed="rId2"/>
          <a:stretch>
            <a:fillRect/>
          </a:stretch>
        </p:blipFill>
        <p:spPr>
          <a:xfrm>
            <a:off x="179513" y="1818004"/>
            <a:ext cx="4104456" cy="4419307"/>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16099"/>
            <a:ext cx="4248472" cy="4421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703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9512" y="1899498"/>
            <a:ext cx="3672408" cy="3689742"/>
          </a:xfrm>
          <a:prstGeom prst="rect">
            <a:avLst/>
          </a:prstGeom>
        </p:spPr>
      </p:pic>
      <p:sp>
        <p:nvSpPr>
          <p:cNvPr id="5" name="TextBox 4"/>
          <p:cNvSpPr txBox="1"/>
          <p:nvPr/>
        </p:nvSpPr>
        <p:spPr>
          <a:xfrm>
            <a:off x="467544" y="620688"/>
            <a:ext cx="5400600" cy="1200329"/>
          </a:xfrm>
          <a:prstGeom prst="rect">
            <a:avLst/>
          </a:prstGeom>
          <a:noFill/>
        </p:spPr>
        <p:txBody>
          <a:bodyPr wrap="square" rtlCol="0">
            <a:spAutoFit/>
          </a:bodyPr>
          <a:lstStyle/>
          <a:p>
            <a:r>
              <a:rPr lang="en-IN" dirty="0" smtClean="0"/>
              <a:t>Applying noise to the image:</a:t>
            </a:r>
          </a:p>
          <a:p>
            <a:endParaRPr lang="en-IN" dirty="0"/>
          </a:p>
          <a:p>
            <a:r>
              <a:rPr lang="en-IN" dirty="0"/>
              <a:t>image=</a:t>
            </a:r>
            <a:r>
              <a:rPr lang="en-IN" dirty="0" err="1"/>
              <a:t>imnoise</a:t>
            </a:r>
            <a:r>
              <a:rPr lang="en-IN" dirty="0"/>
              <a:t>(</a:t>
            </a:r>
            <a:r>
              <a:rPr lang="en-IN" dirty="0" err="1"/>
              <a:t>image,'salt</a:t>
            </a:r>
            <a:r>
              <a:rPr lang="en-IN" dirty="0"/>
              <a:t> &amp; pepper',0.05);</a:t>
            </a:r>
          </a:p>
          <a:p>
            <a:endParaRPr lang="en-IN"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899498"/>
            <a:ext cx="4392488" cy="377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292080" y="980728"/>
            <a:ext cx="2664296" cy="646331"/>
          </a:xfrm>
          <a:prstGeom prst="rect">
            <a:avLst/>
          </a:prstGeom>
          <a:noFill/>
        </p:spPr>
        <p:txBody>
          <a:bodyPr wrap="square" rtlCol="0">
            <a:spAutoFit/>
          </a:bodyPr>
          <a:lstStyle/>
          <a:p>
            <a:r>
              <a:rPr lang="en-IN" dirty="0" err="1" smtClean="0"/>
              <a:t>Denoise</a:t>
            </a:r>
            <a:r>
              <a:rPr lang="en-IN" dirty="0" smtClean="0"/>
              <a:t> image or median image</a:t>
            </a:r>
            <a:endParaRPr lang="en-IN" dirty="0"/>
          </a:p>
        </p:txBody>
      </p:sp>
    </p:spTree>
    <p:extLst>
      <p:ext uri="{BB962C8B-B14F-4D97-AF65-F5344CB8AC3E}">
        <p14:creationId xmlns:p14="http://schemas.microsoft.com/office/powerpoint/2010/main" val="411647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51520" y="1818005"/>
            <a:ext cx="3816424" cy="3221990"/>
          </a:xfrm>
          <a:prstGeom prst="rect">
            <a:avLst/>
          </a:prstGeom>
        </p:spPr>
      </p:pic>
      <p:sp>
        <p:nvSpPr>
          <p:cNvPr id="5" name="TextBox 4"/>
          <p:cNvSpPr txBox="1"/>
          <p:nvPr/>
        </p:nvSpPr>
        <p:spPr>
          <a:xfrm>
            <a:off x="251520" y="895742"/>
            <a:ext cx="3960440" cy="369332"/>
          </a:xfrm>
          <a:prstGeom prst="rect">
            <a:avLst/>
          </a:prstGeom>
          <a:noFill/>
        </p:spPr>
        <p:txBody>
          <a:bodyPr wrap="square" rtlCol="0">
            <a:spAutoFit/>
          </a:bodyPr>
          <a:lstStyle/>
          <a:p>
            <a:r>
              <a:rPr lang="en-IN" dirty="0" smtClean="0"/>
              <a:t>Image after applying Min filter</a:t>
            </a:r>
            <a:endParaRPr lang="en-IN"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830403"/>
            <a:ext cx="4392488"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499992" y="877362"/>
            <a:ext cx="3960440" cy="369332"/>
          </a:xfrm>
          <a:prstGeom prst="rect">
            <a:avLst/>
          </a:prstGeom>
          <a:noFill/>
        </p:spPr>
        <p:txBody>
          <a:bodyPr wrap="square" rtlCol="0">
            <a:spAutoFit/>
          </a:bodyPr>
          <a:lstStyle/>
          <a:p>
            <a:r>
              <a:rPr lang="en-IN" dirty="0" smtClean="0"/>
              <a:t>Image after applying Max filter</a:t>
            </a:r>
            <a:endParaRPr lang="en-IN" dirty="0"/>
          </a:p>
        </p:txBody>
      </p:sp>
    </p:spTree>
    <p:extLst>
      <p:ext uri="{BB962C8B-B14F-4D97-AF65-F5344CB8AC3E}">
        <p14:creationId xmlns:p14="http://schemas.microsoft.com/office/powerpoint/2010/main" val="259331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496944" cy="5047536"/>
          </a:xfrm>
          <a:prstGeom prst="rect">
            <a:avLst/>
          </a:prstGeom>
          <a:noFill/>
        </p:spPr>
        <p:txBody>
          <a:bodyPr wrap="square" rtlCol="0">
            <a:spAutoFit/>
          </a:bodyPr>
          <a:lstStyle/>
          <a:p>
            <a:pPr algn="ctr"/>
            <a:r>
              <a:rPr lang="en-IN" sz="2800" b="1" u="sng" dirty="0" smtClean="0"/>
              <a:t>TASK  1</a:t>
            </a:r>
          </a:p>
          <a:p>
            <a:endParaRPr lang="en-IN" dirty="0" smtClean="0"/>
          </a:p>
          <a:p>
            <a:r>
              <a:rPr lang="en-IN" dirty="0"/>
              <a:t>Write a MATLAB script which reads, converts a </a:t>
            </a:r>
            <a:r>
              <a:rPr lang="en-IN" dirty="0" err="1"/>
              <a:t>color</a:t>
            </a:r>
            <a:r>
              <a:rPr lang="en-IN" dirty="0"/>
              <a:t> image into </a:t>
            </a:r>
            <a:r>
              <a:rPr lang="en-IN" dirty="0" err="1"/>
              <a:t>grayscale</a:t>
            </a:r>
            <a:r>
              <a:rPr lang="en-IN" dirty="0"/>
              <a:t> image, and performs the histogram equalization on the </a:t>
            </a:r>
            <a:r>
              <a:rPr lang="en-IN" dirty="0" err="1"/>
              <a:t>grayscale</a:t>
            </a:r>
            <a:r>
              <a:rPr lang="en-IN" dirty="0"/>
              <a:t> one. Note that you are not allowed to use </a:t>
            </a:r>
            <a:r>
              <a:rPr lang="en-IN" dirty="0" err="1"/>
              <a:t>histeq</a:t>
            </a:r>
            <a:r>
              <a:rPr lang="en-IN" dirty="0"/>
              <a:t>, instead you have to implement a function to do histogram equalization. Do find some examples where histogram equalization achieves the worse results. Please discuss the pros and cons of histogram equalization method</a:t>
            </a:r>
            <a:r>
              <a:rPr lang="en-IN" dirty="0" smtClean="0"/>
              <a:t>.</a:t>
            </a:r>
          </a:p>
          <a:p>
            <a:endParaRPr lang="en-IN" dirty="0"/>
          </a:p>
          <a:p>
            <a:pPr algn="ctr"/>
            <a:r>
              <a:rPr lang="en-IN" sz="2400" b="1" dirty="0" smtClean="0"/>
              <a:t>Histogram</a:t>
            </a:r>
          </a:p>
          <a:p>
            <a:endParaRPr lang="en-IN" dirty="0" smtClean="0"/>
          </a:p>
          <a:p>
            <a:pPr marL="285750" indent="-285750">
              <a:buFont typeface="Arial" pitchFamily="34" charset="0"/>
              <a:buChar char="•"/>
            </a:pPr>
            <a:r>
              <a:rPr lang="en-IN" dirty="0" smtClean="0"/>
              <a:t>Histogram is an graphical representation of numerical data of the image.</a:t>
            </a:r>
          </a:p>
          <a:p>
            <a:endParaRPr lang="en-IN" dirty="0" smtClean="0"/>
          </a:p>
          <a:p>
            <a:pPr marL="285750" indent="-285750">
              <a:buFont typeface="Arial" pitchFamily="34" charset="0"/>
              <a:buChar char="•"/>
            </a:pPr>
            <a:r>
              <a:rPr lang="en-IN" dirty="0" smtClean="0"/>
              <a:t>Bars in histogram gives information about the contrast of the image.</a:t>
            </a:r>
          </a:p>
          <a:p>
            <a:pPr marL="285750" indent="-285750">
              <a:buFont typeface="Arial" pitchFamily="34" charset="0"/>
              <a:buChar char="•"/>
            </a:pPr>
            <a:endParaRPr lang="en-IN" dirty="0" smtClean="0"/>
          </a:p>
          <a:p>
            <a:pPr marL="285750" indent="-285750">
              <a:buFont typeface="Arial" pitchFamily="34" charset="0"/>
              <a:buChar char="•"/>
            </a:pPr>
            <a:r>
              <a:rPr lang="en-IN" dirty="0" smtClean="0"/>
              <a:t>If we stretch the histogram the image looks more brightened and sharpened.</a:t>
            </a:r>
          </a:p>
          <a:p>
            <a:endParaRPr lang="en-IN" dirty="0"/>
          </a:p>
          <a:p>
            <a:endParaRPr lang="en-IN" dirty="0"/>
          </a:p>
        </p:txBody>
      </p:sp>
    </p:spTree>
    <p:extLst>
      <p:ext uri="{BB962C8B-B14F-4D97-AF65-F5344CB8AC3E}">
        <p14:creationId xmlns:p14="http://schemas.microsoft.com/office/powerpoint/2010/main" val="297362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476672"/>
            <a:ext cx="7704856" cy="7725192"/>
          </a:xfrm>
          <a:prstGeom prst="rect">
            <a:avLst/>
          </a:prstGeom>
          <a:noFill/>
        </p:spPr>
        <p:txBody>
          <a:bodyPr wrap="square" rtlCol="0">
            <a:spAutoFit/>
          </a:bodyPr>
          <a:lstStyle/>
          <a:p>
            <a:pPr algn="ctr"/>
            <a:r>
              <a:rPr lang="en-IN" sz="2800" b="1" u="sng" dirty="0" smtClean="0"/>
              <a:t>Histogram equalization</a:t>
            </a:r>
          </a:p>
          <a:p>
            <a:endParaRPr lang="en-IN" dirty="0" smtClean="0"/>
          </a:p>
          <a:p>
            <a:pPr marL="285750" indent="-285750">
              <a:buFont typeface="Arial" pitchFamily="34" charset="0"/>
              <a:buChar char="•"/>
            </a:pPr>
            <a:r>
              <a:rPr lang="en-IN" dirty="0" smtClean="0"/>
              <a:t>It </a:t>
            </a:r>
            <a:r>
              <a:rPr lang="en-US" dirty="0" smtClean="0"/>
              <a:t>transform the intensity values </a:t>
            </a:r>
            <a:r>
              <a:rPr lang="en-IN" dirty="0"/>
              <a:t> </a:t>
            </a:r>
            <a:r>
              <a:rPr lang="en-US" dirty="0" smtClean="0"/>
              <a:t>so that the histogram of the output image approximately </a:t>
            </a:r>
            <a:r>
              <a:rPr lang="en-IN" dirty="0"/>
              <a:t> </a:t>
            </a:r>
            <a:r>
              <a:rPr lang="en-US" dirty="0" smtClean="0"/>
              <a:t>matches </a:t>
            </a:r>
            <a:r>
              <a:rPr lang="hu-HU" dirty="0" smtClean="0"/>
              <a:t>the flat </a:t>
            </a:r>
            <a:r>
              <a:rPr lang="en-US" dirty="0" smtClean="0"/>
              <a:t>histogram.</a:t>
            </a:r>
          </a:p>
          <a:p>
            <a:pPr marL="285750" indent="-285750">
              <a:buFont typeface="Arial" pitchFamily="34" charset="0"/>
              <a:buChar char="•"/>
            </a:pPr>
            <a:endParaRPr lang="en-US" dirty="0"/>
          </a:p>
          <a:p>
            <a:pPr marL="285750" indent="-285750">
              <a:buFont typeface="Arial" pitchFamily="34" charset="0"/>
              <a:buChar char="•"/>
            </a:pPr>
            <a:r>
              <a:rPr lang="en-US" dirty="0" smtClean="0"/>
              <a:t>It is used to enhance the contrast of the image.</a:t>
            </a:r>
          </a:p>
          <a:p>
            <a:endParaRPr lang="en-US" dirty="0"/>
          </a:p>
          <a:p>
            <a:pPr marL="285750" indent="-285750">
              <a:buFont typeface="Arial" pitchFamily="34" charset="0"/>
              <a:buChar char="•"/>
            </a:pPr>
            <a:r>
              <a:rPr lang="en-US" dirty="0" smtClean="0"/>
              <a:t>It may not increase the contrast in every case.</a:t>
            </a:r>
          </a:p>
          <a:p>
            <a:pPr marL="285750" indent="-285750">
              <a:buFont typeface="Arial" pitchFamily="34" charset="0"/>
              <a:buChar char="•"/>
            </a:pPr>
            <a:endParaRPr lang="en-US" dirty="0"/>
          </a:p>
          <a:p>
            <a:pPr marL="285750" indent="-285750">
              <a:buFont typeface="Arial" pitchFamily="34" charset="0"/>
              <a:buChar char="•"/>
            </a:pPr>
            <a:r>
              <a:rPr lang="en-US" dirty="0" smtClean="0"/>
              <a:t>In this the gray level values are may or may not be same as that of the input histogram image</a:t>
            </a:r>
            <a:endParaRPr lang="hu-HU" dirty="0" smtClean="0"/>
          </a:p>
          <a:p>
            <a:r>
              <a:rPr lang="en-IN" dirty="0" smtClean="0"/>
              <a:t>  </a:t>
            </a:r>
          </a:p>
          <a:p>
            <a:r>
              <a:rPr lang="en-IN" dirty="0"/>
              <a:t>H</a:t>
            </a:r>
            <a:r>
              <a:rPr lang="en-IN" dirty="0" smtClean="0"/>
              <a:t>istogram equalization can be obtained by finding</a:t>
            </a:r>
          </a:p>
          <a:p>
            <a:endParaRPr lang="en-IN" dirty="0"/>
          </a:p>
          <a:p>
            <a:r>
              <a:rPr lang="en-IN" dirty="0" smtClean="0"/>
              <a:t>1)Probability function of the image</a:t>
            </a:r>
          </a:p>
          <a:p>
            <a:endParaRPr lang="en-IN" dirty="0"/>
          </a:p>
          <a:p>
            <a:r>
              <a:rPr lang="en-IN" dirty="0" smtClean="0"/>
              <a:t>2)Cumulative distribution of the image</a:t>
            </a:r>
          </a:p>
          <a:p>
            <a:endParaRPr lang="en-IN" dirty="0"/>
          </a:p>
          <a:p>
            <a:r>
              <a:rPr lang="en-IN" dirty="0" smtClean="0"/>
              <a:t>3)Multiplying cumulative distribution values with (graylevel-1) values</a:t>
            </a:r>
          </a:p>
          <a:p>
            <a:endParaRPr lang="en-IN" dirty="0"/>
          </a:p>
          <a:p>
            <a:r>
              <a:rPr lang="en-IN" dirty="0" smtClean="0"/>
              <a:t>4) Round off to near values.</a:t>
            </a:r>
          </a:p>
          <a:p>
            <a:pPr marL="285750" indent="-285750">
              <a:buFont typeface="Arial" pitchFamily="34" charset="0"/>
              <a:buChar char="•"/>
            </a:pPr>
            <a:endParaRPr lang="en-IN" dirty="0" smtClean="0"/>
          </a:p>
          <a:p>
            <a:endParaRPr lang="en-IN" dirty="0"/>
          </a:p>
          <a:p>
            <a:endParaRPr lang="en-IN" dirty="0" smtClean="0"/>
          </a:p>
          <a:p>
            <a:pPr marL="285750" indent="-285750">
              <a:buFont typeface="Arial" pitchFamily="34" charset="0"/>
              <a:buChar char="•"/>
            </a:pPr>
            <a:endParaRPr lang="en-IN" dirty="0"/>
          </a:p>
          <a:p>
            <a:pPr marL="285750" indent="-285750">
              <a:buFont typeface="Arial" pitchFamily="34" charset="0"/>
              <a:buChar char="•"/>
            </a:pPr>
            <a:endParaRPr lang="en-IN" dirty="0" smtClean="0"/>
          </a:p>
          <a:p>
            <a:pPr marL="285750" indent="-285750">
              <a:buFont typeface="Arial" pitchFamily="34" charset="0"/>
              <a:buChar char="•"/>
            </a:pPr>
            <a:endParaRPr lang="en-IN" dirty="0"/>
          </a:p>
        </p:txBody>
      </p:sp>
    </p:spTree>
    <p:extLst>
      <p:ext uri="{BB962C8B-B14F-4D97-AF65-F5344CB8AC3E}">
        <p14:creationId xmlns:p14="http://schemas.microsoft.com/office/powerpoint/2010/main" val="246736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naveenak\Pictures\Screenshots\Screenshot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0"/>
            <a:ext cx="9252520" cy="7129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18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aveenak\Pictures\Screenshots\Screenshot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4" y="0"/>
            <a:ext cx="9217024" cy="6910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57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naveenak\Pictures\Screenshots\Screenshot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01"/>
            <a:ext cx="9144000" cy="6897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3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2"/>
            <a:ext cx="5904656" cy="646331"/>
          </a:xfrm>
          <a:prstGeom prst="rect">
            <a:avLst/>
          </a:prstGeom>
          <a:noFill/>
        </p:spPr>
        <p:txBody>
          <a:bodyPr wrap="square" rtlCol="0">
            <a:spAutoFit/>
          </a:bodyPr>
          <a:lstStyle/>
          <a:p>
            <a:r>
              <a:rPr lang="en-IN" b="1" dirty="0" smtClean="0"/>
              <a:t>Output</a:t>
            </a:r>
          </a:p>
          <a:p>
            <a:endParaRPr lang="en-IN" b="1" dirty="0"/>
          </a:p>
        </p:txBody>
      </p:sp>
      <p:sp>
        <p:nvSpPr>
          <p:cNvPr id="5" name="TextBox 4"/>
          <p:cNvSpPr txBox="1"/>
          <p:nvPr/>
        </p:nvSpPr>
        <p:spPr>
          <a:xfrm>
            <a:off x="539552" y="1123003"/>
            <a:ext cx="2736304" cy="369332"/>
          </a:xfrm>
          <a:prstGeom prst="rect">
            <a:avLst/>
          </a:prstGeom>
          <a:noFill/>
        </p:spPr>
        <p:txBody>
          <a:bodyPr wrap="square" rtlCol="0">
            <a:spAutoFit/>
          </a:bodyPr>
          <a:lstStyle/>
          <a:p>
            <a:r>
              <a:rPr lang="en-IN" dirty="0" smtClean="0"/>
              <a:t>Figure 1: original image</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55788"/>
            <a:ext cx="3816425" cy="416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427" y="1855788"/>
            <a:ext cx="3890045" cy="416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075249" y="984503"/>
            <a:ext cx="3600400" cy="646331"/>
          </a:xfrm>
          <a:prstGeom prst="rect">
            <a:avLst/>
          </a:prstGeom>
          <a:noFill/>
        </p:spPr>
        <p:txBody>
          <a:bodyPr wrap="square" rtlCol="0">
            <a:spAutoFit/>
          </a:bodyPr>
          <a:lstStyle/>
          <a:p>
            <a:r>
              <a:rPr lang="en-IN" dirty="0" smtClean="0"/>
              <a:t>Figure 2:  </a:t>
            </a:r>
            <a:r>
              <a:rPr lang="en-IN" dirty="0" err="1" smtClean="0"/>
              <a:t>gray</a:t>
            </a:r>
            <a:r>
              <a:rPr lang="en-IN" dirty="0" smtClean="0"/>
              <a:t> scale image</a:t>
            </a:r>
          </a:p>
          <a:p>
            <a:endParaRPr lang="en-IN" dirty="0"/>
          </a:p>
        </p:txBody>
      </p:sp>
    </p:spTree>
    <p:extLst>
      <p:ext uri="{BB962C8B-B14F-4D97-AF65-F5344CB8AC3E}">
        <p14:creationId xmlns:p14="http://schemas.microsoft.com/office/powerpoint/2010/main" val="236172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4608512" cy="369332"/>
          </a:xfrm>
          <a:prstGeom prst="rect">
            <a:avLst/>
          </a:prstGeom>
          <a:noFill/>
        </p:spPr>
        <p:txBody>
          <a:bodyPr wrap="square" rtlCol="0">
            <a:spAutoFit/>
          </a:bodyPr>
          <a:lstStyle/>
          <a:p>
            <a:r>
              <a:rPr lang="en-IN" dirty="0" smtClean="0"/>
              <a:t>Figure 3: </a:t>
            </a:r>
            <a:r>
              <a:rPr lang="en-IN" dirty="0"/>
              <a:t>H</a:t>
            </a:r>
            <a:r>
              <a:rPr lang="en-IN" dirty="0" smtClean="0"/>
              <a:t>istograms diagram</a:t>
            </a:r>
            <a:endParaRPr lang="en-IN" dirty="0"/>
          </a:p>
        </p:txBody>
      </p:sp>
      <p:pic>
        <p:nvPicPr>
          <p:cNvPr id="5" name="Picture 4"/>
          <p:cNvPicPr/>
          <p:nvPr/>
        </p:nvPicPr>
        <p:blipFill>
          <a:blip r:embed="rId2"/>
          <a:stretch>
            <a:fillRect/>
          </a:stretch>
        </p:blipFill>
        <p:spPr>
          <a:xfrm>
            <a:off x="827584" y="1340768"/>
            <a:ext cx="7920880" cy="4320479"/>
          </a:xfrm>
          <a:prstGeom prst="rect">
            <a:avLst/>
          </a:prstGeom>
        </p:spPr>
      </p:pic>
    </p:spTree>
    <p:extLst>
      <p:ext uri="{BB962C8B-B14F-4D97-AF65-F5344CB8AC3E}">
        <p14:creationId xmlns:p14="http://schemas.microsoft.com/office/powerpoint/2010/main" val="314381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620688"/>
            <a:ext cx="8280920" cy="1477328"/>
          </a:xfrm>
          <a:prstGeom prst="rect">
            <a:avLst/>
          </a:prstGeom>
          <a:noFill/>
        </p:spPr>
        <p:txBody>
          <a:bodyPr wrap="square" rtlCol="0">
            <a:spAutoFit/>
          </a:bodyPr>
          <a:lstStyle/>
          <a:p>
            <a:r>
              <a:rPr lang="en-IN" dirty="0" smtClean="0"/>
              <a:t>Histogram Equalization does not supports for all the images. In some cases it makes a slight change.</a:t>
            </a:r>
          </a:p>
          <a:p>
            <a:endParaRPr lang="en-IN" dirty="0"/>
          </a:p>
          <a:p>
            <a:r>
              <a:rPr lang="en-IN" dirty="0" smtClean="0"/>
              <a:t>Example: </a:t>
            </a:r>
          </a:p>
          <a:p>
            <a:r>
              <a:rPr lang="en-IN" dirty="0" smtClean="0"/>
              <a:t>Original image</a:t>
            </a:r>
            <a:endParaRPr lang="en-IN" dirty="0"/>
          </a:p>
        </p:txBody>
      </p:sp>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098016"/>
            <a:ext cx="5256584" cy="416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738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465</Words>
  <Application>Microsoft Office PowerPoint</Application>
  <PresentationFormat>On-screen Show (4:3)</PresentationFormat>
  <Paragraphs>70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Visual computing and mixed reality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computing and mixed reality</dc:title>
  <dc:creator>naveenak</dc:creator>
  <cp:lastModifiedBy>naveenak</cp:lastModifiedBy>
  <cp:revision>12</cp:revision>
  <dcterms:created xsi:type="dcterms:W3CDTF">2016-10-11T19:32:48Z</dcterms:created>
  <dcterms:modified xsi:type="dcterms:W3CDTF">2016-10-11T22:07:58Z</dcterms:modified>
</cp:coreProperties>
</file>