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3" r:id="rId4"/>
    <p:sldId id="274" r:id="rId5"/>
    <p:sldId id="269" r:id="rId6"/>
    <p:sldId id="275" r:id="rId7"/>
    <p:sldId id="260" r:id="rId8"/>
    <p:sldId id="276" r:id="rId9"/>
    <p:sldId id="262" r:id="rId10"/>
    <p:sldId id="277" r:id="rId11"/>
    <p:sldId id="278" r:id="rId12"/>
    <p:sldId id="279" r:id="rId13"/>
    <p:sldId id="281" r:id="rId14"/>
    <p:sldId id="265" r:id="rId15"/>
    <p:sldId id="280" r:id="rId16"/>
    <p:sldId id="282" r:id="rId17"/>
    <p:sldId id="266" r:id="rId18"/>
    <p:sldId id="267" r:id="rId19"/>
    <p:sldId id="26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72" autoAdjust="0"/>
  </p:normalViewPr>
  <p:slideViewPr>
    <p:cSldViewPr>
      <p:cViewPr>
        <p:scale>
          <a:sx n="66" d="100"/>
          <a:sy n="66" d="100"/>
        </p:scale>
        <p:origin x="-1470" y="-1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D6DDCB3-4BAE-4556-88BF-A1740B14070A}" type="datetimeFigureOut">
              <a:rPr lang="en-IN" smtClean="0"/>
              <a:t>14-10-2016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9DBE8-9327-4D3C-AB30-24E8D1261501}" type="slidenum">
              <a:rPr lang="en-IN" smtClean="0"/>
              <a:t>‹#›</a:t>
            </a:fld>
            <a:endParaRPr lang="en-IN"/>
          </a:p>
        </p:txBody>
      </p:sp>
    </p:spTree>
    <p:extLst>
      <p:ext uri="{BB962C8B-B14F-4D97-AF65-F5344CB8AC3E}">
        <p14:creationId xmlns:p14="http://schemas.microsoft.com/office/powerpoint/2010/main" val="3816798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6DDCB3-4BAE-4556-88BF-A1740B14070A}" type="datetimeFigureOut">
              <a:rPr lang="en-IN" smtClean="0"/>
              <a:t>14-10-2016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9DBE8-9327-4D3C-AB30-24E8D1261501}" type="slidenum">
              <a:rPr lang="en-IN" smtClean="0"/>
              <a:t>‹#›</a:t>
            </a:fld>
            <a:endParaRPr lang="en-IN"/>
          </a:p>
        </p:txBody>
      </p:sp>
    </p:spTree>
    <p:extLst>
      <p:ext uri="{BB962C8B-B14F-4D97-AF65-F5344CB8AC3E}">
        <p14:creationId xmlns:p14="http://schemas.microsoft.com/office/powerpoint/2010/main" val="1975702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6DDCB3-4BAE-4556-88BF-A1740B14070A}" type="datetimeFigureOut">
              <a:rPr lang="en-IN" smtClean="0"/>
              <a:t>14-10-2016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9DBE8-9327-4D3C-AB30-24E8D1261501}" type="slidenum">
              <a:rPr lang="en-IN" smtClean="0"/>
              <a:t>‹#›</a:t>
            </a:fld>
            <a:endParaRPr lang="en-IN"/>
          </a:p>
        </p:txBody>
      </p:sp>
    </p:spTree>
    <p:extLst>
      <p:ext uri="{BB962C8B-B14F-4D97-AF65-F5344CB8AC3E}">
        <p14:creationId xmlns:p14="http://schemas.microsoft.com/office/powerpoint/2010/main" val="190659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6DDCB3-4BAE-4556-88BF-A1740B14070A}" type="datetimeFigureOut">
              <a:rPr lang="en-IN" smtClean="0"/>
              <a:t>14-10-2016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9DBE8-9327-4D3C-AB30-24E8D1261501}" type="slidenum">
              <a:rPr lang="en-IN" smtClean="0"/>
              <a:t>‹#›</a:t>
            </a:fld>
            <a:endParaRPr lang="en-IN"/>
          </a:p>
        </p:txBody>
      </p:sp>
    </p:spTree>
    <p:extLst>
      <p:ext uri="{BB962C8B-B14F-4D97-AF65-F5344CB8AC3E}">
        <p14:creationId xmlns:p14="http://schemas.microsoft.com/office/powerpoint/2010/main" val="863179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6DDCB3-4BAE-4556-88BF-A1740B14070A}" type="datetimeFigureOut">
              <a:rPr lang="en-IN" smtClean="0"/>
              <a:t>14-10-2016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9DBE8-9327-4D3C-AB30-24E8D1261501}" type="slidenum">
              <a:rPr lang="en-IN" smtClean="0"/>
              <a:t>‹#›</a:t>
            </a:fld>
            <a:endParaRPr lang="en-IN"/>
          </a:p>
        </p:txBody>
      </p:sp>
    </p:spTree>
    <p:extLst>
      <p:ext uri="{BB962C8B-B14F-4D97-AF65-F5344CB8AC3E}">
        <p14:creationId xmlns:p14="http://schemas.microsoft.com/office/powerpoint/2010/main" val="2823422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D6DDCB3-4BAE-4556-88BF-A1740B14070A}" type="datetimeFigureOut">
              <a:rPr lang="en-IN" smtClean="0"/>
              <a:t>14-10-2016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29DBE8-9327-4D3C-AB30-24E8D1261501}" type="slidenum">
              <a:rPr lang="en-IN" smtClean="0"/>
              <a:t>‹#›</a:t>
            </a:fld>
            <a:endParaRPr lang="en-IN"/>
          </a:p>
        </p:txBody>
      </p:sp>
    </p:spTree>
    <p:extLst>
      <p:ext uri="{BB962C8B-B14F-4D97-AF65-F5344CB8AC3E}">
        <p14:creationId xmlns:p14="http://schemas.microsoft.com/office/powerpoint/2010/main" val="1417659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D6DDCB3-4BAE-4556-88BF-A1740B14070A}" type="datetimeFigureOut">
              <a:rPr lang="en-IN" smtClean="0"/>
              <a:t>14-10-2016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29DBE8-9327-4D3C-AB30-24E8D1261501}" type="slidenum">
              <a:rPr lang="en-IN" smtClean="0"/>
              <a:t>‹#›</a:t>
            </a:fld>
            <a:endParaRPr lang="en-IN"/>
          </a:p>
        </p:txBody>
      </p:sp>
    </p:spTree>
    <p:extLst>
      <p:ext uri="{BB962C8B-B14F-4D97-AF65-F5344CB8AC3E}">
        <p14:creationId xmlns:p14="http://schemas.microsoft.com/office/powerpoint/2010/main" val="1000031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D6DDCB3-4BAE-4556-88BF-A1740B14070A}" type="datetimeFigureOut">
              <a:rPr lang="en-IN" smtClean="0"/>
              <a:t>14-10-2016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29DBE8-9327-4D3C-AB30-24E8D1261501}" type="slidenum">
              <a:rPr lang="en-IN" smtClean="0"/>
              <a:t>‹#›</a:t>
            </a:fld>
            <a:endParaRPr lang="en-IN"/>
          </a:p>
        </p:txBody>
      </p:sp>
    </p:spTree>
    <p:extLst>
      <p:ext uri="{BB962C8B-B14F-4D97-AF65-F5344CB8AC3E}">
        <p14:creationId xmlns:p14="http://schemas.microsoft.com/office/powerpoint/2010/main" val="57630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DDCB3-4BAE-4556-88BF-A1740B14070A}" type="datetimeFigureOut">
              <a:rPr lang="en-IN" smtClean="0"/>
              <a:t>14-10-2016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29DBE8-9327-4D3C-AB30-24E8D1261501}" type="slidenum">
              <a:rPr lang="en-IN" smtClean="0"/>
              <a:t>‹#›</a:t>
            </a:fld>
            <a:endParaRPr lang="en-IN"/>
          </a:p>
        </p:txBody>
      </p:sp>
    </p:spTree>
    <p:extLst>
      <p:ext uri="{BB962C8B-B14F-4D97-AF65-F5344CB8AC3E}">
        <p14:creationId xmlns:p14="http://schemas.microsoft.com/office/powerpoint/2010/main" val="624085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DDCB3-4BAE-4556-88BF-A1740B14070A}" type="datetimeFigureOut">
              <a:rPr lang="en-IN" smtClean="0"/>
              <a:t>14-10-2016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29DBE8-9327-4D3C-AB30-24E8D1261501}" type="slidenum">
              <a:rPr lang="en-IN" smtClean="0"/>
              <a:t>‹#›</a:t>
            </a:fld>
            <a:endParaRPr lang="en-IN"/>
          </a:p>
        </p:txBody>
      </p:sp>
    </p:spTree>
    <p:extLst>
      <p:ext uri="{BB962C8B-B14F-4D97-AF65-F5344CB8AC3E}">
        <p14:creationId xmlns:p14="http://schemas.microsoft.com/office/powerpoint/2010/main" val="2853681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DDCB3-4BAE-4556-88BF-A1740B14070A}" type="datetimeFigureOut">
              <a:rPr lang="en-IN" smtClean="0"/>
              <a:t>14-10-2016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29DBE8-9327-4D3C-AB30-24E8D1261501}" type="slidenum">
              <a:rPr lang="en-IN" smtClean="0"/>
              <a:t>‹#›</a:t>
            </a:fld>
            <a:endParaRPr lang="en-IN"/>
          </a:p>
        </p:txBody>
      </p:sp>
    </p:spTree>
    <p:extLst>
      <p:ext uri="{BB962C8B-B14F-4D97-AF65-F5344CB8AC3E}">
        <p14:creationId xmlns:p14="http://schemas.microsoft.com/office/powerpoint/2010/main" val="3746882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DDCB3-4BAE-4556-88BF-A1740B14070A}" type="datetimeFigureOut">
              <a:rPr lang="en-IN" smtClean="0"/>
              <a:t>14-10-2016</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29DBE8-9327-4D3C-AB30-24E8D1261501}" type="slidenum">
              <a:rPr lang="en-IN" smtClean="0"/>
              <a:t>‹#›</a:t>
            </a:fld>
            <a:endParaRPr lang="en-IN"/>
          </a:p>
        </p:txBody>
      </p:sp>
    </p:spTree>
    <p:extLst>
      <p:ext uri="{BB962C8B-B14F-4D97-AF65-F5344CB8AC3E}">
        <p14:creationId xmlns:p14="http://schemas.microsoft.com/office/powerpoint/2010/main" val="1299951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Visual computing and mixed reality</a:t>
            </a:r>
            <a:endParaRPr lang="en-IN" b="1" dirty="0"/>
          </a:p>
        </p:txBody>
      </p:sp>
      <p:sp>
        <p:nvSpPr>
          <p:cNvPr id="3" name="Subtitle 2"/>
          <p:cNvSpPr>
            <a:spLocks noGrp="1"/>
          </p:cNvSpPr>
          <p:nvPr>
            <p:ph type="subTitle" idx="1"/>
          </p:nvPr>
        </p:nvSpPr>
        <p:spPr>
          <a:xfrm>
            <a:off x="1371600" y="3886200"/>
            <a:ext cx="7448872" cy="1752600"/>
          </a:xfrm>
        </p:spPr>
        <p:txBody>
          <a:bodyPr/>
          <a:lstStyle/>
          <a:p>
            <a:r>
              <a:rPr lang="en-IN" dirty="0" smtClean="0"/>
              <a:t>Assignment 1</a:t>
            </a:r>
          </a:p>
          <a:p>
            <a:r>
              <a:rPr lang="en-IN" dirty="0" smtClean="0"/>
              <a:t>                                </a:t>
            </a:r>
            <a:r>
              <a:rPr lang="en-IN" dirty="0" err="1" smtClean="0"/>
              <a:t>Shruthi</a:t>
            </a:r>
            <a:r>
              <a:rPr lang="en-IN" dirty="0" smtClean="0"/>
              <a:t> Kura(101516439)</a:t>
            </a:r>
          </a:p>
          <a:p>
            <a:r>
              <a:rPr lang="en-IN" dirty="0" smtClean="0"/>
              <a:t>                         </a:t>
            </a:r>
            <a:r>
              <a:rPr lang="en-IN" dirty="0" err="1" smtClean="0"/>
              <a:t>Naveena</a:t>
            </a:r>
            <a:r>
              <a:rPr lang="en-IN" dirty="0" smtClean="0"/>
              <a:t> </a:t>
            </a:r>
            <a:r>
              <a:rPr lang="en-IN" dirty="0" err="1" smtClean="0"/>
              <a:t>Katpally</a:t>
            </a:r>
            <a:r>
              <a:rPr lang="en-IN" dirty="0" smtClean="0"/>
              <a:t>(101551664)</a:t>
            </a:r>
            <a:endParaRPr lang="en-IN" dirty="0"/>
          </a:p>
        </p:txBody>
      </p:sp>
    </p:spTree>
    <p:extLst>
      <p:ext uri="{BB962C8B-B14F-4D97-AF65-F5344CB8AC3E}">
        <p14:creationId xmlns:p14="http://schemas.microsoft.com/office/powerpoint/2010/main" val="2506745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620688"/>
            <a:ext cx="8496944" cy="5632311"/>
          </a:xfrm>
          <a:prstGeom prst="rect">
            <a:avLst/>
          </a:prstGeom>
          <a:noFill/>
        </p:spPr>
        <p:txBody>
          <a:bodyPr wrap="square" rtlCol="0">
            <a:spAutoFit/>
          </a:bodyPr>
          <a:lstStyle/>
          <a:p>
            <a:r>
              <a:rPr lang="en-IN" sz="2400" b="1" dirty="0" smtClean="0">
                <a:latin typeface="Times New Roman" pitchFamily="18" charset="0"/>
                <a:cs typeface="Times New Roman" pitchFamily="18" charset="0"/>
              </a:rPr>
              <a:t>Pros :</a:t>
            </a:r>
          </a:p>
          <a:p>
            <a:pPr marL="342900" indent="-342900">
              <a:buFont typeface="Arial" pitchFamily="34" charset="0"/>
              <a:buChar char="•"/>
            </a:pPr>
            <a:r>
              <a:rPr lang="en-IN" sz="2400" dirty="0"/>
              <a:t> </a:t>
            </a:r>
            <a:r>
              <a:rPr lang="en-IN" sz="2400" dirty="0">
                <a:latin typeface="Times New Roman" pitchFamily="18" charset="0"/>
                <a:cs typeface="Times New Roman" pitchFamily="18" charset="0"/>
              </a:rPr>
              <a:t>Histogram equalization will work the best when applied to images with much higher </a:t>
            </a:r>
            <a:r>
              <a:rPr lang="en-IN" sz="2400" dirty="0" err="1">
                <a:latin typeface="Times New Roman" pitchFamily="18" charset="0"/>
                <a:cs typeface="Times New Roman" pitchFamily="18" charset="0"/>
              </a:rPr>
              <a:t>color</a:t>
            </a: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depth.</a:t>
            </a:r>
          </a:p>
          <a:p>
            <a:endParaRPr lang="en-IN" sz="2400" dirty="0" smtClean="0">
              <a:latin typeface="Times New Roman" pitchFamily="18" charset="0"/>
              <a:cs typeface="Times New Roman" pitchFamily="18" charset="0"/>
            </a:endParaRPr>
          </a:p>
          <a:p>
            <a:pPr marL="342900" lvl="0" indent="-342900">
              <a:buFont typeface="Arial" pitchFamily="34" charset="0"/>
              <a:buChar char="•"/>
            </a:pPr>
            <a:r>
              <a:rPr lang="en-IN" sz="2400" dirty="0"/>
              <a:t>Histogram equalization is used to increase the contrast of image</a:t>
            </a:r>
            <a:r>
              <a:rPr lang="en-IN" sz="2400" dirty="0" smtClean="0"/>
              <a:t>.</a:t>
            </a:r>
            <a:endParaRPr lang="en-IN" sz="2400" dirty="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Cons:</a:t>
            </a:r>
          </a:p>
          <a:p>
            <a:endParaRPr lang="en-IN" sz="2400" dirty="0" smtClean="0">
              <a:latin typeface="Times New Roman" pitchFamily="18" charset="0"/>
              <a:cs typeface="Times New Roman" pitchFamily="18" charset="0"/>
            </a:endParaRPr>
          </a:p>
          <a:p>
            <a:pPr marL="342900" indent="-342900">
              <a:buFont typeface="Arial" pitchFamily="34" charset="0"/>
              <a:buChar char="•"/>
            </a:pPr>
            <a:r>
              <a:rPr lang="en-IN" sz="2400" dirty="0">
                <a:latin typeface="Times New Roman" pitchFamily="18" charset="0"/>
                <a:cs typeface="Times New Roman" pitchFamily="18" charset="0"/>
              </a:rPr>
              <a:t>H</a:t>
            </a:r>
            <a:r>
              <a:rPr lang="en-IN" sz="2400" dirty="0" smtClean="0">
                <a:latin typeface="Times New Roman" pitchFamily="18" charset="0"/>
                <a:cs typeface="Times New Roman" pitchFamily="18" charset="0"/>
              </a:rPr>
              <a:t>istogram </a:t>
            </a:r>
            <a:r>
              <a:rPr lang="en-IN" sz="2400" dirty="0">
                <a:latin typeface="Times New Roman" pitchFamily="18" charset="0"/>
                <a:cs typeface="Times New Roman" pitchFamily="18" charset="0"/>
              </a:rPr>
              <a:t>equalization can produce undesirable effects </a:t>
            </a:r>
            <a:r>
              <a:rPr lang="en-IN" sz="2400" dirty="0" smtClean="0">
                <a:latin typeface="Times New Roman" pitchFamily="18" charset="0"/>
                <a:cs typeface="Times New Roman" pitchFamily="18" charset="0"/>
              </a:rPr>
              <a:t>when </a:t>
            </a:r>
            <a:r>
              <a:rPr lang="en-IN" sz="2400" dirty="0">
                <a:latin typeface="Times New Roman" pitchFamily="18" charset="0"/>
                <a:cs typeface="Times New Roman" pitchFamily="18" charset="0"/>
              </a:rPr>
              <a:t>applied to images with low </a:t>
            </a:r>
            <a:r>
              <a:rPr lang="en-IN" sz="2400" dirty="0" err="1">
                <a:latin typeface="Times New Roman" pitchFamily="18" charset="0"/>
                <a:cs typeface="Times New Roman" pitchFamily="18" charset="0"/>
              </a:rPr>
              <a:t>color</a:t>
            </a: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intensity.</a:t>
            </a:r>
          </a:p>
          <a:p>
            <a:pPr marL="342900" indent="-342900">
              <a:buFont typeface="Arial" pitchFamily="34" charset="0"/>
              <a:buChar char="•"/>
            </a:pPr>
            <a:endParaRPr lang="en-IN" sz="2400" dirty="0">
              <a:latin typeface="Times New Roman" pitchFamily="18" charset="0"/>
              <a:cs typeface="Times New Roman" pitchFamily="18" charset="0"/>
            </a:endParaRPr>
          </a:p>
          <a:p>
            <a:pPr marL="342900" indent="-342900">
              <a:buFont typeface="Arial" pitchFamily="34" charset="0"/>
              <a:buChar char="•"/>
            </a:pPr>
            <a:r>
              <a:rPr lang="en-IN" sz="2400" dirty="0" smtClean="0">
                <a:latin typeface="Times New Roman" pitchFamily="18" charset="0"/>
                <a:cs typeface="Times New Roman" pitchFamily="18" charset="0"/>
              </a:rPr>
              <a:t>Histograms </a:t>
            </a:r>
            <a:r>
              <a:rPr lang="en-IN" sz="2400" dirty="0">
                <a:latin typeface="Times New Roman" pitchFamily="18" charset="0"/>
                <a:cs typeface="Times New Roman" pitchFamily="18" charset="0"/>
              </a:rPr>
              <a:t>are not unique. It is </a:t>
            </a:r>
            <a:r>
              <a:rPr lang="en-IN" sz="2400" dirty="0" smtClean="0">
                <a:latin typeface="Times New Roman" pitchFamily="18" charset="0"/>
                <a:cs typeface="Times New Roman" pitchFamily="18" charset="0"/>
              </a:rPr>
              <a:t>indiscriminate.</a:t>
            </a:r>
          </a:p>
          <a:p>
            <a:pPr marL="342900" indent="-342900">
              <a:buFont typeface="Arial" pitchFamily="34" charset="0"/>
              <a:buChar char="•"/>
            </a:pPr>
            <a:endParaRPr lang="en-IN" sz="2400" dirty="0">
              <a:latin typeface="Times New Roman" pitchFamily="18" charset="0"/>
              <a:cs typeface="Times New Roman" pitchFamily="18" charset="0"/>
            </a:endParaRPr>
          </a:p>
          <a:p>
            <a:pPr marL="342900" indent="-342900">
              <a:buFont typeface="Arial" pitchFamily="34" charset="0"/>
              <a:buChar char="•"/>
            </a:pPr>
            <a:r>
              <a:rPr lang="en-IN" sz="2400" dirty="0" smtClean="0">
                <a:latin typeface="Times New Roman" pitchFamily="18" charset="0"/>
                <a:cs typeface="Times New Roman" pitchFamily="18" charset="0"/>
              </a:rPr>
              <a:t>If </a:t>
            </a:r>
            <a:r>
              <a:rPr lang="en-IN" sz="2400" dirty="0">
                <a:latin typeface="Times New Roman" pitchFamily="18" charset="0"/>
                <a:cs typeface="Times New Roman" pitchFamily="18" charset="0"/>
              </a:rPr>
              <a:t>there are gray values that are physically far apart from each other in the Image, then this method fails.</a:t>
            </a:r>
          </a:p>
        </p:txBody>
      </p:sp>
    </p:spTree>
    <p:extLst>
      <p:ext uri="{BB962C8B-B14F-4D97-AF65-F5344CB8AC3E}">
        <p14:creationId xmlns:p14="http://schemas.microsoft.com/office/powerpoint/2010/main" val="2261391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33186" y="3284984"/>
            <a:ext cx="4587848"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836712"/>
            <a:ext cx="4139952" cy="3572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467544" y="260648"/>
            <a:ext cx="4608512" cy="461665"/>
          </a:xfrm>
          <a:prstGeom prst="rect">
            <a:avLst/>
          </a:prstGeom>
          <a:noFill/>
        </p:spPr>
        <p:txBody>
          <a:bodyPr wrap="square" rtlCol="0">
            <a:spAutoFit/>
          </a:bodyPr>
          <a:lstStyle/>
          <a:p>
            <a:r>
              <a:rPr lang="en-IN" sz="2400" dirty="0" smtClean="0">
                <a:latin typeface="Times New Roman" pitchFamily="18" charset="0"/>
                <a:cs typeface="Times New Roman" pitchFamily="18" charset="0"/>
              </a:rPr>
              <a:t>Gray image</a:t>
            </a:r>
            <a:endParaRPr lang="en-IN" sz="2400" dirty="0">
              <a:latin typeface="Times New Roman" pitchFamily="18" charset="0"/>
              <a:cs typeface="Times New Roman" pitchFamily="18" charset="0"/>
            </a:endParaRPr>
          </a:p>
        </p:txBody>
      </p:sp>
      <p:sp>
        <p:nvSpPr>
          <p:cNvPr id="12" name="TextBox 11"/>
          <p:cNvSpPr txBox="1"/>
          <p:nvPr/>
        </p:nvSpPr>
        <p:spPr>
          <a:xfrm>
            <a:off x="4644008" y="2550033"/>
            <a:ext cx="4477026" cy="461665"/>
          </a:xfrm>
          <a:prstGeom prst="rect">
            <a:avLst/>
          </a:prstGeom>
          <a:noFill/>
        </p:spPr>
        <p:txBody>
          <a:bodyPr wrap="square" rtlCol="0">
            <a:spAutoFit/>
          </a:bodyPr>
          <a:lstStyle/>
          <a:p>
            <a:r>
              <a:rPr lang="en-IN" sz="2400" dirty="0" smtClean="0">
                <a:latin typeface="Times New Roman" pitchFamily="18" charset="0"/>
                <a:cs typeface="Times New Roman" pitchFamily="18" charset="0"/>
              </a:rPr>
              <a:t>Histogram Equalization image</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80618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332656"/>
            <a:ext cx="6120680" cy="369332"/>
          </a:xfrm>
          <a:prstGeom prst="rect">
            <a:avLst/>
          </a:prstGeom>
          <a:noFill/>
        </p:spPr>
        <p:txBody>
          <a:bodyPr wrap="square" rtlCol="0">
            <a:spAutoFit/>
          </a:bodyPr>
          <a:lstStyle/>
          <a:p>
            <a:r>
              <a:rPr lang="en-IN" dirty="0" smtClean="0"/>
              <a:t>Histogram  bars </a:t>
            </a:r>
            <a:endParaRPr lang="en-IN" dirty="0"/>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980728"/>
            <a:ext cx="8496944" cy="5561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2461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620688"/>
            <a:ext cx="8352928" cy="3785652"/>
          </a:xfrm>
          <a:prstGeom prst="rect">
            <a:avLst/>
          </a:prstGeom>
        </p:spPr>
        <p:txBody>
          <a:bodyPr wrap="square">
            <a:spAutoFit/>
          </a:bodyPr>
          <a:lstStyle/>
          <a:p>
            <a:r>
              <a:rPr lang="en-IN" sz="2400" b="1" dirty="0" smtClean="0">
                <a:latin typeface="Times New Roman" pitchFamily="18" charset="0"/>
                <a:cs typeface="Times New Roman" pitchFamily="18" charset="0"/>
              </a:rPr>
              <a:t>                            </a:t>
            </a:r>
          </a:p>
          <a:p>
            <a:r>
              <a:rPr lang="en-IN" sz="2400" b="1" dirty="0">
                <a:latin typeface="Times New Roman" pitchFamily="18" charset="0"/>
                <a:cs typeface="Times New Roman" pitchFamily="18" charset="0"/>
              </a:rPr>
              <a:t> </a:t>
            </a:r>
            <a:r>
              <a:rPr lang="en-IN" sz="2400" b="1" dirty="0" smtClean="0">
                <a:latin typeface="Times New Roman" pitchFamily="18" charset="0"/>
                <a:cs typeface="Times New Roman" pitchFamily="18" charset="0"/>
              </a:rPr>
              <a:t>                                   </a:t>
            </a:r>
            <a:r>
              <a:rPr lang="en-IN" sz="3200" b="1" dirty="0" smtClean="0">
                <a:latin typeface="Times New Roman" pitchFamily="18" charset="0"/>
                <a:cs typeface="Times New Roman" pitchFamily="18" charset="0"/>
              </a:rPr>
              <a:t>TASK 2</a:t>
            </a:r>
          </a:p>
          <a:p>
            <a:endParaRPr lang="en-IN" sz="2400" b="1" dirty="0">
              <a:latin typeface="Times New Roman" pitchFamily="18" charset="0"/>
              <a:cs typeface="Times New Roman" pitchFamily="18" charset="0"/>
            </a:endParaRPr>
          </a:p>
          <a:p>
            <a:r>
              <a:rPr lang="en-IN" sz="3200" dirty="0" smtClean="0">
                <a:latin typeface="Times New Roman" pitchFamily="18" charset="0"/>
                <a:cs typeface="Times New Roman" pitchFamily="18" charset="0"/>
              </a:rPr>
              <a:t>Write </a:t>
            </a:r>
            <a:r>
              <a:rPr lang="en-IN" sz="3200" dirty="0">
                <a:latin typeface="Times New Roman" pitchFamily="18" charset="0"/>
                <a:cs typeface="Times New Roman" pitchFamily="18" charset="0"/>
              </a:rPr>
              <a:t>a MATLAB script which reads, converts a </a:t>
            </a:r>
            <a:r>
              <a:rPr lang="en-IN" sz="3200" dirty="0" err="1">
                <a:latin typeface="Times New Roman" pitchFamily="18" charset="0"/>
                <a:cs typeface="Times New Roman" pitchFamily="18" charset="0"/>
              </a:rPr>
              <a:t>color</a:t>
            </a:r>
            <a:r>
              <a:rPr lang="en-IN" sz="3200" dirty="0">
                <a:latin typeface="Times New Roman" pitchFamily="18" charset="0"/>
                <a:cs typeface="Times New Roman" pitchFamily="18" charset="0"/>
              </a:rPr>
              <a:t> image into </a:t>
            </a:r>
            <a:r>
              <a:rPr lang="en-IN" sz="3200" dirty="0" err="1">
                <a:latin typeface="Times New Roman" pitchFamily="18" charset="0"/>
                <a:cs typeface="Times New Roman" pitchFamily="18" charset="0"/>
              </a:rPr>
              <a:t>grayscale</a:t>
            </a:r>
            <a:r>
              <a:rPr lang="en-IN" sz="3200" dirty="0">
                <a:latin typeface="Times New Roman" pitchFamily="18" charset="0"/>
                <a:cs typeface="Times New Roman" pitchFamily="18" charset="0"/>
              </a:rPr>
              <a:t> image, and performs min, max and median filtering on the </a:t>
            </a:r>
            <a:r>
              <a:rPr lang="en-IN" sz="3200" dirty="0" err="1">
                <a:latin typeface="Times New Roman" pitchFamily="18" charset="0"/>
                <a:cs typeface="Times New Roman" pitchFamily="18" charset="0"/>
              </a:rPr>
              <a:t>grayscale</a:t>
            </a:r>
            <a:r>
              <a:rPr lang="en-IN" sz="3200" dirty="0">
                <a:latin typeface="Times New Roman" pitchFamily="18" charset="0"/>
                <a:cs typeface="Times New Roman" pitchFamily="18" charset="0"/>
              </a:rPr>
              <a:t> image. Please discuss/elaborate on each filtering method (min, max, and median).</a:t>
            </a:r>
          </a:p>
        </p:txBody>
      </p:sp>
    </p:spTree>
    <p:extLst>
      <p:ext uri="{BB962C8B-B14F-4D97-AF65-F5344CB8AC3E}">
        <p14:creationId xmlns:p14="http://schemas.microsoft.com/office/powerpoint/2010/main" val="3551444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548680"/>
            <a:ext cx="8280920" cy="5878532"/>
          </a:xfrm>
          <a:prstGeom prst="rect">
            <a:avLst/>
          </a:prstGeom>
          <a:noFill/>
        </p:spPr>
        <p:txBody>
          <a:bodyPr wrap="square" rtlCol="0">
            <a:spAutoFit/>
          </a:bodyPr>
          <a:lstStyle/>
          <a:p>
            <a:r>
              <a:rPr lang="en-IN" sz="2800" b="1" dirty="0" smtClean="0">
                <a:latin typeface="Times New Roman" pitchFamily="18" charset="0"/>
                <a:cs typeface="Times New Roman" pitchFamily="18" charset="0"/>
              </a:rPr>
              <a:t>                          </a:t>
            </a:r>
            <a:r>
              <a:rPr lang="en-IN" sz="2800" b="1" dirty="0" smtClean="0">
                <a:latin typeface="Times New Roman" pitchFamily="18" charset="0"/>
                <a:cs typeface="Times New Roman" pitchFamily="18" charset="0"/>
              </a:rPr>
              <a:t>  </a:t>
            </a:r>
            <a:r>
              <a:rPr lang="en-IN" sz="2800" b="1" dirty="0" smtClean="0">
                <a:latin typeface="Times New Roman" pitchFamily="18" charset="0"/>
                <a:cs typeface="Times New Roman" pitchFamily="18" charset="0"/>
              </a:rPr>
              <a:t>Image Filtering</a:t>
            </a:r>
          </a:p>
          <a:p>
            <a:endParaRPr lang="en-IN" dirty="0"/>
          </a:p>
          <a:p>
            <a:pPr marL="285750" indent="-285750">
              <a:buFont typeface="Arial" pitchFamily="34" charset="0"/>
              <a:buChar char="•"/>
            </a:pPr>
            <a:r>
              <a:rPr lang="en-IN" sz="2400" dirty="0" smtClean="0">
                <a:latin typeface="Times New Roman" pitchFamily="18" charset="0"/>
                <a:cs typeface="Times New Roman" pitchFamily="18" charset="0"/>
              </a:rPr>
              <a:t>Image Filtering is a technique for modifying or enhancing an image.</a:t>
            </a:r>
          </a:p>
          <a:p>
            <a:pPr marL="285750" indent="-285750">
              <a:buFont typeface="Arial" pitchFamily="34" charset="0"/>
              <a:buChar char="•"/>
            </a:pPr>
            <a:endParaRPr lang="en-IN" sz="2400" dirty="0">
              <a:latin typeface="Times New Roman" pitchFamily="18" charset="0"/>
              <a:cs typeface="Times New Roman" pitchFamily="18" charset="0"/>
            </a:endParaRPr>
          </a:p>
          <a:p>
            <a:pPr marL="285750" indent="-285750">
              <a:buFont typeface="Arial" pitchFamily="34" charset="0"/>
              <a:buChar char="•"/>
            </a:pPr>
            <a:r>
              <a:rPr lang="en-IN" sz="2400" dirty="0" smtClean="0">
                <a:latin typeface="Times New Roman" pitchFamily="18" charset="0"/>
                <a:cs typeface="Times New Roman" pitchFamily="18" charset="0"/>
              </a:rPr>
              <a:t>Image processing operations are implemented with filtering includes smoothing, sharpening and edge enhancement.</a:t>
            </a:r>
          </a:p>
          <a:p>
            <a:pPr marL="285750" indent="-285750">
              <a:buFont typeface="Arial" pitchFamily="34" charset="0"/>
              <a:buChar char="•"/>
            </a:pPr>
            <a:endParaRPr lang="en-IN" sz="2400" dirty="0">
              <a:latin typeface="Times New Roman" pitchFamily="18" charset="0"/>
              <a:cs typeface="Times New Roman" pitchFamily="18" charset="0"/>
            </a:endParaRPr>
          </a:p>
          <a:p>
            <a:pPr marL="285750" indent="-285750">
              <a:buFont typeface="Arial" pitchFamily="34" charset="0"/>
              <a:buChar char="•"/>
            </a:pPr>
            <a:r>
              <a:rPr lang="en-IN" sz="2400" dirty="0" smtClean="0">
                <a:latin typeface="Times New Roman" pitchFamily="18" charset="0"/>
                <a:cs typeface="Times New Roman" pitchFamily="18" charset="0"/>
              </a:rPr>
              <a:t>Filtering is an neighbourhood operation, in which the value of any given pixel in the output image is determined by applying some algorithm to the values of pixel in the neighbourhood of corresponding input pixels.</a:t>
            </a:r>
          </a:p>
          <a:p>
            <a:pPr marL="285750" indent="-285750">
              <a:buFont typeface="Arial" pitchFamily="34" charset="0"/>
              <a:buChar char="•"/>
            </a:pPr>
            <a:endParaRPr lang="en-IN" dirty="0"/>
          </a:p>
          <a:p>
            <a:pPr marL="285750" indent="-285750">
              <a:buFont typeface="Arial" pitchFamily="34" charset="0"/>
              <a:buChar char="•"/>
            </a:pPr>
            <a:endParaRPr lang="en-IN" dirty="0"/>
          </a:p>
          <a:p>
            <a:pPr marL="285750" indent="-285750">
              <a:buFont typeface="Arial" pitchFamily="34" charset="0"/>
              <a:buChar char="•"/>
            </a:pPr>
            <a:endParaRPr lang="en-IN" dirty="0" smtClean="0"/>
          </a:p>
          <a:p>
            <a:endParaRPr lang="en-IN" dirty="0"/>
          </a:p>
          <a:p>
            <a:endParaRPr lang="en-IN" dirty="0"/>
          </a:p>
        </p:txBody>
      </p:sp>
    </p:spTree>
    <p:extLst>
      <p:ext uri="{BB962C8B-B14F-4D97-AF65-F5344CB8AC3E}">
        <p14:creationId xmlns:p14="http://schemas.microsoft.com/office/powerpoint/2010/main" val="1548760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404664"/>
            <a:ext cx="8784976" cy="6370975"/>
          </a:xfrm>
          <a:prstGeom prst="rect">
            <a:avLst/>
          </a:prstGeom>
          <a:noFill/>
        </p:spPr>
        <p:txBody>
          <a:bodyPr wrap="square" rtlCol="0">
            <a:spAutoFit/>
          </a:bodyPr>
          <a:lstStyle/>
          <a:p>
            <a:r>
              <a:rPr lang="en-IN" sz="2400" b="1" dirty="0" smtClean="0">
                <a:latin typeface="Times New Roman" pitchFamily="18" charset="0"/>
                <a:cs typeface="Times New Roman" pitchFamily="18" charset="0"/>
              </a:rPr>
              <a:t>MEDIAN FILTERING :</a:t>
            </a:r>
          </a:p>
          <a:p>
            <a:endParaRPr lang="en-IN" sz="2400" b="1" dirty="0" smtClean="0">
              <a:latin typeface="Times New Roman" pitchFamily="18" charset="0"/>
              <a:cs typeface="Times New Roman" pitchFamily="18" charset="0"/>
            </a:endParaRPr>
          </a:p>
          <a:p>
            <a:pPr marL="342900" indent="-342900">
              <a:buFont typeface="Arial" pitchFamily="34" charset="0"/>
              <a:buChar char="•"/>
            </a:pPr>
            <a:r>
              <a:rPr lang="en-IN" sz="2400" dirty="0">
                <a:latin typeface="Times New Roman" pitchFamily="18" charset="0"/>
                <a:cs typeface="Times New Roman" pitchFamily="18" charset="0"/>
              </a:rPr>
              <a:t>The Median Filter </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replaces the central </a:t>
            </a:r>
            <a:r>
              <a:rPr lang="en-IN" sz="2400" dirty="0" smtClean="0">
                <a:latin typeface="Times New Roman" pitchFamily="18" charset="0"/>
                <a:cs typeface="Times New Roman" pitchFamily="18" charset="0"/>
              </a:rPr>
              <a:t>pixel value </a:t>
            </a:r>
            <a:r>
              <a:rPr lang="en-IN" sz="2400" dirty="0">
                <a:latin typeface="Times New Roman" pitchFamily="18" charset="0"/>
                <a:cs typeface="Times New Roman" pitchFamily="18" charset="0"/>
              </a:rPr>
              <a:t>with its median value</a:t>
            </a:r>
            <a:r>
              <a:rPr lang="en-IN" sz="2400" dirty="0" smtClean="0">
                <a:latin typeface="Times New Roman" pitchFamily="18" charset="0"/>
                <a:cs typeface="Times New Roman" pitchFamily="18" charset="0"/>
              </a:rPr>
              <a:t>.</a:t>
            </a:r>
          </a:p>
          <a:p>
            <a:endParaRPr lang="en-IN" sz="2400" dirty="0" smtClean="0">
              <a:latin typeface="Times New Roman" pitchFamily="18" charset="0"/>
              <a:cs typeface="Times New Roman" pitchFamily="18" charset="0"/>
            </a:endParaRPr>
          </a:p>
          <a:p>
            <a:pPr marL="342900" indent="-342900">
              <a:buFont typeface="Arial" pitchFamily="34" charset="0"/>
              <a:buChar char="•"/>
            </a:pPr>
            <a:r>
              <a:rPr lang="en-IN" sz="2400" dirty="0" smtClean="0"/>
              <a:t> </a:t>
            </a:r>
            <a:r>
              <a:rPr lang="en-IN" sz="2400" dirty="0" smtClean="0">
                <a:latin typeface="Times New Roman" pitchFamily="18" charset="0"/>
                <a:cs typeface="Times New Roman" pitchFamily="18" charset="0"/>
              </a:rPr>
              <a:t>It </a:t>
            </a:r>
            <a:r>
              <a:rPr lang="en-IN" sz="2400" dirty="0">
                <a:latin typeface="Times New Roman" pitchFamily="18" charset="0"/>
                <a:cs typeface="Times New Roman" pitchFamily="18" charset="0"/>
              </a:rPr>
              <a:t>can remove </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noise from an image without significantly reducing the sharpness of the image</a:t>
            </a:r>
            <a:r>
              <a:rPr lang="en-IN" sz="2400" dirty="0" smtClean="0">
                <a:latin typeface="Times New Roman" pitchFamily="18" charset="0"/>
                <a:cs typeface="Times New Roman" pitchFamily="18" charset="0"/>
              </a:rPr>
              <a:t>.</a:t>
            </a:r>
          </a:p>
          <a:p>
            <a:pPr marL="342900" indent="-342900">
              <a:buFont typeface="Arial" pitchFamily="34" charset="0"/>
              <a:buChar char="•"/>
            </a:pPr>
            <a:endParaRPr lang="en-IN" sz="2400" b="1" dirty="0">
              <a:latin typeface="Times New Roman" pitchFamily="18" charset="0"/>
              <a:cs typeface="Times New Roman" pitchFamily="18" charset="0"/>
            </a:endParaRPr>
          </a:p>
          <a:p>
            <a:pPr marL="342900" indent="-342900">
              <a:buFont typeface="Arial" pitchFamily="34" charset="0"/>
              <a:buChar char="•"/>
            </a:pPr>
            <a:r>
              <a:rPr lang="en-IN" sz="2400" dirty="0" smtClean="0">
                <a:latin typeface="Times New Roman" pitchFamily="18" charset="0"/>
                <a:cs typeface="Times New Roman" pitchFamily="18" charset="0"/>
              </a:rPr>
              <a:t>It preserve </a:t>
            </a:r>
            <a:r>
              <a:rPr lang="en-IN" sz="2400" dirty="0">
                <a:latin typeface="Times New Roman" pitchFamily="18" charset="0"/>
                <a:cs typeface="Times New Roman" pitchFamily="18" charset="0"/>
              </a:rPr>
              <a:t>the edges and avoid excessive smoothening</a:t>
            </a:r>
            <a:r>
              <a:rPr lang="en-IN" sz="2400" dirty="0" smtClean="0">
                <a:latin typeface="Times New Roman" pitchFamily="18" charset="0"/>
                <a:cs typeface="Times New Roman" pitchFamily="18" charset="0"/>
              </a:rPr>
              <a:t>.</a:t>
            </a:r>
          </a:p>
          <a:p>
            <a:pPr marL="342900" indent="-342900">
              <a:buFont typeface="Arial" pitchFamily="34" charset="0"/>
              <a:buChar char="•"/>
            </a:pPr>
            <a:endParaRPr lang="en-IN" sz="2400" b="1" dirty="0">
              <a:latin typeface="Times New Roman" pitchFamily="18" charset="0"/>
              <a:cs typeface="Times New Roman" pitchFamily="18" charset="0"/>
            </a:endParaRPr>
          </a:p>
          <a:p>
            <a:pPr marL="342900" indent="-342900">
              <a:buFont typeface="Arial" pitchFamily="34" charset="0"/>
              <a:buChar char="•"/>
            </a:pPr>
            <a:r>
              <a:rPr lang="en-IN" sz="2400" b="1" dirty="0" smtClean="0">
                <a:latin typeface="Times New Roman" pitchFamily="18" charset="0"/>
                <a:cs typeface="Times New Roman" pitchFamily="18" charset="0"/>
              </a:rPr>
              <a:t>MINIMUM FILTERING :</a:t>
            </a:r>
          </a:p>
          <a:p>
            <a:pPr marL="342900" indent="-342900">
              <a:buFont typeface="Arial" pitchFamily="34" charset="0"/>
              <a:buChar char="•"/>
            </a:pPr>
            <a:endParaRPr lang="en-IN" sz="2400" b="1" dirty="0">
              <a:latin typeface="Times New Roman" pitchFamily="18" charset="0"/>
              <a:cs typeface="Times New Roman" pitchFamily="18" charset="0"/>
            </a:endParaRPr>
          </a:p>
          <a:p>
            <a:pPr marL="342900" indent="-342900">
              <a:buFont typeface="Arial" pitchFamily="34" charset="0"/>
              <a:buChar char="•"/>
            </a:pPr>
            <a:r>
              <a:rPr lang="en-IN" sz="2400" dirty="0">
                <a:latin typeface="Times New Roman" pitchFamily="18" charset="0"/>
                <a:cs typeface="Times New Roman" pitchFamily="18" charset="0"/>
              </a:rPr>
              <a:t>The Minimum filter enhances dark values in the image by increasing its area</a:t>
            </a:r>
            <a:r>
              <a:rPr lang="en-IN" sz="2400" dirty="0" smtClean="0"/>
              <a:t>.</a:t>
            </a:r>
          </a:p>
          <a:p>
            <a:pPr marL="342900" indent="-342900">
              <a:buFont typeface="Arial" pitchFamily="34" charset="0"/>
              <a:buChar char="•"/>
            </a:pPr>
            <a:endParaRPr lang="en-IN" sz="2400" b="1" dirty="0">
              <a:latin typeface="Times New Roman" pitchFamily="18" charset="0"/>
              <a:cs typeface="Times New Roman" pitchFamily="18" charset="0"/>
            </a:endParaRPr>
          </a:p>
          <a:p>
            <a:pPr marL="342900" indent="-342900">
              <a:buFont typeface="Arial" pitchFamily="34" charset="0"/>
              <a:buChar char="•"/>
            </a:pPr>
            <a:r>
              <a:rPr lang="en-IN" sz="2400" dirty="0"/>
              <a:t>That darkest pixel then becomes the new pixel value at the </a:t>
            </a:r>
            <a:r>
              <a:rPr lang="en-IN" sz="2400" dirty="0" err="1"/>
              <a:t>center</a:t>
            </a:r>
            <a:r>
              <a:rPr lang="en-IN" sz="2400" dirty="0"/>
              <a:t> of the window</a:t>
            </a:r>
            <a:r>
              <a:rPr lang="en-IN" sz="2400" dirty="0" smtClean="0"/>
              <a:t>.</a:t>
            </a:r>
            <a:endParaRPr lang="en-IN" sz="24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048549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32656"/>
            <a:ext cx="8712968" cy="5262979"/>
          </a:xfrm>
          <a:prstGeom prst="rect">
            <a:avLst/>
          </a:prstGeom>
          <a:noFill/>
        </p:spPr>
        <p:txBody>
          <a:bodyPr wrap="square" rtlCol="0">
            <a:spAutoFit/>
          </a:bodyPr>
          <a:lstStyle/>
          <a:p>
            <a:pPr marL="285750" indent="-285750">
              <a:buFont typeface="Arial" pitchFamily="34" charset="0"/>
              <a:buChar char="•"/>
            </a:pPr>
            <a:r>
              <a:rPr lang="en-IN" sz="2400" dirty="0" smtClean="0">
                <a:latin typeface="Times New Roman" pitchFamily="18" charset="0"/>
                <a:cs typeface="Times New Roman" pitchFamily="18" charset="0"/>
              </a:rPr>
              <a:t>In this background of an image is viewed as the image look more darker.</a:t>
            </a:r>
          </a:p>
          <a:p>
            <a:pPr marL="285750" indent="-285750">
              <a:buFont typeface="Arial" pitchFamily="34" charset="0"/>
              <a:buChar char="•"/>
            </a:pPr>
            <a:endParaRPr lang="en-IN" sz="2400" dirty="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 MAX FILTERING:</a:t>
            </a:r>
          </a:p>
          <a:p>
            <a:pPr marL="285750" indent="-285750">
              <a:buFont typeface="Arial" pitchFamily="34" charset="0"/>
              <a:buChar char="•"/>
            </a:pPr>
            <a:endParaRPr lang="en-IN" sz="2400" b="1" dirty="0">
              <a:latin typeface="Times New Roman" pitchFamily="18" charset="0"/>
              <a:cs typeface="Times New Roman" pitchFamily="18" charset="0"/>
            </a:endParaRPr>
          </a:p>
          <a:p>
            <a:pPr marL="285750" indent="-285750">
              <a:buFont typeface="Arial" pitchFamily="34" charset="0"/>
              <a:buChar char="•"/>
            </a:pPr>
            <a:r>
              <a:rPr lang="en-IN" sz="2400" dirty="0">
                <a:latin typeface="Times New Roman" pitchFamily="18" charset="0"/>
                <a:cs typeface="Times New Roman" pitchFamily="18" charset="0"/>
              </a:rPr>
              <a:t>Max filter is used to find the brightest points in an image, and gives the maximum value of the </a:t>
            </a:r>
            <a:r>
              <a:rPr lang="en-IN" sz="2400" dirty="0" smtClean="0">
                <a:latin typeface="Times New Roman" pitchFamily="18" charset="0"/>
                <a:cs typeface="Times New Roman" pitchFamily="18" charset="0"/>
              </a:rPr>
              <a:t>window.</a:t>
            </a:r>
          </a:p>
          <a:p>
            <a:endParaRPr lang="en-IN" sz="2400" dirty="0" smtClean="0">
              <a:latin typeface="Times New Roman" pitchFamily="18" charset="0"/>
              <a:cs typeface="Times New Roman" pitchFamily="18" charset="0"/>
            </a:endParaRPr>
          </a:p>
          <a:p>
            <a:pPr marL="285750" indent="-285750">
              <a:buFont typeface="Arial" pitchFamily="34" charset="0"/>
              <a:buChar char="•"/>
            </a:pPr>
            <a:r>
              <a:rPr lang="en-IN" sz="2400" dirty="0" smtClean="0">
                <a:latin typeface="Times New Roman" pitchFamily="18" charset="0"/>
                <a:cs typeface="Times New Roman" pitchFamily="18" charset="0"/>
              </a:rPr>
              <a:t>In </a:t>
            </a:r>
            <a:r>
              <a:rPr lang="en-IN" sz="2400" dirty="0">
                <a:latin typeface="Times New Roman" pitchFamily="18" charset="0"/>
                <a:cs typeface="Times New Roman" pitchFamily="18" charset="0"/>
              </a:rPr>
              <a:t>this </a:t>
            </a:r>
            <a:r>
              <a:rPr lang="en-IN" sz="2400" dirty="0" smtClean="0">
                <a:latin typeface="Times New Roman" pitchFamily="18" charset="0"/>
                <a:cs typeface="Times New Roman" pitchFamily="18" charset="0"/>
              </a:rPr>
              <a:t>foreground of an image  </a:t>
            </a:r>
            <a:r>
              <a:rPr lang="en-IN" sz="2400" dirty="0">
                <a:latin typeface="Times New Roman" pitchFamily="18" charset="0"/>
                <a:cs typeface="Times New Roman" pitchFamily="18" charset="0"/>
              </a:rPr>
              <a:t>is viewed</a:t>
            </a:r>
            <a:r>
              <a:rPr lang="en-IN" sz="2400" dirty="0" smtClean="0">
                <a:latin typeface="Times New Roman" pitchFamily="18" charset="0"/>
                <a:cs typeface="Times New Roman" pitchFamily="18" charset="0"/>
              </a:rPr>
              <a:t>.</a:t>
            </a:r>
          </a:p>
          <a:p>
            <a:endParaRPr lang="en-IN" dirty="0" smtClean="0"/>
          </a:p>
          <a:p>
            <a:endParaRPr lang="en-IN" dirty="0" smtClean="0"/>
          </a:p>
          <a:p>
            <a:pPr marL="285750" indent="-285750">
              <a:buFont typeface="Arial" pitchFamily="34" charset="0"/>
              <a:buChar char="•"/>
            </a:pPr>
            <a:r>
              <a:rPr lang="en-IN" sz="2400" dirty="0" smtClean="0">
                <a:latin typeface="Times New Roman" pitchFamily="18" charset="0"/>
                <a:cs typeface="Times New Roman" pitchFamily="18" charset="0"/>
              </a:rPr>
              <a:t>Min</a:t>
            </a:r>
            <a:r>
              <a:rPr lang="en-IN" sz="2400" dirty="0">
                <a:latin typeface="Times New Roman" pitchFamily="18" charset="0"/>
                <a:cs typeface="Times New Roman" pitchFamily="18" charset="0"/>
              </a:rPr>
              <a:t>, Max and Median  are non linear filters ,they are used for denoising.</a:t>
            </a:r>
          </a:p>
          <a:p>
            <a:pPr marL="285750" indent="-285750">
              <a:buFont typeface="Arial" pitchFamily="34" charset="0"/>
              <a:buChar char="•"/>
            </a:pPr>
            <a:endParaRPr lang="en-IN" dirty="0"/>
          </a:p>
          <a:p>
            <a:endParaRPr lang="en-IN" dirty="0"/>
          </a:p>
        </p:txBody>
      </p:sp>
    </p:spTree>
    <p:extLst>
      <p:ext uri="{BB962C8B-B14F-4D97-AF65-F5344CB8AC3E}">
        <p14:creationId xmlns:p14="http://schemas.microsoft.com/office/powerpoint/2010/main" val="3276092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404664"/>
            <a:ext cx="4752528" cy="369332"/>
          </a:xfrm>
          <a:prstGeom prst="rect">
            <a:avLst/>
          </a:prstGeom>
          <a:noFill/>
        </p:spPr>
        <p:txBody>
          <a:bodyPr wrap="square" rtlCol="0">
            <a:spAutoFit/>
          </a:bodyPr>
          <a:lstStyle/>
          <a:p>
            <a:r>
              <a:rPr lang="en-IN" dirty="0" smtClean="0"/>
              <a:t>Input image:</a:t>
            </a:r>
            <a:endParaRPr lang="en-IN" dirty="0"/>
          </a:p>
        </p:txBody>
      </p:sp>
      <p:pic>
        <p:nvPicPr>
          <p:cNvPr id="5" name="Picture 4"/>
          <p:cNvPicPr/>
          <p:nvPr/>
        </p:nvPicPr>
        <p:blipFill>
          <a:blip r:embed="rId2"/>
          <a:stretch>
            <a:fillRect/>
          </a:stretch>
        </p:blipFill>
        <p:spPr>
          <a:xfrm>
            <a:off x="179513" y="1818004"/>
            <a:ext cx="4104456" cy="4419307"/>
          </a:xfrm>
          <a:prstGeom prst="rect">
            <a:avLst/>
          </a:prstGeom>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16099"/>
            <a:ext cx="4248472" cy="4421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7039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79512" y="1899498"/>
            <a:ext cx="3672408" cy="3689742"/>
          </a:xfrm>
          <a:prstGeom prst="rect">
            <a:avLst/>
          </a:prstGeom>
        </p:spPr>
      </p:pic>
      <p:sp>
        <p:nvSpPr>
          <p:cNvPr id="5" name="TextBox 4"/>
          <p:cNvSpPr txBox="1"/>
          <p:nvPr/>
        </p:nvSpPr>
        <p:spPr>
          <a:xfrm>
            <a:off x="467544" y="620688"/>
            <a:ext cx="5400600" cy="1200329"/>
          </a:xfrm>
          <a:prstGeom prst="rect">
            <a:avLst/>
          </a:prstGeom>
          <a:noFill/>
        </p:spPr>
        <p:txBody>
          <a:bodyPr wrap="square" rtlCol="0">
            <a:spAutoFit/>
          </a:bodyPr>
          <a:lstStyle/>
          <a:p>
            <a:r>
              <a:rPr lang="en-IN" dirty="0" smtClean="0"/>
              <a:t>Applying noise to the image:</a:t>
            </a:r>
          </a:p>
          <a:p>
            <a:endParaRPr lang="en-IN" dirty="0"/>
          </a:p>
          <a:p>
            <a:r>
              <a:rPr lang="en-IN" dirty="0"/>
              <a:t>image=</a:t>
            </a:r>
            <a:r>
              <a:rPr lang="en-IN" dirty="0" err="1"/>
              <a:t>imnoise</a:t>
            </a:r>
            <a:r>
              <a:rPr lang="en-IN" dirty="0"/>
              <a:t>(</a:t>
            </a:r>
            <a:r>
              <a:rPr lang="en-IN" dirty="0" err="1"/>
              <a:t>image,'salt</a:t>
            </a:r>
            <a:r>
              <a:rPr lang="en-IN" dirty="0"/>
              <a:t> &amp; pepper',0.05);</a:t>
            </a:r>
          </a:p>
          <a:p>
            <a:endParaRPr lang="en-IN"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1899498"/>
            <a:ext cx="4392488" cy="3773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292080" y="980728"/>
            <a:ext cx="2664296" cy="646331"/>
          </a:xfrm>
          <a:prstGeom prst="rect">
            <a:avLst/>
          </a:prstGeom>
          <a:noFill/>
        </p:spPr>
        <p:txBody>
          <a:bodyPr wrap="square" rtlCol="0">
            <a:spAutoFit/>
          </a:bodyPr>
          <a:lstStyle/>
          <a:p>
            <a:r>
              <a:rPr lang="en-IN" dirty="0" err="1" smtClean="0"/>
              <a:t>Denoise</a:t>
            </a:r>
            <a:r>
              <a:rPr lang="en-IN" dirty="0" smtClean="0"/>
              <a:t> image or median image</a:t>
            </a:r>
            <a:endParaRPr lang="en-IN" dirty="0"/>
          </a:p>
        </p:txBody>
      </p:sp>
    </p:spTree>
    <p:extLst>
      <p:ext uri="{BB962C8B-B14F-4D97-AF65-F5344CB8AC3E}">
        <p14:creationId xmlns:p14="http://schemas.microsoft.com/office/powerpoint/2010/main" val="4116476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895742"/>
            <a:ext cx="3960440" cy="369332"/>
          </a:xfrm>
          <a:prstGeom prst="rect">
            <a:avLst/>
          </a:prstGeom>
          <a:noFill/>
        </p:spPr>
        <p:txBody>
          <a:bodyPr wrap="square" rtlCol="0">
            <a:spAutoFit/>
          </a:bodyPr>
          <a:lstStyle/>
          <a:p>
            <a:r>
              <a:rPr lang="en-IN" dirty="0" smtClean="0"/>
              <a:t>Image after applying Min filter</a:t>
            </a:r>
            <a:endParaRPr lang="en-IN" dirty="0"/>
          </a:p>
        </p:txBody>
      </p:sp>
      <p:sp>
        <p:nvSpPr>
          <p:cNvPr id="6" name="TextBox 5"/>
          <p:cNvSpPr txBox="1"/>
          <p:nvPr/>
        </p:nvSpPr>
        <p:spPr>
          <a:xfrm>
            <a:off x="4499992" y="877362"/>
            <a:ext cx="3960440" cy="369332"/>
          </a:xfrm>
          <a:prstGeom prst="rect">
            <a:avLst/>
          </a:prstGeom>
          <a:noFill/>
        </p:spPr>
        <p:txBody>
          <a:bodyPr wrap="square" rtlCol="0">
            <a:spAutoFit/>
          </a:bodyPr>
          <a:lstStyle/>
          <a:p>
            <a:r>
              <a:rPr lang="en-IN" dirty="0" smtClean="0"/>
              <a:t>Image after applying Max filter</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813880"/>
            <a:ext cx="3894765"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813880"/>
            <a:ext cx="4032448"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3318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476672"/>
            <a:ext cx="8496944" cy="6063198"/>
          </a:xfrm>
          <a:prstGeom prst="rect">
            <a:avLst/>
          </a:prstGeom>
          <a:noFill/>
        </p:spPr>
        <p:txBody>
          <a:bodyPr wrap="square" rtlCol="0">
            <a:spAutoFit/>
          </a:bodyPr>
          <a:lstStyle/>
          <a:p>
            <a:pPr algn="ctr"/>
            <a:r>
              <a:rPr lang="en-IN" sz="2800" b="1" u="sng" dirty="0" smtClean="0"/>
              <a:t>TASK  1</a:t>
            </a:r>
          </a:p>
          <a:p>
            <a:endParaRPr lang="en-IN" dirty="0" smtClean="0"/>
          </a:p>
          <a:p>
            <a:r>
              <a:rPr lang="en-IN" sz="3200" dirty="0">
                <a:latin typeface="Times New Roman" pitchFamily="18" charset="0"/>
                <a:cs typeface="Times New Roman" pitchFamily="18" charset="0"/>
              </a:rPr>
              <a:t>Write a MATLAB script which reads, converts a </a:t>
            </a:r>
            <a:r>
              <a:rPr lang="en-IN" sz="3200" dirty="0" err="1">
                <a:latin typeface="Times New Roman" pitchFamily="18" charset="0"/>
                <a:cs typeface="Times New Roman" pitchFamily="18" charset="0"/>
              </a:rPr>
              <a:t>color</a:t>
            </a:r>
            <a:r>
              <a:rPr lang="en-IN" sz="3200" dirty="0">
                <a:latin typeface="Times New Roman" pitchFamily="18" charset="0"/>
                <a:cs typeface="Times New Roman" pitchFamily="18" charset="0"/>
              </a:rPr>
              <a:t> image into </a:t>
            </a:r>
            <a:r>
              <a:rPr lang="en-IN" sz="3200" dirty="0" err="1">
                <a:latin typeface="Times New Roman" pitchFamily="18" charset="0"/>
                <a:cs typeface="Times New Roman" pitchFamily="18" charset="0"/>
              </a:rPr>
              <a:t>grayscale</a:t>
            </a:r>
            <a:r>
              <a:rPr lang="en-IN" sz="3200" dirty="0">
                <a:latin typeface="Times New Roman" pitchFamily="18" charset="0"/>
                <a:cs typeface="Times New Roman" pitchFamily="18" charset="0"/>
              </a:rPr>
              <a:t> image, and performs the histogram equalization on the </a:t>
            </a:r>
            <a:r>
              <a:rPr lang="en-IN" sz="3200" dirty="0" err="1">
                <a:latin typeface="Times New Roman" pitchFamily="18" charset="0"/>
                <a:cs typeface="Times New Roman" pitchFamily="18" charset="0"/>
              </a:rPr>
              <a:t>grayscale</a:t>
            </a:r>
            <a:r>
              <a:rPr lang="en-IN" sz="3200" dirty="0">
                <a:latin typeface="Times New Roman" pitchFamily="18" charset="0"/>
                <a:cs typeface="Times New Roman" pitchFamily="18" charset="0"/>
              </a:rPr>
              <a:t> one. Note that you are not allowed to use </a:t>
            </a:r>
            <a:r>
              <a:rPr lang="en-IN" sz="3200" dirty="0" err="1">
                <a:latin typeface="Times New Roman" pitchFamily="18" charset="0"/>
                <a:cs typeface="Times New Roman" pitchFamily="18" charset="0"/>
              </a:rPr>
              <a:t>histeq</a:t>
            </a:r>
            <a:r>
              <a:rPr lang="en-IN" sz="3200" dirty="0">
                <a:latin typeface="Times New Roman" pitchFamily="18" charset="0"/>
                <a:cs typeface="Times New Roman" pitchFamily="18" charset="0"/>
              </a:rPr>
              <a:t>, instead you have to implement a function to do histogram equalization. Do find some examples where histogram equalization achieves the worse results. Please discuss the pros and cons of histogram equalization </a:t>
            </a:r>
            <a:r>
              <a:rPr lang="en-IN" sz="3200" dirty="0" smtClean="0">
                <a:latin typeface="Times New Roman" pitchFamily="18" charset="0"/>
                <a:cs typeface="Times New Roman" pitchFamily="18" charset="0"/>
              </a:rPr>
              <a:t>method.</a:t>
            </a:r>
          </a:p>
          <a:p>
            <a:pPr algn="ctr"/>
            <a:endParaRPr lang="en-IN" dirty="0"/>
          </a:p>
          <a:p>
            <a:endParaRPr lang="en-IN" dirty="0"/>
          </a:p>
          <a:p>
            <a:endParaRPr lang="en-IN" dirty="0"/>
          </a:p>
        </p:txBody>
      </p:sp>
    </p:spTree>
    <p:extLst>
      <p:ext uri="{BB962C8B-B14F-4D97-AF65-F5344CB8AC3E}">
        <p14:creationId xmlns:p14="http://schemas.microsoft.com/office/powerpoint/2010/main" val="2973621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4006" y="116632"/>
            <a:ext cx="8856984" cy="5539978"/>
          </a:xfrm>
          <a:prstGeom prst="rect">
            <a:avLst/>
          </a:prstGeom>
          <a:noFill/>
        </p:spPr>
        <p:txBody>
          <a:bodyPr wrap="square" rtlCol="0">
            <a:spAutoFit/>
          </a:bodyPr>
          <a:lstStyle/>
          <a:p>
            <a:pPr algn="just"/>
            <a:r>
              <a:rPr lang="en-IN" dirty="0" smtClean="0"/>
              <a:t>                                              </a:t>
            </a:r>
          </a:p>
          <a:p>
            <a:pPr algn="just"/>
            <a:r>
              <a:rPr lang="en-IN" dirty="0"/>
              <a:t> </a:t>
            </a:r>
            <a:r>
              <a:rPr lang="en-IN" dirty="0" smtClean="0"/>
              <a:t>                                               </a:t>
            </a:r>
            <a:r>
              <a:rPr lang="en-IN" sz="2400" b="1" dirty="0" smtClean="0">
                <a:latin typeface="Times New Roman" pitchFamily="18" charset="0"/>
                <a:cs typeface="Times New Roman" pitchFamily="18" charset="0"/>
              </a:rPr>
              <a:t>HISTOGRAM</a:t>
            </a:r>
          </a:p>
          <a:p>
            <a:pPr algn="just"/>
            <a:r>
              <a:rPr lang="en-IN" sz="2400" dirty="0"/>
              <a:t> </a:t>
            </a:r>
            <a:endParaRPr lang="en-IN" sz="2400" dirty="0" smtClean="0"/>
          </a:p>
          <a:p>
            <a:pPr marL="342900" indent="-342900" algn="just">
              <a:buFont typeface="Arial" pitchFamily="34" charset="0"/>
              <a:buChar char="•"/>
            </a:pPr>
            <a:r>
              <a:rPr lang="en-IN" sz="2400" dirty="0" smtClean="0">
                <a:latin typeface="Times New Roman" pitchFamily="18" charset="0"/>
                <a:cs typeface="Times New Roman" pitchFamily="18" charset="0"/>
              </a:rPr>
              <a:t>Histogram is the graphical representation of data, it </a:t>
            </a:r>
            <a:r>
              <a:rPr lang="en-IN" sz="2400" dirty="0">
                <a:latin typeface="Times New Roman" pitchFamily="18" charset="0"/>
                <a:cs typeface="Times New Roman" pitchFamily="18" charset="0"/>
              </a:rPr>
              <a:t>have bars that represent frequency of occurring of data in the whole data </a:t>
            </a:r>
            <a:r>
              <a:rPr lang="en-IN" sz="2400" dirty="0" smtClean="0">
                <a:latin typeface="Times New Roman" pitchFamily="18" charset="0"/>
                <a:cs typeface="Times New Roman" pitchFamily="18" charset="0"/>
              </a:rPr>
              <a:t>set.</a:t>
            </a:r>
            <a:endParaRPr lang="en-IN" sz="2400" b="1" dirty="0" smtClean="0">
              <a:latin typeface="Times New Roman" pitchFamily="18" charset="0"/>
              <a:cs typeface="Times New Roman" pitchFamily="18" charset="0"/>
            </a:endParaRPr>
          </a:p>
          <a:p>
            <a:pPr marL="342900" indent="-342900" algn="just">
              <a:buFont typeface="Arial" pitchFamily="34" charset="0"/>
              <a:buChar char="•"/>
            </a:pPr>
            <a:endParaRPr lang="en-IN" sz="2400" b="1" dirty="0">
              <a:latin typeface="Times New Roman" pitchFamily="18" charset="0"/>
              <a:cs typeface="Times New Roman" pitchFamily="18" charset="0"/>
            </a:endParaRPr>
          </a:p>
          <a:p>
            <a:pPr marL="342900" indent="-342900" algn="just">
              <a:buFont typeface="Arial" pitchFamily="34" charset="0"/>
              <a:buChar char="•"/>
            </a:pPr>
            <a:r>
              <a:rPr lang="en-IN" sz="2400" dirty="0" smtClean="0">
                <a:latin typeface="Times New Roman" pitchFamily="18" charset="0"/>
                <a:cs typeface="Times New Roman" pitchFamily="18" charset="0"/>
              </a:rPr>
              <a:t>Histogram </a:t>
            </a:r>
            <a:r>
              <a:rPr lang="en-IN" sz="2400" dirty="0">
                <a:latin typeface="Times New Roman" pitchFamily="18" charset="0"/>
                <a:cs typeface="Times New Roman" pitchFamily="18" charset="0"/>
              </a:rPr>
              <a:t>of an image </a:t>
            </a:r>
            <a:r>
              <a:rPr lang="en-IN" sz="2400" dirty="0" smtClean="0">
                <a:latin typeface="Times New Roman" pitchFamily="18" charset="0"/>
                <a:cs typeface="Times New Roman" pitchFamily="18" charset="0"/>
              </a:rPr>
              <a:t>shows </a:t>
            </a:r>
            <a:r>
              <a:rPr lang="en-IN" sz="2400" dirty="0">
                <a:latin typeface="Times New Roman" pitchFamily="18" charset="0"/>
                <a:cs typeface="Times New Roman" pitchFamily="18" charset="0"/>
              </a:rPr>
              <a:t>frequency of pixels intensity values. In an image histogram, the x axis shows the gray level intensities and the y axis shows the frequency of these </a:t>
            </a:r>
            <a:r>
              <a:rPr lang="en-IN" sz="2400" dirty="0" smtClean="0">
                <a:latin typeface="Times New Roman" pitchFamily="18" charset="0"/>
                <a:cs typeface="Times New Roman" pitchFamily="18" charset="0"/>
              </a:rPr>
              <a:t>intensities.</a:t>
            </a:r>
          </a:p>
          <a:p>
            <a:pPr marL="342900" indent="-342900" algn="just">
              <a:buFont typeface="Arial" pitchFamily="34" charset="0"/>
              <a:buChar char="•"/>
            </a:pPr>
            <a:endParaRPr lang="en-IN" sz="2400" dirty="0">
              <a:latin typeface="Times New Roman" pitchFamily="18" charset="0"/>
              <a:cs typeface="Times New Roman" pitchFamily="18" charset="0"/>
            </a:endParaRPr>
          </a:p>
          <a:p>
            <a:pPr marL="342900" indent="-342900" algn="just">
              <a:buFont typeface="Arial" pitchFamily="34" charset="0"/>
              <a:buChar char="•"/>
            </a:pPr>
            <a:r>
              <a:rPr lang="en-IN" sz="2400" dirty="0">
                <a:latin typeface="Times New Roman" pitchFamily="18" charset="0"/>
                <a:cs typeface="Times New Roman" pitchFamily="18" charset="0"/>
              </a:rPr>
              <a:t>The left side of the horizontal axis represents the black and dark areas, the middle represents medium grey and the right hand side represents light and pure white areas</a:t>
            </a:r>
            <a:r>
              <a:rPr lang="en-IN" sz="2400" dirty="0" smtClean="0">
                <a:latin typeface="Times New Roman" pitchFamily="18" charset="0"/>
                <a:cs typeface="Times New Roman" pitchFamily="18" charset="0"/>
              </a:rPr>
              <a:t>.</a:t>
            </a:r>
          </a:p>
          <a:p>
            <a:pPr marL="342900" indent="-342900" algn="just">
              <a:buFont typeface="Arial" pitchFamily="34" charset="0"/>
              <a:buChar char="•"/>
            </a:pPr>
            <a:endParaRPr lang="en-IN" sz="2400" dirty="0">
              <a:latin typeface="Times New Roman" pitchFamily="18" charset="0"/>
              <a:cs typeface="Times New Roman" pitchFamily="18" charset="0"/>
            </a:endParaRPr>
          </a:p>
          <a:p>
            <a:pPr marL="342900" indent="-342900" algn="just">
              <a:buFont typeface="Arial" pitchFamily="34" charset="0"/>
              <a:buChar char="•"/>
            </a:pPr>
            <a:endParaRPr lang="en-IN" sz="2400" dirty="0"/>
          </a:p>
        </p:txBody>
      </p:sp>
    </p:spTree>
    <p:extLst>
      <p:ext uri="{BB962C8B-B14F-4D97-AF65-F5344CB8AC3E}">
        <p14:creationId xmlns:p14="http://schemas.microsoft.com/office/powerpoint/2010/main" val="2531223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260648"/>
            <a:ext cx="8856984" cy="5170646"/>
          </a:xfrm>
          <a:prstGeom prst="rect">
            <a:avLst/>
          </a:prstGeom>
        </p:spPr>
        <p:txBody>
          <a:bodyPr wrap="square">
            <a:spAutoFit/>
          </a:bodyPr>
          <a:lstStyle/>
          <a:p>
            <a:pPr marL="342900" indent="-342900" algn="just">
              <a:buFont typeface="Arial" pitchFamily="34" charset="0"/>
              <a:buChar char="•"/>
            </a:pPr>
            <a:endParaRPr lang="en-IN" dirty="0"/>
          </a:p>
          <a:p>
            <a:pPr marL="342900" indent="-342900" algn="just">
              <a:buFont typeface="Arial" pitchFamily="34" charset="0"/>
              <a:buChar char="•"/>
            </a:pPr>
            <a:r>
              <a:rPr lang="en-IN" sz="2400" dirty="0">
                <a:latin typeface="Times New Roman" pitchFamily="18" charset="0"/>
                <a:cs typeface="Times New Roman" pitchFamily="18" charset="0"/>
              </a:rPr>
              <a:t> Histograms can also be taken of </a:t>
            </a:r>
            <a:r>
              <a:rPr lang="en-IN" sz="2400" dirty="0" err="1">
                <a:latin typeface="Times New Roman" pitchFamily="18" charset="0"/>
                <a:cs typeface="Times New Roman" pitchFamily="18" charset="0"/>
              </a:rPr>
              <a:t>color</a:t>
            </a:r>
            <a:r>
              <a:rPr lang="en-IN" sz="2400" dirty="0">
                <a:latin typeface="Times New Roman" pitchFamily="18" charset="0"/>
                <a:cs typeface="Times New Roman" pitchFamily="18" charset="0"/>
              </a:rPr>
              <a:t> images - either </a:t>
            </a:r>
            <a:r>
              <a:rPr lang="en-IN" sz="2400" dirty="0" smtClean="0">
                <a:latin typeface="Times New Roman" pitchFamily="18" charset="0"/>
                <a:cs typeface="Times New Roman" pitchFamily="18" charset="0"/>
              </a:rPr>
              <a:t>individual histograms </a:t>
            </a:r>
            <a:r>
              <a:rPr lang="en-IN" sz="2400" dirty="0">
                <a:latin typeface="Times New Roman" pitchFamily="18" charset="0"/>
                <a:cs typeface="Times New Roman" pitchFamily="18" charset="0"/>
              </a:rPr>
              <a:t>of red, green and blue channels can be taken, or a 3-D histogram can be produced, with the three axes representing the red, blue and green channels, and brightness at each point representing the pixel count.</a:t>
            </a:r>
            <a:endParaRPr lang="en-IN" sz="2400" dirty="0"/>
          </a:p>
          <a:p>
            <a:pPr algn="just"/>
            <a:r>
              <a:rPr lang="en-IN" sz="2400" b="1" dirty="0" smtClean="0">
                <a:latin typeface="Times New Roman" pitchFamily="18" charset="0"/>
                <a:cs typeface="Times New Roman" pitchFamily="18" charset="0"/>
              </a:rPr>
              <a:t>     </a:t>
            </a:r>
          </a:p>
          <a:p>
            <a:pPr algn="just"/>
            <a:r>
              <a:rPr lang="en-IN" sz="2400" b="1" dirty="0" smtClean="0">
                <a:latin typeface="Times New Roman" pitchFamily="18" charset="0"/>
                <a:cs typeface="Times New Roman" pitchFamily="18" charset="0"/>
              </a:rPr>
              <a:t>   Uses</a:t>
            </a:r>
            <a:r>
              <a:rPr lang="en-IN" sz="2400" b="1" dirty="0">
                <a:latin typeface="Times New Roman" pitchFamily="18" charset="0"/>
                <a:cs typeface="Times New Roman" pitchFamily="18" charset="0"/>
              </a:rPr>
              <a:t>: </a:t>
            </a:r>
            <a:endParaRPr lang="en-IN" sz="2400" b="1" dirty="0" smtClean="0">
              <a:latin typeface="Times New Roman" pitchFamily="18" charset="0"/>
              <a:cs typeface="Times New Roman" pitchFamily="18" charset="0"/>
            </a:endParaRPr>
          </a:p>
          <a:p>
            <a:pPr algn="just"/>
            <a:endParaRPr lang="en-IN" sz="2400" b="1" dirty="0">
              <a:latin typeface="Times New Roman" pitchFamily="18" charset="0"/>
              <a:cs typeface="Times New Roman" pitchFamily="18" charset="0"/>
            </a:endParaRPr>
          </a:p>
          <a:p>
            <a:pPr marL="342900" indent="-342900" algn="just">
              <a:buFont typeface="Arial" pitchFamily="34" charset="0"/>
              <a:buChar char="•"/>
            </a:pPr>
            <a:r>
              <a:rPr lang="en-IN" sz="2400" dirty="0">
                <a:latin typeface="Times New Roman" pitchFamily="18" charset="0"/>
                <a:cs typeface="Times New Roman" pitchFamily="18" charset="0"/>
              </a:rPr>
              <a:t>The histogram is used for brightness purposes. It has wide application in image </a:t>
            </a:r>
            <a:r>
              <a:rPr lang="en-IN" sz="2400" dirty="0" smtClean="0">
                <a:latin typeface="Times New Roman" pitchFamily="18" charset="0"/>
                <a:cs typeface="Times New Roman" pitchFamily="18" charset="0"/>
              </a:rPr>
              <a:t>brightness. Not </a:t>
            </a:r>
            <a:r>
              <a:rPr lang="en-IN" sz="2400" dirty="0">
                <a:latin typeface="Times New Roman" pitchFamily="18" charset="0"/>
                <a:cs typeface="Times New Roman" pitchFamily="18" charset="0"/>
              </a:rPr>
              <a:t>only in </a:t>
            </a:r>
            <a:r>
              <a:rPr lang="en-IN" sz="2400" dirty="0" smtClean="0">
                <a:latin typeface="Times New Roman" pitchFamily="18" charset="0"/>
                <a:cs typeface="Times New Roman" pitchFamily="18" charset="0"/>
              </a:rPr>
              <a:t>brightness ,but </a:t>
            </a:r>
            <a:r>
              <a:rPr lang="en-IN" sz="2400" dirty="0">
                <a:latin typeface="Times New Roman" pitchFamily="18" charset="0"/>
                <a:cs typeface="Times New Roman" pitchFamily="18" charset="0"/>
              </a:rPr>
              <a:t>histograms are also used in adjusting contrast of an image.</a:t>
            </a:r>
          </a:p>
          <a:p>
            <a:pPr marL="342900" indent="-342900" algn="just">
              <a:buFont typeface="Arial" pitchFamily="34" charset="0"/>
              <a:buChar char="•"/>
            </a:pPr>
            <a:endParaRPr lang="en-IN" sz="2400" dirty="0">
              <a:latin typeface="Times New Roman" pitchFamily="18" charset="0"/>
              <a:cs typeface="Times New Roman" pitchFamily="18" charset="0"/>
            </a:endParaRPr>
          </a:p>
          <a:p>
            <a:pPr marL="342900" indent="-342900" algn="just">
              <a:buFont typeface="Arial" pitchFamily="34" charset="0"/>
              <a:buChar char="•"/>
            </a:pPr>
            <a:r>
              <a:rPr lang="en-IN" sz="2400" dirty="0">
                <a:latin typeface="Times New Roman" pitchFamily="18" charset="0"/>
                <a:cs typeface="Times New Roman" pitchFamily="18" charset="0"/>
              </a:rPr>
              <a:t>Another important use of histogram is to equalize an image.</a:t>
            </a:r>
          </a:p>
        </p:txBody>
      </p:sp>
    </p:spTree>
    <p:extLst>
      <p:ext uri="{BB962C8B-B14F-4D97-AF65-F5344CB8AC3E}">
        <p14:creationId xmlns:p14="http://schemas.microsoft.com/office/powerpoint/2010/main" val="1971353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60649"/>
            <a:ext cx="8568952" cy="4770537"/>
          </a:xfrm>
          <a:prstGeom prst="rect">
            <a:avLst/>
          </a:prstGeom>
        </p:spPr>
        <p:txBody>
          <a:bodyPr wrap="square">
            <a:spAutoFit/>
          </a:bodyPr>
          <a:lstStyle/>
          <a:p>
            <a:pPr algn="just"/>
            <a:r>
              <a:rPr lang="en-IN" sz="2000" b="1" dirty="0" smtClean="0">
                <a:latin typeface="Times New Roman" pitchFamily="18" charset="0"/>
                <a:cs typeface="Times New Roman" pitchFamily="18" charset="0"/>
              </a:rPr>
              <a:t>     </a:t>
            </a:r>
          </a:p>
          <a:p>
            <a:pPr algn="just"/>
            <a:r>
              <a:rPr lang="en-IN" sz="2400" b="1" dirty="0">
                <a:latin typeface="Times New Roman" pitchFamily="18" charset="0"/>
                <a:cs typeface="Times New Roman" pitchFamily="18" charset="0"/>
              </a:rPr>
              <a:t> </a:t>
            </a:r>
            <a:r>
              <a:rPr lang="en-IN" sz="2400" b="1" dirty="0" smtClean="0">
                <a:latin typeface="Times New Roman" pitchFamily="18" charset="0"/>
                <a:cs typeface="Times New Roman" pitchFamily="18" charset="0"/>
              </a:rPr>
              <a:t>                               Histogram </a:t>
            </a:r>
            <a:r>
              <a:rPr lang="en-IN" sz="2400" b="1" dirty="0">
                <a:latin typeface="Times New Roman" pitchFamily="18" charset="0"/>
                <a:cs typeface="Times New Roman" pitchFamily="18" charset="0"/>
              </a:rPr>
              <a:t>equalization</a:t>
            </a:r>
          </a:p>
          <a:p>
            <a:pPr algn="just"/>
            <a:endParaRPr lang="en-IN" sz="2000" b="1" dirty="0">
              <a:latin typeface="Times New Roman" pitchFamily="18" charset="0"/>
              <a:cs typeface="Times New Roman" pitchFamily="18" charset="0"/>
            </a:endParaRPr>
          </a:p>
          <a:p>
            <a:pPr marL="342900" indent="-342900" algn="just">
              <a:buFont typeface="Arial" pitchFamily="34" charset="0"/>
              <a:buChar char="•"/>
            </a:pPr>
            <a:r>
              <a:rPr lang="en-IN" sz="2400" dirty="0">
                <a:latin typeface="Times New Roman" pitchFamily="18" charset="0"/>
                <a:cs typeface="Times New Roman" pitchFamily="18" charset="0"/>
              </a:rPr>
              <a:t>Histogram equalization is a technique for adjusting image intensities to enhance contrast. </a:t>
            </a:r>
            <a:endParaRPr lang="en-IN" sz="2400" b="1" dirty="0">
              <a:latin typeface="Times New Roman" pitchFamily="18" charset="0"/>
              <a:cs typeface="Times New Roman" pitchFamily="18" charset="0"/>
            </a:endParaRPr>
          </a:p>
          <a:p>
            <a:pPr marL="342900" indent="-342900" algn="just">
              <a:buFont typeface="Arial" pitchFamily="34" charset="0"/>
              <a:buChar char="•"/>
            </a:pPr>
            <a:endParaRPr lang="en-IN" sz="2400" b="1" dirty="0">
              <a:latin typeface="Times New Roman" pitchFamily="18" charset="0"/>
              <a:cs typeface="Times New Roman" pitchFamily="18" charset="0"/>
            </a:endParaRPr>
          </a:p>
          <a:p>
            <a:pPr marL="342900" indent="-342900" algn="just">
              <a:buFont typeface="Arial" pitchFamily="34" charset="0"/>
              <a:buChar char="•"/>
            </a:pPr>
            <a:r>
              <a:rPr lang="en-IN" sz="2400" dirty="0">
                <a:latin typeface="Times New Roman" pitchFamily="18" charset="0"/>
                <a:cs typeface="Times New Roman" pitchFamily="18" charset="0"/>
              </a:rPr>
              <a:t>It </a:t>
            </a:r>
            <a:r>
              <a:rPr lang="en-US" sz="2400" dirty="0">
                <a:latin typeface="Times New Roman" pitchFamily="18" charset="0"/>
                <a:cs typeface="Times New Roman" pitchFamily="18" charset="0"/>
              </a:rPr>
              <a:t>transform the intensity values </a:t>
            </a:r>
            <a:r>
              <a:rPr lang="en-IN" sz="2400" dirty="0">
                <a:latin typeface="Times New Roman" pitchFamily="18" charset="0"/>
                <a:cs typeface="Times New Roman" pitchFamily="18" charset="0"/>
              </a:rPr>
              <a:t> </a:t>
            </a:r>
            <a:r>
              <a:rPr lang="en-US" sz="2400" dirty="0">
                <a:latin typeface="Times New Roman" pitchFamily="18" charset="0"/>
                <a:cs typeface="Times New Roman" pitchFamily="18" charset="0"/>
              </a:rPr>
              <a:t>so that the</a:t>
            </a:r>
            <a:r>
              <a:rPr lang="en-IN" sz="2400" dirty="0">
                <a:latin typeface="Times New Roman" pitchFamily="18" charset="0"/>
                <a:cs typeface="Times New Roman" pitchFamily="18" charset="0"/>
              </a:rPr>
              <a:t> intensities can be better distributed on the histogram.</a:t>
            </a:r>
            <a:endParaRPr lang="en-US" sz="2400" dirty="0">
              <a:latin typeface="Times New Roman" pitchFamily="18" charset="0"/>
              <a:cs typeface="Times New Roman" pitchFamily="18" charset="0"/>
            </a:endParaRPr>
          </a:p>
          <a:p>
            <a:pPr marL="342900" indent="-342900" algn="just">
              <a:buFont typeface="Arial" pitchFamily="34" charset="0"/>
              <a:buChar char="•"/>
            </a:pPr>
            <a:endParaRPr lang="en-US" sz="2400" dirty="0">
              <a:latin typeface="Times New Roman" pitchFamily="18" charset="0"/>
              <a:cs typeface="Times New Roman" pitchFamily="18" charset="0"/>
            </a:endParaRPr>
          </a:p>
          <a:p>
            <a:pPr marL="342900" indent="-342900" algn="just">
              <a:buFont typeface="Arial" pitchFamily="34" charset="0"/>
              <a:buChar char="•"/>
            </a:pPr>
            <a:r>
              <a:rPr lang="en-US" sz="2400" dirty="0">
                <a:latin typeface="Times New Roman" pitchFamily="18" charset="0"/>
                <a:cs typeface="Times New Roman" pitchFamily="18" charset="0"/>
              </a:rPr>
              <a:t>It may not increase the contrast in every case.</a:t>
            </a:r>
          </a:p>
          <a:p>
            <a:pPr marL="285750" indent="-285750">
              <a:buFont typeface="Arial" pitchFamily="34" charset="0"/>
              <a:buChar char="•"/>
            </a:pPr>
            <a:endParaRPr lang="en-US" sz="2400" dirty="0">
              <a:latin typeface="Times New Roman" pitchFamily="18" charset="0"/>
              <a:cs typeface="Times New Roman" pitchFamily="18" charset="0"/>
            </a:endParaRPr>
          </a:p>
          <a:p>
            <a:pPr marL="285750" indent="-285750">
              <a:buFont typeface="Arial" pitchFamily="34" charset="0"/>
              <a:buChar char="•"/>
            </a:pPr>
            <a:r>
              <a:rPr lang="en-US" sz="2400" dirty="0">
                <a:latin typeface="Times New Roman" pitchFamily="18" charset="0"/>
                <a:cs typeface="Times New Roman" pitchFamily="18" charset="0"/>
              </a:rPr>
              <a:t>In this the gray level values are may or may not be same as that of the input histogram image.</a:t>
            </a:r>
            <a:endParaRPr lang="hu-HU" sz="2400" dirty="0">
              <a:latin typeface="Times New Roman" pitchFamily="18" charset="0"/>
              <a:cs typeface="Times New Roman" pitchFamily="18" charset="0"/>
            </a:endParaRPr>
          </a:p>
        </p:txBody>
      </p:sp>
    </p:spTree>
    <p:extLst>
      <p:ext uri="{BB962C8B-B14F-4D97-AF65-F5344CB8AC3E}">
        <p14:creationId xmlns:p14="http://schemas.microsoft.com/office/powerpoint/2010/main" val="2467367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404664"/>
            <a:ext cx="8568952" cy="6370975"/>
          </a:xfrm>
          <a:prstGeom prst="rect">
            <a:avLst/>
          </a:prstGeom>
        </p:spPr>
        <p:txBody>
          <a:bodyPr wrap="square">
            <a:spAutoFit/>
          </a:bodyPr>
          <a:lstStyle/>
          <a:p>
            <a:r>
              <a:rPr lang="en-IN" sz="2400" dirty="0" smtClean="0">
                <a:latin typeface="Times New Roman" pitchFamily="18" charset="0"/>
                <a:cs typeface="Times New Roman" pitchFamily="18" charset="0"/>
              </a:rPr>
              <a:t>  Steps:</a:t>
            </a:r>
          </a:p>
          <a:p>
            <a:endParaRPr lang="en-IN" sz="2400" dirty="0">
              <a:latin typeface="Times New Roman" pitchFamily="18" charset="0"/>
              <a:cs typeface="Times New Roman" pitchFamily="18" charset="0"/>
            </a:endParaRPr>
          </a:p>
          <a:p>
            <a:pPr marL="457200" indent="-457200">
              <a:buAutoNum type="arabicParenR"/>
            </a:pPr>
            <a:r>
              <a:rPr lang="en-IN" sz="2400" dirty="0" smtClean="0">
                <a:latin typeface="Times New Roman" pitchFamily="18" charset="0"/>
                <a:cs typeface="Times New Roman" pitchFamily="18" charset="0"/>
              </a:rPr>
              <a:t>Reading the </a:t>
            </a:r>
            <a:r>
              <a:rPr lang="en-IN" sz="2400" dirty="0" err="1" smtClean="0">
                <a:latin typeface="Times New Roman" pitchFamily="18" charset="0"/>
                <a:cs typeface="Times New Roman" pitchFamily="18" charset="0"/>
              </a:rPr>
              <a:t>color</a:t>
            </a:r>
            <a:r>
              <a:rPr lang="en-IN" sz="2400" dirty="0" smtClean="0">
                <a:latin typeface="Times New Roman" pitchFamily="18" charset="0"/>
                <a:cs typeface="Times New Roman" pitchFamily="18" charset="0"/>
              </a:rPr>
              <a:t> image and converting the </a:t>
            </a:r>
            <a:r>
              <a:rPr lang="en-IN" sz="2400" dirty="0" err="1" smtClean="0">
                <a:latin typeface="Times New Roman" pitchFamily="18" charset="0"/>
                <a:cs typeface="Times New Roman" pitchFamily="18" charset="0"/>
              </a:rPr>
              <a:t>color</a:t>
            </a:r>
            <a:r>
              <a:rPr lang="en-IN" sz="2400" dirty="0" smtClean="0">
                <a:latin typeface="Times New Roman" pitchFamily="18" charset="0"/>
                <a:cs typeface="Times New Roman" pitchFamily="18" charset="0"/>
              </a:rPr>
              <a:t> image to gray scale image.</a:t>
            </a:r>
          </a:p>
          <a:p>
            <a:pPr marL="457200" indent="-457200">
              <a:buAutoNum type="arabicParenR"/>
            </a:pPr>
            <a:endParaRPr lang="en-IN" sz="2400" dirty="0">
              <a:latin typeface="Times New Roman" pitchFamily="18" charset="0"/>
              <a:cs typeface="Times New Roman" pitchFamily="18" charset="0"/>
            </a:endParaRPr>
          </a:p>
          <a:p>
            <a:pPr marL="457200" indent="-457200">
              <a:buAutoNum type="arabicParenR"/>
            </a:pPr>
            <a:r>
              <a:rPr lang="en-IN" sz="2400" dirty="0" smtClean="0">
                <a:latin typeface="Times New Roman" pitchFamily="18" charset="0"/>
                <a:cs typeface="Times New Roman" pitchFamily="18" charset="0"/>
              </a:rPr>
              <a:t>Find the max value of image </a:t>
            </a:r>
            <a:r>
              <a:rPr lang="en-IN" sz="2400" dirty="0">
                <a:latin typeface="Times New Roman" pitchFamily="18" charset="0"/>
                <a:cs typeface="Times New Roman" pitchFamily="18" charset="0"/>
              </a:rPr>
              <a:t>,</a:t>
            </a:r>
            <a:r>
              <a:rPr lang="en-IN" sz="2400" dirty="0" smtClean="0">
                <a:latin typeface="Times New Roman" pitchFamily="18" charset="0"/>
                <a:cs typeface="Times New Roman" pitchFamily="18" charset="0"/>
              </a:rPr>
              <a:t>size of image  and total number of pixels.</a:t>
            </a:r>
          </a:p>
          <a:p>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  </a:t>
            </a:r>
          </a:p>
          <a:p>
            <a:r>
              <a:rPr lang="en-IN" sz="2400" dirty="0" smtClean="0">
                <a:latin typeface="Times New Roman" pitchFamily="18" charset="0"/>
                <a:cs typeface="Times New Roman" pitchFamily="18" charset="0"/>
              </a:rPr>
              <a:t> Histogram </a:t>
            </a:r>
            <a:r>
              <a:rPr lang="en-IN" sz="2400" dirty="0">
                <a:latin typeface="Times New Roman" pitchFamily="18" charset="0"/>
                <a:cs typeface="Times New Roman" pitchFamily="18" charset="0"/>
              </a:rPr>
              <a:t>equalization can be obtained by finding</a:t>
            </a:r>
          </a:p>
          <a:p>
            <a:r>
              <a:rPr lang="en-IN" sz="2400" dirty="0" smtClean="0">
                <a:latin typeface="Times New Roman" pitchFamily="18" charset="0"/>
                <a:cs typeface="Times New Roman" pitchFamily="18" charset="0"/>
              </a:rPr>
              <a:t>1) Probability </a:t>
            </a:r>
            <a:r>
              <a:rPr lang="en-IN" sz="2400" dirty="0">
                <a:latin typeface="Times New Roman" pitchFamily="18" charset="0"/>
                <a:cs typeface="Times New Roman" pitchFamily="18" charset="0"/>
              </a:rPr>
              <a:t>function of the </a:t>
            </a:r>
            <a:r>
              <a:rPr lang="en-IN" sz="2400" dirty="0" smtClean="0">
                <a:latin typeface="Times New Roman" pitchFamily="18" charset="0"/>
                <a:cs typeface="Times New Roman" pitchFamily="18" charset="0"/>
              </a:rPr>
              <a:t>image.</a:t>
            </a:r>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2</a:t>
            </a:r>
            <a:r>
              <a:rPr lang="en-IN" sz="2400" dirty="0" smtClean="0">
                <a:latin typeface="Times New Roman" pitchFamily="18" charset="0"/>
                <a:cs typeface="Times New Roman" pitchFamily="18" charset="0"/>
              </a:rPr>
              <a:t>) Cumulative </a:t>
            </a:r>
            <a:r>
              <a:rPr lang="en-IN" sz="2400" dirty="0">
                <a:latin typeface="Times New Roman" pitchFamily="18" charset="0"/>
                <a:cs typeface="Times New Roman" pitchFamily="18" charset="0"/>
              </a:rPr>
              <a:t>distribution of the image</a:t>
            </a: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3</a:t>
            </a:r>
            <a:r>
              <a:rPr lang="en-IN" sz="2400" dirty="0" smtClean="0">
                <a:latin typeface="Times New Roman" pitchFamily="18" charset="0"/>
                <a:cs typeface="Times New Roman" pitchFamily="18" charset="0"/>
              </a:rPr>
              <a:t>)  Multiplying </a:t>
            </a:r>
            <a:r>
              <a:rPr lang="en-IN" sz="2400" dirty="0">
                <a:latin typeface="Times New Roman" pitchFamily="18" charset="0"/>
                <a:cs typeface="Times New Roman" pitchFamily="18" charset="0"/>
              </a:rPr>
              <a:t>cumulative distribution values with (graylevel-1) </a:t>
            </a:r>
            <a:r>
              <a:rPr lang="en-IN" sz="2400" dirty="0" smtClean="0">
                <a:latin typeface="Times New Roman" pitchFamily="18" charset="0"/>
                <a:cs typeface="Times New Roman" pitchFamily="18" charset="0"/>
              </a:rPr>
              <a:t>values.</a:t>
            </a:r>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4) Round off to </a:t>
            </a:r>
            <a:r>
              <a:rPr lang="en-IN" sz="2400" dirty="0" smtClean="0">
                <a:latin typeface="Times New Roman" pitchFamily="18" charset="0"/>
                <a:cs typeface="Times New Roman" pitchFamily="18" charset="0"/>
              </a:rPr>
              <a:t>nearest value.</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794097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76672"/>
            <a:ext cx="5904656" cy="738664"/>
          </a:xfrm>
          <a:prstGeom prst="rect">
            <a:avLst/>
          </a:prstGeom>
          <a:noFill/>
        </p:spPr>
        <p:txBody>
          <a:bodyPr wrap="square" rtlCol="0">
            <a:spAutoFit/>
          </a:bodyPr>
          <a:lstStyle/>
          <a:p>
            <a:r>
              <a:rPr lang="en-IN" sz="2400" b="1" dirty="0" smtClean="0">
                <a:latin typeface="Times New Roman" pitchFamily="18" charset="0"/>
                <a:cs typeface="Times New Roman" pitchFamily="18" charset="0"/>
              </a:rPr>
              <a:t>Output</a:t>
            </a:r>
          </a:p>
          <a:p>
            <a:endParaRPr lang="en-IN" b="1" dirty="0"/>
          </a:p>
        </p:txBody>
      </p:sp>
      <p:sp>
        <p:nvSpPr>
          <p:cNvPr id="5" name="TextBox 4"/>
          <p:cNvSpPr txBox="1"/>
          <p:nvPr/>
        </p:nvSpPr>
        <p:spPr>
          <a:xfrm>
            <a:off x="539552" y="1123003"/>
            <a:ext cx="2736304" cy="369332"/>
          </a:xfrm>
          <a:prstGeom prst="rect">
            <a:avLst/>
          </a:prstGeom>
          <a:noFill/>
        </p:spPr>
        <p:txBody>
          <a:bodyPr wrap="square" rtlCol="0">
            <a:spAutoFit/>
          </a:bodyPr>
          <a:lstStyle/>
          <a:p>
            <a:r>
              <a:rPr lang="en-IN" dirty="0" smtClean="0"/>
              <a:t>Figure 1: original image</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855788"/>
            <a:ext cx="3816425" cy="416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0427" y="1844824"/>
            <a:ext cx="3890045" cy="416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075249" y="984503"/>
            <a:ext cx="3600400" cy="646331"/>
          </a:xfrm>
          <a:prstGeom prst="rect">
            <a:avLst/>
          </a:prstGeom>
          <a:noFill/>
        </p:spPr>
        <p:txBody>
          <a:bodyPr wrap="square" rtlCol="0">
            <a:spAutoFit/>
          </a:bodyPr>
          <a:lstStyle/>
          <a:p>
            <a:r>
              <a:rPr lang="en-IN" dirty="0" smtClean="0"/>
              <a:t>Figure 2:  gray scale image</a:t>
            </a:r>
          </a:p>
          <a:p>
            <a:endParaRPr lang="en-IN" dirty="0"/>
          </a:p>
        </p:txBody>
      </p:sp>
    </p:spTree>
    <p:extLst>
      <p:ext uri="{BB962C8B-B14F-4D97-AF65-F5344CB8AC3E}">
        <p14:creationId xmlns:p14="http://schemas.microsoft.com/office/powerpoint/2010/main" val="2361729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36" y="1700808"/>
            <a:ext cx="4248472" cy="4554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1982" y="1700808"/>
            <a:ext cx="4101908" cy="4554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51520" y="476672"/>
            <a:ext cx="3744416" cy="646331"/>
          </a:xfrm>
          <a:prstGeom prst="rect">
            <a:avLst/>
          </a:prstGeom>
          <a:noFill/>
        </p:spPr>
        <p:txBody>
          <a:bodyPr wrap="square" rtlCol="0">
            <a:spAutoFit/>
          </a:bodyPr>
          <a:lstStyle/>
          <a:p>
            <a:r>
              <a:rPr lang="en-IN" dirty="0" smtClean="0">
                <a:latin typeface="Times New Roman" pitchFamily="18" charset="0"/>
                <a:cs typeface="Times New Roman" pitchFamily="18" charset="0"/>
              </a:rPr>
              <a:t>Histogram equalization of an image using </a:t>
            </a:r>
            <a:r>
              <a:rPr lang="en-IN" dirty="0" err="1" smtClean="0">
                <a:latin typeface="Times New Roman" pitchFamily="18" charset="0"/>
                <a:cs typeface="Times New Roman" pitchFamily="18" charset="0"/>
              </a:rPr>
              <a:t>histeq</a:t>
            </a:r>
            <a:r>
              <a:rPr lang="en-IN"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5" name="TextBox 4"/>
          <p:cNvSpPr txBox="1"/>
          <p:nvPr/>
        </p:nvSpPr>
        <p:spPr>
          <a:xfrm>
            <a:off x="4932040" y="476672"/>
            <a:ext cx="3240360" cy="646331"/>
          </a:xfrm>
          <a:prstGeom prst="rect">
            <a:avLst/>
          </a:prstGeom>
          <a:noFill/>
        </p:spPr>
        <p:txBody>
          <a:bodyPr wrap="square" rtlCol="0">
            <a:spAutoFit/>
          </a:bodyPr>
          <a:lstStyle/>
          <a:p>
            <a:r>
              <a:rPr lang="en-IN" dirty="0" smtClean="0">
                <a:latin typeface="Times New Roman" pitchFamily="18" charset="0"/>
                <a:cs typeface="Times New Roman" pitchFamily="18" charset="0"/>
              </a:rPr>
              <a:t>Histogram equalization of an image without using </a:t>
            </a:r>
            <a:r>
              <a:rPr lang="en-IN" dirty="0" err="1" smtClean="0">
                <a:latin typeface="Times New Roman" pitchFamily="18" charset="0"/>
                <a:cs typeface="Times New Roman" pitchFamily="18" charset="0"/>
              </a:rPr>
              <a:t>histeq</a:t>
            </a:r>
            <a:r>
              <a:rPr lang="en-IN"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107108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476672"/>
            <a:ext cx="4608512" cy="369332"/>
          </a:xfrm>
          <a:prstGeom prst="rect">
            <a:avLst/>
          </a:prstGeom>
          <a:noFill/>
        </p:spPr>
        <p:txBody>
          <a:bodyPr wrap="square" rtlCol="0">
            <a:spAutoFit/>
          </a:bodyPr>
          <a:lstStyle/>
          <a:p>
            <a:r>
              <a:rPr lang="en-IN" dirty="0" smtClean="0"/>
              <a:t> </a:t>
            </a:r>
            <a:r>
              <a:rPr lang="en-IN" dirty="0"/>
              <a:t>H</a:t>
            </a:r>
            <a:r>
              <a:rPr lang="en-IN" dirty="0" smtClean="0"/>
              <a:t>istograms diagram</a:t>
            </a:r>
            <a:endParaRPr lang="en-IN" dirty="0"/>
          </a:p>
        </p:txBody>
      </p:sp>
      <p:pic>
        <p:nvPicPr>
          <p:cNvPr id="5" name="Picture 4"/>
          <p:cNvPicPr/>
          <p:nvPr/>
        </p:nvPicPr>
        <p:blipFill>
          <a:blip r:embed="rId2"/>
          <a:stretch>
            <a:fillRect/>
          </a:stretch>
        </p:blipFill>
        <p:spPr>
          <a:xfrm>
            <a:off x="251520" y="1196752"/>
            <a:ext cx="8568952" cy="5400600"/>
          </a:xfrm>
          <a:prstGeom prst="rect">
            <a:avLst/>
          </a:prstGeom>
        </p:spPr>
      </p:pic>
    </p:spTree>
    <p:extLst>
      <p:ext uri="{BB962C8B-B14F-4D97-AF65-F5344CB8AC3E}">
        <p14:creationId xmlns:p14="http://schemas.microsoft.com/office/powerpoint/2010/main" val="3143819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TotalTime>
  <Words>457</Words>
  <Application>Microsoft Office PowerPoint</Application>
  <PresentationFormat>On-screen Show (4:3)</PresentationFormat>
  <Paragraphs>113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Visual computing and mixed reality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computing and mixed reality</dc:title>
  <dc:creator>naveenak</dc:creator>
  <cp:lastModifiedBy>naveenak</cp:lastModifiedBy>
  <cp:revision>28</cp:revision>
  <dcterms:created xsi:type="dcterms:W3CDTF">2016-10-11T19:32:48Z</dcterms:created>
  <dcterms:modified xsi:type="dcterms:W3CDTF">2016-10-14T19:42:40Z</dcterms:modified>
</cp:coreProperties>
</file>