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7" autoAdjust="0"/>
    <p:restoredTop sz="96390"/>
  </p:normalViewPr>
  <p:slideViewPr>
    <p:cSldViewPr snapToGrid="0">
      <p:cViewPr varScale="1">
        <p:scale>
          <a:sx n="84" d="100"/>
          <a:sy n="84" d="100"/>
        </p:scale>
        <p:origin x="3176"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BFB83-2BA6-4BAF-9B3D-43FC2A7D18DF}" type="datetimeFigureOut">
              <a:rPr lang="en-IN" smtClean="0"/>
              <a:t>22/11/24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2D52B-57FF-4B5B-ACCA-FF9C06DA21A4}" type="slidenum">
              <a:rPr lang="en-IN" smtClean="0"/>
              <a:t>‹#›</a:t>
            </a:fld>
            <a:endParaRPr lang="en-IN"/>
          </a:p>
        </p:txBody>
      </p:sp>
    </p:spTree>
    <p:extLst>
      <p:ext uri="{BB962C8B-B14F-4D97-AF65-F5344CB8AC3E}">
        <p14:creationId xmlns:p14="http://schemas.microsoft.com/office/powerpoint/2010/main" val="361349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BFB83-2BA6-4BAF-9B3D-43FC2A7D18DF}" type="datetimeFigureOut">
              <a:rPr lang="en-IN" smtClean="0"/>
              <a:t>22/11/24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2D52B-57FF-4B5B-ACCA-FF9C06DA21A4}" type="slidenum">
              <a:rPr lang="en-IN" smtClean="0"/>
              <a:t>‹#›</a:t>
            </a:fld>
            <a:endParaRPr lang="en-IN"/>
          </a:p>
        </p:txBody>
      </p:sp>
    </p:spTree>
    <p:extLst>
      <p:ext uri="{BB962C8B-B14F-4D97-AF65-F5344CB8AC3E}">
        <p14:creationId xmlns:p14="http://schemas.microsoft.com/office/powerpoint/2010/main" val="252291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BFB83-2BA6-4BAF-9B3D-43FC2A7D18DF}" type="datetimeFigureOut">
              <a:rPr lang="en-IN" smtClean="0"/>
              <a:t>22/11/24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2D52B-57FF-4B5B-ACCA-FF9C06DA21A4}" type="slidenum">
              <a:rPr lang="en-IN" smtClean="0"/>
              <a:t>‹#›</a:t>
            </a:fld>
            <a:endParaRPr lang="en-IN"/>
          </a:p>
        </p:txBody>
      </p:sp>
    </p:spTree>
    <p:extLst>
      <p:ext uri="{BB962C8B-B14F-4D97-AF65-F5344CB8AC3E}">
        <p14:creationId xmlns:p14="http://schemas.microsoft.com/office/powerpoint/2010/main" val="2573343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BFB83-2BA6-4BAF-9B3D-43FC2A7D18DF}" type="datetimeFigureOut">
              <a:rPr lang="en-IN" smtClean="0"/>
              <a:t>22/11/24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2D52B-57FF-4B5B-ACCA-FF9C06DA21A4}" type="slidenum">
              <a:rPr lang="en-IN" smtClean="0"/>
              <a:t>‹#›</a:t>
            </a:fld>
            <a:endParaRPr lang="en-IN"/>
          </a:p>
        </p:txBody>
      </p:sp>
    </p:spTree>
    <p:extLst>
      <p:ext uri="{BB962C8B-B14F-4D97-AF65-F5344CB8AC3E}">
        <p14:creationId xmlns:p14="http://schemas.microsoft.com/office/powerpoint/2010/main" val="1199579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BFB83-2BA6-4BAF-9B3D-43FC2A7D18DF}" type="datetimeFigureOut">
              <a:rPr lang="en-IN" smtClean="0"/>
              <a:t>22/11/24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2D52B-57FF-4B5B-ACCA-FF9C06DA21A4}" type="slidenum">
              <a:rPr lang="en-IN" smtClean="0"/>
              <a:t>‹#›</a:t>
            </a:fld>
            <a:endParaRPr lang="en-IN"/>
          </a:p>
        </p:txBody>
      </p:sp>
    </p:spTree>
    <p:extLst>
      <p:ext uri="{BB962C8B-B14F-4D97-AF65-F5344CB8AC3E}">
        <p14:creationId xmlns:p14="http://schemas.microsoft.com/office/powerpoint/2010/main" val="3078927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BFB83-2BA6-4BAF-9B3D-43FC2A7D18DF}" type="datetimeFigureOut">
              <a:rPr lang="en-IN" smtClean="0"/>
              <a:t>22/11/24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2D52B-57FF-4B5B-ACCA-FF9C06DA21A4}" type="slidenum">
              <a:rPr lang="en-IN" smtClean="0"/>
              <a:t>‹#›</a:t>
            </a:fld>
            <a:endParaRPr lang="en-IN"/>
          </a:p>
        </p:txBody>
      </p:sp>
    </p:spTree>
    <p:extLst>
      <p:ext uri="{BB962C8B-B14F-4D97-AF65-F5344CB8AC3E}">
        <p14:creationId xmlns:p14="http://schemas.microsoft.com/office/powerpoint/2010/main" val="101489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BFB83-2BA6-4BAF-9B3D-43FC2A7D18DF}" type="datetimeFigureOut">
              <a:rPr lang="en-IN" smtClean="0"/>
              <a:t>22/11/24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D2D52B-57FF-4B5B-ACCA-FF9C06DA21A4}" type="slidenum">
              <a:rPr lang="en-IN" smtClean="0"/>
              <a:t>‹#›</a:t>
            </a:fld>
            <a:endParaRPr lang="en-IN"/>
          </a:p>
        </p:txBody>
      </p:sp>
    </p:spTree>
    <p:extLst>
      <p:ext uri="{BB962C8B-B14F-4D97-AF65-F5344CB8AC3E}">
        <p14:creationId xmlns:p14="http://schemas.microsoft.com/office/powerpoint/2010/main" val="135834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BFB83-2BA6-4BAF-9B3D-43FC2A7D18DF}" type="datetimeFigureOut">
              <a:rPr lang="en-IN" smtClean="0"/>
              <a:t>22/11/24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D2D52B-57FF-4B5B-ACCA-FF9C06DA21A4}" type="slidenum">
              <a:rPr lang="en-IN" smtClean="0"/>
              <a:t>‹#›</a:t>
            </a:fld>
            <a:endParaRPr lang="en-IN"/>
          </a:p>
        </p:txBody>
      </p:sp>
    </p:spTree>
    <p:extLst>
      <p:ext uri="{BB962C8B-B14F-4D97-AF65-F5344CB8AC3E}">
        <p14:creationId xmlns:p14="http://schemas.microsoft.com/office/powerpoint/2010/main" val="44893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BFB83-2BA6-4BAF-9B3D-43FC2A7D18DF}" type="datetimeFigureOut">
              <a:rPr lang="en-IN" smtClean="0"/>
              <a:t>22/11/24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D2D52B-57FF-4B5B-ACCA-FF9C06DA21A4}" type="slidenum">
              <a:rPr lang="en-IN" smtClean="0"/>
              <a:t>‹#›</a:t>
            </a:fld>
            <a:endParaRPr lang="en-IN"/>
          </a:p>
        </p:txBody>
      </p:sp>
      <p:sp>
        <p:nvSpPr>
          <p:cNvPr id="8" name="Freeform: Shape 7">
            <a:extLst>
              <a:ext uri="{FF2B5EF4-FFF2-40B4-BE49-F238E27FC236}">
                <a16:creationId xmlns:a16="http://schemas.microsoft.com/office/drawing/2014/main" id="{5D79ABAF-B56D-4344-A03B-57D619A499E3}"/>
              </a:ext>
            </a:extLst>
          </p:cNvPr>
          <p:cNvSpPr>
            <a:spLocks noGrp="1"/>
          </p:cNvSpPr>
          <p:nvPr>
            <p:ph type="pic" sz="quarter" idx="13"/>
          </p:nvPr>
        </p:nvSpPr>
        <p:spPr>
          <a:xfrm>
            <a:off x="219666" y="633986"/>
            <a:ext cx="1180443" cy="1180443"/>
          </a:xfrm>
          <a:custGeom>
            <a:avLst/>
            <a:gdLst>
              <a:gd name="connsiteX0" fmla="*/ 536565 w 1073130"/>
              <a:gd name="connsiteY0" fmla="*/ 0 h 1073130"/>
              <a:gd name="connsiteX1" fmla="*/ 1073130 w 1073130"/>
              <a:gd name="connsiteY1" fmla="*/ 536565 h 1073130"/>
              <a:gd name="connsiteX2" fmla="*/ 536565 w 1073130"/>
              <a:gd name="connsiteY2" fmla="*/ 1073130 h 1073130"/>
              <a:gd name="connsiteX3" fmla="*/ 0 w 1073130"/>
              <a:gd name="connsiteY3" fmla="*/ 536565 h 1073130"/>
              <a:gd name="connsiteX4" fmla="*/ 536565 w 1073130"/>
              <a:gd name="connsiteY4" fmla="*/ 0 h 1073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130" h="1073130">
                <a:moveTo>
                  <a:pt x="536565" y="0"/>
                </a:moveTo>
                <a:cubicBezTo>
                  <a:pt x="832902" y="0"/>
                  <a:pt x="1073130" y="240228"/>
                  <a:pt x="1073130" y="536565"/>
                </a:cubicBezTo>
                <a:cubicBezTo>
                  <a:pt x="1073130" y="832902"/>
                  <a:pt x="832902" y="1073130"/>
                  <a:pt x="536565" y="1073130"/>
                </a:cubicBezTo>
                <a:cubicBezTo>
                  <a:pt x="240228" y="1073130"/>
                  <a:pt x="0" y="832902"/>
                  <a:pt x="0" y="536565"/>
                </a:cubicBezTo>
                <a:cubicBezTo>
                  <a:pt x="0" y="240228"/>
                  <a:pt x="240228" y="0"/>
                  <a:pt x="536565" y="0"/>
                </a:cubicBezTo>
                <a:close/>
              </a:path>
            </a:pathLst>
          </a:custGeom>
        </p:spPr>
        <p:txBody>
          <a:bodyPr wrap="square">
            <a:noAutofit/>
          </a:bodyPr>
          <a:lstStyle/>
          <a:p>
            <a:endParaRPr lang="en-IN" dirty="0"/>
          </a:p>
        </p:txBody>
      </p:sp>
    </p:spTree>
    <p:extLst>
      <p:ext uri="{BB962C8B-B14F-4D97-AF65-F5344CB8AC3E}">
        <p14:creationId xmlns:p14="http://schemas.microsoft.com/office/powerpoint/2010/main" val="157606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24BFB83-2BA6-4BAF-9B3D-43FC2A7D18DF}" type="datetimeFigureOut">
              <a:rPr lang="en-IN" smtClean="0"/>
              <a:t>22/11/24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2D52B-57FF-4B5B-ACCA-FF9C06DA21A4}" type="slidenum">
              <a:rPr lang="en-IN" smtClean="0"/>
              <a:t>‹#›</a:t>
            </a:fld>
            <a:endParaRPr lang="en-IN"/>
          </a:p>
        </p:txBody>
      </p:sp>
    </p:spTree>
    <p:extLst>
      <p:ext uri="{BB962C8B-B14F-4D97-AF65-F5344CB8AC3E}">
        <p14:creationId xmlns:p14="http://schemas.microsoft.com/office/powerpoint/2010/main" val="416080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24BFB83-2BA6-4BAF-9B3D-43FC2A7D18DF}" type="datetimeFigureOut">
              <a:rPr lang="en-IN" smtClean="0"/>
              <a:t>22/11/24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2D52B-57FF-4B5B-ACCA-FF9C06DA21A4}" type="slidenum">
              <a:rPr lang="en-IN" smtClean="0"/>
              <a:t>‹#›</a:t>
            </a:fld>
            <a:endParaRPr lang="en-IN"/>
          </a:p>
        </p:txBody>
      </p:sp>
    </p:spTree>
    <p:extLst>
      <p:ext uri="{BB962C8B-B14F-4D97-AF65-F5344CB8AC3E}">
        <p14:creationId xmlns:p14="http://schemas.microsoft.com/office/powerpoint/2010/main" val="338940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24BFB83-2BA6-4BAF-9B3D-43FC2A7D18DF}" type="datetimeFigureOut">
              <a:rPr lang="en-IN" smtClean="0"/>
              <a:t>22/11/24</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27D2D52B-57FF-4B5B-ACCA-FF9C06DA21A4}" type="slidenum">
              <a:rPr lang="en-IN" smtClean="0"/>
              <a:t>‹#›</a:t>
            </a:fld>
            <a:endParaRPr lang="en-IN"/>
          </a:p>
        </p:txBody>
      </p:sp>
    </p:spTree>
    <p:extLst>
      <p:ext uri="{BB962C8B-B14F-4D97-AF65-F5344CB8AC3E}">
        <p14:creationId xmlns:p14="http://schemas.microsoft.com/office/powerpoint/2010/main" val="691614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gne">
            <a:extLst>
              <a:ext uri="{FF2B5EF4-FFF2-40B4-BE49-F238E27FC236}">
                <a16:creationId xmlns:a16="http://schemas.microsoft.com/office/drawing/2014/main" id="{3EC6EF8C-2E76-45D9-BB73-F68E074EBB4B}"/>
              </a:ext>
            </a:extLst>
          </p:cNvPr>
          <p:cNvSpPr/>
          <p:nvPr/>
        </p:nvSpPr>
        <p:spPr>
          <a:xfrm>
            <a:off x="1708331" y="1216166"/>
            <a:ext cx="4831949" cy="0"/>
          </a:xfrm>
          <a:prstGeom prst="line">
            <a:avLst/>
          </a:prstGeom>
          <a:ln w="12700">
            <a:solidFill>
              <a:srgbClr val="000000"/>
            </a:solidFill>
            <a:miter lim="400000"/>
          </a:ln>
        </p:spPr>
        <p:txBody>
          <a:bodyPr lIns="30360" tIns="30360" rIns="30360" bIns="30360" anchor="ctr"/>
          <a:lstStyle/>
          <a:p>
            <a:pPr>
              <a:defRPr sz="2200" b="0">
                <a:solidFill>
                  <a:srgbClr val="FFFFFF"/>
                </a:solidFill>
                <a:latin typeface="+mn-lt"/>
                <a:ea typeface="+mn-ea"/>
                <a:cs typeface="+mn-cs"/>
                <a:sym typeface="Helvetica Neue Medium"/>
              </a:defRPr>
            </a:pPr>
            <a:endParaRPr/>
          </a:p>
        </p:txBody>
      </p:sp>
      <p:sp>
        <p:nvSpPr>
          <p:cNvPr id="7" name="Jane RESUMGO">
            <a:extLst>
              <a:ext uri="{FF2B5EF4-FFF2-40B4-BE49-F238E27FC236}">
                <a16:creationId xmlns:a16="http://schemas.microsoft.com/office/drawing/2014/main" id="{BE2D4683-8386-45E5-B39C-63B6911DA3B6}"/>
              </a:ext>
            </a:extLst>
          </p:cNvPr>
          <p:cNvSpPr txBox="1"/>
          <p:nvPr/>
        </p:nvSpPr>
        <p:spPr>
          <a:xfrm>
            <a:off x="1720281" y="246622"/>
            <a:ext cx="3737866" cy="49220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nchor="ctr">
            <a:spAutoFit/>
          </a:bodyPr>
          <a:lstStyle>
            <a:lvl1pPr algn="l">
              <a:defRPr sz="4800">
                <a:latin typeface="Calibri"/>
                <a:ea typeface="Calibri"/>
                <a:cs typeface="Calibri"/>
                <a:sym typeface="Calibri"/>
              </a:defRPr>
            </a:lvl1pPr>
          </a:lstStyle>
          <a:p>
            <a:r>
              <a:rPr lang="en-IN" sz="2800" dirty="0">
                <a:latin typeface="Georgia" panose="02040502050405020303" pitchFamily="18" charset="0"/>
              </a:rPr>
              <a:t>Heena Bhatti</a:t>
            </a:r>
            <a:endParaRPr lang="en-US" sz="2800" dirty="0">
              <a:latin typeface="Georgia" panose="02040502050405020303" pitchFamily="18" charset="0"/>
            </a:endParaRPr>
          </a:p>
        </p:txBody>
      </p:sp>
      <p:sp>
        <p:nvSpPr>
          <p:cNvPr id="8" name="Graphic Designer">
            <a:extLst>
              <a:ext uri="{FF2B5EF4-FFF2-40B4-BE49-F238E27FC236}">
                <a16:creationId xmlns:a16="http://schemas.microsoft.com/office/drawing/2014/main" id="{B161AA0C-A2B3-418B-9E4D-AD52E4DF6664}"/>
              </a:ext>
            </a:extLst>
          </p:cNvPr>
          <p:cNvSpPr txBox="1"/>
          <p:nvPr/>
        </p:nvSpPr>
        <p:spPr>
          <a:xfrm>
            <a:off x="1720281" y="731265"/>
            <a:ext cx="4057064" cy="33831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nchor="ctr">
            <a:spAutoFit/>
          </a:bodyPr>
          <a:lstStyle>
            <a:lvl1pPr algn="l">
              <a:defRPr sz="1800" b="0" i="1" spc="306">
                <a:solidFill>
                  <a:srgbClr val="DEC66B"/>
                </a:solidFill>
                <a:latin typeface="Calibri"/>
                <a:ea typeface="Calibri"/>
                <a:cs typeface="Calibri"/>
                <a:sym typeface="Calibri"/>
              </a:defRPr>
            </a:lvl1pPr>
          </a:lstStyle>
          <a:p>
            <a:r>
              <a:rPr lang="en-US" i="0" dirty="0">
                <a:solidFill>
                  <a:schemeClr val="accent1"/>
                </a:solidFill>
                <a:latin typeface="Georgia Pro Light" panose="02040302050405020303" pitchFamily="18" charset="0"/>
              </a:rPr>
              <a:t>Quality Engineering Analyst</a:t>
            </a:r>
          </a:p>
        </p:txBody>
      </p:sp>
      <p:sp>
        <p:nvSpPr>
          <p:cNvPr id="9" name="Job Title…">
            <a:extLst>
              <a:ext uri="{FF2B5EF4-FFF2-40B4-BE49-F238E27FC236}">
                <a16:creationId xmlns:a16="http://schemas.microsoft.com/office/drawing/2014/main" id="{951677F5-B059-47B8-9943-E26828AD9AFA}"/>
              </a:ext>
            </a:extLst>
          </p:cNvPr>
          <p:cNvSpPr txBox="1"/>
          <p:nvPr/>
        </p:nvSpPr>
        <p:spPr>
          <a:xfrm>
            <a:off x="2522391" y="2188608"/>
            <a:ext cx="4017869" cy="221574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l">
              <a:defRPr sz="1100" cap="all">
                <a:latin typeface="Calibri"/>
                <a:ea typeface="Calibri"/>
                <a:cs typeface="Calibri"/>
                <a:sym typeface="Calibri"/>
              </a:defRPr>
            </a:pPr>
            <a:endParaRPr lang="en-US" sz="1000" noProof="1">
              <a:latin typeface="Georgia Pro Light" panose="02040302050405020303" pitchFamily="18" charset="0"/>
              <a:cs typeface="Calibri"/>
            </a:endParaRPr>
          </a:p>
          <a:p>
            <a:pPr>
              <a:defRPr sz="1100" cap="all">
                <a:latin typeface="Calibri"/>
                <a:ea typeface="Calibri"/>
                <a:cs typeface="Calibri"/>
                <a:sym typeface="Calibri"/>
              </a:defRPr>
            </a:pPr>
            <a:r>
              <a:rPr lang="en-IN" sz="1100" cap="all" dirty="0">
                <a:latin typeface="Georgia Pro Light" panose="02040302050405020303" pitchFamily="18" charset="0"/>
                <a:cs typeface="Calibri"/>
                <a:sym typeface="Calibri"/>
              </a:rPr>
              <a:t>Software Quality Assurance Executive</a:t>
            </a:r>
            <a:endParaRPr lang="en-US" sz="1100" cap="all" noProof="1">
              <a:latin typeface="Georgia Pro Light" panose="02040302050405020303" pitchFamily="18" charset="0"/>
              <a:cs typeface="Calibri"/>
            </a:endParaRPr>
          </a:p>
          <a:p>
            <a:pPr>
              <a:defRPr sz="900" i="1">
                <a:latin typeface="Calibri"/>
                <a:ea typeface="Calibri"/>
                <a:cs typeface="Calibri"/>
                <a:sym typeface="Calibri"/>
              </a:defRPr>
            </a:pPr>
            <a:r>
              <a:rPr lang="en-IN" sz="900" i="1" dirty="0">
                <a:latin typeface="Georgia Pro Light" panose="02040302050405020303" pitchFamily="18" charset="0"/>
                <a:cs typeface="Calibri"/>
                <a:sym typeface="Calibri"/>
              </a:rPr>
              <a:t>(10/2020 - 07/2024) </a:t>
            </a:r>
          </a:p>
          <a:p>
            <a:pPr>
              <a:defRPr sz="900" i="1">
                <a:latin typeface="Calibri"/>
                <a:ea typeface="Calibri"/>
                <a:cs typeface="Calibri"/>
                <a:sym typeface="Calibri"/>
              </a:defRPr>
            </a:pPr>
            <a:r>
              <a:rPr lang="en-IN" sz="1000" b="1" dirty="0">
                <a:sym typeface="Calibri"/>
              </a:rPr>
              <a:t>TUV SUD South Asia Pvt Ltd</a:t>
            </a:r>
            <a:r>
              <a:rPr lang="en-IN" sz="1000" dirty="0">
                <a:sym typeface="Calibri"/>
              </a:rPr>
              <a:t> </a:t>
            </a:r>
            <a:endParaRPr lang="en-IN" sz="900" dirty="0">
              <a:sym typeface="Calibri"/>
            </a:endParaRPr>
          </a:p>
          <a:p>
            <a:pPr algn="just">
              <a:defRPr sz="1000" b="0">
                <a:latin typeface="Calibri"/>
                <a:ea typeface="Calibri"/>
                <a:cs typeface="Calibri"/>
                <a:sym typeface="Calibri"/>
              </a:defRPr>
            </a:pPr>
            <a:r>
              <a:rPr lang="en-IN" sz="1000" dirty="0">
                <a:latin typeface="Georgia Pro Light" panose="02040302050405020303" pitchFamily="18" charset="0"/>
                <a:cs typeface="Calibri"/>
                <a:sym typeface="Calibri"/>
              </a:rPr>
              <a:t>Managing multiple projects including Laboratory Auditing and E-Commerce, and utilizing tools like Selenium with Java, GIT, Automation Framework like BDD cucumber and project management tool TFS .experience in various testing types such as Functional, Non-Functional , Smoke testing , Re-Testing , Regression Testing , Integration Testing. </a:t>
            </a:r>
          </a:p>
          <a:p>
            <a:pPr algn="just" defTabSz="685800">
              <a:defRPr sz="900" i="1">
                <a:latin typeface="Calibri"/>
                <a:ea typeface="Calibri"/>
                <a:cs typeface="Calibri"/>
                <a:sym typeface="Calibri"/>
              </a:defRPr>
            </a:pPr>
            <a:endParaRPr lang="en-IN" sz="1000" dirty="0">
              <a:latin typeface="Georgia Pro Light" panose="02040302050405020303" pitchFamily="18" charset="0"/>
              <a:cs typeface="Calibri"/>
              <a:sym typeface="Calibri"/>
            </a:endParaRPr>
          </a:p>
          <a:p>
            <a:pPr algn="just" defTabSz="685800">
              <a:defRPr sz="900" i="1">
                <a:latin typeface="Calibri"/>
                <a:ea typeface="Calibri"/>
                <a:cs typeface="Calibri"/>
                <a:sym typeface="Calibri"/>
              </a:defRPr>
            </a:pPr>
            <a:endParaRPr lang="en-IN" sz="1000" dirty="0">
              <a:latin typeface="Georgia Pro Light" panose="02040302050405020303" pitchFamily="18" charset="0"/>
              <a:cs typeface="Calibri"/>
              <a:sym typeface="Calibri"/>
            </a:endParaRPr>
          </a:p>
          <a:p>
            <a:pPr algn="just" defTabSz="685800">
              <a:defRPr sz="900" i="1">
                <a:latin typeface="Calibri"/>
                <a:ea typeface="Calibri"/>
                <a:cs typeface="Calibri"/>
                <a:sym typeface="Calibri"/>
              </a:defRPr>
            </a:pPr>
            <a:endParaRPr lang="en-IN" sz="1000" dirty="0">
              <a:latin typeface="Georgia Pro Light" panose="02040302050405020303" pitchFamily="18" charset="0"/>
              <a:cs typeface="Calibri"/>
              <a:sym typeface="Calibri"/>
            </a:endParaRPr>
          </a:p>
          <a:p>
            <a:pPr defTabSz="685800">
              <a:defRPr sz="900" i="1">
                <a:latin typeface="Calibri"/>
                <a:ea typeface="Calibri"/>
                <a:cs typeface="Calibri"/>
                <a:sym typeface="Calibri"/>
              </a:defRPr>
            </a:pPr>
            <a:endParaRPr lang="en-IN" sz="1000" dirty="0">
              <a:solidFill>
                <a:schemeClr val="tx1">
                  <a:lumMod val="95000"/>
                  <a:lumOff val="5000"/>
                </a:schemeClr>
              </a:solidFill>
              <a:latin typeface="Georgia Pro Light" panose="02040302050405020303" pitchFamily="18" charset="0"/>
              <a:cs typeface="Calibri"/>
              <a:sym typeface="Calibri"/>
            </a:endParaRPr>
          </a:p>
          <a:p>
            <a:pPr>
              <a:defRPr sz="900" i="1">
                <a:latin typeface="Calibri"/>
                <a:ea typeface="Calibri"/>
                <a:cs typeface="Calibri"/>
                <a:sym typeface="Calibri"/>
              </a:defRPr>
            </a:pPr>
            <a:endParaRPr lang="en-US" sz="1000" noProof="1">
              <a:latin typeface="Georgia Pro Light" panose="02040302050405020303" pitchFamily="18" charset="0"/>
              <a:cs typeface="Calibri"/>
            </a:endParaRPr>
          </a:p>
        </p:txBody>
      </p:sp>
      <p:sp>
        <p:nvSpPr>
          <p:cNvPr id="11" name="Job Title…">
            <a:extLst>
              <a:ext uri="{FF2B5EF4-FFF2-40B4-BE49-F238E27FC236}">
                <a16:creationId xmlns:a16="http://schemas.microsoft.com/office/drawing/2014/main" id="{79D7A89F-BACB-43E6-9179-40D7536A0E53}"/>
              </a:ext>
            </a:extLst>
          </p:cNvPr>
          <p:cNvSpPr txBox="1"/>
          <p:nvPr/>
        </p:nvSpPr>
        <p:spPr>
          <a:xfrm>
            <a:off x="2522391" y="3744336"/>
            <a:ext cx="3781803" cy="75733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0360" tIns="30360" rIns="30360" bIns="30360">
            <a:spAutoFit/>
          </a:bodyPr>
          <a:lstStyle/>
          <a:p>
            <a:pPr>
              <a:defRPr sz="1100" cap="all">
                <a:latin typeface="Calibri"/>
                <a:ea typeface="Calibri"/>
                <a:cs typeface="Calibri"/>
                <a:sym typeface="Calibri"/>
              </a:defRPr>
            </a:pPr>
            <a:r>
              <a:rPr lang="en-IN" sz="1100" cap="all" dirty="0">
                <a:latin typeface="Georgia Pro Light" panose="02040302050405020303" pitchFamily="18" charset="0"/>
                <a:cs typeface="Calibri"/>
                <a:sym typeface="Calibri"/>
              </a:rPr>
              <a:t>Software Quality Engineer Executive</a:t>
            </a:r>
            <a:endParaRPr lang="en-US" sz="1100" cap="all" noProof="1">
              <a:latin typeface="Georgia Pro Light" panose="02040302050405020303" pitchFamily="18" charset="0"/>
              <a:cs typeface="Calibri"/>
            </a:endParaRPr>
          </a:p>
          <a:p>
            <a:pPr>
              <a:defRPr sz="900" i="1">
                <a:latin typeface="Calibri"/>
                <a:ea typeface="Calibri"/>
                <a:cs typeface="Calibri"/>
                <a:sym typeface="Calibri"/>
              </a:defRPr>
            </a:pPr>
            <a:r>
              <a:rPr lang="en-IN" sz="900" i="1" dirty="0">
                <a:latin typeface="Georgia Pro Light" panose="02040302050405020303" pitchFamily="18" charset="0"/>
                <a:cs typeface="Calibri"/>
                <a:sym typeface="Calibri"/>
              </a:rPr>
              <a:t>(03/2020 - 09/2020)</a:t>
            </a:r>
            <a:br>
              <a:rPr lang="en-US" sz="900" i="1" noProof="1">
                <a:latin typeface="Georgia Pro Light" panose="02040302050405020303" pitchFamily="18" charset="0"/>
                <a:cs typeface="Calibri"/>
              </a:rPr>
            </a:br>
            <a:r>
              <a:rPr lang="en-IN" sz="1000" b="1" i="1" dirty="0">
                <a:latin typeface="Calibri"/>
                <a:cs typeface="Calibri"/>
                <a:sym typeface="Calibri"/>
              </a:rPr>
              <a:t>Rich Minds Pvt Ltd </a:t>
            </a:r>
          </a:p>
          <a:p>
            <a:pPr>
              <a:defRPr sz="900" i="1">
                <a:latin typeface="Calibri"/>
                <a:ea typeface="Calibri"/>
                <a:cs typeface="Calibri"/>
                <a:sym typeface="Calibri"/>
              </a:defRPr>
            </a:pPr>
            <a:endParaRPr lang="en-US" sz="1000" i="1" noProof="1">
              <a:latin typeface="Georgia Pro Light" panose="02040302050405020303" pitchFamily="18" charset="0"/>
              <a:cs typeface="Calibri"/>
            </a:endParaRPr>
          </a:p>
          <a:p>
            <a:pPr algn="l">
              <a:lnSpc>
                <a:spcPct val="40000"/>
              </a:lnSpc>
              <a:defRPr sz="1000" b="0">
                <a:latin typeface="Calibri"/>
                <a:ea typeface="Calibri"/>
                <a:cs typeface="Calibri"/>
                <a:sym typeface="Calibri"/>
              </a:defRPr>
            </a:pPr>
            <a:endParaRPr lang="en-US" noProof="1">
              <a:latin typeface="Georgia Pro Light" panose="02040302050405020303" pitchFamily="18" charset="0"/>
            </a:endParaRPr>
          </a:p>
        </p:txBody>
      </p:sp>
      <p:sp>
        <p:nvSpPr>
          <p:cNvPr id="10" name="DIPLOMA…">
            <a:extLst>
              <a:ext uri="{FF2B5EF4-FFF2-40B4-BE49-F238E27FC236}">
                <a16:creationId xmlns:a16="http://schemas.microsoft.com/office/drawing/2014/main" id="{BFD32C99-0CA4-4B6E-A99B-3C6B0C7CB302}"/>
              </a:ext>
            </a:extLst>
          </p:cNvPr>
          <p:cNvSpPr txBox="1"/>
          <p:nvPr/>
        </p:nvSpPr>
        <p:spPr>
          <a:xfrm>
            <a:off x="2702999" y="6462913"/>
            <a:ext cx="1777990" cy="23059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0360" tIns="30360" rIns="30360" bIns="30360">
            <a:spAutoFit/>
          </a:bodyPr>
          <a:lstStyle/>
          <a:p>
            <a:pPr algn="l">
              <a:defRPr sz="1100" cap="all">
                <a:latin typeface="Calibri"/>
                <a:ea typeface="Calibri"/>
                <a:cs typeface="Calibri"/>
                <a:sym typeface="Calibri"/>
              </a:defRPr>
            </a:pPr>
            <a:endParaRPr lang="en-US" noProof="1">
              <a:solidFill>
                <a:schemeClr val="tx1">
                  <a:lumMod val="95000"/>
                  <a:lumOff val="5000"/>
                </a:schemeClr>
              </a:solidFill>
              <a:latin typeface="Georgia Pro Light" panose="02040302050405020303" pitchFamily="18" charset="0"/>
            </a:endParaRPr>
          </a:p>
        </p:txBody>
      </p:sp>
      <p:sp>
        <p:nvSpPr>
          <p:cNvPr id="12" name="DIPLOMA…">
            <a:extLst>
              <a:ext uri="{FF2B5EF4-FFF2-40B4-BE49-F238E27FC236}">
                <a16:creationId xmlns:a16="http://schemas.microsoft.com/office/drawing/2014/main" id="{70E3300F-5EA1-4014-9D33-99523D1DD585}"/>
              </a:ext>
            </a:extLst>
          </p:cNvPr>
          <p:cNvSpPr txBox="1"/>
          <p:nvPr/>
        </p:nvSpPr>
        <p:spPr>
          <a:xfrm>
            <a:off x="4631090" y="6462913"/>
            <a:ext cx="1777990" cy="23059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0360" tIns="30360" rIns="30360" bIns="30360">
            <a:spAutoFit/>
          </a:bodyPr>
          <a:lstStyle/>
          <a:p>
            <a:pPr algn="l">
              <a:defRPr sz="1100" cap="all">
                <a:latin typeface="Calibri"/>
                <a:ea typeface="Calibri"/>
                <a:cs typeface="Calibri"/>
                <a:sym typeface="Calibri"/>
              </a:defRPr>
            </a:pPr>
            <a:endParaRPr lang="en-US" noProof="1">
              <a:solidFill>
                <a:schemeClr val="tx1">
                  <a:lumMod val="95000"/>
                  <a:lumOff val="5000"/>
                </a:schemeClr>
              </a:solidFill>
              <a:latin typeface="Georgia Pro Light" panose="02040302050405020303" pitchFamily="18" charset="0"/>
            </a:endParaRPr>
          </a:p>
        </p:txBody>
      </p:sp>
      <p:sp>
        <p:nvSpPr>
          <p:cNvPr id="13" name="SUMMARY">
            <a:extLst>
              <a:ext uri="{FF2B5EF4-FFF2-40B4-BE49-F238E27FC236}">
                <a16:creationId xmlns:a16="http://schemas.microsoft.com/office/drawing/2014/main" id="{F9413A68-F72B-4DFF-B56B-7B0ABB9CB67D}"/>
              </a:ext>
            </a:extLst>
          </p:cNvPr>
          <p:cNvSpPr txBox="1"/>
          <p:nvPr/>
        </p:nvSpPr>
        <p:spPr>
          <a:xfrm>
            <a:off x="252642" y="1800050"/>
            <a:ext cx="1122501" cy="30753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0360" tIns="30360" rIns="30360" bIns="30360">
            <a:spAutoFit/>
          </a:bodyPr>
          <a:lstStyle>
            <a:lvl1pPr algn="l">
              <a:defRPr sz="1700">
                <a:latin typeface="Calibri"/>
                <a:ea typeface="Calibri"/>
                <a:cs typeface="Calibri"/>
                <a:sym typeface="Calibri"/>
              </a:defRPr>
            </a:lvl1pPr>
          </a:lstStyle>
          <a:p>
            <a:r>
              <a:rPr lang="en-US" sz="1600" dirty="0">
                <a:latin typeface="Georgia" panose="02040502050405020303" pitchFamily="18" charset="0"/>
              </a:rPr>
              <a:t>SUMMARY</a:t>
            </a:r>
          </a:p>
        </p:txBody>
      </p:sp>
      <p:sp>
        <p:nvSpPr>
          <p:cNvPr id="14" name="Ut enim ad minim veniam, quis nostrud exerc. Irure dolor in reprehend incididunt ut labore et dolore magna aliqua. Ut enim ad minim veniam, quis nostrud exercitation ullamco laboris nisi ut aliquip ex ea commodo consequat.…">
            <a:extLst>
              <a:ext uri="{FF2B5EF4-FFF2-40B4-BE49-F238E27FC236}">
                <a16:creationId xmlns:a16="http://schemas.microsoft.com/office/drawing/2014/main" id="{D4C32E2F-552D-4FE7-8B87-2FC286E0B0D9}"/>
              </a:ext>
            </a:extLst>
          </p:cNvPr>
          <p:cNvSpPr txBox="1"/>
          <p:nvPr/>
        </p:nvSpPr>
        <p:spPr>
          <a:xfrm>
            <a:off x="205987" y="2860049"/>
            <a:ext cx="1897505" cy="21520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0360" tIns="30360" rIns="30360" bIns="30360">
            <a:spAutoFit/>
          </a:bodyPr>
          <a:lstStyle/>
          <a:p>
            <a:pPr algn="l">
              <a:defRPr sz="1000" b="0">
                <a:latin typeface="Calibri"/>
                <a:ea typeface="Calibri"/>
                <a:cs typeface="Calibri"/>
                <a:sym typeface="Calibri"/>
              </a:defRPr>
            </a:pPr>
            <a:endParaRPr lang="en-US" noProof="1">
              <a:solidFill>
                <a:schemeClr val="tx1">
                  <a:lumMod val="95000"/>
                  <a:lumOff val="5000"/>
                </a:schemeClr>
              </a:solidFill>
              <a:latin typeface="Georgia Pro Light" panose="02040302050405020303" pitchFamily="18" charset="0"/>
            </a:endParaRPr>
          </a:p>
        </p:txBody>
      </p:sp>
      <p:sp>
        <p:nvSpPr>
          <p:cNvPr id="15" name="EXPERIENCE">
            <a:extLst>
              <a:ext uri="{FF2B5EF4-FFF2-40B4-BE49-F238E27FC236}">
                <a16:creationId xmlns:a16="http://schemas.microsoft.com/office/drawing/2014/main" id="{F433B618-D4E4-4A19-AA4C-D0FEDD749A26}"/>
              </a:ext>
            </a:extLst>
          </p:cNvPr>
          <p:cNvSpPr txBox="1"/>
          <p:nvPr/>
        </p:nvSpPr>
        <p:spPr>
          <a:xfrm>
            <a:off x="2523311" y="1297417"/>
            <a:ext cx="1383791" cy="30753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0360" tIns="30360" rIns="30360" bIns="30360">
            <a:spAutoFit/>
          </a:bodyPr>
          <a:lstStyle>
            <a:lvl1pPr algn="l">
              <a:defRPr sz="1700">
                <a:latin typeface="Calibri"/>
                <a:ea typeface="Calibri"/>
                <a:cs typeface="Calibri"/>
                <a:sym typeface="Calibri"/>
              </a:defRPr>
            </a:lvl1pPr>
          </a:lstStyle>
          <a:p>
            <a:r>
              <a:rPr lang="en-US" sz="1600" dirty="0">
                <a:latin typeface="Georgia" panose="02040502050405020303" pitchFamily="18" charset="0"/>
              </a:rPr>
              <a:t>EXPERIENCE</a:t>
            </a:r>
          </a:p>
        </p:txBody>
      </p:sp>
      <p:sp>
        <p:nvSpPr>
          <p:cNvPr id="17" name="SKILLS">
            <a:extLst>
              <a:ext uri="{FF2B5EF4-FFF2-40B4-BE49-F238E27FC236}">
                <a16:creationId xmlns:a16="http://schemas.microsoft.com/office/drawing/2014/main" id="{7BB85DFD-D445-4D25-8E55-58E543EEFC41}"/>
              </a:ext>
            </a:extLst>
          </p:cNvPr>
          <p:cNvSpPr txBox="1"/>
          <p:nvPr/>
        </p:nvSpPr>
        <p:spPr>
          <a:xfrm>
            <a:off x="2542827" y="6578208"/>
            <a:ext cx="761826" cy="30753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0360" tIns="30360" rIns="30360" bIns="30360" anchor="ctr">
            <a:spAutoFit/>
          </a:bodyPr>
          <a:lstStyle>
            <a:lvl1pPr algn="l">
              <a:defRPr sz="1700">
                <a:latin typeface="Calibri"/>
                <a:ea typeface="Calibri"/>
                <a:cs typeface="Calibri"/>
                <a:sym typeface="Calibri"/>
              </a:defRPr>
            </a:lvl1pPr>
          </a:lstStyle>
          <a:p>
            <a:r>
              <a:rPr lang="en-US" sz="1600" dirty="0">
                <a:latin typeface="Georgia" panose="02040502050405020303" pitchFamily="18" charset="0"/>
              </a:rPr>
              <a:t>SKILLS</a:t>
            </a:r>
          </a:p>
        </p:txBody>
      </p:sp>
      <p:sp>
        <p:nvSpPr>
          <p:cNvPr id="21" name="INTERESTS">
            <a:extLst>
              <a:ext uri="{FF2B5EF4-FFF2-40B4-BE49-F238E27FC236}">
                <a16:creationId xmlns:a16="http://schemas.microsoft.com/office/drawing/2014/main" id="{D1793521-A21F-4067-9B5A-D1763E33B94D}"/>
              </a:ext>
            </a:extLst>
          </p:cNvPr>
          <p:cNvSpPr txBox="1"/>
          <p:nvPr/>
        </p:nvSpPr>
        <p:spPr>
          <a:xfrm>
            <a:off x="225011" y="4917548"/>
            <a:ext cx="1667522" cy="30753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0360" tIns="30360" rIns="30360" bIns="30360">
            <a:spAutoFit/>
          </a:bodyPr>
          <a:lstStyle>
            <a:lvl1pPr algn="l">
              <a:defRPr sz="1700">
                <a:latin typeface="Calibri"/>
                <a:ea typeface="Calibri"/>
                <a:cs typeface="Calibri"/>
                <a:sym typeface="Calibri"/>
              </a:defRPr>
            </a:lvl1pPr>
          </a:lstStyle>
          <a:p>
            <a:r>
              <a:rPr lang="en-US" sz="1600" dirty="0">
                <a:latin typeface="Georgia" panose="02040502050405020303" pitchFamily="18" charset="0"/>
              </a:rPr>
              <a:t>CERTIFICATION</a:t>
            </a:r>
          </a:p>
        </p:txBody>
      </p:sp>
      <p:sp>
        <p:nvSpPr>
          <p:cNvPr id="22" name="REFERENCES">
            <a:extLst>
              <a:ext uri="{FF2B5EF4-FFF2-40B4-BE49-F238E27FC236}">
                <a16:creationId xmlns:a16="http://schemas.microsoft.com/office/drawing/2014/main" id="{B8E6CA51-11CB-41C6-86B1-0D3AB17EAA00}"/>
              </a:ext>
            </a:extLst>
          </p:cNvPr>
          <p:cNvSpPr txBox="1"/>
          <p:nvPr/>
        </p:nvSpPr>
        <p:spPr>
          <a:xfrm>
            <a:off x="192048" y="5650322"/>
            <a:ext cx="1234711" cy="30753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0360" tIns="30360" rIns="30360" bIns="30360">
            <a:spAutoFit/>
          </a:bodyPr>
          <a:lstStyle>
            <a:lvl1pPr algn="l">
              <a:defRPr sz="1700">
                <a:latin typeface="Calibri"/>
                <a:ea typeface="Calibri"/>
                <a:cs typeface="Calibri"/>
                <a:sym typeface="Calibri"/>
              </a:defRPr>
            </a:lvl1pPr>
          </a:lstStyle>
          <a:p>
            <a:r>
              <a:rPr lang="en-US" sz="1600" dirty="0">
                <a:latin typeface="Georgia" panose="02040502050405020303" pitchFamily="18" charset="0"/>
              </a:rPr>
              <a:t>Value Profile</a:t>
            </a:r>
          </a:p>
        </p:txBody>
      </p:sp>
      <p:sp>
        <p:nvSpPr>
          <p:cNvPr id="23" name="Street Address…">
            <a:extLst>
              <a:ext uri="{FF2B5EF4-FFF2-40B4-BE49-F238E27FC236}">
                <a16:creationId xmlns:a16="http://schemas.microsoft.com/office/drawing/2014/main" id="{68CD596E-396D-47CF-9790-7D38180709B6}"/>
              </a:ext>
            </a:extLst>
          </p:cNvPr>
          <p:cNvSpPr txBox="1"/>
          <p:nvPr/>
        </p:nvSpPr>
        <p:spPr>
          <a:xfrm>
            <a:off x="154362" y="1508902"/>
            <a:ext cx="2131626" cy="23059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spAutoFit/>
          </a:bodyPr>
          <a:lstStyle/>
          <a:p>
            <a:pPr algn="l">
              <a:defRPr sz="1200">
                <a:solidFill>
                  <a:srgbClr val="DEC66B"/>
                </a:solidFill>
                <a:latin typeface="Calibri"/>
                <a:ea typeface="Calibri"/>
                <a:cs typeface="Calibri"/>
                <a:sym typeface="Calibri"/>
              </a:defRPr>
            </a:pPr>
            <a:r>
              <a:rPr lang="en-US" sz="1100" dirty="0">
                <a:solidFill>
                  <a:schemeClr val="accent1"/>
                </a:solidFill>
              </a:rPr>
              <a:t>Email id: </a:t>
            </a:r>
            <a:r>
              <a:rPr lang="en-US" sz="1100" dirty="0" err="1">
                <a:solidFill>
                  <a:schemeClr val="accent1"/>
                </a:solidFill>
              </a:rPr>
              <a:t>heena.bhatti@infosys.com</a:t>
            </a:r>
            <a:endParaRPr lang="en-US" sz="1100" dirty="0">
              <a:solidFill>
                <a:schemeClr val="accent1"/>
              </a:solidFill>
            </a:endParaRPr>
          </a:p>
        </p:txBody>
      </p:sp>
      <p:cxnSp>
        <p:nvCxnSpPr>
          <p:cNvPr id="83" name="Straight Connector 82">
            <a:extLst>
              <a:ext uri="{FF2B5EF4-FFF2-40B4-BE49-F238E27FC236}">
                <a16:creationId xmlns:a16="http://schemas.microsoft.com/office/drawing/2014/main" id="{40E9EC5F-71D2-429C-AE96-DE7A379F9392}"/>
              </a:ext>
            </a:extLst>
          </p:cNvPr>
          <p:cNvCxnSpPr/>
          <p:nvPr/>
        </p:nvCxnSpPr>
        <p:spPr>
          <a:xfrm>
            <a:off x="238270" y="2107584"/>
            <a:ext cx="1895302" cy="0"/>
          </a:xfrm>
          <a:prstGeom prst="line">
            <a:avLst/>
          </a:prstGeom>
          <a:ln w="12700">
            <a:solidFill>
              <a:schemeClr val="accent1"/>
            </a:solidFill>
            <a:miter lim="400000"/>
          </a:ln>
        </p:spPr>
      </p:cxnSp>
      <p:cxnSp>
        <p:nvCxnSpPr>
          <p:cNvPr id="84" name="Straight Connector 83">
            <a:extLst>
              <a:ext uri="{FF2B5EF4-FFF2-40B4-BE49-F238E27FC236}">
                <a16:creationId xmlns:a16="http://schemas.microsoft.com/office/drawing/2014/main" id="{9292C403-9D5C-4EA7-93E8-A7E49C95A65F}"/>
              </a:ext>
            </a:extLst>
          </p:cNvPr>
          <p:cNvCxnSpPr/>
          <p:nvPr/>
        </p:nvCxnSpPr>
        <p:spPr>
          <a:xfrm>
            <a:off x="225011" y="5238540"/>
            <a:ext cx="1895302" cy="0"/>
          </a:xfrm>
          <a:prstGeom prst="line">
            <a:avLst/>
          </a:prstGeom>
          <a:ln w="12700">
            <a:solidFill>
              <a:schemeClr val="accent1"/>
            </a:solidFill>
            <a:miter lim="400000"/>
          </a:ln>
        </p:spPr>
      </p:cxnSp>
      <p:cxnSp>
        <p:nvCxnSpPr>
          <p:cNvPr id="85" name="Straight Connector 84">
            <a:extLst>
              <a:ext uri="{FF2B5EF4-FFF2-40B4-BE49-F238E27FC236}">
                <a16:creationId xmlns:a16="http://schemas.microsoft.com/office/drawing/2014/main" id="{DA1EF5AF-11C4-4006-8DFF-CEB2F693CF74}"/>
              </a:ext>
            </a:extLst>
          </p:cNvPr>
          <p:cNvCxnSpPr/>
          <p:nvPr/>
        </p:nvCxnSpPr>
        <p:spPr>
          <a:xfrm>
            <a:off x="181380" y="5983141"/>
            <a:ext cx="1895302" cy="0"/>
          </a:xfrm>
          <a:prstGeom prst="line">
            <a:avLst/>
          </a:prstGeom>
          <a:ln w="12700">
            <a:solidFill>
              <a:schemeClr val="accent1"/>
            </a:solidFill>
            <a:miter lim="400000"/>
          </a:ln>
        </p:spPr>
      </p:cxnSp>
      <p:cxnSp>
        <p:nvCxnSpPr>
          <p:cNvPr id="86" name="Straight Connector 85">
            <a:extLst>
              <a:ext uri="{FF2B5EF4-FFF2-40B4-BE49-F238E27FC236}">
                <a16:creationId xmlns:a16="http://schemas.microsoft.com/office/drawing/2014/main" id="{C1A617BE-327F-477C-888F-454771DE6A3F}"/>
              </a:ext>
            </a:extLst>
          </p:cNvPr>
          <p:cNvCxnSpPr/>
          <p:nvPr/>
        </p:nvCxnSpPr>
        <p:spPr>
          <a:xfrm>
            <a:off x="2392725" y="1362756"/>
            <a:ext cx="0" cy="7232073"/>
          </a:xfrm>
          <a:prstGeom prst="line">
            <a:avLst/>
          </a:prstGeom>
          <a:ln w="12700">
            <a:solidFill>
              <a:srgbClr val="000000"/>
            </a:solidFill>
            <a:miter lim="400000"/>
          </a:ln>
        </p:spPr>
      </p:cxnSp>
      <p:cxnSp>
        <p:nvCxnSpPr>
          <p:cNvPr id="87" name="Straight Connector 86">
            <a:extLst>
              <a:ext uri="{FF2B5EF4-FFF2-40B4-BE49-F238E27FC236}">
                <a16:creationId xmlns:a16="http://schemas.microsoft.com/office/drawing/2014/main" id="{514C3234-EADF-4D69-81D9-FE1F2596445F}"/>
              </a:ext>
            </a:extLst>
          </p:cNvPr>
          <p:cNvCxnSpPr/>
          <p:nvPr/>
        </p:nvCxnSpPr>
        <p:spPr>
          <a:xfrm>
            <a:off x="2566633" y="1603776"/>
            <a:ext cx="3906982" cy="0"/>
          </a:xfrm>
          <a:prstGeom prst="line">
            <a:avLst/>
          </a:prstGeom>
          <a:ln w="12700">
            <a:solidFill>
              <a:schemeClr val="accent1"/>
            </a:solidFill>
            <a:miter lim="400000"/>
          </a:ln>
        </p:spPr>
      </p:cxnSp>
      <p:cxnSp>
        <p:nvCxnSpPr>
          <p:cNvPr id="88" name="Straight Connector 87">
            <a:extLst>
              <a:ext uri="{FF2B5EF4-FFF2-40B4-BE49-F238E27FC236}">
                <a16:creationId xmlns:a16="http://schemas.microsoft.com/office/drawing/2014/main" id="{70C6AF0B-188B-4019-BBAC-21A6548EF259}"/>
              </a:ext>
            </a:extLst>
          </p:cNvPr>
          <p:cNvCxnSpPr/>
          <p:nvPr/>
        </p:nvCxnSpPr>
        <p:spPr>
          <a:xfrm>
            <a:off x="2527498" y="6952443"/>
            <a:ext cx="3906982" cy="0"/>
          </a:xfrm>
          <a:prstGeom prst="line">
            <a:avLst/>
          </a:prstGeom>
          <a:ln w="12700">
            <a:solidFill>
              <a:schemeClr val="accent1"/>
            </a:solidFill>
            <a:miter lim="400000"/>
          </a:ln>
        </p:spPr>
      </p:cxnSp>
      <p:sp>
        <p:nvSpPr>
          <p:cNvPr id="20" name="SKILL #3">
            <a:extLst>
              <a:ext uri="{FF2B5EF4-FFF2-40B4-BE49-F238E27FC236}">
                <a16:creationId xmlns:a16="http://schemas.microsoft.com/office/drawing/2014/main" id="{E79C59B4-0072-432D-ABCC-C090D5818D76}"/>
              </a:ext>
            </a:extLst>
          </p:cNvPr>
          <p:cNvSpPr txBox="1"/>
          <p:nvPr/>
        </p:nvSpPr>
        <p:spPr>
          <a:xfrm>
            <a:off x="2676684" y="8973029"/>
            <a:ext cx="577938" cy="23059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0360" tIns="30360" rIns="30360" bIns="30360">
            <a:spAutoFit/>
          </a:bodyPr>
          <a:lstStyle>
            <a:lvl1pPr algn="l">
              <a:defRPr sz="1100">
                <a:latin typeface="Calibri"/>
                <a:ea typeface="Calibri"/>
                <a:cs typeface="Calibri"/>
                <a:sym typeface="Calibri"/>
              </a:defRPr>
            </a:lvl1pPr>
          </a:lstStyle>
          <a:p>
            <a:endParaRPr lang="en-US" dirty="0"/>
          </a:p>
        </p:txBody>
      </p:sp>
      <p:pic>
        <p:nvPicPr>
          <p:cNvPr id="5" name="Picture Placeholder 4">
            <a:extLst>
              <a:ext uri="{FF2B5EF4-FFF2-40B4-BE49-F238E27FC236}">
                <a16:creationId xmlns:a16="http://schemas.microsoft.com/office/drawing/2014/main" id="{C345BBB6-29A2-3AC6-A927-347FA314EED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94700" y="221441"/>
            <a:ext cx="1180443" cy="1180443"/>
          </a:xfrm>
        </p:spPr>
      </p:pic>
      <p:graphicFrame>
        <p:nvGraphicFramePr>
          <p:cNvPr id="82" name="Table 81">
            <a:extLst>
              <a:ext uri="{FF2B5EF4-FFF2-40B4-BE49-F238E27FC236}">
                <a16:creationId xmlns:a16="http://schemas.microsoft.com/office/drawing/2014/main" id="{0407E91D-3795-4069-D29D-C5E991C19E75}"/>
              </a:ext>
            </a:extLst>
          </p:cNvPr>
          <p:cNvGraphicFramePr>
            <a:graphicFrameLocks noGrp="1"/>
          </p:cNvGraphicFramePr>
          <p:nvPr>
            <p:extLst>
              <p:ext uri="{D42A27DB-BD31-4B8C-83A1-F6EECF244321}">
                <p14:modId xmlns:p14="http://schemas.microsoft.com/office/powerpoint/2010/main" val="4240471440"/>
              </p:ext>
            </p:extLst>
          </p:nvPr>
        </p:nvGraphicFramePr>
        <p:xfrm>
          <a:off x="198201" y="2178741"/>
          <a:ext cx="1922112" cy="2590800"/>
        </p:xfrm>
        <a:graphic>
          <a:graphicData uri="http://schemas.openxmlformats.org/drawingml/2006/table">
            <a:tbl>
              <a:tblPr/>
              <a:tblGrid>
                <a:gridCol w="1922112">
                  <a:extLst>
                    <a:ext uri="{9D8B030D-6E8A-4147-A177-3AD203B41FA5}">
                      <a16:colId xmlns:a16="http://schemas.microsoft.com/office/drawing/2014/main" val="2853071325"/>
                    </a:ext>
                  </a:extLst>
                </a:gridCol>
              </a:tblGrid>
              <a:tr h="0">
                <a:tc>
                  <a:txBody>
                    <a:bodyPr/>
                    <a:lstStyle/>
                    <a:p>
                      <a:pPr algn="just"/>
                      <a:r>
                        <a:rPr lang="en-IN" sz="1000" b="0" kern="1200" dirty="0">
                          <a:solidFill>
                            <a:schemeClr val="tx1">
                              <a:lumMod val="95000"/>
                              <a:lumOff val="5000"/>
                            </a:schemeClr>
                          </a:solidFill>
                          <a:latin typeface="Georgia Pro Light" panose="02040302050405020303" pitchFamily="18" charset="0"/>
                          <a:cs typeface="Calibri"/>
                        </a:rPr>
                        <a:t>I have a total 5.8 years of Manual Testing Experience and 3.2 years of Experience in Automation testing using Selenium web driver with Java, Maven Build, Jenkins CI/CD, TDD, TestNG and BDD cucumber. Basic Knowledge of the Test Complete tool from Microsoft. In my Software Testing field, I have made to significant contribution to my organization’s growth. </a:t>
                      </a:r>
                    </a:p>
                    <a:p>
                      <a:pPr algn="just"/>
                      <a:r>
                        <a:rPr lang="en-IN" sz="1000" b="0" kern="1200" dirty="0">
                          <a:solidFill>
                            <a:schemeClr val="tx1">
                              <a:lumMod val="95000"/>
                              <a:lumOff val="5000"/>
                            </a:schemeClr>
                          </a:solidFill>
                          <a:latin typeface="Georgia Pro Light" panose="02040302050405020303" pitchFamily="18" charset="0"/>
                          <a:cs typeface="Calibri"/>
                        </a:rPr>
                        <a:t>To be a good learner who would apply the knowledge gained (tools and technologies) from past academic Projects and Job experiences. </a:t>
                      </a:r>
                    </a:p>
                  </a:txBody>
                  <a:tcPr marL="47625" marR="47625" marT="0" marB="0">
                    <a:lnL>
                      <a:noFill/>
                    </a:lnL>
                    <a:lnR>
                      <a:noFill/>
                    </a:lnR>
                    <a:lnT>
                      <a:noFill/>
                    </a:lnT>
                    <a:lnB>
                      <a:noFill/>
                    </a:lnB>
                  </a:tcPr>
                </a:tc>
                <a:extLst>
                  <a:ext uri="{0D108BD9-81ED-4DB2-BD59-A6C34878D82A}">
                    <a16:rowId xmlns:a16="http://schemas.microsoft.com/office/drawing/2014/main" val="1423275187"/>
                  </a:ext>
                </a:extLst>
              </a:tr>
            </a:tbl>
          </a:graphicData>
        </a:graphic>
      </p:graphicFrame>
      <p:sp>
        <p:nvSpPr>
          <p:cNvPr id="90" name="Rectangle 1">
            <a:extLst>
              <a:ext uri="{FF2B5EF4-FFF2-40B4-BE49-F238E27FC236}">
                <a16:creationId xmlns:a16="http://schemas.microsoft.com/office/drawing/2014/main" id="{18A7E940-B634-0E85-7192-92F14935F2BD}"/>
              </a:ext>
            </a:extLst>
          </p:cNvPr>
          <p:cNvSpPr>
            <a:spLocks noChangeArrowheads="1"/>
          </p:cNvSpPr>
          <p:nvPr/>
        </p:nvSpPr>
        <p:spPr bwMode="auto">
          <a:xfrm>
            <a:off x="194700" y="2816335"/>
            <a:ext cx="3051162"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4" name="TextBox 93">
            <a:extLst>
              <a:ext uri="{FF2B5EF4-FFF2-40B4-BE49-F238E27FC236}">
                <a16:creationId xmlns:a16="http://schemas.microsoft.com/office/drawing/2014/main" id="{7C4C5D95-9642-44E2-5E05-F91815C83D83}"/>
              </a:ext>
            </a:extLst>
          </p:cNvPr>
          <p:cNvSpPr txBox="1"/>
          <p:nvPr/>
        </p:nvSpPr>
        <p:spPr>
          <a:xfrm>
            <a:off x="181380" y="5223632"/>
            <a:ext cx="1922112" cy="400110"/>
          </a:xfrm>
          <a:prstGeom prst="rect">
            <a:avLst/>
          </a:prstGeom>
          <a:noFill/>
        </p:spPr>
        <p:txBody>
          <a:bodyPr wrap="square">
            <a:spAutoFit/>
          </a:bodyPr>
          <a:lstStyle/>
          <a:p>
            <a:r>
              <a:rPr lang="en-IN" sz="1000" dirty="0">
                <a:solidFill>
                  <a:schemeClr val="tx1">
                    <a:lumMod val="95000"/>
                    <a:lumOff val="5000"/>
                  </a:schemeClr>
                </a:solidFill>
                <a:latin typeface="Georgia Pro Light" panose="02040302050405020303" pitchFamily="18" charset="0"/>
                <a:cs typeface="Calibri"/>
              </a:rPr>
              <a:t>ISTQB foundation level Certified® </a:t>
            </a:r>
            <a:endParaRPr lang="en-US" sz="1000" dirty="0">
              <a:solidFill>
                <a:schemeClr val="tx1">
                  <a:lumMod val="95000"/>
                  <a:lumOff val="5000"/>
                </a:schemeClr>
              </a:solidFill>
              <a:latin typeface="Georgia Pro Light" panose="02040302050405020303" pitchFamily="18" charset="0"/>
              <a:cs typeface="Calibri"/>
            </a:endParaRPr>
          </a:p>
        </p:txBody>
      </p:sp>
      <p:sp>
        <p:nvSpPr>
          <p:cNvPr id="99" name="Rectangle 3">
            <a:extLst>
              <a:ext uri="{FF2B5EF4-FFF2-40B4-BE49-F238E27FC236}">
                <a16:creationId xmlns:a16="http://schemas.microsoft.com/office/drawing/2014/main" id="{9E87C89F-2AC7-EED1-A593-E7B4A00C0064}"/>
              </a:ext>
            </a:extLst>
          </p:cNvPr>
          <p:cNvSpPr>
            <a:spLocks noChangeArrowheads="1"/>
          </p:cNvSpPr>
          <p:nvPr/>
        </p:nvSpPr>
        <p:spPr bwMode="auto">
          <a:xfrm>
            <a:off x="471488" y="4441825"/>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 name="Rectangle 4">
            <a:extLst>
              <a:ext uri="{FF2B5EF4-FFF2-40B4-BE49-F238E27FC236}">
                <a16:creationId xmlns:a16="http://schemas.microsoft.com/office/drawing/2014/main" id="{BEC171A7-1832-B433-E170-8D0F8037D80B}"/>
              </a:ext>
            </a:extLst>
          </p:cNvPr>
          <p:cNvSpPr>
            <a:spLocks noChangeArrowheads="1"/>
          </p:cNvSpPr>
          <p:nvPr/>
        </p:nvSpPr>
        <p:spPr bwMode="auto">
          <a:xfrm>
            <a:off x="471488" y="4956175"/>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TextBox 103">
            <a:extLst>
              <a:ext uri="{FF2B5EF4-FFF2-40B4-BE49-F238E27FC236}">
                <a16:creationId xmlns:a16="http://schemas.microsoft.com/office/drawing/2014/main" id="{B062937E-BF90-641A-ECF9-8EAE8FCBE8C5}"/>
              </a:ext>
            </a:extLst>
          </p:cNvPr>
          <p:cNvSpPr txBox="1"/>
          <p:nvPr/>
        </p:nvSpPr>
        <p:spPr>
          <a:xfrm>
            <a:off x="2471405" y="4213483"/>
            <a:ext cx="4180608" cy="1461939"/>
          </a:xfrm>
          <a:prstGeom prst="rect">
            <a:avLst/>
          </a:prstGeom>
          <a:noFill/>
        </p:spPr>
        <p:txBody>
          <a:bodyPr wrap="square">
            <a:spAutoFit/>
          </a:bodyPr>
          <a:lstStyle/>
          <a:p>
            <a:pPr algn="just">
              <a:defRPr sz="1000" b="0">
                <a:latin typeface="Calibri"/>
                <a:ea typeface="Calibri"/>
                <a:cs typeface="Calibri"/>
                <a:sym typeface="Calibri"/>
              </a:defRPr>
            </a:pPr>
            <a:r>
              <a:rPr lang="en-IN" sz="1000" dirty="0">
                <a:latin typeface="Georgia Pro Light" panose="02040302050405020303" pitchFamily="18" charset="0"/>
                <a:cs typeface="Calibri"/>
              </a:rPr>
              <a:t>I have worked on manual testing, Early testing, Functional testing, Smoke testing. Writing Test cases, Reporting Bugs and giving suggestions to the Team. Review, Verify Business requirement Documents and communicate with the Developer team for more enhancement of documents </a:t>
            </a:r>
          </a:p>
          <a:p>
            <a:pPr>
              <a:defRPr sz="1100" cap="all">
                <a:latin typeface="Calibri"/>
                <a:ea typeface="Calibri"/>
                <a:cs typeface="Calibri"/>
                <a:sym typeface="Calibri"/>
              </a:defRPr>
            </a:pPr>
            <a:endParaRPr lang="en-IN" sz="1000" i="1" dirty="0">
              <a:latin typeface="Georgia Pro Light" panose="02040302050405020303" pitchFamily="18" charset="0"/>
              <a:cs typeface="Calibri"/>
              <a:sym typeface="Calibri"/>
            </a:endParaRPr>
          </a:p>
          <a:p>
            <a:pPr>
              <a:defRPr sz="1100" cap="all">
                <a:latin typeface="Calibri"/>
                <a:ea typeface="Calibri"/>
                <a:cs typeface="Calibri"/>
                <a:sym typeface="Calibri"/>
              </a:defRPr>
            </a:pPr>
            <a:r>
              <a:rPr lang="en-IN" sz="1000" cap="all" dirty="0">
                <a:latin typeface="Georgia Pro Light" panose="02040302050405020303" pitchFamily="18" charset="0"/>
                <a:cs typeface="Calibri"/>
                <a:sym typeface="Calibri"/>
              </a:rPr>
              <a:t>Software Quality Assurance Executive</a:t>
            </a:r>
            <a:endParaRPr lang="en-US" sz="1000" cap="all" noProof="1">
              <a:latin typeface="Georgia Pro Light" panose="02040302050405020303" pitchFamily="18" charset="0"/>
              <a:cs typeface="Calibri"/>
            </a:endParaRPr>
          </a:p>
          <a:p>
            <a:pPr>
              <a:defRPr sz="900" i="1">
                <a:latin typeface="Calibri"/>
                <a:ea typeface="Calibri"/>
                <a:cs typeface="Calibri"/>
                <a:sym typeface="Calibri"/>
              </a:defRPr>
            </a:pPr>
            <a:r>
              <a:rPr lang="en-IN" sz="900" i="1" dirty="0">
                <a:latin typeface="Georgia Pro Light" panose="02040302050405020303" pitchFamily="18" charset="0"/>
                <a:cs typeface="Calibri"/>
                <a:sym typeface="Calibri"/>
              </a:rPr>
              <a:t>(11/2018 - 04/2020)</a:t>
            </a:r>
            <a:endParaRPr lang="en-US" sz="900" i="1" noProof="1">
              <a:latin typeface="Georgia Pro Light" panose="02040302050405020303" pitchFamily="18" charset="0"/>
              <a:cs typeface="Calibri"/>
            </a:endParaRPr>
          </a:p>
          <a:p>
            <a:pPr>
              <a:defRPr sz="900" i="1">
                <a:latin typeface="Calibri"/>
                <a:ea typeface="Calibri"/>
                <a:cs typeface="Calibri"/>
                <a:sym typeface="Calibri"/>
              </a:defRPr>
            </a:pPr>
            <a:r>
              <a:rPr lang="en-IN" sz="1000" b="1" i="1" dirty="0" err="1">
                <a:latin typeface="Calibri"/>
                <a:cs typeface="Calibri"/>
                <a:sym typeface="Calibri"/>
              </a:rPr>
              <a:t>Svaapta</a:t>
            </a:r>
            <a:r>
              <a:rPr lang="en-IN" sz="1000" b="1" i="1" dirty="0">
                <a:latin typeface="Calibri"/>
                <a:cs typeface="Calibri"/>
                <a:sym typeface="Calibri"/>
              </a:rPr>
              <a:t>-it-ally Pvt Ltd </a:t>
            </a:r>
          </a:p>
          <a:p>
            <a:pPr>
              <a:defRPr sz="900" i="1">
                <a:latin typeface="Calibri"/>
                <a:ea typeface="Calibri"/>
                <a:cs typeface="Calibri"/>
                <a:sym typeface="Calibri"/>
              </a:defRPr>
            </a:pPr>
            <a:endParaRPr lang="en-IN" sz="1000" b="1" i="1" dirty="0">
              <a:latin typeface="Calibri"/>
              <a:cs typeface="Calibri"/>
            </a:endParaRPr>
          </a:p>
        </p:txBody>
      </p:sp>
      <p:graphicFrame>
        <p:nvGraphicFramePr>
          <p:cNvPr id="105" name="Table 104">
            <a:extLst>
              <a:ext uri="{FF2B5EF4-FFF2-40B4-BE49-F238E27FC236}">
                <a16:creationId xmlns:a16="http://schemas.microsoft.com/office/drawing/2014/main" id="{064A49AF-49CF-4686-8E08-B43DFDA5D425}"/>
              </a:ext>
            </a:extLst>
          </p:cNvPr>
          <p:cNvGraphicFramePr>
            <a:graphicFrameLocks noGrp="1"/>
          </p:cNvGraphicFramePr>
          <p:nvPr>
            <p:extLst>
              <p:ext uri="{D42A27DB-BD31-4B8C-83A1-F6EECF244321}">
                <p14:modId xmlns:p14="http://schemas.microsoft.com/office/powerpoint/2010/main" val="2417191791"/>
              </p:ext>
            </p:extLst>
          </p:nvPr>
        </p:nvGraphicFramePr>
        <p:xfrm>
          <a:off x="2505776" y="5523330"/>
          <a:ext cx="4176382" cy="1767840"/>
        </p:xfrm>
        <a:graphic>
          <a:graphicData uri="http://schemas.openxmlformats.org/drawingml/2006/table">
            <a:tbl>
              <a:tblPr/>
              <a:tblGrid>
                <a:gridCol w="4176382">
                  <a:extLst>
                    <a:ext uri="{9D8B030D-6E8A-4147-A177-3AD203B41FA5}">
                      <a16:colId xmlns:a16="http://schemas.microsoft.com/office/drawing/2014/main" val="3235986440"/>
                    </a:ext>
                  </a:extLst>
                </a:gridCol>
              </a:tblGrid>
              <a:tr h="1666670">
                <a:tc>
                  <a:txBody>
                    <a:bodyPr/>
                    <a:lstStyle/>
                    <a:p>
                      <a:pPr marL="0" algn="just" defTabSz="457200" rtl="0" eaLnBrk="1" latinLnBrk="0" hangingPunct="1">
                        <a:defRPr sz="1000" b="0">
                          <a:latin typeface="Calibri"/>
                          <a:ea typeface="Calibri"/>
                          <a:cs typeface="Calibri"/>
                          <a:sym typeface="Calibri"/>
                        </a:defRPr>
                      </a:pPr>
                      <a:r>
                        <a:rPr lang="en-IN" sz="1000" b="0" kern="1200" dirty="0">
                          <a:solidFill>
                            <a:schemeClr val="tx1"/>
                          </a:solidFill>
                          <a:latin typeface="Georgia Pro Light" panose="02040302050405020303" pitchFamily="18" charset="0"/>
                          <a:cs typeface="Calibri"/>
                        </a:rPr>
                        <a:t>Actively attended weekly knowledge-sharing sessions with QA members, </a:t>
                      </a:r>
                    </a:p>
                    <a:p>
                      <a:pPr marL="0" algn="just" defTabSz="457200" rtl="0" eaLnBrk="1" latinLnBrk="0" hangingPunct="1">
                        <a:defRPr sz="1000" b="0">
                          <a:latin typeface="Calibri"/>
                          <a:ea typeface="Calibri"/>
                          <a:cs typeface="Calibri"/>
                          <a:sym typeface="Calibri"/>
                        </a:defRPr>
                      </a:pPr>
                      <a:r>
                        <a:rPr lang="en-IN" sz="1000" b="0" kern="1200" dirty="0">
                          <a:solidFill>
                            <a:schemeClr val="tx1"/>
                          </a:solidFill>
                          <a:latin typeface="Georgia Pro Light" panose="02040302050405020303" pitchFamily="18" charset="0"/>
                          <a:cs typeface="Calibri"/>
                        </a:rPr>
                        <a:t>Work on API testing using Postman and performance testing using JMeter. Work on Mobile testing, cross-browser testing, GUI testing for assigned projects. Actively participated in weekly HR activities, learning sessions for selenium, JMeter, cross-browser testing, etc. Attend Daily Stand up meetings/calls, and weekly status update meetings. </a:t>
                      </a:r>
                    </a:p>
                    <a:p>
                      <a:pPr marL="0" algn="just" defTabSz="457200" rtl="0" eaLnBrk="1" latinLnBrk="0" hangingPunct="1">
                        <a:defRPr sz="1000" b="0">
                          <a:latin typeface="Calibri"/>
                          <a:ea typeface="Calibri"/>
                          <a:cs typeface="Calibri"/>
                          <a:sym typeface="Calibri"/>
                        </a:defRPr>
                      </a:pPr>
                      <a:endParaRPr lang="en-IN" sz="1000" b="0" i="1" kern="1200" dirty="0">
                        <a:solidFill>
                          <a:schemeClr val="tx1"/>
                        </a:solidFill>
                        <a:latin typeface="Georgia Pro Light" panose="02040302050405020303" pitchFamily="18" charset="0"/>
                        <a:cs typeface="Calibri"/>
                      </a:endParaRPr>
                    </a:p>
                    <a:p>
                      <a:pPr marL="0" algn="just" defTabSz="457200" rtl="0" eaLnBrk="1" latinLnBrk="0" hangingPunct="1">
                        <a:defRPr sz="1000" b="0">
                          <a:latin typeface="Calibri"/>
                          <a:ea typeface="Calibri"/>
                          <a:cs typeface="Calibri"/>
                          <a:sym typeface="Calibri"/>
                        </a:defRPr>
                      </a:pPr>
                      <a:endParaRPr lang="en-IN" sz="1000" b="0" i="1" kern="1200" dirty="0">
                        <a:solidFill>
                          <a:schemeClr val="tx1"/>
                        </a:solidFill>
                        <a:latin typeface="Georgia Pro Light" panose="02040302050405020303" pitchFamily="18" charset="0"/>
                        <a:cs typeface="Calibri"/>
                      </a:endParaRPr>
                    </a:p>
                    <a:p>
                      <a:pPr marL="0" algn="just" defTabSz="457200" rtl="0" eaLnBrk="1" latinLnBrk="0" hangingPunct="1">
                        <a:defRPr sz="1000" b="0">
                          <a:latin typeface="Calibri"/>
                          <a:ea typeface="Calibri"/>
                          <a:cs typeface="Calibri"/>
                          <a:sym typeface="Calibri"/>
                        </a:defRPr>
                      </a:pPr>
                      <a:endParaRPr lang="en-IN" sz="1000" b="0" i="1" kern="1200" dirty="0">
                        <a:solidFill>
                          <a:schemeClr val="tx1"/>
                        </a:solidFill>
                        <a:latin typeface="Georgia Pro Light" panose="02040302050405020303" pitchFamily="18" charset="0"/>
                        <a:cs typeface="Calibri"/>
                      </a:endParaRPr>
                    </a:p>
                    <a:p>
                      <a:br>
                        <a:rPr lang="en-IN" sz="1000" dirty="0">
                          <a:effectLst/>
                          <a:latin typeface="Helvetica" pitchFamily="2" charset="0"/>
                        </a:rPr>
                      </a:br>
                      <a:br>
                        <a:rPr lang="en-IN" sz="800" dirty="0">
                          <a:effectLst/>
                          <a:latin typeface="Helvetica" pitchFamily="2" charset="0"/>
                        </a:rPr>
                      </a:br>
                      <a:endParaRPr lang="en-IN" sz="800" dirty="0">
                        <a:effectLst/>
                        <a:latin typeface="Helvetica" pitchFamily="2" charset="0"/>
                      </a:endParaRPr>
                    </a:p>
                  </a:txBody>
                  <a:tcPr marL="47625" marR="47625" marT="0" marB="0">
                    <a:lnL>
                      <a:noFill/>
                    </a:lnL>
                    <a:lnR>
                      <a:noFill/>
                    </a:lnR>
                    <a:lnT>
                      <a:noFill/>
                    </a:lnT>
                    <a:lnB>
                      <a:noFill/>
                    </a:lnB>
                  </a:tcPr>
                </a:tc>
                <a:extLst>
                  <a:ext uri="{0D108BD9-81ED-4DB2-BD59-A6C34878D82A}">
                    <a16:rowId xmlns:a16="http://schemas.microsoft.com/office/drawing/2014/main" val="756168972"/>
                  </a:ext>
                </a:extLst>
              </a:tr>
            </a:tbl>
          </a:graphicData>
        </a:graphic>
      </p:graphicFrame>
      <p:sp>
        <p:nvSpPr>
          <p:cNvPr id="106" name="Rectangle 5">
            <a:extLst>
              <a:ext uri="{FF2B5EF4-FFF2-40B4-BE49-F238E27FC236}">
                <a16:creationId xmlns:a16="http://schemas.microsoft.com/office/drawing/2014/main" id="{0AEFBC51-01CA-45AC-5A84-8CA47AF350AF}"/>
              </a:ext>
            </a:extLst>
          </p:cNvPr>
          <p:cNvSpPr>
            <a:spLocks noChangeArrowheads="1"/>
          </p:cNvSpPr>
          <p:nvPr/>
        </p:nvSpPr>
        <p:spPr bwMode="auto">
          <a:xfrm>
            <a:off x="2459524" y="4849603"/>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8" name="Rectangle 6">
            <a:extLst>
              <a:ext uri="{FF2B5EF4-FFF2-40B4-BE49-F238E27FC236}">
                <a16:creationId xmlns:a16="http://schemas.microsoft.com/office/drawing/2014/main" id="{75FFDE0A-1E4C-3FD7-B61F-F09F5AD43CCB}"/>
              </a:ext>
            </a:extLst>
          </p:cNvPr>
          <p:cNvSpPr>
            <a:spLocks noChangeArrowheads="1"/>
          </p:cNvSpPr>
          <p:nvPr/>
        </p:nvSpPr>
        <p:spPr bwMode="auto">
          <a:xfrm>
            <a:off x="471488" y="4441825"/>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9" name="Table 108">
            <a:extLst>
              <a:ext uri="{FF2B5EF4-FFF2-40B4-BE49-F238E27FC236}">
                <a16:creationId xmlns:a16="http://schemas.microsoft.com/office/drawing/2014/main" id="{17729B41-0FE2-CFD9-A0BE-C14F04E9D3F9}"/>
              </a:ext>
            </a:extLst>
          </p:cNvPr>
          <p:cNvGraphicFramePr>
            <a:graphicFrameLocks noGrp="1"/>
          </p:cNvGraphicFramePr>
          <p:nvPr>
            <p:extLst>
              <p:ext uri="{D42A27DB-BD31-4B8C-83A1-F6EECF244321}">
                <p14:modId xmlns:p14="http://schemas.microsoft.com/office/powerpoint/2010/main" val="1521315993"/>
              </p:ext>
            </p:extLst>
          </p:nvPr>
        </p:nvGraphicFramePr>
        <p:xfrm>
          <a:off x="150692" y="6051156"/>
          <a:ext cx="2082006" cy="609600"/>
        </p:xfrm>
        <a:graphic>
          <a:graphicData uri="http://schemas.openxmlformats.org/drawingml/2006/table">
            <a:tbl>
              <a:tblPr/>
              <a:tblGrid>
                <a:gridCol w="2082006">
                  <a:extLst>
                    <a:ext uri="{9D8B030D-6E8A-4147-A177-3AD203B41FA5}">
                      <a16:colId xmlns:a16="http://schemas.microsoft.com/office/drawing/2014/main" val="3136349423"/>
                    </a:ext>
                  </a:extLst>
                </a:gridCol>
              </a:tblGrid>
              <a:tr h="0">
                <a:tc>
                  <a:txBody>
                    <a:bodyPr/>
                    <a:lstStyle/>
                    <a:p>
                      <a:pPr marL="0" algn="just" defTabSz="457200" rtl="0" eaLnBrk="1" latinLnBrk="0" hangingPunct="1">
                        <a:defRPr sz="1000" b="0">
                          <a:latin typeface="Calibri"/>
                          <a:ea typeface="Calibri"/>
                          <a:cs typeface="Calibri"/>
                          <a:sym typeface="Calibri"/>
                        </a:defRPr>
                      </a:pPr>
                      <a:r>
                        <a:rPr lang="en-IN" sz="1000" b="0" i="0" kern="1200" dirty="0">
                          <a:solidFill>
                            <a:schemeClr val="tx1"/>
                          </a:solidFill>
                          <a:latin typeface="Georgia Pro Light" panose="02040302050405020303" pitchFamily="18" charset="0"/>
                          <a:cs typeface="Calibri"/>
                        </a:rPr>
                        <a:t>Always strive to be a very good team member. </a:t>
                      </a:r>
                    </a:p>
                    <a:p>
                      <a:pPr marL="0" algn="just" defTabSz="457200" rtl="0" eaLnBrk="1" latinLnBrk="0" hangingPunct="1">
                        <a:defRPr sz="1000" b="0">
                          <a:latin typeface="Calibri"/>
                          <a:ea typeface="Calibri"/>
                          <a:cs typeface="Calibri"/>
                          <a:sym typeface="Calibri"/>
                        </a:defRPr>
                      </a:pPr>
                      <a:r>
                        <a:rPr lang="en-IN" sz="1000" b="0" i="0" kern="1200" dirty="0">
                          <a:solidFill>
                            <a:schemeClr val="tx1"/>
                          </a:solidFill>
                          <a:latin typeface="Georgia Pro Light" panose="02040302050405020303" pitchFamily="18" charset="0"/>
                          <a:cs typeface="Calibri"/>
                        </a:rPr>
                        <a:t>Always try to maintain a Positive attitude. </a:t>
                      </a:r>
                    </a:p>
                  </a:txBody>
                  <a:tcPr marL="47625" marR="47625" marT="0" marB="0">
                    <a:lnL>
                      <a:noFill/>
                    </a:lnL>
                    <a:lnR>
                      <a:noFill/>
                    </a:lnR>
                    <a:lnT>
                      <a:noFill/>
                    </a:lnT>
                    <a:lnB>
                      <a:noFill/>
                    </a:lnB>
                  </a:tcPr>
                </a:tc>
                <a:extLst>
                  <a:ext uri="{0D108BD9-81ED-4DB2-BD59-A6C34878D82A}">
                    <a16:rowId xmlns:a16="http://schemas.microsoft.com/office/drawing/2014/main" val="168784057"/>
                  </a:ext>
                </a:extLst>
              </a:tr>
            </a:tbl>
          </a:graphicData>
        </a:graphic>
      </p:graphicFrame>
      <p:sp>
        <p:nvSpPr>
          <p:cNvPr id="111" name="TextBox 110">
            <a:extLst>
              <a:ext uri="{FF2B5EF4-FFF2-40B4-BE49-F238E27FC236}">
                <a16:creationId xmlns:a16="http://schemas.microsoft.com/office/drawing/2014/main" id="{B3762A5D-9E88-46CD-B0DC-BC2D1F00DEA7}"/>
              </a:ext>
            </a:extLst>
          </p:cNvPr>
          <p:cNvSpPr txBox="1"/>
          <p:nvPr/>
        </p:nvSpPr>
        <p:spPr>
          <a:xfrm>
            <a:off x="122783" y="6767777"/>
            <a:ext cx="2082001" cy="369332"/>
          </a:xfrm>
          <a:prstGeom prst="rect">
            <a:avLst/>
          </a:prstGeom>
          <a:noFill/>
        </p:spPr>
        <p:txBody>
          <a:bodyPr wrap="square">
            <a:spAutoFit/>
          </a:bodyPr>
          <a:lstStyle/>
          <a:p>
            <a:r>
              <a:rPr lang="en-US" dirty="0">
                <a:latin typeface="Georgia" panose="02040502050405020303" pitchFamily="18" charset="0"/>
              </a:rPr>
              <a:t>Education</a:t>
            </a:r>
            <a:endParaRPr lang="en-US" sz="1800" dirty="0">
              <a:latin typeface="Georgia" panose="02040502050405020303" pitchFamily="18" charset="0"/>
            </a:endParaRPr>
          </a:p>
        </p:txBody>
      </p:sp>
      <p:cxnSp>
        <p:nvCxnSpPr>
          <p:cNvPr id="112" name="Straight Connector 111">
            <a:extLst>
              <a:ext uri="{FF2B5EF4-FFF2-40B4-BE49-F238E27FC236}">
                <a16:creationId xmlns:a16="http://schemas.microsoft.com/office/drawing/2014/main" id="{E8330C30-1857-00E2-5EA4-84393373461D}"/>
              </a:ext>
            </a:extLst>
          </p:cNvPr>
          <p:cNvCxnSpPr/>
          <p:nvPr/>
        </p:nvCxnSpPr>
        <p:spPr>
          <a:xfrm>
            <a:off x="181380" y="7137109"/>
            <a:ext cx="1895302" cy="0"/>
          </a:xfrm>
          <a:prstGeom prst="line">
            <a:avLst/>
          </a:prstGeom>
          <a:ln w="12700">
            <a:solidFill>
              <a:schemeClr val="accent1"/>
            </a:solidFill>
            <a:miter lim="400000"/>
          </a:ln>
        </p:spPr>
      </p:cxnSp>
      <p:sp>
        <p:nvSpPr>
          <p:cNvPr id="114" name="TextBox 113">
            <a:extLst>
              <a:ext uri="{FF2B5EF4-FFF2-40B4-BE49-F238E27FC236}">
                <a16:creationId xmlns:a16="http://schemas.microsoft.com/office/drawing/2014/main" id="{7F59D120-2B21-7EF4-97A5-B06AE0A4899F}"/>
              </a:ext>
            </a:extLst>
          </p:cNvPr>
          <p:cNvSpPr txBox="1"/>
          <p:nvPr/>
        </p:nvSpPr>
        <p:spPr>
          <a:xfrm>
            <a:off x="122783" y="7142566"/>
            <a:ext cx="2162910" cy="1569660"/>
          </a:xfrm>
          <a:prstGeom prst="rect">
            <a:avLst/>
          </a:prstGeom>
          <a:noFill/>
        </p:spPr>
        <p:txBody>
          <a:bodyPr wrap="square">
            <a:spAutoFit/>
          </a:bodyPr>
          <a:lstStyle/>
          <a:p>
            <a:pPr algn="just" fontAlgn="base">
              <a:defRPr sz="1000" b="0">
                <a:latin typeface="Calibri"/>
                <a:ea typeface="Calibri"/>
                <a:cs typeface="Calibri"/>
                <a:sym typeface="Calibri"/>
              </a:defRPr>
            </a:pPr>
            <a:r>
              <a:rPr lang="en-IN" sz="1000" b="1" dirty="0">
                <a:latin typeface="Georgia Pro Light" panose="02040302050405020303" pitchFamily="18" charset="0"/>
                <a:cs typeface="Calibri"/>
              </a:rPr>
              <a:t>Degree: </a:t>
            </a:r>
            <a:r>
              <a:rPr lang="en-IN" sz="1000" dirty="0">
                <a:latin typeface="Georgia Pro Light" panose="02040302050405020303" pitchFamily="18" charset="0"/>
                <a:cs typeface="Calibri"/>
              </a:rPr>
              <a:t>Bachelor of Engineering in Information Technology</a:t>
            </a:r>
          </a:p>
          <a:p>
            <a:pPr algn="just" fontAlgn="base">
              <a:defRPr sz="1000" b="0">
                <a:latin typeface="Calibri"/>
                <a:ea typeface="Calibri"/>
                <a:cs typeface="Calibri"/>
                <a:sym typeface="Calibri"/>
              </a:defRPr>
            </a:pPr>
            <a:r>
              <a:rPr lang="en-IN" sz="1000" b="1" dirty="0">
                <a:latin typeface="Georgia Pro Light" panose="02040302050405020303" pitchFamily="18" charset="0"/>
                <a:cs typeface="Calibri"/>
              </a:rPr>
              <a:t>Institution: </a:t>
            </a:r>
            <a:r>
              <a:rPr lang="en-IN" sz="1000" dirty="0" err="1">
                <a:latin typeface="Georgia Pro Light" panose="02040302050405020303" pitchFamily="18" charset="0"/>
                <a:cs typeface="Calibri"/>
              </a:rPr>
              <a:t>Parul</a:t>
            </a:r>
            <a:r>
              <a:rPr lang="en-IN" sz="1000" dirty="0">
                <a:latin typeface="Georgia Pro Light" panose="02040302050405020303" pitchFamily="18" charset="0"/>
                <a:cs typeface="Calibri"/>
              </a:rPr>
              <a:t> Institute of Technology</a:t>
            </a:r>
          </a:p>
          <a:p>
            <a:pPr algn="just" fontAlgn="base">
              <a:defRPr sz="1000" b="0">
                <a:latin typeface="Calibri"/>
                <a:ea typeface="Calibri"/>
                <a:cs typeface="Calibri"/>
                <a:sym typeface="Calibri"/>
              </a:defRPr>
            </a:pPr>
            <a:r>
              <a:rPr lang="en-IN" sz="1000" b="1" dirty="0">
                <a:latin typeface="Georgia Pro Light" panose="02040302050405020303" pitchFamily="18" charset="0"/>
                <a:cs typeface="Calibri"/>
              </a:rPr>
              <a:t>Year: </a:t>
            </a:r>
            <a:r>
              <a:rPr lang="en-IN" sz="1000" dirty="0">
                <a:latin typeface="Georgia Pro Light" panose="02040302050405020303" pitchFamily="18" charset="0"/>
                <a:cs typeface="Calibri"/>
              </a:rPr>
              <a:t>2013 - 2017</a:t>
            </a:r>
          </a:p>
          <a:p>
            <a:pPr algn="just" fontAlgn="base">
              <a:defRPr sz="1000" b="0">
                <a:latin typeface="Calibri"/>
                <a:ea typeface="Calibri"/>
                <a:cs typeface="Calibri"/>
                <a:sym typeface="Calibri"/>
              </a:defRPr>
            </a:pPr>
            <a:r>
              <a:rPr lang="en-IN" sz="1000" b="1" dirty="0">
                <a:latin typeface="Georgia Pro Light" panose="02040302050405020303" pitchFamily="18" charset="0"/>
                <a:cs typeface="Calibri"/>
              </a:rPr>
              <a:t>CGPA: </a:t>
            </a:r>
            <a:r>
              <a:rPr lang="en-IN" sz="1000" dirty="0">
                <a:latin typeface="Georgia Pro Light" panose="02040302050405020303" pitchFamily="18" charset="0"/>
                <a:cs typeface="Calibri"/>
              </a:rPr>
              <a:t>7.57</a:t>
            </a:r>
          </a:p>
          <a:p>
            <a:br>
              <a:rPr lang="en-IN" dirty="0"/>
            </a:br>
            <a:endParaRPr lang="en-US" dirty="0"/>
          </a:p>
        </p:txBody>
      </p:sp>
      <p:sp>
        <p:nvSpPr>
          <p:cNvPr id="115" name="TextBox 114">
            <a:extLst>
              <a:ext uri="{FF2B5EF4-FFF2-40B4-BE49-F238E27FC236}">
                <a16:creationId xmlns:a16="http://schemas.microsoft.com/office/drawing/2014/main" id="{F1AC3678-DA20-5BC9-48E6-8AA5113226D2}"/>
              </a:ext>
            </a:extLst>
          </p:cNvPr>
          <p:cNvSpPr txBox="1"/>
          <p:nvPr/>
        </p:nvSpPr>
        <p:spPr>
          <a:xfrm>
            <a:off x="2473929" y="1613727"/>
            <a:ext cx="2497800" cy="553998"/>
          </a:xfrm>
          <a:prstGeom prst="rect">
            <a:avLst/>
          </a:prstGeom>
          <a:noFill/>
        </p:spPr>
        <p:txBody>
          <a:bodyPr wrap="none" rtlCol="0">
            <a:spAutoFit/>
          </a:bodyPr>
          <a:lstStyle/>
          <a:p>
            <a:pPr>
              <a:defRPr sz="1100" cap="all">
                <a:latin typeface="Calibri"/>
                <a:ea typeface="Calibri"/>
                <a:cs typeface="Calibri"/>
                <a:sym typeface="Calibri"/>
              </a:defRPr>
            </a:pPr>
            <a:r>
              <a:rPr lang="en-US" sz="1100" cap="all" dirty="0">
                <a:latin typeface="Georgia Pro Light" panose="02040302050405020303" pitchFamily="18" charset="0"/>
                <a:cs typeface="Calibri"/>
                <a:sym typeface="Calibri"/>
              </a:rPr>
              <a:t>Quality Engineering analyst</a:t>
            </a:r>
            <a:endParaRPr lang="en-US" sz="1100" cap="all" noProof="1">
              <a:latin typeface="Georgia Pro Light" panose="02040302050405020303" pitchFamily="18" charset="0"/>
              <a:cs typeface="Calibri"/>
            </a:endParaRPr>
          </a:p>
          <a:p>
            <a:pPr>
              <a:defRPr sz="900" i="1">
                <a:latin typeface="Calibri"/>
                <a:ea typeface="Calibri"/>
                <a:cs typeface="Calibri"/>
                <a:sym typeface="Calibri"/>
              </a:defRPr>
            </a:pPr>
            <a:r>
              <a:rPr lang="en-IN" sz="900" i="1" dirty="0">
                <a:latin typeface="Georgia Pro Light" panose="02040302050405020303" pitchFamily="18" charset="0"/>
                <a:cs typeface="Calibri"/>
                <a:sym typeface="Calibri"/>
              </a:rPr>
              <a:t>(11/2024 - Present) </a:t>
            </a:r>
          </a:p>
          <a:p>
            <a:pPr>
              <a:defRPr sz="900" i="1">
                <a:latin typeface="Calibri"/>
                <a:ea typeface="Calibri"/>
                <a:cs typeface="Calibri"/>
                <a:sym typeface="Calibri"/>
              </a:defRPr>
            </a:pPr>
            <a:r>
              <a:rPr lang="en-IN" sz="1000" b="1" i="1" dirty="0">
                <a:latin typeface="Calibri"/>
                <a:cs typeface="Calibri"/>
                <a:sym typeface="Calibri"/>
              </a:rPr>
              <a:t>Infosys Limited</a:t>
            </a:r>
          </a:p>
        </p:txBody>
      </p:sp>
      <p:graphicFrame>
        <p:nvGraphicFramePr>
          <p:cNvPr id="116" name="Table 115">
            <a:extLst>
              <a:ext uri="{FF2B5EF4-FFF2-40B4-BE49-F238E27FC236}">
                <a16:creationId xmlns:a16="http://schemas.microsoft.com/office/drawing/2014/main" id="{970BDFB9-BD8A-275E-C88F-1A892AFBA29E}"/>
              </a:ext>
            </a:extLst>
          </p:cNvPr>
          <p:cNvGraphicFramePr>
            <a:graphicFrameLocks noGrp="1"/>
          </p:cNvGraphicFramePr>
          <p:nvPr>
            <p:extLst>
              <p:ext uri="{D42A27DB-BD31-4B8C-83A1-F6EECF244321}">
                <p14:modId xmlns:p14="http://schemas.microsoft.com/office/powerpoint/2010/main" val="1565790825"/>
              </p:ext>
            </p:extLst>
          </p:nvPr>
        </p:nvGraphicFramePr>
        <p:xfrm>
          <a:off x="2494017" y="7057460"/>
          <a:ext cx="3984117" cy="152400"/>
        </p:xfrm>
        <a:graphic>
          <a:graphicData uri="http://schemas.openxmlformats.org/drawingml/2006/table">
            <a:tbl>
              <a:tblPr/>
              <a:tblGrid>
                <a:gridCol w="3984117">
                  <a:extLst>
                    <a:ext uri="{9D8B030D-6E8A-4147-A177-3AD203B41FA5}">
                      <a16:colId xmlns:a16="http://schemas.microsoft.com/office/drawing/2014/main" val="2897490412"/>
                    </a:ext>
                  </a:extLst>
                </a:gridCol>
              </a:tblGrid>
              <a:tr h="0">
                <a:tc>
                  <a:txBody>
                    <a:bodyPr/>
                    <a:lstStyle/>
                    <a:p>
                      <a:pPr algn="l"/>
                      <a:endParaRPr lang="en-IN" sz="1000" b="0" dirty="0">
                        <a:effectLst/>
                        <a:latin typeface="Georgia" panose="02040502050405020303"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102016921"/>
                  </a:ext>
                </a:extLst>
              </a:tr>
            </a:tbl>
          </a:graphicData>
        </a:graphic>
      </p:graphicFrame>
      <p:sp>
        <p:nvSpPr>
          <p:cNvPr id="117" name="TextBox 116">
            <a:extLst>
              <a:ext uri="{FF2B5EF4-FFF2-40B4-BE49-F238E27FC236}">
                <a16:creationId xmlns:a16="http://schemas.microsoft.com/office/drawing/2014/main" id="{DF0D1D5B-8851-3922-E289-07C8AB6A13C7}"/>
              </a:ext>
            </a:extLst>
          </p:cNvPr>
          <p:cNvSpPr txBox="1"/>
          <p:nvPr/>
        </p:nvSpPr>
        <p:spPr>
          <a:xfrm>
            <a:off x="2451146" y="6978785"/>
            <a:ext cx="4176371" cy="1877437"/>
          </a:xfrm>
          <a:prstGeom prst="rect">
            <a:avLst/>
          </a:prstGeom>
          <a:noFill/>
        </p:spPr>
        <p:txBody>
          <a:bodyPr wrap="square">
            <a:spAutoFit/>
          </a:bodyPr>
          <a:lstStyle/>
          <a:p>
            <a:pPr algn="just" fontAlgn="base">
              <a:defRPr sz="1000" b="0">
                <a:latin typeface="Calibri"/>
                <a:ea typeface="Calibri"/>
                <a:cs typeface="Calibri"/>
                <a:sym typeface="Calibri"/>
              </a:defRPr>
            </a:pPr>
            <a:r>
              <a:rPr lang="en-IN" sz="1000" b="1" dirty="0">
                <a:latin typeface="Georgia Pro Light" panose="02040302050405020303" pitchFamily="18" charset="0"/>
                <a:cs typeface="Calibri"/>
              </a:rPr>
              <a:t>Bug and Project Management tools, Programming Languages, Frameworks </a:t>
            </a:r>
          </a:p>
          <a:p>
            <a:pPr algn="just" fontAlgn="base">
              <a:defRPr sz="1000" b="0">
                <a:latin typeface="Calibri"/>
                <a:ea typeface="Calibri"/>
                <a:cs typeface="Calibri"/>
                <a:sym typeface="Calibri"/>
              </a:defRPr>
            </a:pPr>
            <a:r>
              <a:rPr lang="en-IN" sz="1000" b="1" dirty="0">
                <a:latin typeface="Georgia Pro Light" panose="02040302050405020303" pitchFamily="18" charset="0"/>
                <a:cs typeface="Calibri"/>
              </a:rPr>
              <a:t>Tools: </a:t>
            </a:r>
            <a:r>
              <a:rPr lang="en-IN" sz="1000" dirty="0">
                <a:latin typeface="Georgia Pro Light" panose="02040302050405020303" pitchFamily="18" charset="0"/>
                <a:cs typeface="Calibri"/>
              </a:rPr>
              <a:t>Mantis, Test link, Jira, Bugzilla, TFS, DevOps, Basics of JMeter, Eclipse, NetBeans, Jenkins CI/CD, Maven Build tool, Git </a:t>
            </a:r>
          </a:p>
          <a:p>
            <a:pPr algn="just" fontAlgn="base">
              <a:defRPr sz="1000" b="0">
                <a:latin typeface="Calibri"/>
                <a:ea typeface="Calibri"/>
                <a:cs typeface="Calibri"/>
                <a:sym typeface="Calibri"/>
              </a:defRPr>
            </a:pPr>
            <a:r>
              <a:rPr lang="en-IN" sz="1000" b="1" dirty="0">
                <a:latin typeface="Georgia Pro Light" panose="02040302050405020303" pitchFamily="18" charset="0"/>
                <a:cs typeface="Calibri"/>
              </a:rPr>
              <a:t>Languages: </a:t>
            </a:r>
            <a:r>
              <a:rPr lang="en-IN" sz="1000" dirty="0">
                <a:latin typeface="Georgia Pro Light" panose="02040302050405020303" pitchFamily="18" charset="0"/>
                <a:cs typeface="Calibri"/>
              </a:rPr>
              <a:t>Core Java, Knowledge of Bootstrap4, CSS3, HTML5, XML, Jason </a:t>
            </a:r>
          </a:p>
          <a:p>
            <a:pPr algn="just" fontAlgn="base">
              <a:defRPr sz="1000" b="0">
                <a:latin typeface="Calibri"/>
                <a:ea typeface="Calibri"/>
                <a:cs typeface="Calibri"/>
                <a:sym typeface="Calibri"/>
              </a:defRPr>
            </a:pPr>
            <a:r>
              <a:rPr lang="en-IN" sz="1000" b="1" dirty="0">
                <a:latin typeface="Georgia Pro Light" panose="02040302050405020303" pitchFamily="18" charset="0"/>
                <a:cs typeface="Calibri"/>
              </a:rPr>
              <a:t>WebDriver: </a:t>
            </a:r>
            <a:r>
              <a:rPr lang="en-IN" sz="1000" dirty="0">
                <a:latin typeface="Georgia Pro Light" panose="02040302050405020303" pitchFamily="18" charset="0"/>
                <a:cs typeface="Calibri"/>
              </a:rPr>
              <a:t>Selenium with Java </a:t>
            </a:r>
          </a:p>
          <a:p>
            <a:pPr algn="just" fontAlgn="base">
              <a:defRPr sz="1000" b="0">
                <a:latin typeface="Calibri"/>
                <a:ea typeface="Calibri"/>
                <a:cs typeface="Calibri"/>
                <a:sym typeface="Calibri"/>
              </a:defRPr>
            </a:pPr>
            <a:r>
              <a:rPr lang="en-IN" sz="1000" b="1" dirty="0">
                <a:latin typeface="Georgia Pro Light" panose="02040302050405020303" pitchFamily="18" charset="0"/>
                <a:cs typeface="Calibri"/>
              </a:rPr>
              <a:t>Frameworks: </a:t>
            </a:r>
            <a:r>
              <a:rPr lang="en-IN" sz="1000" dirty="0">
                <a:latin typeface="Georgia Pro Light" panose="02040302050405020303" pitchFamily="18" charset="0"/>
                <a:cs typeface="Calibri"/>
              </a:rPr>
              <a:t>TDD, TestNG, BDD Cucumber </a:t>
            </a:r>
          </a:p>
          <a:p>
            <a:br>
              <a:rPr lang="en-IN" dirty="0"/>
            </a:br>
            <a:endParaRPr lang="en-US" dirty="0"/>
          </a:p>
        </p:txBody>
      </p:sp>
      <p:sp>
        <p:nvSpPr>
          <p:cNvPr id="119" name="TextBox 118">
            <a:extLst>
              <a:ext uri="{FF2B5EF4-FFF2-40B4-BE49-F238E27FC236}">
                <a16:creationId xmlns:a16="http://schemas.microsoft.com/office/drawing/2014/main" id="{30598233-BDD3-4270-1E5F-674510CE4D29}"/>
              </a:ext>
            </a:extLst>
          </p:cNvPr>
          <p:cNvSpPr txBox="1"/>
          <p:nvPr/>
        </p:nvSpPr>
        <p:spPr>
          <a:xfrm>
            <a:off x="2459523" y="2051299"/>
            <a:ext cx="4131721" cy="400110"/>
          </a:xfrm>
          <a:prstGeom prst="rect">
            <a:avLst/>
          </a:prstGeom>
          <a:noFill/>
        </p:spPr>
        <p:txBody>
          <a:bodyPr wrap="square">
            <a:spAutoFit/>
          </a:bodyPr>
          <a:lstStyle/>
          <a:p>
            <a:pPr fontAlgn="base">
              <a:defRPr sz="1000" b="0">
                <a:latin typeface="Calibri"/>
                <a:ea typeface="Calibri"/>
                <a:cs typeface="Calibri"/>
                <a:sym typeface="Calibri"/>
              </a:defRPr>
            </a:pPr>
            <a:r>
              <a:rPr lang="en-IN" sz="1000" dirty="0">
                <a:latin typeface="Georgia Pro Light" panose="02040302050405020303" pitchFamily="18" charset="0"/>
                <a:cs typeface="Calibri"/>
              </a:rPr>
              <a:t>Learning (Android) Mobile automation , Espresso Framework , Kotlin </a:t>
            </a:r>
            <a:br>
              <a:rPr lang="en-IN" dirty="0"/>
            </a:br>
            <a:endParaRPr lang="en-US" dirty="0"/>
          </a:p>
        </p:txBody>
      </p:sp>
    </p:spTree>
    <p:extLst>
      <p:ext uri="{BB962C8B-B14F-4D97-AF65-F5344CB8AC3E}">
        <p14:creationId xmlns:p14="http://schemas.microsoft.com/office/powerpoint/2010/main" val="2468967912"/>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BF2424"/>
      </a:lt2>
      <a:accent1>
        <a:srgbClr val="9762AA"/>
      </a:accent1>
      <a:accent2>
        <a:srgbClr val="0A9CCD"/>
      </a:accent2>
      <a:accent3>
        <a:srgbClr val="69AA43"/>
      </a:accent3>
      <a:accent4>
        <a:srgbClr val="FBAD4B"/>
      </a:accent4>
      <a:accent5>
        <a:srgbClr val="F25E3D"/>
      </a:accent5>
      <a:accent6>
        <a:srgbClr val="EA5A95"/>
      </a:accent6>
      <a:hlink>
        <a:srgbClr val="BF2424"/>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TotalTime>
  <Words>468</Words>
  <Application>Microsoft Macintosh PowerPoint</Application>
  <PresentationFormat>A4 Paper (210x297 mm)</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Georgia</vt:lpstr>
      <vt:lpstr>Georgia Pro Light</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sandysanthiya1234@outlook.com</dc:creator>
  <cp:lastModifiedBy>Heena Bhatti</cp:lastModifiedBy>
  <cp:revision>4</cp:revision>
  <dcterms:created xsi:type="dcterms:W3CDTF">2021-09-29T08:12:12Z</dcterms:created>
  <dcterms:modified xsi:type="dcterms:W3CDTF">2024-11-22T07:44:50Z</dcterms:modified>
</cp:coreProperties>
</file>