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744125" y="313875"/>
            <a:ext cx="7808100" cy="3020700"/>
          </a:xfrm>
          <a:prstGeom prst="rect">
            <a:avLst/>
          </a:prstGeom>
        </p:spPr>
        <p:txBody>
          <a:bodyPr anchorCtr="0" anchor="ctr" bIns="91425" lIns="91425" spcFirstLastPara="1" rIns="91425" wrap="square" tIns="91425">
            <a:noAutofit/>
          </a:bodyPr>
          <a:lstStyle/>
          <a:p>
            <a:pPr indent="457200" lvl="0" marL="1828800" rtl="0">
              <a:spcBef>
                <a:spcPts val="0"/>
              </a:spcBef>
              <a:spcAft>
                <a:spcPts val="0"/>
              </a:spcAft>
              <a:buNone/>
            </a:pPr>
            <a:r>
              <a:rPr i="1" lang="en" sz="3600">
                <a:latin typeface="Times New Roman"/>
                <a:ea typeface="Times New Roman"/>
                <a:cs typeface="Times New Roman"/>
                <a:sym typeface="Times New Roman"/>
              </a:rPr>
              <a:t>DATA MINING </a:t>
            </a:r>
            <a:endParaRPr i="1" sz="3600">
              <a:latin typeface="Times New Roman"/>
              <a:ea typeface="Times New Roman"/>
              <a:cs typeface="Times New Roman"/>
              <a:sym typeface="Times New Roman"/>
            </a:endParaRPr>
          </a:p>
          <a:p>
            <a:pPr indent="0" lvl="0" marL="1371600" rtl="0">
              <a:spcBef>
                <a:spcPts val="0"/>
              </a:spcBef>
              <a:spcAft>
                <a:spcPts val="0"/>
              </a:spcAft>
              <a:buNone/>
            </a:pPr>
            <a:r>
              <a:rPr i="1" lang="en" sz="3600">
                <a:latin typeface="Times New Roman"/>
                <a:ea typeface="Times New Roman"/>
                <a:cs typeface="Times New Roman"/>
                <a:sym typeface="Times New Roman"/>
              </a:rPr>
              <a:t>   				IN </a:t>
            </a:r>
            <a:endParaRPr i="1" sz="3600">
              <a:latin typeface="Times New Roman"/>
              <a:ea typeface="Times New Roman"/>
              <a:cs typeface="Times New Roman"/>
              <a:sym typeface="Times New Roman"/>
            </a:endParaRPr>
          </a:p>
          <a:p>
            <a:pPr indent="0" lvl="0" marL="914400" rtl="0">
              <a:spcBef>
                <a:spcPts val="0"/>
              </a:spcBef>
              <a:spcAft>
                <a:spcPts val="0"/>
              </a:spcAft>
              <a:buNone/>
            </a:pPr>
            <a:r>
              <a:rPr i="1" lang="en" sz="3600">
                <a:latin typeface="Times New Roman"/>
                <a:ea typeface="Times New Roman"/>
                <a:cs typeface="Times New Roman"/>
                <a:sym typeface="Times New Roman"/>
              </a:rPr>
              <a:t> PHARMACEUTICAL INDUSTRY</a:t>
            </a:r>
            <a:endParaRPr i="1" sz="3600">
              <a:latin typeface="Times New Roman"/>
              <a:ea typeface="Times New Roman"/>
              <a:cs typeface="Times New Roman"/>
              <a:sym typeface="Times New Roman"/>
            </a:endParaRPr>
          </a:p>
          <a:p>
            <a:pPr indent="0" lvl="0" marL="0">
              <a:spcBef>
                <a:spcPts val="0"/>
              </a:spcBef>
              <a:spcAft>
                <a:spcPts val="0"/>
              </a:spcAft>
              <a:buNone/>
            </a:pPr>
            <a:r>
              <a:t/>
            </a:r>
            <a:endParaRPr i="1" sz="4300">
              <a:latin typeface="Times New Roman"/>
              <a:ea typeface="Times New Roman"/>
              <a:cs typeface="Times New Roman"/>
              <a:sym typeface="Times New Roman"/>
            </a:endParaRPr>
          </a:p>
        </p:txBody>
      </p:sp>
      <p:sp>
        <p:nvSpPr>
          <p:cNvPr id="86" name="Shape 86"/>
          <p:cNvSpPr txBox="1"/>
          <p:nvPr/>
        </p:nvSpPr>
        <p:spPr>
          <a:xfrm>
            <a:off x="5997050" y="3265725"/>
            <a:ext cx="2766900" cy="150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i="1" sz="1800">
              <a:solidFill>
                <a:srgbClr val="FFFFFF"/>
              </a:solidFill>
            </a:endParaRPr>
          </a:p>
          <a:p>
            <a:pPr indent="0" lvl="0" marL="0">
              <a:spcBef>
                <a:spcPts val="0"/>
              </a:spcBef>
              <a:spcAft>
                <a:spcPts val="0"/>
              </a:spcAft>
              <a:buNone/>
            </a:pPr>
            <a:r>
              <a:rPr i="1" lang="en" sz="1800">
                <a:solidFill>
                  <a:srgbClr val="FFFFFF"/>
                </a:solidFill>
              </a:rPr>
              <a:t>Heena Dawani - 27</a:t>
            </a:r>
            <a:endParaRPr i="1" sz="1800">
              <a:solidFill>
                <a:srgbClr val="FFFFFF"/>
              </a:solidFill>
            </a:endParaRPr>
          </a:p>
          <a:p>
            <a:pPr indent="0" lvl="0" marL="0">
              <a:spcBef>
                <a:spcPts val="0"/>
              </a:spcBef>
              <a:spcAft>
                <a:spcPts val="0"/>
              </a:spcAft>
              <a:buNone/>
            </a:pPr>
            <a:r>
              <a:rPr i="1" lang="en" sz="1800">
                <a:solidFill>
                  <a:srgbClr val="FFFFFF"/>
                </a:solidFill>
              </a:rPr>
              <a:t>Navin Dhamriyani - 28</a:t>
            </a:r>
            <a:endParaRPr i="1" sz="1800">
              <a:solidFill>
                <a:srgbClr val="FFFFFF"/>
              </a:solidFill>
            </a:endParaRPr>
          </a:p>
          <a:p>
            <a:pPr indent="0" lvl="0" marL="0">
              <a:spcBef>
                <a:spcPts val="0"/>
              </a:spcBef>
              <a:spcAft>
                <a:spcPts val="0"/>
              </a:spcAft>
              <a:buNone/>
            </a:pPr>
            <a:r>
              <a:rPr i="1" lang="en" sz="1800">
                <a:solidFill>
                  <a:srgbClr val="FFFFFF"/>
                </a:solidFill>
              </a:rPr>
              <a:t>Riya Karia        - 44</a:t>
            </a:r>
            <a:endParaRPr i="1"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0" y="166250"/>
            <a:ext cx="4921800" cy="676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r>
              <a:rPr lang="en"/>
              <a:t>I</a:t>
            </a:r>
            <a:r>
              <a:rPr lang="en"/>
              <a:t>NTRODUCTION</a:t>
            </a:r>
            <a:endParaRPr/>
          </a:p>
        </p:txBody>
      </p:sp>
      <p:sp>
        <p:nvSpPr>
          <p:cNvPr id="92" name="Shape 92"/>
          <p:cNvSpPr txBox="1"/>
          <p:nvPr>
            <p:ph idx="1" type="body"/>
          </p:nvPr>
        </p:nvSpPr>
        <p:spPr>
          <a:xfrm>
            <a:off x="317700" y="1211350"/>
            <a:ext cx="4286400" cy="288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WHAT IS DATA MINING?</a:t>
            </a:r>
            <a:endParaRPr b="1"/>
          </a:p>
          <a:p>
            <a:pPr indent="0" lvl="0" marL="0" rtl="0" algn="just">
              <a:spcBef>
                <a:spcPts val="1600"/>
              </a:spcBef>
              <a:spcAft>
                <a:spcPts val="0"/>
              </a:spcAft>
              <a:buNone/>
            </a:pPr>
            <a:r>
              <a:rPr lang="en" sz="1400">
                <a:solidFill>
                  <a:srgbClr val="000000"/>
                </a:solidFill>
                <a:latin typeface="Roboto"/>
                <a:ea typeface="Roboto"/>
                <a:cs typeface="Roboto"/>
                <a:sym typeface="Roboto"/>
              </a:rPr>
              <a:t>Data Mining, the process of extracting information from large data sets through the use of algorithms and techniques drawn from the field of Statistics, Machine Learning and Database Management Systems.</a:t>
            </a:r>
            <a:endParaRPr sz="1400">
              <a:solidFill>
                <a:srgbClr val="000000"/>
              </a:solidFill>
              <a:latin typeface="Roboto"/>
              <a:ea typeface="Roboto"/>
              <a:cs typeface="Roboto"/>
              <a:sym typeface="Roboto"/>
            </a:endParaRPr>
          </a:p>
          <a:p>
            <a:pPr indent="0" lvl="0" marL="0" rtl="0" algn="just">
              <a:spcBef>
                <a:spcPts val="0"/>
              </a:spcBef>
              <a:spcAft>
                <a:spcPts val="0"/>
              </a:spcAft>
              <a:buNone/>
            </a:pPr>
            <a:r>
              <a:rPr b="1" lang="en" sz="1400">
                <a:solidFill>
                  <a:srgbClr val="000000"/>
                </a:solidFill>
                <a:latin typeface="Roboto"/>
                <a:ea typeface="Roboto"/>
                <a:cs typeface="Roboto"/>
                <a:sym typeface="Roboto"/>
              </a:rPr>
              <a:t>Mining</a:t>
            </a:r>
            <a:r>
              <a:rPr lang="en" sz="1400">
                <a:solidFill>
                  <a:srgbClr val="000000"/>
                </a:solidFill>
                <a:latin typeface="Roboto"/>
                <a:ea typeface="Roboto"/>
                <a:cs typeface="Roboto"/>
                <a:sym typeface="Roboto"/>
              </a:rPr>
              <a:t>” means to find something that already exists.Therefore, data mining can be defined as a process of identifying hidden patterns and relationships, and trends within data.</a:t>
            </a:r>
            <a:endParaRPr sz="1400">
              <a:solidFill>
                <a:srgbClr val="000000"/>
              </a:solidFill>
              <a:latin typeface="Roboto"/>
              <a:ea typeface="Roboto"/>
              <a:cs typeface="Roboto"/>
              <a:sym typeface="Roboto"/>
            </a:endParaRPr>
          </a:p>
          <a:p>
            <a:pPr indent="0" lvl="0" marL="0" rtl="0">
              <a:spcBef>
                <a:spcPts val="0"/>
              </a:spcBef>
              <a:spcAft>
                <a:spcPts val="1600"/>
              </a:spcAft>
              <a:buNone/>
            </a:pPr>
            <a:r>
              <a:t/>
            </a:r>
            <a:endParaRPr/>
          </a:p>
        </p:txBody>
      </p:sp>
      <p:pic>
        <p:nvPicPr>
          <p:cNvPr id="93" name="Shape 93"/>
          <p:cNvPicPr preferRelativeResize="0"/>
          <p:nvPr/>
        </p:nvPicPr>
        <p:blipFill rotWithShape="1">
          <a:blip r:embed="rId3">
            <a:alphaModFix/>
          </a:blip>
          <a:srcRect b="14633" l="0" r="0" t="15979"/>
          <a:stretch/>
        </p:blipFill>
        <p:spPr>
          <a:xfrm>
            <a:off x="4604100" y="441300"/>
            <a:ext cx="4286400" cy="3398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71900" y="597575"/>
            <a:ext cx="8222100" cy="710400"/>
          </a:xfrm>
          <a:prstGeom prst="rect">
            <a:avLst/>
          </a:prstGeom>
        </p:spPr>
        <p:txBody>
          <a:bodyPr anchorCtr="0" anchor="t" bIns="91425" lIns="91425" spcFirstLastPara="1" rIns="91425" wrap="square" tIns="91425">
            <a:noAutofit/>
          </a:bodyPr>
          <a:lstStyle/>
          <a:p>
            <a:pPr indent="457200" lvl="0" marL="2286000">
              <a:spcBef>
                <a:spcPts val="0"/>
              </a:spcBef>
              <a:spcAft>
                <a:spcPts val="0"/>
              </a:spcAft>
              <a:buNone/>
            </a:pPr>
            <a:r>
              <a:rPr lang="en" sz="3000"/>
              <a:t>DATA SOURCES</a:t>
            </a:r>
            <a:endParaRPr sz="3000"/>
          </a:p>
        </p:txBody>
      </p:sp>
      <p:sp>
        <p:nvSpPr>
          <p:cNvPr id="99" name="Shape 99"/>
          <p:cNvSpPr txBox="1"/>
          <p:nvPr>
            <p:ph idx="1" type="body"/>
          </p:nvPr>
        </p:nvSpPr>
        <p:spPr>
          <a:xfrm>
            <a:off x="1067700" y="1307975"/>
            <a:ext cx="7030500" cy="293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000000"/>
                </a:solidFill>
                <a:latin typeface="Roboto"/>
                <a:ea typeface="Roboto"/>
                <a:cs typeface="Roboto"/>
                <a:sym typeface="Roboto"/>
              </a:rPr>
              <a:t>Relevant data sources for the pharma industry are</a:t>
            </a:r>
            <a:r>
              <a:rPr lang="en" sz="1400">
                <a:solidFill>
                  <a:srgbClr val="000000"/>
                </a:solidFill>
                <a:latin typeface="Roboto"/>
                <a:ea typeface="Roboto"/>
                <a:cs typeface="Roboto"/>
                <a:sym typeface="Roboto"/>
              </a:rPr>
              <a:t> </a:t>
            </a:r>
            <a:r>
              <a:rPr b="1" lang="en" sz="1400">
                <a:solidFill>
                  <a:srgbClr val="000000"/>
                </a:solidFill>
                <a:latin typeface="Roboto"/>
                <a:ea typeface="Roboto"/>
                <a:cs typeface="Roboto"/>
                <a:sym typeface="Roboto"/>
              </a:rPr>
              <a:t>:</a:t>
            </a:r>
            <a:endParaRPr b="1" sz="1400">
              <a:solidFill>
                <a:srgbClr val="000000"/>
              </a:solidFill>
              <a:latin typeface="Roboto"/>
              <a:ea typeface="Roboto"/>
              <a:cs typeface="Roboto"/>
              <a:sym typeface="Roboto"/>
            </a:endParaRPr>
          </a:p>
          <a:p>
            <a:pPr indent="0" lvl="0" marL="0" rtl="0" algn="just">
              <a:spcBef>
                <a:spcPts val="0"/>
              </a:spcBef>
              <a:spcAft>
                <a:spcPts val="0"/>
              </a:spcAft>
              <a:buNone/>
            </a:pPr>
            <a:r>
              <a:t/>
            </a:r>
            <a:endParaRPr b="1" sz="1400">
              <a:solidFill>
                <a:srgbClr val="000000"/>
              </a:solidFill>
            </a:endParaRPr>
          </a:p>
          <a:p>
            <a:pPr indent="-317500" lvl="0" marL="457200" rtl="0" algn="just">
              <a:spcBef>
                <a:spcPts val="0"/>
              </a:spcBef>
              <a:spcAft>
                <a:spcPts val="0"/>
              </a:spcAft>
              <a:buClr>
                <a:srgbClr val="000000"/>
              </a:buClr>
              <a:buSzPts val="1400"/>
              <a:buChar char="➢"/>
            </a:pPr>
            <a:r>
              <a:rPr b="1" lang="en" sz="1400">
                <a:solidFill>
                  <a:srgbClr val="000000"/>
                </a:solidFill>
                <a:latin typeface="Roboto"/>
                <a:ea typeface="Roboto"/>
                <a:cs typeface="Roboto"/>
                <a:sym typeface="Roboto"/>
              </a:rPr>
              <a:t>Clinical data </a:t>
            </a:r>
            <a:r>
              <a:rPr lang="en" sz="1400">
                <a:solidFill>
                  <a:srgbClr val="000000"/>
                </a:solidFill>
              </a:rPr>
              <a:t> (</a:t>
            </a:r>
            <a:r>
              <a:rPr lang="en" sz="1400">
                <a:solidFill>
                  <a:srgbClr val="000000"/>
                </a:solidFill>
                <a:latin typeface="Roboto"/>
                <a:ea typeface="Roboto"/>
                <a:cs typeface="Roboto"/>
                <a:sym typeface="Roboto"/>
              </a:rPr>
              <a:t>demographics, pharmaceutical data, medical treatments, length of stay).</a:t>
            </a:r>
            <a:endParaRPr sz="1400">
              <a:solidFill>
                <a:srgbClr val="000000"/>
              </a:solidFill>
              <a:latin typeface="Roboto"/>
              <a:ea typeface="Roboto"/>
              <a:cs typeface="Roboto"/>
              <a:sym typeface="Roboto"/>
            </a:endParaRPr>
          </a:p>
          <a:p>
            <a:pPr indent="-317500" lvl="0" marL="457200" rtl="0" algn="just">
              <a:spcBef>
                <a:spcPts val="0"/>
              </a:spcBef>
              <a:spcAft>
                <a:spcPts val="0"/>
              </a:spcAft>
              <a:buClr>
                <a:srgbClr val="000000"/>
              </a:buClr>
              <a:buSzPts val="1400"/>
              <a:buFont typeface="Roboto"/>
              <a:buChar char="➢"/>
            </a:pPr>
            <a:r>
              <a:rPr b="1" lang="en" sz="1400">
                <a:solidFill>
                  <a:srgbClr val="000000"/>
                </a:solidFill>
                <a:latin typeface="Roboto"/>
                <a:ea typeface="Roboto"/>
                <a:cs typeface="Roboto"/>
                <a:sym typeface="Roboto"/>
              </a:rPr>
              <a:t>Administrative data</a:t>
            </a:r>
            <a:r>
              <a:rPr lang="en" sz="1400">
                <a:solidFill>
                  <a:srgbClr val="000000"/>
                </a:solidFill>
                <a:latin typeface="Roboto"/>
                <a:ea typeface="Roboto"/>
                <a:cs typeface="Roboto"/>
                <a:sym typeface="Roboto"/>
              </a:rPr>
              <a:t> (staff skills, overtime, nursing care hours, staff sick leave). </a:t>
            </a:r>
            <a:endParaRPr sz="1400">
              <a:solidFill>
                <a:srgbClr val="000000"/>
              </a:solidFill>
              <a:latin typeface="Roboto"/>
              <a:ea typeface="Roboto"/>
              <a:cs typeface="Roboto"/>
              <a:sym typeface="Roboto"/>
            </a:endParaRPr>
          </a:p>
          <a:p>
            <a:pPr indent="-317500" lvl="0" marL="457200" rtl="0" algn="just">
              <a:spcBef>
                <a:spcPts val="0"/>
              </a:spcBef>
              <a:spcAft>
                <a:spcPts val="0"/>
              </a:spcAft>
              <a:buClr>
                <a:srgbClr val="000000"/>
              </a:buClr>
              <a:buSzPts val="1400"/>
              <a:buFont typeface="Roboto"/>
              <a:buChar char="➢"/>
            </a:pPr>
            <a:r>
              <a:rPr b="1" lang="en" sz="1400">
                <a:solidFill>
                  <a:srgbClr val="000000"/>
                </a:solidFill>
                <a:latin typeface="Roboto"/>
                <a:ea typeface="Roboto"/>
                <a:cs typeface="Roboto"/>
                <a:sym typeface="Roboto"/>
              </a:rPr>
              <a:t>Financial data</a:t>
            </a:r>
            <a:r>
              <a:rPr lang="en" sz="1400">
                <a:solidFill>
                  <a:srgbClr val="000000"/>
                </a:solidFill>
                <a:latin typeface="Roboto"/>
                <a:ea typeface="Roboto"/>
                <a:cs typeface="Roboto"/>
                <a:sym typeface="Roboto"/>
              </a:rPr>
              <a:t> (treatment costs, drug costs, staff salaries, accounting, cost-effectiveness studies).</a:t>
            </a:r>
            <a:endParaRPr sz="1400">
              <a:solidFill>
                <a:srgbClr val="000000"/>
              </a:solidFill>
              <a:latin typeface="Roboto"/>
              <a:ea typeface="Roboto"/>
              <a:cs typeface="Roboto"/>
              <a:sym typeface="Roboto"/>
            </a:endParaRPr>
          </a:p>
          <a:p>
            <a:pPr indent="-317500" lvl="0" marL="457200" rtl="0">
              <a:spcBef>
                <a:spcPts val="0"/>
              </a:spcBef>
              <a:spcAft>
                <a:spcPts val="0"/>
              </a:spcAft>
              <a:buClr>
                <a:srgbClr val="000000"/>
              </a:buClr>
              <a:buSzPts val="1400"/>
              <a:buChar char="➢"/>
            </a:pPr>
            <a:r>
              <a:rPr b="1" lang="en" sz="1400">
                <a:solidFill>
                  <a:srgbClr val="000000"/>
                </a:solidFill>
              </a:rPr>
              <a:t>Medicine data   </a:t>
            </a:r>
            <a:r>
              <a:rPr lang="en" sz="1400">
                <a:solidFill>
                  <a:srgbClr val="000000"/>
                </a:solidFill>
              </a:rPr>
              <a:t>(Chemical composition, flavours, dosage, symptoms).  </a:t>
            </a:r>
            <a:endParaRPr sz="1400">
              <a:solidFill>
                <a:srgbClr val="000000"/>
              </a:solidFill>
            </a:endParaRPr>
          </a:p>
          <a:p>
            <a:pPr indent="-317500" lvl="0" marL="457200">
              <a:spcBef>
                <a:spcPts val="0"/>
              </a:spcBef>
              <a:spcAft>
                <a:spcPts val="0"/>
              </a:spcAft>
              <a:buClr>
                <a:srgbClr val="000000"/>
              </a:buClr>
              <a:buSzPts val="1400"/>
              <a:buChar char="➢"/>
            </a:pPr>
            <a:r>
              <a:rPr b="1" lang="en" sz="1400">
                <a:solidFill>
                  <a:srgbClr val="000000"/>
                </a:solidFill>
              </a:rPr>
              <a:t>Research data  </a:t>
            </a:r>
            <a:r>
              <a:rPr lang="en" sz="1400">
                <a:solidFill>
                  <a:srgbClr val="000000"/>
                </a:solidFill>
              </a:rPr>
              <a:t>(new drug discovery, composing the new molecule feature with other features).</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Shape 104"/>
          <p:cNvPicPr preferRelativeResize="0"/>
          <p:nvPr/>
        </p:nvPicPr>
        <p:blipFill>
          <a:blip r:embed="rId3">
            <a:alphaModFix/>
          </a:blip>
          <a:stretch>
            <a:fillRect/>
          </a:stretch>
        </p:blipFill>
        <p:spPr>
          <a:xfrm>
            <a:off x="281875" y="575025"/>
            <a:ext cx="8681724" cy="418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0" y="180575"/>
            <a:ext cx="8222100" cy="520800"/>
          </a:xfrm>
          <a:prstGeom prst="rect">
            <a:avLst/>
          </a:prstGeom>
        </p:spPr>
        <p:txBody>
          <a:bodyPr anchorCtr="0" anchor="t" bIns="91425" lIns="91425" spcFirstLastPara="1" rIns="91425" wrap="square" tIns="91425">
            <a:noAutofit/>
          </a:bodyPr>
          <a:lstStyle/>
          <a:p>
            <a:pPr indent="0" lvl="0" marL="2743200">
              <a:spcBef>
                <a:spcPts val="0"/>
              </a:spcBef>
              <a:spcAft>
                <a:spcPts val="0"/>
              </a:spcAft>
              <a:buNone/>
            </a:pPr>
            <a:r>
              <a:rPr lang="en"/>
              <a:t>  </a:t>
            </a:r>
            <a:r>
              <a:rPr lang="en"/>
              <a:t>PREDICTIONS</a:t>
            </a:r>
            <a:endParaRPr/>
          </a:p>
        </p:txBody>
      </p:sp>
      <p:sp>
        <p:nvSpPr>
          <p:cNvPr id="110" name="Shape 110"/>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17500" lvl="0" marL="457200" rtl="0" algn="just">
              <a:lnSpc>
                <a:spcPct val="138000"/>
              </a:lnSpc>
              <a:spcBef>
                <a:spcPts val="0"/>
              </a:spcBef>
              <a:spcAft>
                <a:spcPts val="0"/>
              </a:spcAft>
              <a:buClr>
                <a:srgbClr val="000000"/>
              </a:buClr>
              <a:buSzPts val="1400"/>
              <a:buFont typeface="Roboto"/>
              <a:buChar char="➢"/>
            </a:pPr>
            <a:r>
              <a:rPr lang="en" sz="1400">
                <a:solidFill>
                  <a:srgbClr val="000000"/>
                </a:solidFill>
              </a:rPr>
              <a:t>Predicting consumer behavior.</a:t>
            </a:r>
            <a:endParaRPr sz="1400">
              <a:solidFill>
                <a:srgbClr val="000000"/>
              </a:solidFill>
            </a:endParaRPr>
          </a:p>
          <a:p>
            <a:pPr indent="-317500" lvl="0" marL="457200" rtl="0" algn="just">
              <a:lnSpc>
                <a:spcPct val="138000"/>
              </a:lnSpc>
              <a:spcBef>
                <a:spcPts val="0"/>
              </a:spcBef>
              <a:spcAft>
                <a:spcPts val="0"/>
              </a:spcAft>
              <a:buClr>
                <a:srgbClr val="000000"/>
              </a:buClr>
              <a:buSzPts val="1400"/>
              <a:buFont typeface="Roboto"/>
              <a:buChar char="➢"/>
            </a:pPr>
            <a:r>
              <a:rPr lang="en" sz="1400">
                <a:solidFill>
                  <a:srgbClr val="000000"/>
                </a:solidFill>
              </a:rPr>
              <a:t>Predicting the percentage accuracy in performance of a drug.</a:t>
            </a:r>
            <a:endParaRPr sz="1400">
              <a:solidFill>
                <a:srgbClr val="000000"/>
              </a:solidFill>
            </a:endParaRPr>
          </a:p>
          <a:p>
            <a:pPr indent="-317500" lvl="0" marL="457200" rtl="0" algn="just">
              <a:lnSpc>
                <a:spcPct val="138000"/>
              </a:lnSpc>
              <a:spcBef>
                <a:spcPts val="0"/>
              </a:spcBef>
              <a:spcAft>
                <a:spcPts val="0"/>
              </a:spcAft>
              <a:buClr>
                <a:srgbClr val="000000"/>
              </a:buClr>
              <a:buSzPts val="1400"/>
              <a:buFont typeface="Roboto"/>
              <a:buChar char="➢"/>
            </a:pPr>
            <a:r>
              <a:rPr lang="en" sz="1400">
                <a:solidFill>
                  <a:srgbClr val="000000"/>
                </a:solidFill>
              </a:rPr>
              <a:t>Classifying the historical health records.</a:t>
            </a:r>
            <a:endParaRPr sz="1400">
              <a:solidFill>
                <a:srgbClr val="000000"/>
              </a:solidFill>
            </a:endParaRPr>
          </a:p>
          <a:p>
            <a:pPr indent="-317500" lvl="0" marL="457200" rtl="0" algn="just">
              <a:lnSpc>
                <a:spcPct val="138000"/>
              </a:lnSpc>
              <a:spcBef>
                <a:spcPts val="0"/>
              </a:spcBef>
              <a:spcAft>
                <a:spcPts val="0"/>
              </a:spcAft>
              <a:buClr>
                <a:srgbClr val="000000"/>
              </a:buClr>
              <a:buSzPts val="1400"/>
              <a:buFont typeface="Roboto"/>
              <a:buChar char="➢"/>
            </a:pPr>
            <a:r>
              <a:rPr lang="en" sz="1400">
                <a:solidFill>
                  <a:srgbClr val="000000"/>
                </a:solidFill>
              </a:rPr>
              <a:t>Prediction of what type of drugs most likely to be retained, most likely to be left, most likely to transform their composition.</a:t>
            </a:r>
            <a:endParaRPr sz="1400">
              <a:solidFill>
                <a:srgbClr val="000000"/>
              </a:solidFill>
            </a:endParaRPr>
          </a:p>
          <a:p>
            <a:pPr indent="-317500" lvl="0" marL="457200" rtl="0" algn="just">
              <a:lnSpc>
                <a:spcPct val="138000"/>
              </a:lnSpc>
              <a:spcBef>
                <a:spcPts val="0"/>
              </a:spcBef>
              <a:spcAft>
                <a:spcPts val="0"/>
              </a:spcAft>
              <a:buClr>
                <a:srgbClr val="000000"/>
              </a:buClr>
              <a:buSzPts val="1400"/>
              <a:buFont typeface="Roboto"/>
              <a:buChar char="➢"/>
            </a:pPr>
            <a:r>
              <a:rPr lang="en" sz="1400">
                <a:solidFill>
                  <a:srgbClr val="000000"/>
                </a:solidFill>
              </a:rPr>
              <a:t>Predicting pharma product behavior and attitude.</a:t>
            </a:r>
            <a:endParaRPr sz="1400">
              <a:solidFill>
                <a:srgbClr val="000000"/>
              </a:solidFill>
            </a:endParaRPr>
          </a:p>
          <a:p>
            <a:pPr indent="-317500" lvl="0" marL="457200" rtl="0" algn="just">
              <a:lnSpc>
                <a:spcPct val="138000"/>
              </a:lnSpc>
              <a:spcBef>
                <a:spcPts val="0"/>
              </a:spcBef>
              <a:spcAft>
                <a:spcPts val="0"/>
              </a:spcAft>
              <a:buClr>
                <a:srgbClr val="000000"/>
              </a:buClr>
              <a:buSzPts val="1400"/>
              <a:buFont typeface="Roboto"/>
              <a:buChar char="➢"/>
            </a:pPr>
            <a:r>
              <a:rPr lang="en" sz="1400">
                <a:solidFill>
                  <a:srgbClr val="000000"/>
                </a:solidFill>
              </a:rPr>
              <a:t>Predicting demand projections by seasonal variations.</a:t>
            </a:r>
            <a:endParaRPr sz="1400">
              <a:solidFill>
                <a:srgbClr val="000000"/>
              </a:solidFill>
            </a:endParaRPr>
          </a:p>
          <a:p>
            <a:pPr indent="-317500" lvl="0" marL="457200" rtl="0" algn="just">
              <a:lnSpc>
                <a:spcPct val="138000"/>
              </a:lnSpc>
              <a:spcBef>
                <a:spcPts val="0"/>
              </a:spcBef>
              <a:spcAft>
                <a:spcPts val="0"/>
              </a:spcAft>
              <a:buClr>
                <a:srgbClr val="000000"/>
              </a:buClr>
              <a:buSzPts val="1400"/>
              <a:buFont typeface="Roboto"/>
              <a:buChar char="➢"/>
            </a:pPr>
            <a:r>
              <a:rPr lang="en" sz="1400">
                <a:solidFill>
                  <a:srgbClr val="000000"/>
                </a:solidFill>
              </a:rPr>
              <a:t>Identifying the best profile for different drugs.</a:t>
            </a:r>
            <a:endParaRPr sz="1400">
              <a:solidFill>
                <a:srgbClr val="000000"/>
              </a:solidFill>
            </a:endParaRPr>
          </a:p>
          <a:p>
            <a:pPr indent="-317500" lvl="0" marL="457200" rtl="0" algn="just">
              <a:lnSpc>
                <a:spcPct val="138000"/>
              </a:lnSpc>
              <a:spcBef>
                <a:spcPts val="0"/>
              </a:spcBef>
              <a:spcAft>
                <a:spcPts val="0"/>
              </a:spcAft>
              <a:buClr>
                <a:srgbClr val="000000"/>
              </a:buClr>
              <a:buSzPts val="1400"/>
              <a:buFont typeface="Roboto"/>
              <a:buChar char="➢"/>
            </a:pPr>
            <a:r>
              <a:rPr lang="en" sz="1400">
                <a:solidFill>
                  <a:srgbClr val="000000"/>
                </a:solidFill>
              </a:rPr>
              <a:t>Classify trends of movements through the organization for successful/unsuccessful patient historical records.</a:t>
            </a:r>
            <a:endParaRPr sz="1400">
              <a:solidFill>
                <a:srgbClr val="000000"/>
              </a:solidFill>
            </a:endParaRPr>
          </a:p>
          <a:p>
            <a:pPr indent="-317500" lvl="0" marL="457200" rtl="0" algn="just">
              <a:lnSpc>
                <a:spcPct val="138000"/>
              </a:lnSpc>
              <a:spcBef>
                <a:spcPts val="0"/>
              </a:spcBef>
              <a:spcAft>
                <a:spcPts val="0"/>
              </a:spcAft>
              <a:buClr>
                <a:srgbClr val="000000"/>
              </a:buClr>
              <a:buSzPts val="1400"/>
              <a:buFont typeface="Roboto"/>
              <a:buChar char="➢"/>
            </a:pPr>
            <a:r>
              <a:rPr lang="en" sz="1400">
                <a:solidFill>
                  <a:srgbClr val="000000"/>
                </a:solidFill>
              </a:rPr>
              <a:t>Categorization of drugs with respect to diseases and patients.</a:t>
            </a:r>
            <a:endParaRPr sz="1400">
              <a:solidFill>
                <a:srgbClr val="000000"/>
              </a:solidFill>
            </a:endParaRPr>
          </a:p>
          <a:p>
            <a:pPr indent="0" lvl="0" mar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807525" y="311050"/>
            <a:ext cx="4132500" cy="744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CLUSTERING</a:t>
            </a:r>
            <a:endParaRPr sz="3600"/>
          </a:p>
        </p:txBody>
      </p:sp>
      <p:sp>
        <p:nvSpPr>
          <p:cNvPr id="116" name="Shape 116"/>
          <p:cNvSpPr txBox="1"/>
          <p:nvPr>
            <p:ph idx="1" type="body"/>
          </p:nvPr>
        </p:nvSpPr>
        <p:spPr>
          <a:xfrm>
            <a:off x="59125" y="1316600"/>
            <a:ext cx="5749500" cy="339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Roboto"/>
                <a:ea typeface="Roboto"/>
                <a:cs typeface="Roboto"/>
                <a:sym typeface="Roboto"/>
              </a:rPr>
              <a:t>Clustering means grouping of data and is used as follows :</a:t>
            </a:r>
            <a:r>
              <a:rPr b="1" lang="en" sz="1400">
                <a:solidFill>
                  <a:srgbClr val="000000"/>
                </a:solidFill>
                <a:latin typeface="Roboto"/>
                <a:ea typeface="Roboto"/>
                <a:cs typeface="Roboto"/>
                <a:sym typeface="Roboto"/>
              </a:rPr>
              <a:t>  </a:t>
            </a:r>
            <a:endParaRPr b="1" sz="1400">
              <a:solidFill>
                <a:srgbClr val="000000"/>
              </a:solidFill>
              <a:latin typeface="Roboto"/>
              <a:ea typeface="Roboto"/>
              <a:cs typeface="Roboto"/>
              <a:sym typeface="Roboto"/>
            </a:endParaRPr>
          </a:p>
          <a:p>
            <a:pPr indent="-317500" lvl="0" marL="914400" rtl="0" algn="just">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It is a method by which similar records are grouped together. </a:t>
            </a:r>
            <a:endParaRPr sz="1400">
              <a:solidFill>
                <a:srgbClr val="000000"/>
              </a:solidFill>
              <a:latin typeface="Roboto"/>
              <a:ea typeface="Roboto"/>
              <a:cs typeface="Roboto"/>
              <a:sym typeface="Roboto"/>
            </a:endParaRPr>
          </a:p>
          <a:p>
            <a:pPr indent="-317500" lvl="0" marL="914400" rtl="0" algn="just">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Clustering is usually used to mean segmentation.</a:t>
            </a:r>
            <a:endParaRPr sz="1400">
              <a:solidFill>
                <a:srgbClr val="000000"/>
              </a:solidFill>
              <a:latin typeface="Roboto"/>
              <a:ea typeface="Roboto"/>
              <a:cs typeface="Roboto"/>
              <a:sym typeface="Roboto"/>
            </a:endParaRPr>
          </a:p>
          <a:p>
            <a:pPr indent="-317500" lvl="0" marL="914400" rtl="0" algn="just">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An organization can take the hierarchy of classes that group similar events.</a:t>
            </a:r>
            <a:endParaRPr sz="1400">
              <a:solidFill>
                <a:srgbClr val="000000"/>
              </a:solidFill>
              <a:latin typeface="Roboto"/>
              <a:ea typeface="Roboto"/>
              <a:cs typeface="Roboto"/>
              <a:sym typeface="Roboto"/>
            </a:endParaRPr>
          </a:p>
          <a:p>
            <a:pPr indent="-317500" lvl="0" marL="914400" rtl="0" algn="just">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Using clustering, patients can be grouped based on age, name, diseases, </a:t>
            </a:r>
            <a:r>
              <a:rPr lang="en" sz="1400">
                <a:solidFill>
                  <a:srgbClr val="000000"/>
                </a:solidFill>
                <a:highlight>
                  <a:srgbClr val="FFFFFF"/>
                </a:highlight>
                <a:latin typeface="Roboto"/>
                <a:ea typeface="Roboto"/>
                <a:cs typeface="Roboto"/>
                <a:sym typeface="Roboto"/>
              </a:rPr>
              <a:t>criticality,</a:t>
            </a:r>
            <a:r>
              <a:rPr lang="en" sz="1400">
                <a:solidFill>
                  <a:srgbClr val="000000"/>
                </a:solidFill>
                <a:latin typeface="Roboto"/>
                <a:ea typeface="Roboto"/>
                <a:cs typeface="Roboto"/>
                <a:sym typeface="Roboto"/>
              </a:rPr>
              <a:t> </a:t>
            </a:r>
            <a:r>
              <a:rPr lang="en" sz="1400">
                <a:solidFill>
                  <a:srgbClr val="000000"/>
                </a:solidFill>
                <a:highlight>
                  <a:srgbClr val="FFFFFF"/>
                </a:highlight>
                <a:latin typeface="Roboto"/>
                <a:ea typeface="Roboto"/>
                <a:cs typeface="Roboto"/>
                <a:sym typeface="Roboto"/>
              </a:rPr>
              <a:t>locality, </a:t>
            </a:r>
            <a:r>
              <a:rPr lang="en" sz="1400">
                <a:solidFill>
                  <a:srgbClr val="000000"/>
                </a:solidFill>
                <a:latin typeface="Roboto"/>
                <a:ea typeface="Roboto"/>
                <a:cs typeface="Roboto"/>
                <a:sym typeface="Roboto"/>
              </a:rPr>
              <a:t>etc. This will help the  pharmaceutical companies to match  the demand  and supply  ratio  and the  various factors  affecting  the sales .</a:t>
            </a:r>
            <a:endParaRPr sz="1400">
              <a:solidFill>
                <a:srgbClr val="000000"/>
              </a:solidFill>
              <a:latin typeface="Roboto"/>
              <a:ea typeface="Roboto"/>
              <a:cs typeface="Roboto"/>
              <a:sym typeface="Roboto"/>
            </a:endParaRPr>
          </a:p>
          <a:p>
            <a:pPr indent="-317500" lvl="0" marL="914400" rtl="0" algn="just">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In business, clustering helps identify groups of similarities, characterize customer groups based on purchasing patterns, etc.</a:t>
            </a:r>
            <a:endParaRPr sz="1400">
              <a:solidFill>
                <a:srgbClr val="000000"/>
              </a:solidFill>
              <a:latin typeface="Roboto"/>
              <a:ea typeface="Roboto"/>
              <a:cs typeface="Roboto"/>
              <a:sym typeface="Roboto"/>
            </a:endParaRPr>
          </a:p>
          <a:p>
            <a:pPr indent="0" lvl="0" marL="0">
              <a:spcBef>
                <a:spcPts val="0"/>
              </a:spcBef>
              <a:spcAft>
                <a:spcPts val="1600"/>
              </a:spcAft>
              <a:buNone/>
            </a:pPr>
            <a:r>
              <a:t/>
            </a:r>
            <a:endParaRPr/>
          </a:p>
        </p:txBody>
      </p:sp>
      <p:pic>
        <p:nvPicPr>
          <p:cNvPr id="117" name="Shape 117"/>
          <p:cNvPicPr preferRelativeResize="0"/>
          <p:nvPr/>
        </p:nvPicPr>
        <p:blipFill rotWithShape="1">
          <a:blip r:embed="rId3">
            <a:alphaModFix/>
          </a:blip>
          <a:srcRect b="9711" l="0" r="0" t="25588"/>
          <a:stretch/>
        </p:blipFill>
        <p:spPr>
          <a:xfrm>
            <a:off x="5808625" y="311050"/>
            <a:ext cx="3182975" cy="344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201875"/>
            <a:ext cx="8222100" cy="629400"/>
          </a:xfrm>
          <a:prstGeom prst="rect">
            <a:avLst/>
          </a:prstGeom>
        </p:spPr>
        <p:txBody>
          <a:bodyPr anchorCtr="0" anchor="t" bIns="91425" lIns="91425" spcFirstLastPara="1" rIns="91425" wrap="square" tIns="91425">
            <a:noAutofit/>
          </a:bodyPr>
          <a:lstStyle/>
          <a:p>
            <a:pPr indent="457200" lvl="0" marL="2286000">
              <a:spcBef>
                <a:spcPts val="0"/>
              </a:spcBef>
              <a:spcAft>
                <a:spcPts val="0"/>
              </a:spcAft>
              <a:buNone/>
            </a:pPr>
            <a:r>
              <a:rPr lang="en"/>
              <a:t>APPLICATION</a:t>
            </a:r>
            <a:endParaRPr/>
          </a:p>
        </p:txBody>
      </p:sp>
      <p:sp>
        <p:nvSpPr>
          <p:cNvPr id="123" name="Shape 123"/>
          <p:cNvSpPr txBox="1"/>
          <p:nvPr>
            <p:ph idx="1" type="body"/>
          </p:nvPr>
        </p:nvSpPr>
        <p:spPr>
          <a:xfrm>
            <a:off x="381700" y="902525"/>
            <a:ext cx="8222100" cy="4240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b="1" lang="en" sz="1400">
                <a:solidFill>
                  <a:srgbClr val="000000"/>
                </a:solidFill>
              </a:rPr>
              <a:t>Clinical data analysis</a:t>
            </a:r>
            <a:r>
              <a:rPr lang="en" sz="1400">
                <a:solidFill>
                  <a:srgbClr val="000000"/>
                </a:solidFill>
              </a:rPr>
              <a:t> – clinical data analysis evaluates and streamlines from large amount of information. Data mining helps to see trends, irregularity, and risk during product development and launch. </a:t>
            </a:r>
            <a:endParaRPr b="1" sz="1400">
              <a:solidFill>
                <a:srgbClr val="000000"/>
              </a:solidFill>
            </a:endParaRPr>
          </a:p>
          <a:p>
            <a:pPr indent="-317500" lvl="0" marL="457200" rtl="0" algn="just">
              <a:lnSpc>
                <a:spcPct val="138000"/>
              </a:lnSpc>
              <a:spcBef>
                <a:spcPts val="0"/>
              </a:spcBef>
              <a:spcAft>
                <a:spcPts val="0"/>
              </a:spcAft>
              <a:buClr>
                <a:srgbClr val="000000"/>
              </a:buClr>
              <a:buSzPts val="1400"/>
              <a:buChar char="➢"/>
            </a:pPr>
            <a:r>
              <a:rPr b="1" lang="en" sz="1400">
                <a:solidFill>
                  <a:srgbClr val="000000"/>
                </a:solidFill>
              </a:rPr>
              <a:t>Marketing and sales analysis</a:t>
            </a:r>
            <a:r>
              <a:rPr lang="en" sz="1400">
                <a:solidFill>
                  <a:srgbClr val="000000"/>
                </a:solidFill>
              </a:rPr>
              <a:t> –the identification of the most profitable product and allocation of marketing funds. Data mining here helps to examine consumer behavior in terms of prescription renewal and product purchases.</a:t>
            </a:r>
            <a:endParaRPr sz="1400">
              <a:solidFill>
                <a:srgbClr val="000000"/>
              </a:solidFill>
            </a:endParaRPr>
          </a:p>
          <a:p>
            <a:pPr indent="-317500" lvl="0" marL="457200" rtl="0" algn="just">
              <a:lnSpc>
                <a:spcPct val="138000"/>
              </a:lnSpc>
              <a:spcBef>
                <a:spcPts val="0"/>
              </a:spcBef>
              <a:spcAft>
                <a:spcPts val="0"/>
              </a:spcAft>
              <a:buClr>
                <a:srgbClr val="000000"/>
              </a:buClr>
              <a:buSzPts val="1400"/>
              <a:buChar char="➢"/>
            </a:pPr>
            <a:r>
              <a:rPr b="1" lang="en" sz="1400">
                <a:solidFill>
                  <a:srgbClr val="000000"/>
                </a:solidFill>
              </a:rPr>
              <a:t>Customer analysis</a:t>
            </a:r>
            <a:r>
              <a:rPr lang="en" sz="1400">
                <a:solidFill>
                  <a:srgbClr val="000000"/>
                </a:solidFill>
              </a:rPr>
              <a:t> – using data mining one can develop more targeted customer profiles that focus not only on products, but also on the ability to pay for them by analyzing historical health trends in combination with demographics.</a:t>
            </a:r>
            <a:endParaRPr sz="1400">
              <a:solidFill>
                <a:srgbClr val="000000"/>
              </a:solidFill>
            </a:endParaRPr>
          </a:p>
          <a:p>
            <a:pPr indent="-317500" lvl="0" marL="457200" rtl="0" algn="just">
              <a:lnSpc>
                <a:spcPct val="138000"/>
              </a:lnSpc>
              <a:spcBef>
                <a:spcPts val="0"/>
              </a:spcBef>
              <a:spcAft>
                <a:spcPts val="0"/>
              </a:spcAft>
              <a:buClr>
                <a:srgbClr val="000000"/>
              </a:buClr>
              <a:buSzPts val="1400"/>
              <a:buChar char="➢"/>
            </a:pPr>
            <a:r>
              <a:rPr b="1" lang="en" sz="1400">
                <a:solidFill>
                  <a:srgbClr val="000000"/>
                </a:solidFill>
              </a:rPr>
              <a:t>Target physicians</a:t>
            </a:r>
            <a:r>
              <a:rPr lang="en" sz="1400">
                <a:solidFill>
                  <a:srgbClr val="000000"/>
                </a:solidFill>
              </a:rPr>
              <a:t> who have high prescription rates of a certain drug or treatment with new drug information that treat complementary symptoms or conditions.</a:t>
            </a:r>
            <a:endParaRPr sz="1400">
              <a:solidFill>
                <a:srgbClr val="000000"/>
              </a:solidFill>
            </a:endParaRPr>
          </a:p>
          <a:p>
            <a:pPr indent="0" lvl="0" marL="0">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71900" y="507375"/>
            <a:ext cx="8222100" cy="78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CONCLUSION</a:t>
            </a:r>
            <a:endParaRPr/>
          </a:p>
        </p:txBody>
      </p:sp>
      <p:sp>
        <p:nvSpPr>
          <p:cNvPr id="129" name="Shape 1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t/>
            </a:r>
            <a:endParaRPr sz="1400">
              <a:solidFill>
                <a:srgbClr val="000000"/>
              </a:solidFill>
            </a:endParaRPr>
          </a:p>
          <a:p>
            <a:pPr indent="0" lvl="0" marL="0" rtl="0" algn="just">
              <a:lnSpc>
                <a:spcPct val="138000"/>
              </a:lnSpc>
              <a:spcBef>
                <a:spcPts val="0"/>
              </a:spcBef>
              <a:spcAft>
                <a:spcPts val="0"/>
              </a:spcAft>
              <a:buNone/>
            </a:pPr>
            <a:r>
              <a:rPr lang="en" sz="1400">
                <a:solidFill>
                  <a:srgbClr val="000000"/>
                </a:solidFill>
              </a:rPr>
              <a:t>Data mining is process of utilizing the scientific methods to manage the pharmaceutical industry, it has varied usage felt on new drug discovery, track record on clinical trials, composing the new molecule feature with other features.</a:t>
            </a:r>
            <a:endParaRPr sz="1400">
              <a:solidFill>
                <a:srgbClr val="000000"/>
              </a:solidFill>
            </a:endParaRPr>
          </a:p>
          <a:p>
            <a:pPr indent="0" lvl="0" marL="0" rtl="0" algn="just">
              <a:lnSpc>
                <a:spcPct val="138000"/>
              </a:lnSpc>
              <a:spcBef>
                <a:spcPts val="0"/>
              </a:spcBef>
              <a:spcAft>
                <a:spcPts val="0"/>
              </a:spcAft>
              <a:buNone/>
            </a:pPr>
            <a:r>
              <a:rPr lang="en" sz="1400">
                <a:solidFill>
                  <a:srgbClr val="000000"/>
                </a:solidFill>
              </a:rPr>
              <a:t>Predicting the behavior of drugs and predicting the demand, managing the demand supply ratio. In future it will combined with the recent trends like Internet of Things, cloud computing and big data analytics, in order to increase the efficiency of the process.</a:t>
            </a:r>
            <a:endParaRPr sz="1400">
              <a:solidFill>
                <a:srgbClr val="000000"/>
              </a:solidFill>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