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oboto Slab"/>
      <p:regular r:id="rId43"/>
      <p:bold r:id="rId44"/>
    </p:embeddedFont>
    <p:embeddedFont>
      <p:font typeface="Roboto"/>
      <p:regular r:id="rId45"/>
      <p:bold r:id="rId46"/>
      <p:italic r:id="rId47"/>
      <p:boldItalic r:id="rId48"/>
    </p:embeddedFont>
    <p:embeddedFont>
      <p:font typeface="Caveat"/>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Slab-bold.fntdata"/><Relationship Id="rId43" Type="http://schemas.openxmlformats.org/officeDocument/2006/relationships/font" Target="fonts/RobotoSlab-regular.fntdata"/><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Cavea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Caveat-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07994a9c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07994a9c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07994a9c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07994a9c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07994a9cb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07994a9cb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21122dc6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21122dc6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07994a9c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07994a9c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07994a9c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07994a9c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21122dc6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21122dc6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07994a9c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07994a9c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07994a9c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07994a9c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2401363fc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2401363fc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030adc874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030adc874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2401363fc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2401363fc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248cf941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248cf941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07994a9c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07994a9c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2401363fc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2401363fc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07994a9c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07994a9c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065e79cb9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065e79cb9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221ecdcd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221ecdcd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221ecdcd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221ecdcd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07994a9c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07994a9c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07994a9c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07994a9c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07994a9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07994a9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21122dc6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21122dc6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b07994a9c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b07994a9c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07994a9c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07994a9c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2401363f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2401363f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07994a9c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b07994a9c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07994a9c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07994a9c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07994a9c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b07994a9c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07994a9c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07994a9c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07994a9c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07994a9c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07994a9c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07994a9c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07994a9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07994a9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07994a9c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07994a9c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07994a9c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07994a9c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21122dc6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21122dc6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rgbClr val="4C113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0" y="961500"/>
            <a:ext cx="9144000" cy="1059300"/>
          </a:xfrm>
          <a:prstGeom prst="rect">
            <a:avLst/>
          </a:prstGeom>
          <a:solidFill>
            <a:schemeClr val="dk2"/>
          </a:solidFill>
        </p:spPr>
        <p:txBody>
          <a:bodyPr anchorCtr="0" anchor="b" bIns="91425" lIns="91425" spcFirstLastPara="1" rIns="91425" wrap="square" tIns="91425">
            <a:noAutofit/>
          </a:bodyPr>
          <a:lstStyle/>
          <a:p>
            <a:pPr indent="0" lvl="0" marL="0" rtl="0" algn="ctr">
              <a:spcBef>
                <a:spcPts val="0"/>
              </a:spcBef>
              <a:spcAft>
                <a:spcPts val="0"/>
              </a:spcAft>
              <a:buNone/>
            </a:pPr>
            <a:r>
              <a:rPr lang="en"/>
              <a:t>ENGLISH LEXICON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4CCCC"/>
                </a:solidFill>
              </a:rPr>
              <a:t>Application of Binary Search Tree</a:t>
            </a:r>
            <a:endParaRPr>
              <a:solidFill>
                <a:srgbClr val="F4CC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87900" y="4427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t>TIME AND SPACE COMPLEXITY</a:t>
            </a:r>
            <a:endParaRPr/>
          </a:p>
        </p:txBody>
      </p:sp>
      <p:sp>
        <p:nvSpPr>
          <p:cNvPr id="117" name="Google Shape;117;p22"/>
          <p:cNvSpPr txBox="1"/>
          <p:nvPr>
            <p:ph idx="1" type="body"/>
          </p:nvPr>
        </p:nvSpPr>
        <p:spPr>
          <a:xfrm>
            <a:off x="336125" y="1705575"/>
            <a:ext cx="8368200" cy="26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time complexity for new node creation is O(1) in both average and worst case.</a:t>
            </a:r>
            <a:endParaRPr/>
          </a:p>
          <a:p>
            <a:pPr indent="0" lvl="0" marL="0" rtl="0" algn="l">
              <a:spcBef>
                <a:spcPts val="1600"/>
              </a:spcBef>
              <a:spcAft>
                <a:spcPts val="0"/>
              </a:spcAft>
              <a:buNone/>
            </a:pPr>
            <a:r>
              <a:rPr lang="en"/>
              <a:t>The space complexity for new node creation is O(1) in both average and worst case.</a:t>
            </a:r>
            <a:endParaRPr/>
          </a:p>
          <a:p>
            <a:pPr indent="0" lvl="0" marL="0" rtl="0" algn="l">
              <a:spcBef>
                <a:spcPts val="1600"/>
              </a:spcBef>
              <a:spcAft>
                <a:spcPts val="160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t>INSERTION OF WORDS IN THE DICTIONARY</a:t>
            </a:r>
            <a:endParaRPr/>
          </a:p>
        </p:txBody>
      </p:sp>
      <p:sp>
        <p:nvSpPr>
          <p:cNvPr id="123" name="Google Shape;123;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This function inserts the word in the dictionary at the leaf by comparing with the root at every level. If the word is less than the current parent, it is added to the left subtree, else to the right.</a:t>
            </a:r>
            <a:endParaRPr>
              <a:solidFill>
                <a:srgbClr val="FFFFFF"/>
              </a:solidFill>
            </a:endParaRPr>
          </a:p>
        </p:txBody>
      </p:sp>
      <p:pic>
        <p:nvPicPr>
          <p:cNvPr id="124" name="Google Shape;124;p23"/>
          <p:cNvPicPr preferRelativeResize="0"/>
          <p:nvPr/>
        </p:nvPicPr>
        <p:blipFill>
          <a:blip r:embed="rId3">
            <a:alphaModFix/>
          </a:blip>
          <a:stretch>
            <a:fillRect/>
          </a:stretch>
        </p:blipFill>
        <p:spPr>
          <a:xfrm>
            <a:off x="3257650" y="3002875"/>
            <a:ext cx="2305050" cy="198120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87900" y="156000"/>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ctr">
              <a:spcBef>
                <a:spcPts val="0"/>
              </a:spcBef>
              <a:spcAft>
                <a:spcPts val="0"/>
              </a:spcAft>
              <a:buNone/>
            </a:pPr>
            <a:r>
              <a:rPr lang="en"/>
              <a:t>Algorithm(Pseudo Code) </a:t>
            </a:r>
            <a:endParaRPr/>
          </a:p>
        </p:txBody>
      </p:sp>
      <p:sp>
        <p:nvSpPr>
          <p:cNvPr id="130" name="Google Shape;130;p24"/>
          <p:cNvSpPr txBox="1"/>
          <p:nvPr>
            <p:ph idx="1" type="body"/>
          </p:nvPr>
        </p:nvSpPr>
        <p:spPr>
          <a:xfrm>
            <a:off x="482550" y="842100"/>
            <a:ext cx="8368200" cy="4042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FFFF00"/>
                </a:solidFill>
              </a:rPr>
              <a:t>Insert(word, meaning, synonym, antonym):</a:t>
            </a:r>
            <a:endParaRPr sz="1200">
              <a:solidFill>
                <a:srgbClr val="FFFF00"/>
              </a:solidFill>
            </a:endParaRPr>
          </a:p>
          <a:p>
            <a:pPr indent="0" lvl="0" marL="0" rtl="0" algn="l">
              <a:lnSpc>
                <a:spcPct val="100000"/>
              </a:lnSpc>
              <a:spcBef>
                <a:spcPts val="0"/>
              </a:spcBef>
              <a:spcAft>
                <a:spcPts val="0"/>
              </a:spcAft>
              <a:buNone/>
            </a:pPr>
            <a:r>
              <a:rPr lang="en" sz="1200"/>
              <a:t>	If root==NULL:</a:t>
            </a:r>
            <a:endParaRPr sz="1200"/>
          </a:p>
          <a:p>
            <a:pPr indent="0" lvl="0" marL="0" rtl="0" algn="l">
              <a:lnSpc>
                <a:spcPct val="100000"/>
              </a:lnSpc>
              <a:spcBef>
                <a:spcPts val="0"/>
              </a:spcBef>
              <a:spcAft>
                <a:spcPts val="0"/>
              </a:spcAft>
              <a:buNone/>
            </a:pPr>
            <a:r>
              <a:rPr lang="en" sz="1200"/>
              <a:t>		root = createNode(word, meaning, synonym, antonym)</a:t>
            </a:r>
            <a:endParaRPr sz="1200"/>
          </a:p>
          <a:p>
            <a:pPr indent="0" lvl="0" marL="0" rtl="0" algn="l">
              <a:lnSpc>
                <a:spcPct val="100000"/>
              </a:lnSpc>
              <a:spcBef>
                <a:spcPts val="0"/>
              </a:spcBef>
              <a:spcAft>
                <a:spcPts val="0"/>
              </a:spcAft>
              <a:buNone/>
            </a:pPr>
            <a:r>
              <a:rPr lang="en" sz="1200"/>
              <a:t>             	exit;</a:t>
            </a:r>
            <a:endParaRPr sz="1200"/>
          </a:p>
          <a:p>
            <a:pPr indent="0" lvl="0" marL="0" rtl="0" algn="l">
              <a:lnSpc>
                <a:spcPct val="100000"/>
              </a:lnSpc>
              <a:spcBef>
                <a:spcPts val="0"/>
              </a:spcBef>
              <a:spcAft>
                <a:spcPts val="0"/>
              </a:spcAft>
              <a:buNone/>
            </a:pPr>
            <a:r>
              <a:rPr lang="en" sz="1200"/>
              <a:t>	</a:t>
            </a:r>
            <a:r>
              <a:rPr lang="en" sz="1200">
                <a:solidFill>
                  <a:srgbClr val="FFFF00"/>
                </a:solidFill>
              </a:rPr>
              <a:t>BSTNode *parent = NULL, *current = NULL, *newnode = NULL;</a:t>
            </a:r>
            <a:endParaRPr sz="1200">
              <a:solidFill>
                <a:srgbClr val="FFFF00"/>
              </a:solidFill>
            </a:endParaRPr>
          </a:p>
          <a:p>
            <a:pPr indent="0" lvl="0" marL="0" rtl="0" algn="l">
              <a:lnSpc>
                <a:spcPct val="100000"/>
              </a:lnSpc>
              <a:spcBef>
                <a:spcPts val="0"/>
              </a:spcBef>
              <a:spcAft>
                <a:spcPts val="0"/>
              </a:spcAft>
              <a:buNone/>
            </a:pPr>
            <a:r>
              <a:rPr lang="en" sz="1200"/>
              <a:t>	result = 0;</a:t>
            </a:r>
            <a:endParaRPr sz="1200"/>
          </a:p>
          <a:p>
            <a:pPr indent="0" lvl="0" marL="0" rtl="0" algn="l">
              <a:lnSpc>
                <a:spcPct val="100000"/>
              </a:lnSpc>
              <a:spcBef>
                <a:spcPts val="0"/>
              </a:spcBef>
              <a:spcAft>
                <a:spcPts val="0"/>
              </a:spcAft>
              <a:buNone/>
            </a:pPr>
            <a:r>
              <a:rPr lang="en" sz="1200"/>
              <a:t>	Current = root;</a:t>
            </a:r>
            <a:endParaRPr sz="1200"/>
          </a:p>
          <a:p>
            <a:pPr indent="0" lvl="0" marL="0" rtl="0" algn="l">
              <a:lnSpc>
                <a:spcPct val="100000"/>
              </a:lnSpc>
              <a:spcBef>
                <a:spcPts val="0"/>
              </a:spcBef>
              <a:spcAft>
                <a:spcPts val="0"/>
              </a:spcAft>
              <a:buNone/>
            </a:pPr>
            <a:r>
              <a:rPr lang="en" sz="1200"/>
              <a:t>	while(current != NULL) repeat</a:t>
            </a:r>
            <a:endParaRPr sz="1200"/>
          </a:p>
          <a:p>
            <a:pPr indent="0" lvl="0" marL="0" rtl="0" algn="l">
              <a:lnSpc>
                <a:spcPct val="100000"/>
              </a:lnSpc>
              <a:spcBef>
                <a:spcPts val="0"/>
              </a:spcBef>
              <a:spcAft>
                <a:spcPts val="0"/>
              </a:spcAft>
              <a:buNone/>
            </a:pPr>
            <a:r>
              <a:rPr lang="en" sz="1200"/>
              <a:t>		</a:t>
            </a:r>
            <a:r>
              <a:rPr lang="en" sz="1200">
                <a:solidFill>
                  <a:srgbClr val="FFFF00"/>
                </a:solidFill>
              </a:rPr>
              <a:t>result = compare_strings(word, </a:t>
            </a:r>
            <a:r>
              <a:rPr lang="en" sz="1200">
                <a:solidFill>
                  <a:srgbClr val="FFFF00"/>
                </a:solidFill>
              </a:rPr>
              <a:t>current-&gt;word</a:t>
            </a:r>
            <a:r>
              <a:rPr lang="en" sz="1200">
                <a:solidFill>
                  <a:srgbClr val="FFFF00"/>
                </a:solidFill>
              </a:rPr>
              <a:t>);</a:t>
            </a:r>
            <a:endParaRPr sz="1200">
              <a:solidFill>
                <a:srgbClr val="FFFF00"/>
              </a:solidFill>
            </a:endParaRPr>
          </a:p>
          <a:p>
            <a:pPr indent="0" lvl="0" marL="0" rtl="0" algn="l">
              <a:lnSpc>
                <a:spcPct val="100000"/>
              </a:lnSpc>
              <a:spcBef>
                <a:spcPts val="0"/>
              </a:spcBef>
              <a:spcAft>
                <a:spcPts val="0"/>
              </a:spcAft>
              <a:buNone/>
            </a:pPr>
            <a:r>
              <a:rPr lang="en" sz="1200"/>
              <a:t>		If result == 0:</a:t>
            </a:r>
            <a:endParaRPr sz="1200"/>
          </a:p>
          <a:p>
            <a:pPr indent="0" lvl="0" marL="0" rtl="0" algn="l">
              <a:lnSpc>
                <a:spcPct val="100000"/>
              </a:lnSpc>
              <a:spcBef>
                <a:spcPts val="0"/>
              </a:spcBef>
              <a:spcAft>
                <a:spcPts val="0"/>
              </a:spcAft>
              <a:buNone/>
            </a:pPr>
            <a:r>
              <a:rPr lang="en" sz="1200"/>
              <a:t>			</a:t>
            </a:r>
            <a:r>
              <a:rPr lang="en" sz="1200"/>
              <a:t>p</a:t>
            </a:r>
            <a:r>
              <a:rPr lang="en" sz="1200"/>
              <a:t>rint("You have entered the same word again! It’s a  duplicate entry. Please enter the new word”)</a:t>
            </a:r>
            <a:endParaRPr sz="1200"/>
          </a:p>
          <a:p>
            <a:pPr indent="0" lvl="0" marL="0" rtl="0" algn="l">
              <a:lnSpc>
                <a:spcPct val="100000"/>
              </a:lnSpc>
              <a:spcBef>
                <a:spcPts val="0"/>
              </a:spcBef>
              <a:spcAft>
                <a:spcPts val="0"/>
              </a:spcAft>
              <a:buNone/>
            </a:pPr>
            <a:r>
              <a:rPr lang="en" sz="1200"/>
              <a:t>            			exit;</a:t>
            </a:r>
            <a:endParaRPr sz="1200"/>
          </a:p>
          <a:p>
            <a:pPr indent="0" lvl="0" marL="0" rtl="0" algn="l">
              <a:lnSpc>
                <a:spcPct val="100000"/>
              </a:lnSpc>
              <a:spcBef>
                <a:spcPts val="0"/>
              </a:spcBef>
              <a:spcAft>
                <a:spcPts val="0"/>
              </a:spcAft>
              <a:buNone/>
            </a:pPr>
            <a:r>
              <a:rPr lang="en" sz="1200"/>
              <a:t>		Else if result &gt; 0:</a:t>
            </a:r>
            <a:endParaRPr sz="1200"/>
          </a:p>
          <a:p>
            <a:pPr indent="0" lvl="0" marL="0" rtl="0" algn="l">
              <a:lnSpc>
                <a:spcPct val="100000"/>
              </a:lnSpc>
              <a:spcBef>
                <a:spcPts val="0"/>
              </a:spcBef>
              <a:spcAft>
                <a:spcPts val="0"/>
              </a:spcAft>
              <a:buNone/>
            </a:pPr>
            <a:r>
              <a:rPr lang="en" sz="1200"/>
              <a:t>			</a:t>
            </a:r>
            <a:r>
              <a:rPr lang="en" sz="1200">
                <a:solidFill>
                  <a:srgbClr val="FFFF00"/>
                </a:solidFill>
              </a:rPr>
              <a:t>current = current-&gt;right;</a:t>
            </a:r>
            <a:endParaRPr sz="1200">
              <a:solidFill>
                <a:srgbClr val="FFFF00"/>
              </a:solidFill>
            </a:endParaRPr>
          </a:p>
          <a:p>
            <a:pPr indent="0" lvl="0" marL="0" rtl="0" algn="l">
              <a:lnSpc>
                <a:spcPct val="100000"/>
              </a:lnSpc>
              <a:spcBef>
                <a:spcPts val="0"/>
              </a:spcBef>
              <a:spcAft>
                <a:spcPts val="0"/>
              </a:spcAft>
              <a:buNone/>
            </a:pPr>
            <a:r>
              <a:rPr lang="en" sz="1200"/>
              <a:t>		Else:</a:t>
            </a:r>
            <a:endParaRPr sz="1200"/>
          </a:p>
          <a:p>
            <a:pPr indent="0" lvl="0" marL="0" rtl="0" algn="l">
              <a:lnSpc>
                <a:spcPct val="100000"/>
              </a:lnSpc>
              <a:spcBef>
                <a:spcPts val="0"/>
              </a:spcBef>
              <a:spcAft>
                <a:spcPts val="0"/>
              </a:spcAft>
              <a:buNone/>
            </a:pPr>
            <a:r>
              <a:rPr lang="en" sz="1200"/>
              <a:t>			</a:t>
            </a:r>
            <a:r>
              <a:rPr lang="en" sz="1200">
                <a:solidFill>
                  <a:srgbClr val="FFFF00"/>
                </a:solidFill>
              </a:rPr>
              <a:t>current = current-&gt;left;</a:t>
            </a:r>
            <a:endParaRPr sz="1200">
              <a:solidFill>
                <a:srgbClr val="FFFF00"/>
              </a:solidFill>
            </a:endParaRPr>
          </a:p>
          <a:p>
            <a:pPr indent="0" lvl="0" marL="0" rtl="0" algn="l">
              <a:lnSpc>
                <a:spcPct val="100000"/>
              </a:lnSpc>
              <a:spcBef>
                <a:spcPts val="0"/>
              </a:spcBef>
              <a:spcAft>
                <a:spcPts val="0"/>
              </a:spcAft>
              <a:buNone/>
            </a:pPr>
            <a:r>
              <a:rPr lang="en" sz="1200"/>
              <a:t>	</a:t>
            </a:r>
            <a:endParaRPr sz="1200"/>
          </a:p>
          <a:p>
            <a:pPr indent="457200" lvl="0" marL="0" rtl="0" algn="l">
              <a:lnSpc>
                <a:spcPct val="100000"/>
              </a:lnSpc>
              <a:spcBef>
                <a:spcPts val="0"/>
              </a:spcBef>
              <a:spcAft>
                <a:spcPts val="0"/>
              </a:spcAft>
              <a:buNone/>
            </a:pPr>
            <a:r>
              <a:rPr lang="en" sz="1200"/>
              <a:t>newnode = createNode(word, meaning, antonym, synonym);</a:t>
            </a:r>
            <a:endParaRPr sz="1200"/>
          </a:p>
          <a:p>
            <a:pPr indent="0" lvl="0" marL="0" rtl="0" algn="l">
              <a:lnSpc>
                <a:spcPct val="100000"/>
              </a:lnSpc>
              <a:spcBef>
                <a:spcPts val="0"/>
              </a:spcBef>
              <a:spcAft>
                <a:spcPts val="0"/>
              </a:spcAft>
              <a:buNone/>
            </a:pPr>
            <a:r>
              <a:rPr lang="en" sz="1200"/>
              <a:t>    	If result&gt;0:</a:t>
            </a:r>
            <a:endParaRPr sz="1200"/>
          </a:p>
          <a:p>
            <a:pPr indent="0" lvl="0" marL="0" rtl="0" algn="l">
              <a:lnSpc>
                <a:spcPct val="100000"/>
              </a:lnSpc>
              <a:spcBef>
                <a:spcPts val="0"/>
              </a:spcBef>
              <a:spcAft>
                <a:spcPts val="0"/>
              </a:spcAft>
              <a:buNone/>
            </a:pPr>
            <a:r>
              <a:rPr lang="en" sz="1200"/>
              <a:t>    		</a:t>
            </a:r>
            <a:r>
              <a:rPr lang="en" sz="1200">
                <a:solidFill>
                  <a:srgbClr val="FFFF00"/>
                </a:solidFill>
              </a:rPr>
              <a:t>parent-&gt;right=newnode;</a:t>
            </a:r>
            <a:endParaRPr sz="1200">
              <a:solidFill>
                <a:srgbClr val="FFFF00"/>
              </a:solidFill>
            </a:endParaRPr>
          </a:p>
          <a:p>
            <a:pPr indent="0" lvl="0" marL="0" rtl="0" algn="l">
              <a:lnSpc>
                <a:spcPct val="100000"/>
              </a:lnSpc>
              <a:spcBef>
                <a:spcPts val="0"/>
              </a:spcBef>
              <a:spcAft>
                <a:spcPts val="0"/>
              </a:spcAft>
              <a:buNone/>
            </a:pPr>
            <a:r>
              <a:rPr lang="en" sz="1200"/>
              <a:t>	else:</a:t>
            </a:r>
            <a:endParaRPr sz="1200"/>
          </a:p>
          <a:p>
            <a:pPr indent="0" lvl="0" marL="0" rtl="0" algn="l">
              <a:lnSpc>
                <a:spcPct val="100000"/>
              </a:lnSpc>
              <a:spcBef>
                <a:spcPts val="0"/>
              </a:spcBef>
              <a:spcAft>
                <a:spcPts val="0"/>
              </a:spcAft>
              <a:buNone/>
            </a:pPr>
            <a:r>
              <a:rPr lang="en" sz="1200"/>
              <a:t>		</a:t>
            </a:r>
            <a:r>
              <a:rPr lang="en" sz="1200">
                <a:solidFill>
                  <a:srgbClr val="FFFF00"/>
                </a:solidFill>
              </a:rPr>
              <a:t>parent-&gt;left = newnode;</a:t>
            </a:r>
            <a:endParaRPr sz="1200">
              <a:solidFill>
                <a:srgbClr val="FFFF00"/>
              </a:solidFill>
            </a:endParaRPr>
          </a:p>
          <a:p>
            <a:pPr indent="0" lvl="0" marL="0" rtl="0" algn="l">
              <a:lnSpc>
                <a:spcPct val="100000"/>
              </a:lnSpc>
              <a:spcBef>
                <a:spcPts val="0"/>
              </a:spcBef>
              <a:spcAft>
                <a:spcPts val="0"/>
              </a:spcAft>
              <a:buNone/>
            </a:pPr>
            <a:r>
              <a:rPr lang="en" sz="1200"/>
              <a:t>	exit</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t>Explanation of the Pseudo Code</a:t>
            </a:r>
            <a:endParaRPr/>
          </a:p>
        </p:txBody>
      </p:sp>
      <p:sp>
        <p:nvSpPr>
          <p:cNvPr id="136" name="Google Shape;136;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FFFFFF"/>
                </a:solidFill>
              </a:rPr>
              <a:t> To insert a word, we first check if the root is null or not i.e if the tree is empty, we create the    root node by calling the create function. If the root is not null, we iterate through the tree while we don’t reach the leaf node. First step is to compare the word we want to insert with the current word present in the tree, if it’s equal, a message is displayed that it’s a duplicate entry. Otherwise we make the current node as a parent node and check the left and right subtree. If the result is greater than zero, i.e the word to be inserted is greater than the current word, we shift to right, else we shift to the left subtree (when the  value is less than 0). Now, when current points to a null pointer, we allocate memory for the new node, and position the new word according the properties of BST. We insert the word in the parent’s right if the result is greater than zero, and make it the right child and if not, we insert in the parent’s left, making it the left child and that’s how we insert the word in our dictionary, the English Lexicon.</a:t>
            </a:r>
            <a:endParaRPr sz="2000">
              <a:solidFill>
                <a:srgbClr val="FFFFFF"/>
              </a:solidFill>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TIME AND SPACE COMPLEXITY</a:t>
            </a:r>
            <a:endParaRPr>
              <a:solidFill>
                <a:srgbClr val="FFFFFF"/>
              </a:solidFill>
            </a:endParaRPr>
          </a:p>
        </p:txBody>
      </p:sp>
      <p:sp>
        <p:nvSpPr>
          <p:cNvPr id="142" name="Google Shape;142;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Time Complexity:</a:t>
            </a:r>
            <a:endParaRPr b="1">
              <a:solidFill>
                <a:srgbClr val="FF0000"/>
              </a:solidFill>
            </a:endParaRPr>
          </a:p>
          <a:p>
            <a:pPr indent="0" lvl="0" marL="0" rtl="0" algn="l">
              <a:spcBef>
                <a:spcPts val="1600"/>
              </a:spcBef>
              <a:spcAft>
                <a:spcPts val="0"/>
              </a:spcAft>
              <a:buNone/>
            </a:pPr>
            <a:r>
              <a:rPr lang="en">
                <a:solidFill>
                  <a:srgbClr val="FFFF00"/>
                </a:solidFill>
              </a:rPr>
              <a:t>The insert function requires time proportional to the height of the tree in the worst case. It takes time to execute O(log n) in the average case and O(n) time in the worst case (in case of skewed binary search tree) and O(1) time in the best case(when the tree is empty).</a:t>
            </a:r>
            <a:endParaRPr>
              <a:solidFill>
                <a:srgbClr val="FFFF00"/>
              </a:solidFill>
            </a:endParaRPr>
          </a:p>
          <a:p>
            <a:pPr indent="0" lvl="0" marL="0" rtl="0" algn="l">
              <a:spcBef>
                <a:spcPts val="1600"/>
              </a:spcBef>
              <a:spcAft>
                <a:spcPts val="0"/>
              </a:spcAft>
              <a:buNone/>
            </a:pPr>
            <a:r>
              <a:rPr b="1" lang="en">
                <a:solidFill>
                  <a:srgbClr val="FF0000"/>
                </a:solidFill>
              </a:rPr>
              <a:t>Space complexity:</a:t>
            </a:r>
            <a:endParaRPr b="1">
              <a:solidFill>
                <a:srgbClr val="FF0000"/>
              </a:solidFill>
            </a:endParaRPr>
          </a:p>
          <a:p>
            <a:pPr indent="0" lvl="0" marL="0" rtl="0" algn="l">
              <a:spcBef>
                <a:spcPts val="1600"/>
              </a:spcBef>
              <a:spcAft>
                <a:spcPts val="0"/>
              </a:spcAft>
              <a:buNone/>
            </a:pPr>
            <a:r>
              <a:rPr lang="en">
                <a:solidFill>
                  <a:srgbClr val="FFFF00"/>
                </a:solidFill>
              </a:rPr>
              <a:t> O(n), where n is the number of words in the lexicon</a:t>
            </a:r>
            <a:endParaRPr>
              <a:solidFill>
                <a:srgbClr val="FFFF00"/>
              </a:solidFill>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t>DISPLAY ALL THE WORDS IN LEXICON</a:t>
            </a:r>
            <a:endParaRPr/>
          </a:p>
        </p:txBody>
      </p:sp>
      <p:sp>
        <p:nvSpPr>
          <p:cNvPr id="148" name="Google Shape;148;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This function prints all the words in the lexicon in alphabetical order along with their meaning, antonyms and synonyms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It uses Inorder traversal of Binary search tree to prints all the words of our lexicon in alphabetical order.</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87900" y="148375"/>
            <a:ext cx="8368200" cy="995700"/>
          </a:xfrm>
          <a:prstGeom prst="rect">
            <a:avLst/>
          </a:prstGeom>
          <a:solidFill>
            <a:schemeClr val="dk2"/>
          </a:solidFill>
        </p:spPr>
        <p:txBody>
          <a:bodyPr anchorCtr="0" anchor="b" bIns="91425" lIns="91425" spcFirstLastPara="1" rIns="91425" wrap="square" tIns="91425">
            <a:noAutofit/>
          </a:bodyPr>
          <a:lstStyle/>
          <a:p>
            <a:pPr indent="0" lvl="0" marL="0" rtl="0" algn="ctr">
              <a:spcBef>
                <a:spcPts val="0"/>
              </a:spcBef>
              <a:spcAft>
                <a:spcPts val="0"/>
              </a:spcAft>
              <a:buNone/>
            </a:pPr>
            <a:r>
              <a:rPr lang="en"/>
              <a:t>ALGORITHM</a:t>
            </a:r>
            <a:endParaRPr/>
          </a:p>
          <a:p>
            <a:pPr indent="0" lvl="0" marL="0" rtl="0" algn="ctr">
              <a:spcBef>
                <a:spcPts val="0"/>
              </a:spcBef>
              <a:spcAft>
                <a:spcPts val="0"/>
              </a:spcAft>
              <a:buNone/>
            </a:pPr>
            <a:r>
              <a:rPr lang="en"/>
              <a:t>(Pseudo Code)</a:t>
            </a:r>
            <a:endParaRPr/>
          </a:p>
        </p:txBody>
      </p:sp>
      <p:sp>
        <p:nvSpPr>
          <p:cNvPr id="154" name="Google Shape;154;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200">
                <a:solidFill>
                  <a:srgbClr val="FFFFFF"/>
                </a:solidFill>
                <a:latin typeface="Arial"/>
                <a:ea typeface="Arial"/>
                <a:cs typeface="Arial"/>
                <a:sym typeface="Arial"/>
              </a:rPr>
              <a:t>inorderTraversal(struct BSTnode *myNode)</a:t>
            </a:r>
            <a:endParaRPr sz="1200">
              <a:solidFill>
                <a:srgbClr val="FFFFFF"/>
              </a:solidFill>
              <a:latin typeface="Arial"/>
              <a:ea typeface="Arial"/>
              <a:cs typeface="Arial"/>
              <a:sym typeface="Arial"/>
            </a:endParaRPr>
          </a:p>
          <a:p>
            <a:pPr indent="0" lvl="0" marL="0" rtl="0" algn="l">
              <a:spcBef>
                <a:spcPts val="1200"/>
              </a:spcBef>
              <a:spcAft>
                <a:spcPts val="0"/>
              </a:spcAft>
              <a:buNone/>
            </a:pP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228600" lvl="0" marL="457200" rtl="0" algn="l">
              <a:spcBef>
                <a:spcPts val="0"/>
              </a:spcBef>
              <a:spcAft>
                <a:spcPts val="0"/>
              </a:spcAft>
              <a:buNone/>
            </a:pPr>
            <a:r>
              <a:rPr lang="en" sz="1300">
                <a:solidFill>
                  <a:srgbClr val="FFFFFF"/>
                </a:solidFill>
                <a:latin typeface="Arial"/>
                <a:ea typeface="Arial"/>
                <a:cs typeface="Arial"/>
                <a:sym typeface="Arial"/>
              </a:rPr>
              <a:t>1.</a:t>
            </a:r>
            <a:r>
              <a:rPr lang="en" sz="700">
                <a:solidFill>
                  <a:srgbClr val="FFFFFF"/>
                </a:solidFill>
                <a:latin typeface="Times New Roman"/>
                <a:ea typeface="Times New Roman"/>
                <a:cs typeface="Times New Roman"/>
                <a:sym typeface="Times New Roman"/>
              </a:rPr>
              <a:t>	</a:t>
            </a:r>
            <a:r>
              <a:rPr lang="en" sz="1300">
                <a:solidFill>
                  <a:srgbClr val="FFFFFF"/>
                </a:solidFill>
                <a:latin typeface="Arial"/>
                <a:ea typeface="Arial"/>
                <a:cs typeface="Arial"/>
                <a:sym typeface="Arial"/>
              </a:rPr>
              <a:t>Repeat step from 2 to 4 until myNode=NULL</a:t>
            </a:r>
            <a:endParaRPr sz="1300">
              <a:solidFill>
                <a:srgbClr val="FFFFFF"/>
              </a:solidFill>
              <a:latin typeface="Arial"/>
              <a:ea typeface="Arial"/>
              <a:cs typeface="Arial"/>
              <a:sym typeface="Arial"/>
            </a:endParaRPr>
          </a:p>
          <a:p>
            <a:pPr indent="-228600" lvl="0" marL="457200" rtl="0" algn="l">
              <a:spcBef>
                <a:spcPts val="0"/>
              </a:spcBef>
              <a:spcAft>
                <a:spcPts val="0"/>
              </a:spcAft>
              <a:buNone/>
            </a:pPr>
            <a:r>
              <a:rPr lang="en" sz="1300">
                <a:solidFill>
                  <a:srgbClr val="FFFFFF"/>
                </a:solidFill>
                <a:latin typeface="Arial"/>
                <a:ea typeface="Arial"/>
                <a:cs typeface="Arial"/>
                <a:sym typeface="Arial"/>
              </a:rPr>
              <a:t>2.</a:t>
            </a:r>
            <a:r>
              <a:rPr lang="en" sz="700">
                <a:solidFill>
                  <a:srgbClr val="FFFFFF"/>
                </a:solidFill>
                <a:latin typeface="Times New Roman"/>
                <a:ea typeface="Times New Roman"/>
                <a:cs typeface="Times New Roman"/>
                <a:sym typeface="Times New Roman"/>
              </a:rPr>
              <a:t>	</a:t>
            </a:r>
            <a:r>
              <a:rPr lang="en" sz="1300">
                <a:solidFill>
                  <a:srgbClr val="FFFFFF"/>
                </a:solidFill>
                <a:latin typeface="Arial"/>
                <a:ea typeface="Arial"/>
                <a:cs typeface="Arial"/>
                <a:sym typeface="Arial"/>
              </a:rPr>
              <a:t>Recursively calling the function to print all the elements of left subtree</a:t>
            </a:r>
            <a:endParaRPr sz="1300">
              <a:solidFill>
                <a:srgbClr val="FFFFFF"/>
              </a:solidFill>
              <a:latin typeface="Arial"/>
              <a:ea typeface="Arial"/>
              <a:cs typeface="Arial"/>
              <a:sym typeface="Arial"/>
            </a:endParaRPr>
          </a:p>
          <a:p>
            <a:pPr indent="0" lvl="0" marL="457200" rtl="0" algn="l">
              <a:spcBef>
                <a:spcPts val="0"/>
              </a:spcBef>
              <a:spcAft>
                <a:spcPts val="0"/>
              </a:spcAft>
              <a:buNone/>
            </a:pPr>
            <a:r>
              <a:rPr lang="en" sz="1300">
                <a:solidFill>
                  <a:srgbClr val="FFFFFF"/>
                </a:solidFill>
                <a:latin typeface="Arial"/>
                <a:ea typeface="Arial"/>
                <a:cs typeface="Arial"/>
                <a:sym typeface="Arial"/>
              </a:rPr>
              <a:t>  </a:t>
            </a:r>
            <a:r>
              <a:rPr lang="en" sz="1300">
                <a:solidFill>
                  <a:srgbClr val="FFEB38"/>
                </a:solidFill>
                <a:latin typeface="Arial"/>
                <a:ea typeface="Arial"/>
                <a:cs typeface="Arial"/>
                <a:sym typeface="Arial"/>
              </a:rPr>
              <a:t>void inorderTraversal(myNode -&gt;left)</a:t>
            </a:r>
            <a:endParaRPr sz="1300">
              <a:solidFill>
                <a:srgbClr val="FFEB38"/>
              </a:solidFill>
              <a:latin typeface="Arial"/>
              <a:ea typeface="Arial"/>
              <a:cs typeface="Arial"/>
              <a:sym typeface="Arial"/>
            </a:endParaRPr>
          </a:p>
          <a:p>
            <a:pPr indent="0" lvl="0" marL="0" rtl="0" algn="l">
              <a:spcBef>
                <a:spcPts val="0"/>
              </a:spcBef>
              <a:spcAft>
                <a:spcPts val="0"/>
              </a:spcAft>
              <a:buNone/>
            </a:pPr>
            <a:r>
              <a:rPr lang="en" sz="1300">
                <a:solidFill>
                  <a:srgbClr val="FFFFFF"/>
                </a:solidFill>
                <a:latin typeface="Arial"/>
                <a:ea typeface="Arial"/>
                <a:cs typeface="Arial"/>
                <a:sym typeface="Arial"/>
              </a:rPr>
              <a:t>3.</a:t>
            </a:r>
            <a:r>
              <a:rPr lang="en" sz="700">
                <a:solidFill>
                  <a:srgbClr val="FFFFFF"/>
                </a:solidFill>
                <a:latin typeface="Times New Roman"/>
                <a:ea typeface="Times New Roman"/>
                <a:cs typeface="Times New Roman"/>
                <a:sym typeface="Times New Roman"/>
              </a:rPr>
              <a:t>              </a:t>
            </a:r>
            <a:r>
              <a:rPr lang="en" sz="1300">
                <a:solidFill>
                  <a:srgbClr val="FFFFFF"/>
                </a:solidFill>
                <a:latin typeface="Arial"/>
                <a:ea typeface="Arial"/>
                <a:cs typeface="Arial"/>
                <a:sym typeface="Arial"/>
              </a:rPr>
              <a:t>Visit root node and print meaning,synonym and antonym of the same.</a:t>
            </a:r>
            <a:endParaRPr sz="1300">
              <a:solidFill>
                <a:srgbClr val="FFFFFF"/>
              </a:solidFill>
              <a:latin typeface="Arial"/>
              <a:ea typeface="Arial"/>
              <a:cs typeface="Arial"/>
              <a:sym typeface="Arial"/>
            </a:endParaRPr>
          </a:p>
          <a:p>
            <a:pPr indent="0" lvl="0" marL="457200" rtl="0" algn="l">
              <a:spcBef>
                <a:spcPts val="0"/>
              </a:spcBef>
              <a:spcAft>
                <a:spcPts val="0"/>
              </a:spcAft>
              <a:buNone/>
            </a:pPr>
            <a:r>
              <a:rPr lang="en" sz="1300">
                <a:solidFill>
                  <a:srgbClr val="FFEB38"/>
                </a:solidFill>
                <a:latin typeface="Arial"/>
                <a:ea typeface="Arial"/>
                <a:cs typeface="Arial"/>
                <a:sym typeface="Arial"/>
              </a:rPr>
              <a:t>  cout&lt;&lt;"Word is "&lt;&lt;myNode-&gt;word&lt;&lt;endl;</a:t>
            </a:r>
            <a:endParaRPr sz="1300">
              <a:solidFill>
                <a:srgbClr val="FFEB38"/>
              </a:solidFill>
              <a:latin typeface="Arial"/>
              <a:ea typeface="Arial"/>
              <a:cs typeface="Arial"/>
              <a:sym typeface="Arial"/>
            </a:endParaRPr>
          </a:p>
          <a:p>
            <a:pPr indent="0" lvl="0" marL="457200" rtl="0" algn="l">
              <a:spcBef>
                <a:spcPts val="0"/>
              </a:spcBef>
              <a:spcAft>
                <a:spcPts val="0"/>
              </a:spcAft>
              <a:buNone/>
            </a:pPr>
            <a:r>
              <a:rPr lang="en" sz="1300">
                <a:solidFill>
                  <a:srgbClr val="FFEB38"/>
                </a:solidFill>
                <a:latin typeface="Arial"/>
                <a:ea typeface="Arial"/>
                <a:cs typeface="Arial"/>
                <a:sym typeface="Arial"/>
              </a:rPr>
              <a:t>                cout&lt;&lt;"Meaning: "&lt;&lt;myNode-&gt;meaning&lt;&lt;endl;</a:t>
            </a:r>
            <a:endParaRPr sz="1300">
              <a:solidFill>
                <a:srgbClr val="FFEB38"/>
              </a:solidFill>
              <a:latin typeface="Arial"/>
              <a:ea typeface="Arial"/>
              <a:cs typeface="Arial"/>
              <a:sym typeface="Arial"/>
            </a:endParaRPr>
          </a:p>
          <a:p>
            <a:pPr indent="0" lvl="0" marL="457200" rtl="0" algn="l">
              <a:spcBef>
                <a:spcPts val="0"/>
              </a:spcBef>
              <a:spcAft>
                <a:spcPts val="0"/>
              </a:spcAft>
              <a:buNone/>
            </a:pPr>
            <a:r>
              <a:rPr lang="en" sz="1300">
                <a:solidFill>
                  <a:srgbClr val="FFEB38"/>
                </a:solidFill>
                <a:latin typeface="Arial"/>
                <a:ea typeface="Arial"/>
                <a:cs typeface="Arial"/>
                <a:sym typeface="Arial"/>
              </a:rPr>
              <a:t>                cout&lt;&lt;"Synonym: "&lt;&lt;myNode-&gt;synonym&lt;&lt;endl;</a:t>
            </a:r>
            <a:endParaRPr sz="1300">
              <a:solidFill>
                <a:srgbClr val="FFEB38"/>
              </a:solidFill>
              <a:latin typeface="Arial"/>
              <a:ea typeface="Arial"/>
              <a:cs typeface="Arial"/>
              <a:sym typeface="Arial"/>
            </a:endParaRPr>
          </a:p>
          <a:p>
            <a:pPr indent="0" lvl="0" marL="457200" rtl="0" algn="l">
              <a:spcBef>
                <a:spcPts val="0"/>
              </a:spcBef>
              <a:spcAft>
                <a:spcPts val="0"/>
              </a:spcAft>
              <a:buNone/>
            </a:pPr>
            <a:r>
              <a:rPr lang="en" sz="1300">
                <a:solidFill>
                  <a:srgbClr val="FFEB38"/>
                </a:solidFill>
                <a:latin typeface="Arial"/>
                <a:ea typeface="Arial"/>
                <a:cs typeface="Arial"/>
                <a:sym typeface="Arial"/>
              </a:rPr>
              <a:t>                cout&lt;&lt;"Antonym: "&lt;&lt;myNode-&gt;antonym&lt;&lt;endl;</a:t>
            </a:r>
            <a:endParaRPr sz="1300">
              <a:solidFill>
                <a:srgbClr val="FFEB38"/>
              </a:solidFill>
              <a:latin typeface="Arial"/>
              <a:ea typeface="Arial"/>
              <a:cs typeface="Arial"/>
              <a:sym typeface="Arial"/>
            </a:endParaRPr>
          </a:p>
          <a:p>
            <a:pPr indent="0" lvl="0" marL="0" rtl="0" algn="l">
              <a:spcBef>
                <a:spcPts val="0"/>
              </a:spcBef>
              <a:spcAft>
                <a:spcPts val="0"/>
              </a:spcAft>
              <a:buNone/>
            </a:pPr>
            <a:r>
              <a:rPr lang="en" sz="1300">
                <a:solidFill>
                  <a:srgbClr val="FFFFFF"/>
                </a:solidFill>
                <a:latin typeface="Arial"/>
                <a:ea typeface="Arial"/>
                <a:cs typeface="Arial"/>
                <a:sym typeface="Arial"/>
              </a:rPr>
              <a:t>4.</a:t>
            </a:r>
            <a:r>
              <a:rPr lang="en" sz="700">
                <a:solidFill>
                  <a:srgbClr val="FFFFFF"/>
                </a:solidFill>
                <a:latin typeface="Times New Roman"/>
                <a:ea typeface="Times New Roman"/>
                <a:cs typeface="Times New Roman"/>
                <a:sym typeface="Times New Roman"/>
              </a:rPr>
              <a:t>              </a:t>
            </a:r>
            <a:r>
              <a:rPr lang="en" sz="1300">
                <a:solidFill>
                  <a:srgbClr val="FFFFFF"/>
                </a:solidFill>
                <a:latin typeface="Arial"/>
                <a:ea typeface="Arial"/>
                <a:cs typeface="Arial"/>
                <a:sym typeface="Arial"/>
              </a:rPr>
              <a:t>Recursively calling the function to print all the elements of right subtree</a:t>
            </a:r>
            <a:endParaRPr sz="1300">
              <a:solidFill>
                <a:srgbClr val="FFFFFF"/>
              </a:solidFill>
              <a:latin typeface="Arial"/>
              <a:ea typeface="Arial"/>
              <a:cs typeface="Arial"/>
              <a:sym typeface="Arial"/>
            </a:endParaRPr>
          </a:p>
          <a:p>
            <a:pPr indent="0" lvl="0" marL="457200" rtl="0" algn="l">
              <a:spcBef>
                <a:spcPts val="0"/>
              </a:spcBef>
              <a:spcAft>
                <a:spcPts val="0"/>
              </a:spcAft>
              <a:buNone/>
            </a:pPr>
            <a:r>
              <a:rPr lang="en" sz="1300">
                <a:solidFill>
                  <a:srgbClr val="FFEB38"/>
                </a:solidFill>
                <a:latin typeface="Arial"/>
                <a:ea typeface="Arial"/>
                <a:cs typeface="Arial"/>
                <a:sym typeface="Arial"/>
              </a:rPr>
              <a:t>  inorderTraversal(myNode-&gt;right);</a:t>
            </a:r>
            <a:endParaRPr sz="1300">
              <a:solidFill>
                <a:srgbClr val="FFEB38"/>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000">
              <a:solidFill>
                <a:schemeClr val="accent6"/>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t>TIME AND SPACE COMPLEXITY</a:t>
            </a:r>
            <a:endParaRPr/>
          </a:p>
        </p:txBody>
      </p:sp>
      <p:sp>
        <p:nvSpPr>
          <p:cNvPr id="160" name="Google Shape;160;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worst case time complexity, if a tree has n nodes, then each of the node is traversed once or a constant amount of work is done for each node. Therefore the time complexity is O(n). Average time complexity is O(n) and best case time complexity to traverse the tree is constant, that is O(1).</a:t>
            </a:r>
            <a:endParaRPr/>
          </a:p>
          <a:p>
            <a:pPr indent="0" lvl="0" marL="0" rtl="0" algn="l">
              <a:spcBef>
                <a:spcPts val="1600"/>
              </a:spcBef>
              <a:spcAft>
                <a:spcPts val="1600"/>
              </a:spcAft>
              <a:buNone/>
            </a:pPr>
            <a:r>
              <a:rPr lang="en"/>
              <a:t>The worst case space required is O(n) and for the average case, space                    complexity is O(log n) where n is number of nodes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ctr">
              <a:spcBef>
                <a:spcPts val="0"/>
              </a:spcBef>
              <a:spcAft>
                <a:spcPts val="0"/>
              </a:spcAft>
              <a:buNone/>
            </a:pPr>
            <a:r>
              <a:rPr lang="en"/>
              <a:t>SEARCHING A WORD IN LEXICON</a:t>
            </a:r>
            <a:endParaRPr/>
          </a:p>
        </p:txBody>
      </p:sp>
      <p:sp>
        <p:nvSpPr>
          <p:cNvPr id="166" name="Google Shape;166;p30"/>
          <p:cNvSpPr txBox="1"/>
          <p:nvPr>
            <p:ph idx="1" type="body"/>
          </p:nvPr>
        </p:nvSpPr>
        <p:spPr>
          <a:xfrm>
            <a:off x="387900" y="1408350"/>
            <a:ext cx="8368200" cy="3735000"/>
          </a:xfrm>
          <a:prstGeom prst="rect">
            <a:avLst/>
          </a:prstGeom>
          <a:solidFill>
            <a:srgbClr val="4C1130"/>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600">
              <a:solidFill>
                <a:srgbClr val="FFFFFF"/>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600">
                <a:solidFill>
                  <a:srgbClr val="FFFFFF"/>
                </a:solidFill>
                <a:latin typeface="Times New Roman"/>
                <a:ea typeface="Times New Roman"/>
                <a:cs typeface="Times New Roman"/>
                <a:sym typeface="Times New Roman"/>
              </a:rPr>
              <a:t>Lexicon , an English Dictionary is helpful if we are able to search the required word faster . The data structure, Binary Tree helps in searching a given node (here, the required word ) with Time complexity of O(logn) for the worst case scenario  , where n is the total number of nodes in the tree . To search a Word in a Lexicon we can call a module named search() and pass string (Word) to be searched in the lexicon in the module as a parameter  . For searching we compare the given word with the nodes word while ignoring the case .ie. Lower case or upper case doesn’t affect the searching . To serve the purpose we use in-build strcasecmp() function found in &lt;cstring&gt; library .</a:t>
            </a:r>
            <a:r>
              <a:rPr lang="en" sz="1500">
                <a:solidFill>
                  <a:srgbClr val="FFFFFF"/>
                </a:solidFill>
                <a:latin typeface="Times New Roman"/>
                <a:ea typeface="Times New Roman"/>
                <a:cs typeface="Times New Roman"/>
                <a:sym typeface="Times New Roman"/>
              </a:rPr>
              <a:t> </a:t>
            </a:r>
            <a:endParaRPr sz="17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1600"/>
              </a:spcAft>
              <a:buNone/>
            </a:pPr>
            <a:r>
              <a:t/>
            </a:r>
            <a:endParaRPr sz="2200">
              <a:solidFill>
                <a:srgbClr val="FFFF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87900" y="288225"/>
            <a:ext cx="8368200" cy="855900"/>
          </a:xfrm>
          <a:prstGeom prst="rect">
            <a:avLst/>
          </a:prstGeom>
          <a:solidFill>
            <a:schemeClr val="dk2"/>
          </a:solidFill>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b="1" lang="en" sz="3000" u="sng">
                <a:solidFill>
                  <a:srgbClr val="FFFFFF"/>
                </a:solidFill>
                <a:latin typeface="Times New Roman"/>
                <a:ea typeface="Times New Roman"/>
                <a:cs typeface="Times New Roman"/>
                <a:sym typeface="Times New Roman"/>
              </a:rPr>
              <a:t>Algorithm  </a:t>
            </a:r>
            <a:endParaRPr b="1" sz="4400" u="sng">
              <a:solidFill>
                <a:srgbClr val="FFFFFF"/>
              </a:solidFill>
            </a:endParaRPr>
          </a:p>
        </p:txBody>
      </p:sp>
      <p:sp>
        <p:nvSpPr>
          <p:cNvPr id="172" name="Google Shape;172;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7500" lvl="0" marL="685800" rtl="0" algn="l">
              <a:lnSpc>
                <a:spcPct val="150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Word to be searched is passed as a string parameter in module Search()</a:t>
            </a:r>
            <a:endParaRPr sz="1400">
              <a:solidFill>
                <a:srgbClr val="FFFFFF"/>
              </a:solidFill>
              <a:latin typeface="Times New Roman"/>
              <a:ea typeface="Times New Roman"/>
              <a:cs typeface="Times New Roman"/>
              <a:sym typeface="Times New Roman"/>
            </a:endParaRPr>
          </a:p>
          <a:p>
            <a:pPr indent="-317500" lvl="0" marL="685800" rtl="0" algn="l">
              <a:lnSpc>
                <a:spcPct val="150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temp node is created ,temp node is used to iterate in tree using while loop </a:t>
            </a:r>
            <a:endParaRPr sz="1400">
              <a:solidFill>
                <a:srgbClr val="FFFFFF"/>
              </a:solidFill>
              <a:latin typeface="Times New Roman"/>
              <a:ea typeface="Times New Roman"/>
              <a:cs typeface="Times New Roman"/>
              <a:sym typeface="Times New Roman"/>
            </a:endParaRPr>
          </a:p>
          <a:p>
            <a:pPr indent="-317500" lvl="0" marL="685800" rtl="0" algn="l">
              <a:lnSpc>
                <a:spcPct val="150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iteration is performed until either we reach the leaf nodes or the word is found</a:t>
            </a:r>
            <a:endParaRPr sz="1400">
              <a:solidFill>
                <a:srgbClr val="FFFFFF"/>
              </a:solidFill>
              <a:latin typeface="Times New Roman"/>
              <a:ea typeface="Times New Roman"/>
              <a:cs typeface="Times New Roman"/>
              <a:sym typeface="Times New Roman"/>
            </a:endParaRPr>
          </a:p>
          <a:p>
            <a:pPr indent="-317500" lvl="0" marL="685800" rtl="0" algn="l">
              <a:lnSpc>
                <a:spcPct val="150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flag variable is created to check if the word is found and if yes , break the loop , initially it is set to value 0 </a:t>
            </a:r>
            <a:endParaRPr sz="1400">
              <a:solidFill>
                <a:srgbClr val="FFFFFF"/>
              </a:solidFill>
              <a:latin typeface="Times New Roman"/>
              <a:ea typeface="Times New Roman"/>
              <a:cs typeface="Times New Roman"/>
              <a:sym typeface="Times New Roman"/>
            </a:endParaRPr>
          </a:p>
          <a:p>
            <a:pPr indent="-317500" lvl="0" marL="685800" rtl="0" algn="l">
              <a:lnSpc>
                <a:spcPct val="150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res variable is created to store the value obtained from strcasecmp() function ,          .ie. less than 0  , 0 , more than 0  , if the value is less than 0 , than the word in node is less than word to be searched , if the value is more than 0 then the word in node is more than word to be searched , if the word is equal to 0 than the word in node is same as word to be searched  .</a:t>
            </a:r>
            <a:endParaRPr/>
          </a:p>
        </p:txBody>
      </p:sp>
      <p:sp>
        <p:nvSpPr>
          <p:cNvPr id="173" name="Google Shape;173;p31"/>
          <p:cNvSpPr txBox="1"/>
          <p:nvPr/>
        </p:nvSpPr>
        <p:spPr>
          <a:xfrm>
            <a:off x="1546100" y="2678900"/>
            <a:ext cx="73356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0" y="433450"/>
            <a:ext cx="9144000" cy="572700"/>
          </a:xfrm>
          <a:prstGeom prst="rect">
            <a:avLst/>
          </a:prstGeom>
          <a:solidFill>
            <a:schemeClr val="dk2"/>
          </a:solidFill>
        </p:spPr>
        <p:txBody>
          <a:bodyPr anchorCtr="0" anchor="b" bIns="91425" lIns="91425" spcFirstLastPara="1" rIns="91425" wrap="square" tIns="91425">
            <a:noAutofit/>
          </a:bodyPr>
          <a:lstStyle/>
          <a:p>
            <a:pPr indent="457200" lvl="0" marL="1828800" rtl="0" algn="l">
              <a:spcBef>
                <a:spcPts val="0"/>
              </a:spcBef>
              <a:spcAft>
                <a:spcPts val="0"/>
              </a:spcAft>
              <a:buNone/>
            </a:pPr>
            <a:r>
              <a:rPr lang="en"/>
              <a:t> GROUP- 10 MEMBERS</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457200" lvl="0" marL="914400" rtl="0" algn="l">
              <a:lnSpc>
                <a:spcPct val="150000"/>
              </a:lnSpc>
              <a:spcBef>
                <a:spcPts val="0"/>
              </a:spcBef>
              <a:spcAft>
                <a:spcPts val="0"/>
              </a:spcAft>
              <a:buNone/>
            </a:pPr>
            <a:r>
              <a:rPr b="1" lang="en" sz="2600">
                <a:solidFill>
                  <a:srgbClr val="F4CCCC"/>
                </a:solidFill>
                <a:latin typeface="Arial"/>
                <a:ea typeface="Arial"/>
                <a:cs typeface="Arial"/>
                <a:sym typeface="Arial"/>
              </a:rPr>
              <a:t>Aditi Agrawal- 03401012019</a:t>
            </a:r>
            <a:endParaRPr b="1" sz="2600">
              <a:solidFill>
                <a:srgbClr val="F4CCCC"/>
              </a:solidFill>
              <a:latin typeface="Arial"/>
              <a:ea typeface="Arial"/>
              <a:cs typeface="Arial"/>
              <a:sym typeface="Arial"/>
            </a:endParaRPr>
          </a:p>
          <a:p>
            <a:pPr indent="457200" lvl="0" marL="914400" rtl="0" algn="l">
              <a:lnSpc>
                <a:spcPct val="150000"/>
              </a:lnSpc>
              <a:spcBef>
                <a:spcPts val="0"/>
              </a:spcBef>
              <a:spcAft>
                <a:spcPts val="0"/>
              </a:spcAft>
              <a:buNone/>
            </a:pPr>
            <a:r>
              <a:rPr b="1" lang="en" sz="2600">
                <a:solidFill>
                  <a:srgbClr val="F4CCCC"/>
                </a:solidFill>
                <a:latin typeface="Arial"/>
                <a:ea typeface="Arial"/>
                <a:cs typeface="Arial"/>
                <a:sym typeface="Arial"/>
              </a:rPr>
              <a:t>Balpreet Kaur- 05201012019</a:t>
            </a:r>
            <a:endParaRPr b="1" sz="2600">
              <a:solidFill>
                <a:srgbClr val="F4CCCC"/>
              </a:solidFill>
              <a:latin typeface="Arial"/>
              <a:ea typeface="Arial"/>
              <a:cs typeface="Arial"/>
              <a:sym typeface="Arial"/>
            </a:endParaRPr>
          </a:p>
          <a:p>
            <a:pPr indent="457200" lvl="0" marL="914400" rtl="0" algn="l">
              <a:lnSpc>
                <a:spcPct val="150000"/>
              </a:lnSpc>
              <a:spcBef>
                <a:spcPts val="0"/>
              </a:spcBef>
              <a:spcAft>
                <a:spcPts val="0"/>
              </a:spcAft>
              <a:buNone/>
            </a:pPr>
            <a:r>
              <a:rPr b="1" lang="en" sz="2600">
                <a:solidFill>
                  <a:srgbClr val="F4CCCC"/>
                </a:solidFill>
                <a:latin typeface="Arial"/>
                <a:ea typeface="Arial"/>
                <a:cs typeface="Arial"/>
                <a:sym typeface="Arial"/>
              </a:rPr>
              <a:t>Jaskiran Kaur - 05301012019</a:t>
            </a:r>
            <a:endParaRPr b="1" sz="2600">
              <a:solidFill>
                <a:srgbClr val="F4CCCC"/>
              </a:solidFill>
              <a:latin typeface="Arial"/>
              <a:ea typeface="Arial"/>
              <a:cs typeface="Arial"/>
              <a:sym typeface="Arial"/>
            </a:endParaRPr>
          </a:p>
          <a:p>
            <a:pPr indent="457200" lvl="0" marL="914400" rtl="0" algn="l">
              <a:lnSpc>
                <a:spcPct val="150000"/>
              </a:lnSpc>
              <a:spcBef>
                <a:spcPts val="0"/>
              </a:spcBef>
              <a:spcAft>
                <a:spcPts val="0"/>
              </a:spcAft>
              <a:buNone/>
            </a:pPr>
            <a:r>
              <a:rPr b="1" lang="en" sz="2600">
                <a:solidFill>
                  <a:srgbClr val="F4CCCC"/>
                </a:solidFill>
                <a:latin typeface="Arial"/>
                <a:ea typeface="Arial"/>
                <a:cs typeface="Arial"/>
                <a:sym typeface="Arial"/>
              </a:rPr>
              <a:t>Heena Ahmed- 05401012019</a:t>
            </a:r>
            <a:endParaRPr b="1" sz="2600">
              <a:solidFill>
                <a:srgbClr val="F4CCCC"/>
              </a:solidFill>
              <a:latin typeface="Arial"/>
              <a:ea typeface="Arial"/>
              <a:cs typeface="Arial"/>
              <a:sym typeface="Arial"/>
            </a:endParaRPr>
          </a:p>
          <a:p>
            <a:pPr indent="457200" lvl="0" marL="914400" rtl="0" algn="l">
              <a:lnSpc>
                <a:spcPct val="150000"/>
              </a:lnSpc>
              <a:spcBef>
                <a:spcPts val="0"/>
              </a:spcBef>
              <a:spcAft>
                <a:spcPts val="0"/>
              </a:spcAft>
              <a:buNone/>
            </a:pPr>
            <a:r>
              <a:rPr b="1" lang="en" sz="2600">
                <a:solidFill>
                  <a:srgbClr val="F4CCCC"/>
                </a:solidFill>
                <a:latin typeface="Arial"/>
                <a:ea typeface="Arial"/>
                <a:cs typeface="Arial"/>
                <a:sym typeface="Arial"/>
              </a:rPr>
              <a:t>Saumya Jangid- 07301012019</a:t>
            </a:r>
            <a:endParaRPr b="1" sz="2800">
              <a:solidFill>
                <a:srgbClr val="F4CCCC"/>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0200" lvl="0" marL="685800" rtl="0" algn="l">
              <a:lnSpc>
                <a:spcPct val="150000"/>
              </a:lnSpc>
              <a:spcBef>
                <a:spcPts val="0"/>
              </a:spcBef>
              <a:spcAft>
                <a:spcPts val="0"/>
              </a:spcAft>
              <a:buClr>
                <a:srgbClr val="FFFFFF"/>
              </a:buClr>
              <a:buSzPts val="1600"/>
              <a:buFont typeface="Times New Roman"/>
              <a:buChar char="●"/>
            </a:pPr>
            <a:r>
              <a:rPr lang="en" sz="1600">
                <a:solidFill>
                  <a:srgbClr val="FFFFFF"/>
                </a:solidFill>
                <a:latin typeface="Times New Roman"/>
                <a:ea typeface="Times New Roman"/>
                <a:cs typeface="Times New Roman"/>
                <a:sym typeface="Times New Roman"/>
              </a:rPr>
              <a:t>in the while loop we check for condition when res is equal to zero , using if condition</a:t>
            </a:r>
            <a:endParaRPr sz="1600">
              <a:solidFill>
                <a:srgbClr val="FFFFFF"/>
              </a:solidFill>
              <a:latin typeface="Times New Roman"/>
              <a:ea typeface="Times New Roman"/>
              <a:cs typeface="Times New Roman"/>
              <a:sym typeface="Times New Roman"/>
            </a:endParaRPr>
          </a:p>
          <a:p>
            <a:pPr indent="-330200" lvl="0" marL="685800" rtl="0" algn="l">
              <a:lnSpc>
                <a:spcPct val="150000"/>
              </a:lnSpc>
              <a:spcBef>
                <a:spcPts val="0"/>
              </a:spcBef>
              <a:spcAft>
                <a:spcPts val="0"/>
              </a:spcAft>
              <a:buClr>
                <a:srgbClr val="FFFFFF"/>
              </a:buClr>
              <a:buSzPts val="1600"/>
              <a:buFont typeface="Times New Roman"/>
              <a:buChar char="●"/>
            </a:pPr>
            <a:r>
              <a:rPr lang="en" sz="1600">
                <a:solidFill>
                  <a:srgbClr val="FFFFFF"/>
                </a:solidFill>
                <a:latin typeface="Times New Roman"/>
                <a:ea typeface="Times New Roman"/>
                <a:cs typeface="Times New Roman"/>
                <a:sym typeface="Times New Roman"/>
              </a:rPr>
              <a:t>when the condition is reached we print the word , meaning , synonym , antonym , break the loop and set flag to 1</a:t>
            </a:r>
            <a:endParaRPr sz="1600">
              <a:solidFill>
                <a:srgbClr val="FFFFFF"/>
              </a:solidFill>
              <a:latin typeface="Times New Roman"/>
              <a:ea typeface="Times New Roman"/>
              <a:cs typeface="Times New Roman"/>
              <a:sym typeface="Times New Roman"/>
            </a:endParaRPr>
          </a:p>
          <a:p>
            <a:pPr indent="-330200" lvl="0" marL="685800" rtl="0" algn="l">
              <a:lnSpc>
                <a:spcPct val="150000"/>
              </a:lnSpc>
              <a:spcBef>
                <a:spcPts val="0"/>
              </a:spcBef>
              <a:spcAft>
                <a:spcPts val="0"/>
              </a:spcAft>
              <a:buClr>
                <a:srgbClr val="FFFFFF"/>
              </a:buClr>
              <a:buSzPts val="1600"/>
              <a:buFont typeface="Times New Roman"/>
              <a:buChar char="●"/>
            </a:pPr>
            <a:r>
              <a:rPr lang="en" sz="1600">
                <a:solidFill>
                  <a:srgbClr val="FFFFFF"/>
                </a:solidFill>
                <a:latin typeface="Times New Roman"/>
                <a:ea typeface="Times New Roman"/>
                <a:cs typeface="Times New Roman"/>
                <a:sym typeface="Times New Roman"/>
              </a:rPr>
              <a:t>else if , the res is greater than zero we search in right tree </a:t>
            </a:r>
            <a:endParaRPr sz="1600">
              <a:solidFill>
                <a:srgbClr val="FFFFFF"/>
              </a:solidFill>
              <a:latin typeface="Times New Roman"/>
              <a:ea typeface="Times New Roman"/>
              <a:cs typeface="Times New Roman"/>
              <a:sym typeface="Times New Roman"/>
            </a:endParaRPr>
          </a:p>
          <a:p>
            <a:pPr indent="-330200" lvl="0" marL="685800" rtl="0" algn="l">
              <a:lnSpc>
                <a:spcPct val="150000"/>
              </a:lnSpc>
              <a:spcBef>
                <a:spcPts val="0"/>
              </a:spcBef>
              <a:spcAft>
                <a:spcPts val="0"/>
              </a:spcAft>
              <a:buClr>
                <a:srgbClr val="FFFFFF"/>
              </a:buClr>
              <a:buSzPts val="1600"/>
              <a:buFont typeface="Times New Roman"/>
              <a:buChar char="●"/>
            </a:pPr>
            <a:r>
              <a:rPr lang="en" sz="1600">
                <a:solidFill>
                  <a:srgbClr val="FFFFFF"/>
                </a:solidFill>
                <a:latin typeface="Times New Roman"/>
                <a:ea typeface="Times New Roman"/>
                <a:cs typeface="Times New Roman"/>
                <a:sym typeface="Times New Roman"/>
              </a:rPr>
              <a:t>else if , the res is less than zero we search in left tree</a:t>
            </a:r>
            <a:endParaRPr sz="1600">
              <a:solidFill>
                <a:srgbClr val="FFFFFF"/>
              </a:solidFill>
              <a:latin typeface="Times New Roman"/>
              <a:ea typeface="Times New Roman"/>
              <a:cs typeface="Times New Roman"/>
              <a:sym typeface="Times New Roman"/>
            </a:endParaRPr>
          </a:p>
          <a:p>
            <a:pPr indent="-330200" lvl="0" marL="685800" rtl="0" algn="l">
              <a:lnSpc>
                <a:spcPct val="150000"/>
              </a:lnSpc>
              <a:spcBef>
                <a:spcPts val="0"/>
              </a:spcBef>
              <a:spcAft>
                <a:spcPts val="0"/>
              </a:spcAft>
              <a:buClr>
                <a:srgbClr val="FFFFFF"/>
              </a:buClr>
              <a:buSzPts val="1600"/>
              <a:buFont typeface="Times New Roman"/>
              <a:buChar char="●"/>
            </a:pPr>
            <a:r>
              <a:rPr lang="en" sz="1600">
                <a:solidFill>
                  <a:srgbClr val="FFFFFF"/>
                </a:solidFill>
                <a:latin typeface="Times New Roman"/>
                <a:ea typeface="Times New Roman"/>
                <a:cs typeface="Times New Roman"/>
                <a:sym typeface="Times New Roman"/>
              </a:rPr>
              <a:t>if we have traversed the whole tree and res has never been equal to zero than we come out of loop </a:t>
            </a:r>
            <a:endParaRPr sz="1600">
              <a:solidFill>
                <a:srgbClr val="FFFFFF"/>
              </a:solidFill>
              <a:latin typeface="Times New Roman"/>
              <a:ea typeface="Times New Roman"/>
              <a:cs typeface="Times New Roman"/>
              <a:sym typeface="Times New Roman"/>
            </a:endParaRPr>
          </a:p>
          <a:p>
            <a:pPr indent="-330200" lvl="0" marL="685800" rtl="0" algn="l">
              <a:lnSpc>
                <a:spcPct val="150000"/>
              </a:lnSpc>
              <a:spcBef>
                <a:spcPts val="0"/>
              </a:spcBef>
              <a:spcAft>
                <a:spcPts val="0"/>
              </a:spcAft>
              <a:buClr>
                <a:srgbClr val="FFFFFF"/>
              </a:buClr>
              <a:buSzPts val="1600"/>
              <a:buFont typeface="Times New Roman"/>
              <a:buChar char="●"/>
            </a:pPr>
            <a:r>
              <a:rPr lang="en" sz="1600">
                <a:solidFill>
                  <a:srgbClr val="FFFFFF"/>
                </a:solidFill>
                <a:latin typeface="Times New Roman"/>
                <a:ea typeface="Times New Roman"/>
                <a:cs typeface="Times New Roman"/>
                <a:sym typeface="Times New Roman"/>
              </a:rPr>
              <a:t>if the flag is zero , .ie. the word to be found is not in tree(Dictionary ) then we print , word not found and return </a:t>
            </a:r>
            <a:endParaRPr sz="2000">
              <a:solidFill>
                <a:srgbClr val="FFFFFF"/>
              </a:solidFill>
            </a:endParaRPr>
          </a:p>
          <a:p>
            <a:pPr indent="0" lvl="0" marL="0" rtl="0" algn="l">
              <a:lnSpc>
                <a:spcPct val="100000"/>
              </a:lnSpc>
              <a:spcBef>
                <a:spcPts val="0"/>
              </a:spcBef>
              <a:spcAft>
                <a:spcPts val="0"/>
              </a:spcAft>
              <a:buNone/>
            </a:pPr>
            <a:r>
              <a:t/>
            </a:r>
            <a:endParaRPr sz="1600">
              <a:solidFill>
                <a:srgbClr val="FFFF00"/>
              </a:solidFill>
            </a:endParaRPr>
          </a:p>
          <a:p>
            <a:pPr indent="0" lvl="0" marL="0" rtl="0" algn="l">
              <a:lnSpc>
                <a:spcPct val="100000"/>
              </a:lnSpc>
              <a:spcBef>
                <a:spcPts val="1600"/>
              </a:spcBef>
              <a:spcAft>
                <a:spcPts val="0"/>
              </a:spcAft>
              <a:buNone/>
            </a:pPr>
            <a:r>
              <a:t/>
            </a:r>
            <a:endParaRPr sz="2200">
              <a:solidFill>
                <a:srgbClr val="FFFF00"/>
              </a:solidFill>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33"/>
          <p:cNvPicPr preferRelativeResize="0"/>
          <p:nvPr/>
        </p:nvPicPr>
        <p:blipFill>
          <a:blip r:embed="rId3">
            <a:alphaModFix/>
          </a:blip>
          <a:stretch>
            <a:fillRect/>
          </a:stretch>
        </p:blipFill>
        <p:spPr>
          <a:xfrm>
            <a:off x="1143000" y="443925"/>
            <a:ext cx="6857999" cy="4148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11700" y="475650"/>
            <a:ext cx="8520600" cy="5727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t>TIME AND SPACE COMPLEXITY</a:t>
            </a:r>
            <a:endParaRPr/>
          </a:p>
        </p:txBody>
      </p:sp>
      <p:sp>
        <p:nvSpPr>
          <p:cNvPr id="189" name="Google Shape;189;p34"/>
          <p:cNvSpPr txBox="1"/>
          <p:nvPr>
            <p:ph idx="1" type="body"/>
          </p:nvPr>
        </p:nvSpPr>
        <p:spPr>
          <a:xfrm>
            <a:off x="0" y="1515500"/>
            <a:ext cx="9567300" cy="32829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 u="sng">
                <a:solidFill>
                  <a:srgbClr val="FFFFFF"/>
                </a:solidFill>
                <a:latin typeface="Times New Roman"/>
                <a:ea typeface="Times New Roman"/>
                <a:cs typeface="Times New Roman"/>
                <a:sym typeface="Times New Roman"/>
              </a:rPr>
              <a:t>Time Complexity:  </a:t>
            </a:r>
            <a:endParaRPr b="1" u="sng">
              <a:solidFill>
                <a:srgbClr val="FFFFFF"/>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 u="sng">
                <a:solidFill>
                  <a:srgbClr val="FFFFFF"/>
                </a:solidFill>
                <a:latin typeface="Times New Roman"/>
                <a:ea typeface="Times New Roman"/>
                <a:cs typeface="Times New Roman"/>
                <a:sym typeface="Times New Roman"/>
              </a:rPr>
              <a:t>	</a:t>
            </a:r>
            <a:r>
              <a:rPr b="1" lang="en">
                <a:solidFill>
                  <a:srgbClr val="FFFFFF"/>
                </a:solidFill>
                <a:latin typeface="Times New Roman"/>
                <a:ea typeface="Times New Roman"/>
                <a:cs typeface="Times New Roman"/>
                <a:sym typeface="Times New Roman"/>
              </a:rPr>
              <a:t>Best case       :</a:t>
            </a:r>
            <a:r>
              <a:rPr lang="en">
                <a:solidFill>
                  <a:srgbClr val="FFFFFF"/>
                </a:solidFill>
                <a:latin typeface="Times New Roman"/>
                <a:ea typeface="Times New Roman"/>
                <a:cs typeface="Times New Roman"/>
                <a:sym typeface="Times New Roman"/>
              </a:rPr>
              <a:t>  O(1)   </a:t>
            </a:r>
            <a:r>
              <a:rPr b="1" lang="en">
                <a:solidFill>
                  <a:srgbClr val="FFFFFF"/>
                </a:solidFill>
                <a:latin typeface="Times New Roman"/>
                <a:ea typeface="Times New Roman"/>
                <a:cs typeface="Times New Roman"/>
                <a:sym typeface="Times New Roman"/>
              </a:rPr>
              <a:t>     </a:t>
            </a:r>
            <a:r>
              <a:rPr lang="en">
                <a:solidFill>
                  <a:srgbClr val="FFFFFF"/>
                </a:solidFill>
                <a:latin typeface="Times New Roman"/>
                <a:ea typeface="Times New Roman"/>
                <a:cs typeface="Times New Roman"/>
                <a:sym typeface="Times New Roman"/>
              </a:rPr>
              <a:t>when the root node is same as root to be searched</a:t>
            </a:r>
            <a:r>
              <a:rPr b="1" lang="en">
                <a:solidFill>
                  <a:srgbClr val="FFFFFF"/>
                </a:solidFill>
                <a:latin typeface="Times New Roman"/>
                <a:ea typeface="Times New Roman"/>
                <a:cs typeface="Times New Roman"/>
                <a:sym typeface="Times New Roman"/>
              </a:rPr>
              <a:t> </a:t>
            </a:r>
            <a:endParaRPr b="1">
              <a:solidFill>
                <a:srgbClr val="FFFFFF"/>
              </a:solidFill>
              <a:latin typeface="Times New Roman"/>
              <a:ea typeface="Times New Roman"/>
              <a:cs typeface="Times New Roman"/>
              <a:sym typeface="Times New Roman"/>
            </a:endParaRPr>
          </a:p>
          <a:p>
            <a:pPr indent="0" lvl="0" marL="914400" rtl="0" algn="l">
              <a:lnSpc>
                <a:spcPct val="150000"/>
              </a:lnSpc>
              <a:spcBef>
                <a:spcPts val="0"/>
              </a:spcBef>
              <a:spcAft>
                <a:spcPts val="0"/>
              </a:spcAft>
              <a:buNone/>
            </a:pPr>
            <a:r>
              <a:rPr b="1" lang="en">
                <a:solidFill>
                  <a:srgbClr val="FFFFFF"/>
                </a:solidFill>
                <a:latin typeface="Times New Roman"/>
                <a:ea typeface="Times New Roman"/>
                <a:cs typeface="Times New Roman"/>
                <a:sym typeface="Times New Roman"/>
              </a:rPr>
              <a:t>Average case : </a:t>
            </a:r>
            <a:r>
              <a:rPr lang="en">
                <a:solidFill>
                  <a:srgbClr val="FFFFFF"/>
                </a:solidFill>
                <a:latin typeface="Times New Roman"/>
                <a:ea typeface="Times New Roman"/>
                <a:cs typeface="Times New Roman"/>
                <a:sym typeface="Times New Roman"/>
              </a:rPr>
              <a:t> O(logn)  when any intermediate node is the node to be  searched</a:t>
            </a:r>
            <a:endParaRPr>
              <a:solidFill>
                <a:srgbClr val="FFFFFF"/>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
                <a:solidFill>
                  <a:srgbClr val="FFFFFF"/>
                </a:solidFill>
                <a:latin typeface="Times New Roman"/>
                <a:ea typeface="Times New Roman"/>
                <a:cs typeface="Times New Roman"/>
                <a:sym typeface="Times New Roman"/>
              </a:rPr>
              <a:t>	Worst case     : </a:t>
            </a:r>
            <a:r>
              <a:rPr lang="en">
                <a:solidFill>
                  <a:srgbClr val="FFFFFF"/>
                </a:solidFill>
                <a:latin typeface="Times New Roman"/>
                <a:ea typeface="Times New Roman"/>
                <a:cs typeface="Times New Roman"/>
                <a:sym typeface="Times New Roman"/>
              </a:rPr>
              <a:t>O(logn)  when the leaf node is the node to be searched</a:t>
            </a:r>
            <a:endParaRPr>
              <a:solidFill>
                <a:srgbClr val="FFFFFF"/>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b="1" sz="1200">
              <a:solidFill>
                <a:srgbClr val="FFFFFF"/>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240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t>TIME AND SPACE COMPLEXITY</a:t>
            </a:r>
            <a:endParaRPr/>
          </a:p>
        </p:txBody>
      </p:sp>
      <p:sp>
        <p:nvSpPr>
          <p:cNvPr id="195" name="Google Shape;195;p3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 sz="2000" u="sng">
                <a:solidFill>
                  <a:srgbClr val="FFFFFF"/>
                </a:solidFill>
                <a:latin typeface="Times New Roman"/>
                <a:ea typeface="Times New Roman"/>
                <a:cs typeface="Times New Roman"/>
                <a:sym typeface="Times New Roman"/>
              </a:rPr>
              <a:t>Space Complexity:</a:t>
            </a:r>
            <a:endParaRPr b="1" sz="2000" u="sng">
              <a:solidFill>
                <a:srgbClr val="FFFFFF"/>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en" sz="2000">
                <a:solidFill>
                  <a:srgbClr val="FFFFFF"/>
                </a:solidFill>
                <a:latin typeface="Times New Roman"/>
                <a:ea typeface="Times New Roman"/>
                <a:cs typeface="Times New Roman"/>
                <a:sym typeface="Times New Roman"/>
              </a:rPr>
              <a:t>In all cases only res , flag , and temp variable are made of constant size .ie. sizeof(int) </a:t>
            </a:r>
            <a:endParaRPr sz="2000">
              <a:solidFill>
                <a:srgbClr val="FFFFFF"/>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 sz="2000" u="sng">
                <a:solidFill>
                  <a:srgbClr val="FFFFFF"/>
                </a:solidFill>
                <a:latin typeface="Times New Roman"/>
                <a:ea typeface="Times New Roman"/>
                <a:cs typeface="Times New Roman"/>
                <a:sym typeface="Times New Roman"/>
              </a:rPr>
              <a:t>	</a:t>
            </a:r>
            <a:r>
              <a:rPr b="1" lang="en" sz="2000">
                <a:solidFill>
                  <a:srgbClr val="FFFFFF"/>
                </a:solidFill>
                <a:latin typeface="Times New Roman"/>
                <a:ea typeface="Times New Roman"/>
                <a:cs typeface="Times New Roman"/>
                <a:sym typeface="Times New Roman"/>
              </a:rPr>
              <a:t>Best case        : </a:t>
            </a:r>
            <a:r>
              <a:rPr lang="en" sz="2000">
                <a:solidFill>
                  <a:srgbClr val="FFFFFF"/>
                </a:solidFill>
                <a:latin typeface="Times New Roman"/>
                <a:ea typeface="Times New Roman"/>
                <a:cs typeface="Times New Roman"/>
                <a:sym typeface="Times New Roman"/>
              </a:rPr>
              <a:t>O(1)   </a:t>
            </a:r>
            <a:endParaRPr sz="2000">
              <a:solidFill>
                <a:srgbClr val="FFFFFF"/>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 sz="2000">
                <a:solidFill>
                  <a:srgbClr val="FFFFFF"/>
                </a:solidFill>
                <a:latin typeface="Times New Roman"/>
                <a:ea typeface="Times New Roman"/>
                <a:cs typeface="Times New Roman"/>
                <a:sym typeface="Times New Roman"/>
              </a:rPr>
              <a:t>	Average case : </a:t>
            </a:r>
            <a:r>
              <a:rPr lang="en" sz="2000">
                <a:solidFill>
                  <a:srgbClr val="FFFFFF"/>
                </a:solidFill>
                <a:latin typeface="Times New Roman"/>
                <a:ea typeface="Times New Roman"/>
                <a:cs typeface="Times New Roman"/>
                <a:sym typeface="Times New Roman"/>
              </a:rPr>
              <a:t>O(1)</a:t>
            </a:r>
            <a:endParaRPr sz="2000">
              <a:solidFill>
                <a:srgbClr val="FFFFFF"/>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 sz="2000">
                <a:solidFill>
                  <a:srgbClr val="FFFFFF"/>
                </a:solidFill>
                <a:latin typeface="Times New Roman"/>
                <a:ea typeface="Times New Roman"/>
                <a:cs typeface="Times New Roman"/>
                <a:sym typeface="Times New Roman"/>
              </a:rPr>
              <a:t>	Worst case     : </a:t>
            </a:r>
            <a:r>
              <a:rPr lang="en" sz="2000">
                <a:solidFill>
                  <a:srgbClr val="FFFFFF"/>
                </a:solidFill>
                <a:latin typeface="Times New Roman"/>
                <a:ea typeface="Times New Roman"/>
                <a:cs typeface="Times New Roman"/>
                <a:sym typeface="Times New Roman"/>
              </a:rPr>
              <a:t>O(1)</a:t>
            </a:r>
            <a:endParaRPr sz="3200">
              <a:solidFill>
                <a:srgbClr val="FFFFFF"/>
              </a:solidFill>
            </a:endParaRPr>
          </a:p>
          <a:p>
            <a:pPr indent="0" lvl="0" marL="0" rtl="0" algn="l">
              <a:spcBef>
                <a:spcPts val="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ctr">
              <a:spcBef>
                <a:spcPts val="0"/>
              </a:spcBef>
              <a:spcAft>
                <a:spcPts val="0"/>
              </a:spcAft>
              <a:buNone/>
            </a:pPr>
            <a:r>
              <a:rPr lang="en" sz="2800"/>
              <a:t>DELETION OF WORDS FROM THE DICTIONARY</a:t>
            </a:r>
            <a:endParaRPr sz="2800"/>
          </a:p>
        </p:txBody>
      </p:sp>
      <p:sp>
        <p:nvSpPr>
          <p:cNvPr id="201" name="Google Shape;201;p3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function is used to delete or remove the desired word from the dictionary using traversal.</a:t>
            </a:r>
            <a:endParaRPr/>
          </a:p>
          <a:p>
            <a:pPr indent="0" lvl="0" marL="0" rtl="0" algn="l">
              <a:lnSpc>
                <a:spcPct val="150000"/>
              </a:lnSpc>
              <a:spcBef>
                <a:spcPts val="1600"/>
              </a:spcBef>
              <a:spcAft>
                <a:spcPts val="0"/>
              </a:spcAft>
              <a:buNone/>
            </a:pPr>
            <a:r>
              <a:rPr lang="en" sz="1300" u="sng">
                <a:solidFill>
                  <a:srgbClr val="FFFFFF"/>
                </a:solidFill>
                <a:latin typeface="Times New Roman"/>
                <a:ea typeface="Times New Roman"/>
                <a:cs typeface="Times New Roman"/>
                <a:sym typeface="Times New Roman"/>
              </a:rPr>
              <a:t>Method : </a:t>
            </a:r>
            <a:r>
              <a:rPr lang="en" sz="1300">
                <a:solidFill>
                  <a:srgbClr val="FFFFFF"/>
                </a:solidFill>
                <a:latin typeface="Times New Roman"/>
                <a:ea typeface="Times New Roman"/>
                <a:cs typeface="Times New Roman"/>
                <a:sym typeface="Times New Roman"/>
              </a:rPr>
              <a:t>To delete a word from the dictionary (where words are stored in the form of a binary search tree), we first check the current word node, that is the root node of the tree. If the root node is null, we print on the console about its absence and the control of the program goes to the next executable statement. If the root node is not null, it implies we have at least one node or word present in the dictionary. We’ll iterate through the tree while we reach the leaf node and alongside we’ll search for the word to be deleted from the tree.If we’ll reach the leaf node without finding the word, a message will be displayed stating that the word to be deleted is not present in the tree. If the word is found, then three cases are possible to happen with the word to be deleted.</a:t>
            </a:r>
            <a:endParaRPr sz="1400">
              <a:solidFill>
                <a:srgbClr val="FFFFFF"/>
              </a:solidFill>
            </a:endParaRPr>
          </a:p>
          <a:p>
            <a:pPr indent="0" lvl="0" marL="457200" rtl="0" algn="l">
              <a:spcBef>
                <a:spcPts val="0"/>
              </a:spcBef>
              <a:spcAft>
                <a:spcPts val="1600"/>
              </a:spcAft>
              <a:buNone/>
            </a:pPr>
            <a:r>
              <a:rPr lang="en"/>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ctr">
              <a:spcBef>
                <a:spcPts val="0"/>
              </a:spcBef>
              <a:spcAft>
                <a:spcPts val="0"/>
              </a:spcAft>
              <a:buNone/>
            </a:pPr>
            <a:r>
              <a:rPr lang="en"/>
              <a:t>DELETION</a:t>
            </a:r>
            <a:endParaRPr/>
          </a:p>
        </p:txBody>
      </p:sp>
      <p:sp>
        <p:nvSpPr>
          <p:cNvPr id="207" name="Google Shape;207;p3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delete a word(node) from the dictionary, there are three different cases:</a:t>
            </a:r>
            <a:endParaRPr/>
          </a:p>
          <a:p>
            <a:pPr indent="-342900" lvl="0" marL="457200" rtl="0" algn="l">
              <a:spcBef>
                <a:spcPts val="1600"/>
              </a:spcBef>
              <a:spcAft>
                <a:spcPts val="0"/>
              </a:spcAft>
              <a:buSzPts val="1800"/>
              <a:buChar char="❏"/>
            </a:pPr>
            <a:r>
              <a:rPr lang="en"/>
              <a:t>Word node is a leaf node.</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rPr lang="en"/>
              <a:t> </a:t>
            </a:r>
            <a:endParaRPr/>
          </a:p>
        </p:txBody>
      </p:sp>
      <p:pic>
        <p:nvPicPr>
          <p:cNvPr descr="Deletion in binary search tree" id="208" name="Google Shape;208;p37"/>
          <p:cNvPicPr preferRelativeResize="0"/>
          <p:nvPr/>
        </p:nvPicPr>
        <p:blipFill>
          <a:blip r:embed="rId3">
            <a:alphaModFix/>
          </a:blip>
          <a:stretch>
            <a:fillRect/>
          </a:stretch>
        </p:blipFill>
        <p:spPr>
          <a:xfrm>
            <a:off x="1600200" y="2806600"/>
            <a:ext cx="5943600" cy="1762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ctr">
              <a:spcBef>
                <a:spcPts val="0"/>
              </a:spcBef>
              <a:spcAft>
                <a:spcPts val="0"/>
              </a:spcAft>
              <a:buNone/>
            </a:pPr>
            <a:r>
              <a:rPr lang="en"/>
              <a:t>DELETION </a:t>
            </a:r>
            <a:endParaRPr/>
          </a:p>
        </p:txBody>
      </p:sp>
      <p:sp>
        <p:nvSpPr>
          <p:cNvPr id="214" name="Google Shape;214;p3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delete a word(node) from the dictionary, there are three different cases:</a:t>
            </a:r>
            <a:endParaRPr/>
          </a:p>
          <a:p>
            <a:pPr indent="-342900" lvl="0" marL="457200" rtl="0" algn="l">
              <a:spcBef>
                <a:spcPts val="1600"/>
              </a:spcBef>
              <a:spcAft>
                <a:spcPts val="0"/>
              </a:spcAft>
              <a:buSzPts val="1800"/>
              <a:buChar char="❏"/>
            </a:pPr>
            <a:r>
              <a:rPr lang="en"/>
              <a:t>Word node has 1 children node</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rPr lang="en"/>
              <a:t> </a:t>
            </a:r>
            <a:endParaRPr/>
          </a:p>
        </p:txBody>
      </p:sp>
      <p:pic>
        <p:nvPicPr>
          <p:cNvPr descr="Deletion in binary search tree" id="215" name="Google Shape;215;p38"/>
          <p:cNvPicPr preferRelativeResize="0"/>
          <p:nvPr/>
        </p:nvPicPr>
        <p:blipFill>
          <a:blip r:embed="rId3">
            <a:alphaModFix/>
          </a:blip>
          <a:stretch>
            <a:fillRect/>
          </a:stretch>
        </p:blipFill>
        <p:spPr>
          <a:xfrm>
            <a:off x="1814500" y="2480125"/>
            <a:ext cx="5514975" cy="2295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ctr">
              <a:spcBef>
                <a:spcPts val="0"/>
              </a:spcBef>
              <a:spcAft>
                <a:spcPts val="0"/>
              </a:spcAft>
              <a:buNone/>
            </a:pPr>
            <a:r>
              <a:rPr lang="en"/>
              <a:t>DELETION</a:t>
            </a:r>
            <a:endParaRPr/>
          </a:p>
        </p:txBody>
      </p:sp>
      <p:sp>
        <p:nvSpPr>
          <p:cNvPr id="221" name="Google Shape;221;p3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rPr>
              <a:t>To delete a word(node) from the dictionary, there are three different cases:</a:t>
            </a:r>
            <a:endParaRPr sz="1200">
              <a:solidFill>
                <a:srgbClr val="FFFFFF"/>
              </a:solidFill>
            </a:endParaRPr>
          </a:p>
          <a:p>
            <a:pPr indent="-304800" lvl="0" marL="457200" rtl="0" algn="l">
              <a:spcBef>
                <a:spcPts val="1600"/>
              </a:spcBef>
              <a:spcAft>
                <a:spcPts val="0"/>
              </a:spcAft>
              <a:buClr>
                <a:srgbClr val="FFFFFF"/>
              </a:buClr>
              <a:buSzPts val="1200"/>
              <a:buChar char="❏"/>
            </a:pPr>
            <a:r>
              <a:rPr lang="en" sz="1200">
                <a:solidFill>
                  <a:srgbClr val="FFFFFF"/>
                </a:solidFill>
              </a:rPr>
              <a:t>Word node has 2 children nodes</a:t>
            </a:r>
            <a:endParaRPr sz="1200">
              <a:solidFill>
                <a:srgbClr val="FFFFFF"/>
              </a:solidFill>
            </a:endParaRPr>
          </a:p>
          <a:p>
            <a:pPr indent="0" lvl="0" marL="457200" rtl="0" algn="l">
              <a:spcBef>
                <a:spcPts val="1600"/>
              </a:spcBef>
              <a:spcAft>
                <a:spcPts val="0"/>
              </a:spcAft>
              <a:buNone/>
            </a:pPr>
            <a:r>
              <a:rPr lang="en" sz="1200">
                <a:solidFill>
                  <a:srgbClr val="FFFFFF"/>
                </a:solidFill>
              </a:rPr>
              <a:t>The inorder traversal of the tree : </a:t>
            </a:r>
            <a:endParaRPr sz="1200">
              <a:solidFill>
                <a:srgbClr val="FFFFFF"/>
              </a:solidFill>
            </a:endParaRPr>
          </a:p>
          <a:p>
            <a:pPr indent="0" lvl="0" marL="457200" rtl="0" algn="l">
              <a:spcBef>
                <a:spcPts val="1600"/>
              </a:spcBef>
              <a:spcAft>
                <a:spcPts val="0"/>
              </a:spcAft>
              <a:buNone/>
            </a:pPr>
            <a:r>
              <a:rPr lang="en" sz="1200">
                <a:solidFill>
                  <a:srgbClr val="FFFFFF"/>
                </a:solidFill>
              </a:rPr>
              <a:t>6, 25, 30, 50, 52, 60, 70, 75.</a:t>
            </a:r>
            <a:r>
              <a:rPr lang="en" sz="1200">
                <a:solidFill>
                  <a:srgbClr val="FFFFFF"/>
                </a:solidFill>
              </a:rPr>
              <a:t> </a:t>
            </a:r>
            <a:endParaRPr sz="1200">
              <a:solidFill>
                <a:srgbClr val="FFFFFF"/>
              </a:solidFill>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rPr lang="en"/>
              <a:t> </a:t>
            </a:r>
            <a:endParaRPr/>
          </a:p>
        </p:txBody>
      </p:sp>
      <p:pic>
        <p:nvPicPr>
          <p:cNvPr descr="Deletion in Binary Search Tree - javatpoint" id="222" name="Google Shape;222;p39"/>
          <p:cNvPicPr preferRelativeResize="0"/>
          <p:nvPr/>
        </p:nvPicPr>
        <p:blipFill>
          <a:blip r:embed="rId3">
            <a:alphaModFix/>
          </a:blip>
          <a:stretch>
            <a:fillRect/>
          </a:stretch>
        </p:blipFill>
        <p:spPr>
          <a:xfrm>
            <a:off x="3233699" y="2630875"/>
            <a:ext cx="5345025" cy="2118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t>TIME AND SPACE COMPLEXITY</a:t>
            </a:r>
            <a:endParaRPr/>
          </a:p>
        </p:txBody>
      </p:sp>
      <p:sp>
        <p:nvSpPr>
          <p:cNvPr id="228" name="Google Shape;228;p4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700">
                <a:solidFill>
                  <a:srgbClr val="FFFFFF"/>
                </a:solidFill>
                <a:latin typeface="Times New Roman"/>
                <a:ea typeface="Times New Roman"/>
                <a:cs typeface="Times New Roman"/>
                <a:sym typeface="Times New Roman"/>
              </a:rPr>
              <a:t>The deletion function requires time proportional to the height(h) of the tree in the worst case that is O(logn) . It takes time to execute O(log n) in the average case and O(n) time in the worst case (in case of skewed binary search tree).</a:t>
            </a:r>
            <a:endParaRPr sz="1700">
              <a:solidFill>
                <a:srgbClr val="FFFFFF"/>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700">
                <a:solidFill>
                  <a:srgbClr val="FFFFFF"/>
                </a:solidFill>
                <a:latin typeface="Times New Roman"/>
                <a:ea typeface="Times New Roman"/>
                <a:cs typeface="Times New Roman"/>
                <a:sym typeface="Times New Roman"/>
              </a:rPr>
              <a:t>The space complexity for deleting a word from the tree is O(1).</a:t>
            </a:r>
            <a:endParaRPr sz="2300">
              <a:solidFill>
                <a:srgbClr val="FFFFFF"/>
              </a:solidFill>
              <a:latin typeface="Times New Roman"/>
              <a:ea typeface="Times New Roman"/>
              <a:cs typeface="Times New Roman"/>
              <a:sym typeface="Times New Roman"/>
            </a:endParaRPr>
          </a:p>
        </p:txBody>
      </p:sp>
      <p:sp>
        <p:nvSpPr>
          <p:cNvPr id="229" name="Google Shape;229;p40"/>
          <p:cNvSpPr txBox="1"/>
          <p:nvPr/>
        </p:nvSpPr>
        <p:spPr>
          <a:xfrm>
            <a:off x="2660775" y="3283925"/>
            <a:ext cx="5697300" cy="6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t>TOTAL WORDS</a:t>
            </a:r>
            <a:endParaRPr/>
          </a:p>
        </p:txBody>
      </p:sp>
      <p:sp>
        <p:nvSpPr>
          <p:cNvPr id="235" name="Google Shape;235;p4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function gives total number of words in our Lexicon. It is a recursive function.</a:t>
            </a:r>
            <a:r>
              <a:rPr lang="en"/>
              <a:t> The function first checks if the root is Null or not. If the root is not NULL, it counts the word at the root hence initializing total words equal to 1 and then recursively calls for counting total words for the left child as root and right child as root and add the results from these two recursive calls in total words and finally returns the total words.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184275" y="486550"/>
            <a:ext cx="8520600" cy="736500"/>
          </a:xfrm>
          <a:prstGeom prst="rect">
            <a:avLst/>
          </a:prstGeom>
          <a:solidFill>
            <a:schemeClr val="dk2"/>
          </a:solidFill>
        </p:spPr>
        <p:txBody>
          <a:bodyPr anchorCtr="0" anchor="b" bIns="91425" lIns="91425" spcFirstLastPara="1" rIns="91425" wrap="square" tIns="91425">
            <a:noAutofit/>
          </a:bodyPr>
          <a:lstStyle/>
          <a:p>
            <a:pPr indent="457200" lvl="0" marL="1828800" rtl="0" algn="l">
              <a:spcBef>
                <a:spcPts val="0"/>
              </a:spcBef>
              <a:spcAft>
                <a:spcPts val="0"/>
              </a:spcAft>
              <a:buNone/>
            </a:pPr>
            <a:r>
              <a:rPr lang="en"/>
              <a:t>OUR OBJECTIVE </a:t>
            </a:r>
            <a:endParaRPr/>
          </a:p>
        </p:txBody>
      </p:sp>
      <p:sp>
        <p:nvSpPr>
          <p:cNvPr id="76" name="Google Shape;76;p15"/>
          <p:cNvSpPr txBox="1"/>
          <p:nvPr>
            <p:ph idx="1" type="body"/>
          </p:nvPr>
        </p:nvSpPr>
        <p:spPr>
          <a:xfrm>
            <a:off x="311700" y="1592025"/>
            <a:ext cx="8520600" cy="297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200" u="sng">
                <a:solidFill>
                  <a:schemeClr val="accent5"/>
                </a:solidFill>
                <a:latin typeface="Caveat"/>
                <a:ea typeface="Caveat"/>
                <a:cs typeface="Caveat"/>
                <a:sym typeface="Caveat"/>
              </a:rPr>
              <a:t>To Implement English Lexicon Using Binary Search Tree</a:t>
            </a:r>
            <a:endParaRPr sz="5300">
              <a:solidFill>
                <a:schemeClr val="accent5"/>
              </a:solidFill>
              <a:latin typeface="Caveat"/>
              <a:ea typeface="Caveat"/>
              <a:cs typeface="Caveat"/>
              <a:sym typeface="Cave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ctr">
              <a:spcBef>
                <a:spcPts val="0"/>
              </a:spcBef>
              <a:spcAft>
                <a:spcPts val="0"/>
              </a:spcAft>
              <a:buNone/>
            </a:pPr>
            <a:r>
              <a:rPr lang="en"/>
              <a:t>ALGORITHM(PSEUDO CODE)</a:t>
            </a:r>
            <a:endParaRPr/>
          </a:p>
        </p:txBody>
      </p:sp>
      <p:sp>
        <p:nvSpPr>
          <p:cNvPr id="241" name="Google Shape;241;p4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Total_Words(root)</a:t>
            </a:r>
            <a:endParaRPr/>
          </a:p>
          <a:p>
            <a:pPr indent="-317500" lvl="1" marL="914400" rtl="0" algn="l">
              <a:spcBef>
                <a:spcPts val="0"/>
              </a:spcBef>
              <a:spcAft>
                <a:spcPts val="0"/>
              </a:spcAft>
              <a:buClr>
                <a:srgbClr val="FFFFFF"/>
              </a:buClr>
              <a:buSzPts val="1400"/>
              <a:buChar char="○"/>
            </a:pPr>
            <a:r>
              <a:rPr lang="en">
                <a:solidFill>
                  <a:srgbClr val="FFFFFF"/>
                </a:solidFill>
              </a:rPr>
              <a:t>if Root == NULL: </a:t>
            </a:r>
            <a:endParaRPr>
              <a:solidFill>
                <a:srgbClr val="FFFFFF"/>
              </a:solidFill>
            </a:endParaRPr>
          </a:p>
          <a:p>
            <a:pPr indent="-317500" lvl="2" marL="1371600" rtl="0" algn="l">
              <a:spcBef>
                <a:spcPts val="0"/>
              </a:spcBef>
              <a:spcAft>
                <a:spcPts val="0"/>
              </a:spcAft>
              <a:buClr>
                <a:srgbClr val="FFFFFF"/>
              </a:buClr>
              <a:buSzPts val="1400"/>
              <a:buChar char="■"/>
            </a:pPr>
            <a:r>
              <a:rPr lang="en">
                <a:solidFill>
                  <a:srgbClr val="FFFFFF"/>
                </a:solidFill>
              </a:rPr>
              <a:t>Return;</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total_words = 1</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total_words += Total_Words(root-&gt;left);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Total_words += Total_Words(root-&gt;right);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return total_words</a:t>
            </a:r>
            <a:endParaRPr>
              <a:solidFill>
                <a:srgbClr val="FFFFFF"/>
              </a:solidFill>
            </a:endParaRPr>
          </a:p>
          <a:p>
            <a:pPr indent="0" lvl="0" marL="457200" rtl="0" algn="l">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t>TIME AND SPACE COMPLEXITY</a:t>
            </a:r>
            <a:endParaRPr/>
          </a:p>
        </p:txBody>
      </p:sp>
      <p:sp>
        <p:nvSpPr>
          <p:cNvPr id="247" name="Google Shape;247;p4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Complexity of Total Words function is O(n) in both average and worst case.</a:t>
            </a:r>
            <a:endParaRPr/>
          </a:p>
          <a:p>
            <a:pPr indent="0" lvl="0" marL="0" rtl="0" algn="l">
              <a:spcBef>
                <a:spcPts val="1600"/>
              </a:spcBef>
              <a:spcAft>
                <a:spcPts val="1600"/>
              </a:spcAft>
              <a:buNone/>
            </a:pPr>
            <a:r>
              <a:rPr lang="en"/>
              <a:t>Space Complexity of Total Words function is O(log(n)) in average case and O(n) in worst case.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4"/>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t>EDIT EXISTING WORD</a:t>
            </a:r>
            <a:endParaRPr/>
          </a:p>
        </p:txBody>
      </p:sp>
      <p:sp>
        <p:nvSpPr>
          <p:cNvPr id="253" name="Google Shape;253;p4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functions asks the user to enter the word that requires editing. And then it gives users the choice to edit the required field and update the field according. And finally it prints the edited node(i.e meaning , antonym and synonym) for the given word.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5"/>
          <p:cNvSpPr txBox="1"/>
          <p:nvPr>
            <p:ph type="title"/>
          </p:nvPr>
        </p:nvSpPr>
        <p:spPr>
          <a:xfrm>
            <a:off x="434250" y="365350"/>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ctr">
              <a:spcBef>
                <a:spcPts val="0"/>
              </a:spcBef>
              <a:spcAft>
                <a:spcPts val="0"/>
              </a:spcAft>
              <a:buNone/>
            </a:pPr>
            <a:r>
              <a:rPr lang="en"/>
              <a:t>ALGORITHM (Pseudo code)</a:t>
            </a:r>
            <a:endParaRPr/>
          </a:p>
        </p:txBody>
      </p:sp>
      <p:sp>
        <p:nvSpPr>
          <p:cNvPr id="259" name="Google Shape;259;p45"/>
          <p:cNvSpPr txBox="1"/>
          <p:nvPr>
            <p:ph idx="1" type="body"/>
          </p:nvPr>
        </p:nvSpPr>
        <p:spPr>
          <a:xfrm>
            <a:off x="434250" y="985400"/>
            <a:ext cx="8368200" cy="3363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000">
                <a:solidFill>
                  <a:srgbClr val="FFFFFF"/>
                </a:solidFill>
                <a:latin typeface="Arial"/>
                <a:ea typeface="Arial"/>
                <a:cs typeface="Arial"/>
                <a:sym typeface="Arial"/>
              </a:rPr>
              <a:t>void editWord(char * str)</a:t>
            </a:r>
            <a:endParaRPr sz="1000">
              <a:solidFill>
                <a:srgbClr val="FFFFFF"/>
              </a:solidFill>
              <a:latin typeface="Arial"/>
              <a:ea typeface="Arial"/>
              <a:cs typeface="Arial"/>
              <a:sym typeface="Arial"/>
            </a:endParaRPr>
          </a:p>
          <a:p>
            <a:pPr indent="0" lvl="0" marL="457200" rtl="0" algn="l">
              <a:spcBef>
                <a:spcPts val="0"/>
              </a:spcBef>
              <a:spcAft>
                <a:spcPts val="0"/>
              </a:spcAft>
              <a:buNone/>
            </a:pPr>
            <a:r>
              <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AutoNum type="arabicPeriod"/>
            </a:pPr>
            <a:r>
              <a:rPr lang="en" sz="1000">
                <a:solidFill>
                  <a:srgbClr val="FFFFFF"/>
                </a:solidFill>
                <a:latin typeface="Arial"/>
                <a:ea typeface="Arial"/>
                <a:cs typeface="Arial"/>
                <a:sym typeface="Arial"/>
              </a:rPr>
              <a:t>Start from the root. </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AutoNum type="arabicPeriod"/>
            </a:pPr>
            <a:r>
              <a:rPr lang="en" sz="1000">
                <a:solidFill>
                  <a:srgbClr val="FFFFFF"/>
                </a:solidFill>
                <a:latin typeface="Arial"/>
                <a:ea typeface="Arial"/>
                <a:cs typeface="Arial"/>
                <a:sym typeface="Arial"/>
              </a:rPr>
              <a:t>If root is null :  print (empty lexicon)‘;  return</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AutoNum type="arabicPeriod"/>
            </a:pPr>
            <a:r>
              <a:rPr lang="en" sz="1000">
                <a:solidFill>
                  <a:srgbClr val="FFFFFF"/>
                </a:solidFill>
                <a:latin typeface="Arial"/>
                <a:ea typeface="Arial"/>
                <a:cs typeface="Arial"/>
                <a:sym typeface="Arial"/>
              </a:rPr>
              <a:t>Flag = 0 ,  temp node = root node</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AutoNum type="arabicPeriod"/>
            </a:pPr>
            <a:r>
              <a:rPr lang="en" sz="1000">
                <a:solidFill>
                  <a:srgbClr val="FFFFFF"/>
                </a:solidFill>
                <a:latin typeface="Arial"/>
                <a:ea typeface="Arial"/>
                <a:cs typeface="Arial"/>
                <a:sym typeface="Arial"/>
              </a:rPr>
              <a:t>compare word with root </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AutoNum type="arabicPeriod"/>
            </a:pPr>
            <a:r>
              <a:rPr lang="en" sz="1000">
                <a:solidFill>
                  <a:srgbClr val="FFFFFF"/>
                </a:solidFill>
                <a:latin typeface="Arial"/>
                <a:ea typeface="Arial"/>
                <a:cs typeface="Arial"/>
                <a:sym typeface="Arial"/>
              </a:rPr>
              <a:t>If cmp &lt; 0 : search in left tree ( temp = temp-&gt;left )</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AutoNum type="arabicPeriod"/>
            </a:pPr>
            <a:r>
              <a:rPr lang="en" sz="1000">
                <a:solidFill>
                  <a:srgbClr val="FFFFFF"/>
                </a:solidFill>
                <a:latin typeface="Arial"/>
                <a:ea typeface="Arial"/>
                <a:cs typeface="Arial"/>
                <a:sym typeface="Arial"/>
              </a:rPr>
              <a:t>If cmp &gt; 0 : search in right tree (temp = temp-&gt;right )</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AutoNum type="arabicPeriod"/>
            </a:pPr>
            <a:r>
              <a:rPr lang="en" sz="1000">
                <a:solidFill>
                  <a:srgbClr val="FFFFFF"/>
                </a:solidFill>
                <a:latin typeface="Arial"/>
                <a:ea typeface="Arial"/>
                <a:cs typeface="Arial"/>
                <a:sym typeface="Arial"/>
              </a:rPr>
              <a:t>If cmp = 0 : word found </a:t>
            </a:r>
            <a:endParaRPr sz="1000">
              <a:solidFill>
                <a:srgbClr val="FFFFFF"/>
              </a:solidFill>
              <a:latin typeface="Arial"/>
              <a:ea typeface="Arial"/>
              <a:cs typeface="Arial"/>
              <a:sym typeface="Arial"/>
            </a:endParaRPr>
          </a:p>
          <a:p>
            <a:pPr indent="0" lvl="0" marL="0" rtl="0" algn="l">
              <a:spcBef>
                <a:spcPts val="0"/>
              </a:spcBef>
              <a:spcAft>
                <a:spcPts val="0"/>
              </a:spcAft>
              <a:buNone/>
            </a:pPr>
            <a:r>
              <a:rPr lang="en" sz="1000">
                <a:solidFill>
                  <a:srgbClr val="FFFFFF"/>
                </a:solidFill>
                <a:latin typeface="Arial"/>
                <a:ea typeface="Arial"/>
                <a:cs typeface="Arial"/>
                <a:sym typeface="Arial"/>
              </a:rPr>
              <a:t>                   a) choice to edit  meaning,antonym or synonym using switch case. </a:t>
            </a:r>
            <a:endParaRPr sz="1000">
              <a:solidFill>
                <a:srgbClr val="FFFFFF"/>
              </a:solidFill>
              <a:latin typeface="Arial"/>
              <a:ea typeface="Arial"/>
              <a:cs typeface="Arial"/>
              <a:sym typeface="Arial"/>
            </a:endParaRPr>
          </a:p>
          <a:p>
            <a:pPr indent="0" lvl="0" marL="0" rtl="0" algn="l">
              <a:spcBef>
                <a:spcPts val="0"/>
              </a:spcBef>
              <a:spcAft>
                <a:spcPts val="0"/>
              </a:spcAft>
              <a:buNone/>
            </a:pPr>
            <a:r>
              <a:rPr lang="en" sz="1000">
                <a:solidFill>
                  <a:srgbClr val="FFFFFF"/>
                </a:solidFill>
                <a:latin typeface="Arial"/>
                <a:ea typeface="Arial"/>
                <a:cs typeface="Arial"/>
                <a:sym typeface="Arial"/>
              </a:rPr>
              <a:t>                   b) get new antonym, synonym or meaning and update the same using strcpy.</a:t>
            </a:r>
            <a:endParaRPr sz="1000">
              <a:solidFill>
                <a:srgbClr val="FFFFFF"/>
              </a:solidFill>
              <a:latin typeface="Arial"/>
              <a:ea typeface="Arial"/>
              <a:cs typeface="Arial"/>
              <a:sym typeface="Arial"/>
            </a:endParaRPr>
          </a:p>
          <a:p>
            <a:pPr indent="0" lvl="0" marL="0" rtl="0" algn="l">
              <a:spcBef>
                <a:spcPts val="0"/>
              </a:spcBef>
              <a:spcAft>
                <a:spcPts val="0"/>
              </a:spcAft>
              <a:buNone/>
            </a:pPr>
            <a:r>
              <a:rPr lang="en" sz="1000">
                <a:solidFill>
                  <a:srgbClr val="FFFFFF"/>
                </a:solidFill>
                <a:latin typeface="Arial"/>
                <a:ea typeface="Arial"/>
                <a:cs typeface="Arial"/>
                <a:sym typeface="Arial"/>
              </a:rPr>
              <a:t>                   c) print edited word with its meaning, synonym and antonym</a:t>
            </a:r>
            <a:endParaRPr sz="1000">
              <a:solidFill>
                <a:srgbClr val="FFFFFF"/>
              </a:solidFill>
              <a:latin typeface="Arial"/>
              <a:ea typeface="Arial"/>
              <a:cs typeface="Arial"/>
              <a:sym typeface="Arial"/>
            </a:endParaRPr>
          </a:p>
          <a:p>
            <a:pPr indent="0" lvl="0" marL="0" rtl="0" algn="l">
              <a:spcBef>
                <a:spcPts val="0"/>
              </a:spcBef>
              <a:spcAft>
                <a:spcPts val="0"/>
              </a:spcAft>
              <a:buNone/>
            </a:pPr>
            <a:r>
              <a:rPr lang="en" sz="1000">
                <a:solidFill>
                  <a:schemeClr val="accent6"/>
                </a:solidFill>
                <a:latin typeface="Arial"/>
                <a:ea typeface="Arial"/>
                <a:cs typeface="Arial"/>
                <a:sym typeface="Arial"/>
              </a:rPr>
              <a:t>                                   cout&lt;&lt;"edited word is ";</a:t>
            </a:r>
            <a:endParaRPr sz="1000">
              <a:solidFill>
                <a:schemeClr val="accent6"/>
              </a:solidFill>
              <a:latin typeface="Arial"/>
              <a:ea typeface="Arial"/>
              <a:cs typeface="Arial"/>
              <a:sym typeface="Arial"/>
            </a:endParaRPr>
          </a:p>
          <a:p>
            <a:pPr indent="0" lvl="0" marL="0" rtl="0" algn="l">
              <a:spcBef>
                <a:spcPts val="0"/>
              </a:spcBef>
              <a:spcAft>
                <a:spcPts val="0"/>
              </a:spcAft>
              <a:buNone/>
            </a:pPr>
            <a:r>
              <a:rPr lang="en" sz="1000">
                <a:solidFill>
                  <a:schemeClr val="accent6"/>
                </a:solidFill>
                <a:latin typeface="Arial"/>
                <a:ea typeface="Arial"/>
                <a:cs typeface="Arial"/>
                <a:sym typeface="Arial"/>
              </a:rPr>
              <a:t>                                   cout&lt;&lt;"word: "&lt;&lt;str&lt;&lt;endl;</a:t>
            </a:r>
            <a:endParaRPr sz="1000">
              <a:solidFill>
                <a:schemeClr val="accent6"/>
              </a:solidFill>
              <a:latin typeface="Arial"/>
              <a:ea typeface="Arial"/>
              <a:cs typeface="Arial"/>
              <a:sym typeface="Arial"/>
            </a:endParaRPr>
          </a:p>
          <a:p>
            <a:pPr indent="0" lvl="0" marL="0" rtl="0" algn="l">
              <a:spcBef>
                <a:spcPts val="0"/>
              </a:spcBef>
              <a:spcAft>
                <a:spcPts val="0"/>
              </a:spcAft>
              <a:buNone/>
            </a:pPr>
            <a:r>
              <a:rPr lang="en" sz="1000">
                <a:solidFill>
                  <a:schemeClr val="accent6"/>
                </a:solidFill>
                <a:latin typeface="Arial"/>
                <a:ea typeface="Arial"/>
                <a:cs typeface="Arial"/>
                <a:sym typeface="Arial"/>
              </a:rPr>
              <a:t>                                   cout&lt;&lt;"Meaning: "&lt;&lt;temp-&gt;meaning&lt;&lt;endl;</a:t>
            </a:r>
            <a:endParaRPr sz="1000">
              <a:solidFill>
                <a:schemeClr val="accent6"/>
              </a:solidFill>
              <a:latin typeface="Arial"/>
              <a:ea typeface="Arial"/>
              <a:cs typeface="Arial"/>
              <a:sym typeface="Arial"/>
            </a:endParaRPr>
          </a:p>
          <a:p>
            <a:pPr indent="0" lvl="0" marL="0" rtl="0" algn="l">
              <a:spcBef>
                <a:spcPts val="0"/>
              </a:spcBef>
              <a:spcAft>
                <a:spcPts val="0"/>
              </a:spcAft>
              <a:buNone/>
            </a:pPr>
            <a:r>
              <a:rPr lang="en" sz="1000">
                <a:solidFill>
                  <a:schemeClr val="accent6"/>
                </a:solidFill>
                <a:latin typeface="Arial"/>
                <a:ea typeface="Arial"/>
                <a:cs typeface="Arial"/>
                <a:sym typeface="Arial"/>
              </a:rPr>
              <a:t>                                   cout&lt;&lt;"Synonym: "&lt;&lt;temp-&gt;synonym&lt;&lt;endl;</a:t>
            </a:r>
            <a:endParaRPr sz="1000">
              <a:solidFill>
                <a:schemeClr val="accent6"/>
              </a:solidFill>
              <a:latin typeface="Arial"/>
              <a:ea typeface="Arial"/>
              <a:cs typeface="Arial"/>
              <a:sym typeface="Arial"/>
            </a:endParaRPr>
          </a:p>
          <a:p>
            <a:pPr indent="0" lvl="0" marL="0" rtl="0" algn="l">
              <a:spcBef>
                <a:spcPts val="0"/>
              </a:spcBef>
              <a:spcAft>
                <a:spcPts val="0"/>
              </a:spcAft>
              <a:buNone/>
            </a:pPr>
            <a:r>
              <a:rPr lang="en" sz="1000">
                <a:solidFill>
                  <a:schemeClr val="accent6"/>
                </a:solidFill>
                <a:latin typeface="Arial"/>
                <a:ea typeface="Arial"/>
                <a:cs typeface="Arial"/>
                <a:sym typeface="Arial"/>
              </a:rPr>
              <a:t>                                   cout&lt;&lt;"Antonym: "&lt;&lt;temp-&gt;antonym&lt;&lt;endl;</a:t>
            </a:r>
            <a:endParaRPr sz="1000">
              <a:solidFill>
                <a:schemeClr val="accent6"/>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AutoNum type="arabicPeriod"/>
            </a:pPr>
            <a:r>
              <a:rPr lang="en" sz="1000">
                <a:solidFill>
                  <a:srgbClr val="FFFFFF"/>
                </a:solidFill>
                <a:latin typeface="Arial"/>
                <a:ea typeface="Arial"/>
                <a:cs typeface="Arial"/>
                <a:sym typeface="Arial"/>
              </a:rPr>
              <a:t>Repeat 5 , 6 until condition 7 is reached iteratively </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AutoNum type="arabicPeriod"/>
            </a:pPr>
            <a:r>
              <a:rPr lang="en" sz="1000">
                <a:solidFill>
                  <a:srgbClr val="FFFFFF"/>
                </a:solidFill>
                <a:latin typeface="Arial"/>
                <a:ea typeface="Arial"/>
                <a:cs typeface="Arial"/>
                <a:sym typeface="Arial"/>
              </a:rPr>
              <a:t>If ( flag = 0 ) ; </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AutoNum type="arabicPeriod"/>
            </a:pPr>
            <a:r>
              <a:rPr lang="en" sz="1000">
                <a:solidFill>
                  <a:srgbClr val="FFFFFF"/>
                </a:solidFill>
                <a:latin typeface="Arial"/>
                <a:ea typeface="Arial"/>
                <a:cs typeface="Arial"/>
                <a:sym typeface="Arial"/>
              </a:rPr>
              <a:t>print ( word not found ) ;</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AutoNum type="arabicPeriod"/>
            </a:pPr>
            <a:r>
              <a:rPr lang="en" sz="1000">
                <a:solidFill>
                  <a:srgbClr val="FFFFFF"/>
                </a:solidFill>
                <a:latin typeface="Arial"/>
                <a:ea typeface="Arial"/>
                <a:cs typeface="Arial"/>
                <a:sym typeface="Arial"/>
              </a:rPr>
              <a:t>return</a:t>
            </a:r>
            <a:endParaRPr sz="1000">
              <a:solidFill>
                <a:srgbClr val="FFFFFF"/>
              </a:solidFill>
              <a:latin typeface="Arial"/>
              <a:ea typeface="Arial"/>
              <a:cs typeface="Arial"/>
              <a:sym typeface="Arial"/>
            </a:endParaRPr>
          </a:p>
          <a:p>
            <a:pPr indent="0" lvl="0" marL="0" rtl="0" algn="l">
              <a:spcBef>
                <a:spcPts val="0"/>
              </a:spcBef>
              <a:spcAft>
                <a:spcPts val="0"/>
              </a:spcAft>
              <a:buNone/>
            </a:pPr>
            <a:r>
              <a:t/>
            </a:r>
            <a:endParaRPr sz="1000">
              <a:solidFill>
                <a:schemeClr val="accent6"/>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6"/>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t>TIME AND SPACE COMPLEXITY</a:t>
            </a:r>
            <a:endParaRPr/>
          </a:p>
        </p:txBody>
      </p:sp>
      <p:sp>
        <p:nvSpPr>
          <p:cNvPr id="265" name="Google Shape;265;p4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t>Time complexity to edit an existing word is :</a:t>
            </a:r>
            <a:endParaRPr sz="1900"/>
          </a:p>
          <a:p>
            <a:pPr indent="-349250" lvl="0" marL="457200" rtl="0" algn="l">
              <a:lnSpc>
                <a:spcPct val="100000"/>
              </a:lnSpc>
              <a:spcBef>
                <a:spcPts val="1600"/>
              </a:spcBef>
              <a:spcAft>
                <a:spcPts val="0"/>
              </a:spcAft>
              <a:buSzPts val="1900"/>
              <a:buAutoNum type="arabicPeriod"/>
            </a:pPr>
            <a:r>
              <a:rPr lang="en" sz="1900"/>
              <a:t>Average case: O(Log n )</a:t>
            </a:r>
            <a:endParaRPr sz="1900"/>
          </a:p>
          <a:p>
            <a:pPr indent="-349250" lvl="0" marL="457200" rtl="0" algn="l">
              <a:lnSpc>
                <a:spcPct val="100000"/>
              </a:lnSpc>
              <a:spcBef>
                <a:spcPts val="0"/>
              </a:spcBef>
              <a:spcAft>
                <a:spcPts val="0"/>
              </a:spcAft>
              <a:buSzPts val="1900"/>
              <a:buAutoNum type="arabicPeriod"/>
            </a:pPr>
            <a:r>
              <a:rPr lang="en" sz="1900"/>
              <a:t>Worst case: O(logn)</a:t>
            </a:r>
            <a:endParaRPr sz="1900"/>
          </a:p>
          <a:p>
            <a:pPr indent="0" lvl="0" marL="0" rtl="0" algn="l">
              <a:spcBef>
                <a:spcPts val="1600"/>
              </a:spcBef>
              <a:spcAft>
                <a:spcPts val="0"/>
              </a:spcAft>
              <a:buNone/>
            </a:pPr>
            <a:r>
              <a:rPr lang="en" sz="1900"/>
              <a:t>Space Complexity to edit an existing word is : O (1)</a:t>
            </a:r>
            <a:endParaRPr sz="1900"/>
          </a:p>
          <a:p>
            <a:pPr indent="0" lvl="0" marL="0" rtl="0" algn="l">
              <a:spcBef>
                <a:spcPts val="16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7"/>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271" name="Google Shape;271;p47"/>
          <p:cNvSpPr txBox="1"/>
          <p:nvPr>
            <p:ph idx="1" type="body"/>
          </p:nvPr>
        </p:nvSpPr>
        <p:spPr>
          <a:xfrm>
            <a:off x="387900" y="1193225"/>
            <a:ext cx="8368200" cy="3074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400">
                <a:solidFill>
                  <a:srgbClr val="FFFFFF"/>
                </a:solidFill>
              </a:rPr>
              <a:t>Practical knowledge means the visualization of the knowledge, which we read in our books. For this, we perform experiments and get observations. Practical knowledge is very important in every field. One must be familiar with the problems related to that field so that he may solve them and become a successful person. The main objective of our project was to implement the Lexicon (dictionary) using the principal concepts of trees. Binary search Tree is the most efficient tree in terms of searching for a node, so we’ve covered it into a coherent framework. The dictionary is a real-life application where a person can look for words, their meanings, along with synonyms and antonyms, easily. We’ve gained a lot of knowledge and exposure in Data Structures from working on this project, be it concepts,  team work, group discussion, innovation, optimization, debugging, testing and development. We also faced a lot of difficulties during the execution of the lexicon, be it errors, be it idea implementation, be it complexity. We’d like to take this project to a level above by adding file handling, etc. in the future.</a:t>
            </a:r>
            <a:endParaRPr sz="1400">
              <a:solidFill>
                <a:srgbClr val="FFFFFF"/>
              </a:solidFill>
            </a:endParaRPr>
          </a:p>
          <a:p>
            <a:pPr indent="0" lvl="0" marL="0" rtl="0" algn="just">
              <a:lnSpc>
                <a:spcPct val="150000"/>
              </a:lnSpc>
              <a:spcBef>
                <a:spcPts val="0"/>
              </a:spcBef>
              <a:spcAft>
                <a:spcPts val="0"/>
              </a:spcAft>
              <a:buNone/>
            </a:pPr>
            <a:r>
              <a:t/>
            </a:r>
            <a:endParaRPr sz="1400">
              <a:solidFill>
                <a:srgbClr val="FFFFFF"/>
              </a:solidFill>
            </a:endParaRPr>
          </a:p>
          <a:p>
            <a:pPr indent="0" lvl="0" marL="0" rtl="0" algn="l">
              <a:spcBef>
                <a:spcPts val="12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8"/>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277" name="Google Shape;277;p4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600">
                <a:solidFill>
                  <a:srgbClr val="FFFFFF"/>
                </a:solidFill>
              </a:rPr>
              <a:t>There are a number of directions to enhance the work presented here in this report and to explore new applications which involves trees, and for the ideas about extensibility presented here. Future work concerns deeper analysis of particular mechanisms, efficiency of algorithms in time and space, learning file handling, indexing in trees, using B trees, or B+ trees, or any other efficient m-way trees. New proposals to try different methods, or simply curiosity to develop applications which run on these algorithms. This has a very vast scope in the future.</a:t>
            </a:r>
            <a:endParaRPr sz="2200">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9"/>
          <p:cNvSpPr txBox="1"/>
          <p:nvPr>
            <p:ph idx="1" type="body"/>
          </p:nvPr>
        </p:nvSpPr>
        <p:spPr>
          <a:xfrm>
            <a:off x="1569300" y="1834350"/>
            <a:ext cx="6165600" cy="147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6000">
                <a:solidFill>
                  <a:srgbClr val="FCE5CD"/>
                </a:solidFill>
                <a:latin typeface="Georgia"/>
                <a:ea typeface="Georgia"/>
                <a:cs typeface="Georgia"/>
                <a:sym typeface="Georgia"/>
              </a:rPr>
              <a:t>THANK YOU !!</a:t>
            </a:r>
            <a:endParaRPr b="1" sz="6000">
              <a:solidFill>
                <a:srgbClr val="FCE5CD"/>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t>What is a binary Search Tree ?</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71429"/>
              </a:lnSpc>
              <a:spcBef>
                <a:spcPts val="0"/>
              </a:spcBef>
              <a:spcAft>
                <a:spcPts val="0"/>
              </a:spcAft>
              <a:buNone/>
            </a:pPr>
            <a:r>
              <a:rPr b="1" lang="en" sz="1500">
                <a:solidFill>
                  <a:srgbClr val="FFFFFF"/>
                </a:solidFill>
                <a:latin typeface="Arial"/>
                <a:ea typeface="Arial"/>
                <a:cs typeface="Arial"/>
                <a:sym typeface="Arial"/>
              </a:rPr>
              <a:t>Binary Search Tree</a:t>
            </a:r>
            <a:r>
              <a:rPr lang="en" sz="1500">
                <a:solidFill>
                  <a:srgbClr val="FFFFFF"/>
                </a:solidFill>
                <a:latin typeface="Arial"/>
                <a:ea typeface="Arial"/>
                <a:cs typeface="Arial"/>
                <a:sym typeface="Arial"/>
              </a:rPr>
              <a:t> is a recursive tree data structure which has the following properties:</a:t>
            </a:r>
            <a:endParaRPr sz="1500">
              <a:solidFill>
                <a:srgbClr val="FFFFFF"/>
              </a:solidFill>
              <a:latin typeface="Arial"/>
              <a:ea typeface="Arial"/>
              <a:cs typeface="Arial"/>
              <a:sym typeface="Arial"/>
            </a:endParaRPr>
          </a:p>
          <a:p>
            <a:pPr indent="-323850" lvl="0" marL="800100" rtl="0" algn="l">
              <a:lnSpc>
                <a:spcPct val="158000"/>
              </a:lnSpc>
              <a:spcBef>
                <a:spcPts val="800"/>
              </a:spcBef>
              <a:spcAft>
                <a:spcPts val="0"/>
              </a:spcAft>
              <a:buClr>
                <a:srgbClr val="FFFFFF"/>
              </a:buClr>
              <a:buSzPts val="1500"/>
              <a:buFont typeface="Arial"/>
              <a:buChar char="●"/>
            </a:pPr>
            <a:r>
              <a:rPr lang="en" sz="1500">
                <a:solidFill>
                  <a:srgbClr val="FFFFFF"/>
                </a:solidFill>
                <a:latin typeface="Arial"/>
                <a:ea typeface="Arial"/>
                <a:cs typeface="Arial"/>
                <a:sym typeface="Arial"/>
              </a:rPr>
              <a:t>The left subtree of a node contains only nodes with keys lesser than the node’s key.</a:t>
            </a:r>
            <a:endParaRPr sz="1500">
              <a:solidFill>
                <a:srgbClr val="FFFFFF"/>
              </a:solidFill>
              <a:latin typeface="Arial"/>
              <a:ea typeface="Arial"/>
              <a:cs typeface="Arial"/>
              <a:sym typeface="Arial"/>
            </a:endParaRPr>
          </a:p>
          <a:p>
            <a:pPr indent="-323850" lvl="0" marL="800100" rtl="0" algn="l">
              <a:lnSpc>
                <a:spcPct val="158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The right subtree of a node contains only nodes with keys greater than the node’s key.</a:t>
            </a:r>
            <a:endParaRPr sz="1500">
              <a:solidFill>
                <a:srgbClr val="FFFFFF"/>
              </a:solidFill>
              <a:latin typeface="Arial"/>
              <a:ea typeface="Arial"/>
              <a:cs typeface="Arial"/>
              <a:sym typeface="Arial"/>
            </a:endParaRPr>
          </a:p>
          <a:p>
            <a:pPr indent="-323850" lvl="0" marL="800100" rtl="0" algn="l">
              <a:lnSpc>
                <a:spcPct val="158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The left and right subtree each must also be a binary search tree.</a:t>
            </a:r>
            <a:endParaRPr sz="1500">
              <a:solidFill>
                <a:srgbClr val="FFFFFF"/>
              </a:solidFill>
              <a:latin typeface="Arial"/>
              <a:ea typeface="Arial"/>
              <a:cs typeface="Arial"/>
              <a:sym typeface="Arial"/>
            </a:endParaRPr>
          </a:p>
          <a:p>
            <a:pPr indent="0" lvl="0" marL="0" rtl="0" algn="l">
              <a:spcBef>
                <a:spcPts val="3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7"/>
          <p:cNvPicPr preferRelativeResize="0"/>
          <p:nvPr/>
        </p:nvPicPr>
        <p:blipFill>
          <a:blip r:embed="rId3">
            <a:alphaModFix/>
          </a:blip>
          <a:stretch>
            <a:fillRect/>
          </a:stretch>
        </p:blipFill>
        <p:spPr>
          <a:xfrm>
            <a:off x="2128838" y="762000"/>
            <a:ext cx="4886325" cy="3619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571600" y="2896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t>How to Implement Dictionary Using a BST?</a:t>
            </a:r>
            <a:endParaRPr/>
          </a:p>
        </p:txBody>
      </p:sp>
      <p:sp>
        <p:nvSpPr>
          <p:cNvPr id="93" name="Google Shape;93;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Dictionaries can be implemented using a binary search tree.  A binary search tree is a binary tree such that each node stores a key of a dictionary.</a:t>
            </a:r>
            <a:endParaRPr sz="1600">
              <a:solidFill>
                <a:srgbClr val="FFFFFF"/>
              </a:solidFill>
              <a:latin typeface="Arial"/>
              <a:ea typeface="Arial"/>
              <a:cs typeface="Arial"/>
              <a:sym typeface="Arial"/>
            </a:endParaRPr>
          </a:p>
          <a:p>
            <a:pPr indent="-330200" lvl="0" marL="457200" rtl="0" algn="l">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Key 'K' of a node is always greater than the keys present in its left sub tree.</a:t>
            </a:r>
            <a:endParaRPr sz="1600">
              <a:solidFill>
                <a:srgbClr val="FFFFFF"/>
              </a:solidFill>
              <a:latin typeface="Arial"/>
              <a:ea typeface="Arial"/>
              <a:cs typeface="Arial"/>
              <a:sym typeface="Arial"/>
            </a:endParaRPr>
          </a:p>
          <a:p>
            <a:pPr indent="-330200" lvl="0" marL="457200" rtl="0" algn="l">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Similarly, the key 'K' of a node is always lesser than the keys present in its right subtree.</a:t>
            </a:r>
            <a:endParaRPr sz="1600">
              <a:solidFill>
                <a:srgbClr val="FFFFFF"/>
              </a:solidFill>
              <a:latin typeface="Arial"/>
              <a:ea typeface="Arial"/>
              <a:cs typeface="Arial"/>
              <a:sym typeface="Arial"/>
            </a:endParaRPr>
          </a:p>
          <a:p>
            <a:pPr indent="-330200" lvl="0" marL="457200" rtl="0" algn="l">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Implementation of lexicon - which will read a list of words and their definitions. Users can look for their meaning an their synonyms and antonyms. Insertion of new words, searching and  deletion can also be performed. We are using the concepts of data structures such as trees, arrays ,linked lists etc.</a:t>
            </a:r>
            <a:endParaRPr sz="23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ctr">
              <a:spcBef>
                <a:spcPts val="0"/>
              </a:spcBef>
              <a:spcAft>
                <a:spcPts val="0"/>
              </a:spcAft>
              <a:buNone/>
            </a:pPr>
            <a:r>
              <a:rPr lang="en"/>
              <a:t>Some of the Modules of our Project include:</a:t>
            </a:r>
            <a:endParaRPr/>
          </a:p>
        </p:txBody>
      </p:sp>
      <p:sp>
        <p:nvSpPr>
          <p:cNvPr id="99" name="Google Shape;99;p19"/>
          <p:cNvSpPr txBox="1"/>
          <p:nvPr>
            <p:ph idx="1" type="body"/>
          </p:nvPr>
        </p:nvSpPr>
        <p:spPr>
          <a:xfrm>
            <a:off x="2801375" y="1489825"/>
            <a:ext cx="5954700" cy="30789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Char char="●"/>
            </a:pPr>
            <a:r>
              <a:rPr b="1" lang="en" sz="2000">
                <a:solidFill>
                  <a:srgbClr val="FFFFFF"/>
                </a:solidFill>
                <a:latin typeface="Arial"/>
                <a:ea typeface="Arial"/>
                <a:cs typeface="Arial"/>
                <a:sym typeface="Arial"/>
              </a:rPr>
              <a:t>Creation of words</a:t>
            </a:r>
            <a:endParaRPr b="1" sz="2000">
              <a:solidFill>
                <a:srgbClr val="FFFFFF"/>
              </a:solidFill>
              <a:latin typeface="Arial"/>
              <a:ea typeface="Arial"/>
              <a:cs typeface="Arial"/>
              <a:sym typeface="Arial"/>
            </a:endParaRPr>
          </a:p>
          <a:p>
            <a:pPr indent="-361950" lvl="0" marL="457200" rtl="0" algn="l">
              <a:spcBef>
                <a:spcPts val="0"/>
              </a:spcBef>
              <a:spcAft>
                <a:spcPts val="0"/>
              </a:spcAft>
              <a:buClr>
                <a:srgbClr val="FFFFFF"/>
              </a:buClr>
              <a:buSzPts val="2100"/>
              <a:buChar char="●"/>
            </a:pPr>
            <a:r>
              <a:rPr b="1" lang="en" sz="2000">
                <a:solidFill>
                  <a:srgbClr val="FFFFFF"/>
                </a:solidFill>
                <a:latin typeface="Arial"/>
                <a:ea typeface="Arial"/>
                <a:cs typeface="Arial"/>
                <a:sym typeface="Arial"/>
              </a:rPr>
              <a:t>Insertion of words</a:t>
            </a:r>
            <a:endParaRPr b="1" sz="2000">
              <a:solidFill>
                <a:srgbClr val="FFFFFF"/>
              </a:solidFill>
              <a:latin typeface="Arial"/>
              <a:ea typeface="Arial"/>
              <a:cs typeface="Arial"/>
              <a:sym typeface="Arial"/>
            </a:endParaRPr>
          </a:p>
          <a:p>
            <a:pPr indent="-361950" lvl="0" marL="457200" rtl="0" algn="l">
              <a:spcBef>
                <a:spcPts val="0"/>
              </a:spcBef>
              <a:spcAft>
                <a:spcPts val="0"/>
              </a:spcAft>
              <a:buClr>
                <a:srgbClr val="FFFFFF"/>
              </a:buClr>
              <a:buSzPts val="2100"/>
              <a:buChar char="●"/>
            </a:pPr>
            <a:r>
              <a:rPr b="1" lang="en" sz="2000">
                <a:solidFill>
                  <a:srgbClr val="FFFFFF"/>
                </a:solidFill>
                <a:latin typeface="Arial"/>
                <a:ea typeface="Arial"/>
                <a:cs typeface="Arial"/>
                <a:sym typeface="Arial"/>
              </a:rPr>
              <a:t>Display of words</a:t>
            </a:r>
            <a:endParaRPr b="1" sz="2000">
              <a:solidFill>
                <a:srgbClr val="FFFFFF"/>
              </a:solidFill>
              <a:latin typeface="Arial"/>
              <a:ea typeface="Arial"/>
              <a:cs typeface="Arial"/>
              <a:sym typeface="Arial"/>
            </a:endParaRPr>
          </a:p>
          <a:p>
            <a:pPr indent="-361950" lvl="0" marL="457200" rtl="0" algn="l">
              <a:spcBef>
                <a:spcPts val="0"/>
              </a:spcBef>
              <a:spcAft>
                <a:spcPts val="0"/>
              </a:spcAft>
              <a:buClr>
                <a:srgbClr val="FFFFFF"/>
              </a:buClr>
              <a:buSzPts val="2100"/>
              <a:buChar char="●"/>
            </a:pPr>
            <a:r>
              <a:rPr b="1" lang="en" sz="2000">
                <a:solidFill>
                  <a:srgbClr val="FFFFFF"/>
                </a:solidFill>
                <a:latin typeface="Arial"/>
                <a:ea typeface="Arial"/>
                <a:cs typeface="Arial"/>
                <a:sym typeface="Arial"/>
              </a:rPr>
              <a:t>Deletion of words</a:t>
            </a:r>
            <a:endParaRPr b="1" sz="2000">
              <a:solidFill>
                <a:srgbClr val="FFFFFF"/>
              </a:solidFill>
              <a:latin typeface="Arial"/>
              <a:ea typeface="Arial"/>
              <a:cs typeface="Arial"/>
              <a:sym typeface="Arial"/>
            </a:endParaRPr>
          </a:p>
          <a:p>
            <a:pPr indent="-361950" lvl="0" marL="457200" rtl="0" algn="l">
              <a:spcBef>
                <a:spcPts val="0"/>
              </a:spcBef>
              <a:spcAft>
                <a:spcPts val="0"/>
              </a:spcAft>
              <a:buClr>
                <a:srgbClr val="FFFFFF"/>
              </a:buClr>
              <a:buSzPts val="2100"/>
              <a:buChar char="●"/>
            </a:pPr>
            <a:r>
              <a:rPr b="1" lang="en" sz="2000">
                <a:solidFill>
                  <a:srgbClr val="FFFFFF"/>
                </a:solidFill>
                <a:latin typeface="Arial"/>
                <a:ea typeface="Arial"/>
                <a:cs typeface="Arial"/>
                <a:sym typeface="Arial"/>
              </a:rPr>
              <a:t>Searching a word</a:t>
            </a:r>
            <a:endParaRPr b="1" sz="2000">
              <a:solidFill>
                <a:srgbClr val="FFFFFF"/>
              </a:solidFill>
              <a:latin typeface="Arial"/>
              <a:ea typeface="Arial"/>
              <a:cs typeface="Arial"/>
              <a:sym typeface="Arial"/>
            </a:endParaRPr>
          </a:p>
          <a:p>
            <a:pPr indent="-361950" lvl="0" marL="457200" rtl="0" algn="l">
              <a:spcBef>
                <a:spcPts val="0"/>
              </a:spcBef>
              <a:spcAft>
                <a:spcPts val="0"/>
              </a:spcAft>
              <a:buClr>
                <a:srgbClr val="FFFFFF"/>
              </a:buClr>
              <a:buSzPts val="2100"/>
              <a:buChar char="●"/>
            </a:pPr>
            <a:r>
              <a:rPr b="1" lang="en" sz="2000">
                <a:solidFill>
                  <a:srgbClr val="FFFFFF"/>
                </a:solidFill>
                <a:latin typeface="Arial"/>
                <a:ea typeface="Arial"/>
                <a:cs typeface="Arial"/>
                <a:sym typeface="Arial"/>
              </a:rPr>
              <a:t>Total words in the lexicon</a:t>
            </a:r>
            <a:endParaRPr b="1" sz="2000">
              <a:solidFill>
                <a:srgbClr val="FFFFFF"/>
              </a:solidFill>
              <a:latin typeface="Arial"/>
              <a:ea typeface="Arial"/>
              <a:cs typeface="Arial"/>
              <a:sym typeface="Arial"/>
            </a:endParaRPr>
          </a:p>
          <a:p>
            <a:pPr indent="-361950" lvl="0" marL="457200" rtl="0" algn="l">
              <a:spcBef>
                <a:spcPts val="0"/>
              </a:spcBef>
              <a:spcAft>
                <a:spcPts val="0"/>
              </a:spcAft>
              <a:buClr>
                <a:srgbClr val="FFFFFF"/>
              </a:buClr>
              <a:buSzPts val="2100"/>
              <a:buChar char="●"/>
            </a:pPr>
            <a:r>
              <a:rPr b="1" lang="en" sz="2000">
                <a:solidFill>
                  <a:srgbClr val="FFFFFF"/>
                </a:solidFill>
                <a:latin typeface="Arial"/>
                <a:ea typeface="Arial"/>
                <a:cs typeface="Arial"/>
                <a:sym typeface="Arial"/>
              </a:rPr>
              <a:t>Editing a word</a:t>
            </a:r>
            <a:endParaRPr sz="21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44750" y="363100"/>
            <a:ext cx="8368200" cy="686100"/>
          </a:xfrm>
          <a:prstGeom prst="rect">
            <a:avLst/>
          </a:prstGeom>
          <a:solidFill>
            <a:srgbClr val="073763"/>
          </a:solidFill>
        </p:spPr>
        <p:txBody>
          <a:bodyPr anchorCtr="0" anchor="b" bIns="91425" lIns="91425" spcFirstLastPara="1" rIns="91425" wrap="square" tIns="91425">
            <a:noAutofit/>
          </a:bodyPr>
          <a:lstStyle/>
          <a:p>
            <a:pPr indent="0" lvl="0" marL="0" rtl="0" algn="ctr">
              <a:spcBef>
                <a:spcPts val="0"/>
              </a:spcBef>
              <a:spcAft>
                <a:spcPts val="0"/>
              </a:spcAft>
              <a:buNone/>
            </a:pPr>
            <a:r>
              <a:rPr lang="en"/>
              <a:t>CREATION OF NEW NODE</a:t>
            </a:r>
            <a:endParaRPr/>
          </a:p>
        </p:txBody>
      </p:sp>
      <p:sp>
        <p:nvSpPr>
          <p:cNvPr id="105" name="Google Shape;105;p20"/>
          <p:cNvSpPr txBox="1"/>
          <p:nvPr>
            <p:ph idx="1" type="body"/>
          </p:nvPr>
        </p:nvSpPr>
        <p:spPr>
          <a:xfrm>
            <a:off x="168650" y="1722800"/>
            <a:ext cx="85443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Arial"/>
                <a:ea typeface="Arial"/>
                <a:cs typeface="Arial"/>
                <a:sym typeface="Arial"/>
              </a:rPr>
              <a:t>This function is used to create a new node of binary search tree such that each node stores a key(i.e word along with its meaning, antonym and synonym) of a dictionary.</a:t>
            </a:r>
            <a:endParaRPr sz="1700">
              <a:solidFill>
                <a:srgbClr val="FFFFFF"/>
              </a:solidFill>
              <a:latin typeface="Arial"/>
              <a:ea typeface="Arial"/>
              <a:cs typeface="Arial"/>
              <a:sym typeface="Arial"/>
            </a:endParaRPr>
          </a:p>
          <a:p>
            <a:pPr indent="0" lvl="0" marL="0" rtl="0" algn="l">
              <a:spcBef>
                <a:spcPts val="0"/>
              </a:spcBef>
              <a:spcAft>
                <a:spcPts val="0"/>
              </a:spcAft>
              <a:buNone/>
            </a:pPr>
            <a:r>
              <a:rPr lang="en" sz="1700">
                <a:solidFill>
                  <a:srgbClr val="FFFFFF"/>
                </a:solidFill>
                <a:latin typeface="Arial"/>
                <a:ea typeface="Arial"/>
                <a:cs typeface="Arial"/>
                <a:sym typeface="Arial"/>
              </a:rPr>
              <a:t>The memory to the new node is allocated dynamically using the malloc function. Any number of nodes can be created and linked to the existing node.</a:t>
            </a:r>
            <a:endParaRPr sz="1700">
              <a:solidFill>
                <a:srgbClr val="FFFFFF"/>
              </a:solidFill>
              <a:latin typeface="Arial"/>
              <a:ea typeface="Arial"/>
              <a:cs typeface="Arial"/>
              <a:sym typeface="Arial"/>
            </a:endParaRPr>
          </a:p>
          <a:p>
            <a:pPr indent="0" lvl="0" marL="0" rtl="0" algn="l">
              <a:spcBef>
                <a:spcPts val="0"/>
              </a:spcBef>
              <a:spcAft>
                <a:spcPts val="0"/>
              </a:spcAft>
              <a:buNone/>
            </a:pPr>
            <a:r>
              <a:t/>
            </a:r>
            <a:endParaRPr sz="1700">
              <a:solidFill>
                <a:srgbClr val="FFFFFF"/>
              </a:solidFill>
              <a:latin typeface="Arial"/>
              <a:ea typeface="Arial"/>
              <a:cs typeface="Arial"/>
              <a:sym typeface="Arial"/>
            </a:endParaRPr>
          </a:p>
          <a:p>
            <a:pPr indent="0" lvl="0" marL="0" rtl="0" algn="l">
              <a:spcBef>
                <a:spcPts val="0"/>
              </a:spcBef>
              <a:spcAft>
                <a:spcPts val="0"/>
              </a:spcAft>
              <a:buNone/>
            </a:pPr>
            <a:r>
              <a:t/>
            </a:r>
            <a:endParaRPr sz="1700">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87900" y="363100"/>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ctr">
              <a:spcBef>
                <a:spcPts val="0"/>
              </a:spcBef>
              <a:spcAft>
                <a:spcPts val="0"/>
              </a:spcAft>
              <a:buNone/>
            </a:pPr>
            <a:r>
              <a:rPr lang="en"/>
              <a:t>ALGORITHM (Pseudo Code)</a:t>
            </a:r>
            <a:endParaRPr/>
          </a:p>
        </p:txBody>
      </p:sp>
      <p:sp>
        <p:nvSpPr>
          <p:cNvPr id="111" name="Google Shape;111;p21"/>
          <p:cNvSpPr txBox="1"/>
          <p:nvPr>
            <p:ph idx="1" type="body"/>
          </p:nvPr>
        </p:nvSpPr>
        <p:spPr>
          <a:xfrm>
            <a:off x="-34500" y="1291325"/>
            <a:ext cx="9213000" cy="307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Creation of new node</a:t>
            </a:r>
            <a:endParaRPr sz="1600">
              <a:solidFill>
                <a:srgbClr val="FFFFFF"/>
              </a:solidFill>
              <a:latin typeface="Arial"/>
              <a:ea typeface="Arial"/>
              <a:cs typeface="Arial"/>
              <a:sym typeface="Arial"/>
            </a:endParaRPr>
          </a:p>
          <a:p>
            <a:pPr indent="0" lvl="0" marL="457200" rtl="0" algn="l">
              <a:spcBef>
                <a:spcPts val="0"/>
              </a:spcBef>
              <a:spcAft>
                <a:spcPts val="0"/>
              </a:spcAft>
              <a:buNone/>
            </a:pPr>
            <a:r>
              <a:rPr lang="en" sz="1600">
                <a:solidFill>
                  <a:srgbClr val="FFFFFF"/>
                </a:solidFill>
                <a:latin typeface="Arial"/>
                <a:ea typeface="Arial"/>
                <a:cs typeface="Arial"/>
                <a:sym typeface="Arial"/>
              </a:rPr>
              <a:t>struct BSTnode * createNode(char *word, char *meaning, char *synonym, char *antonym) </a:t>
            </a:r>
            <a:endParaRPr sz="1600">
              <a:solidFill>
                <a:srgbClr val="FFFFFF"/>
              </a:solidFill>
              <a:latin typeface="Arial"/>
              <a:ea typeface="Arial"/>
              <a:cs typeface="Arial"/>
              <a:sym typeface="Arial"/>
            </a:endParaRPr>
          </a:p>
          <a:p>
            <a:pPr indent="0" lvl="0" marL="457200" rtl="0" algn="l">
              <a:spcBef>
                <a:spcPts val="0"/>
              </a:spcBef>
              <a:spcAft>
                <a:spcPts val="0"/>
              </a:spcAft>
              <a:buNone/>
            </a:pPr>
            <a:r>
              <a:rPr lang="en" sz="1600">
                <a:solidFill>
                  <a:srgbClr val="FFFFFF"/>
                </a:solidFill>
                <a:latin typeface="Arial"/>
                <a:ea typeface="Arial"/>
                <a:cs typeface="Arial"/>
                <a:sym typeface="Arial"/>
              </a:rPr>
              <a:t>{</a:t>
            </a:r>
            <a:endParaRPr sz="1600">
              <a:solidFill>
                <a:srgbClr val="FFFFFF"/>
              </a:solidFill>
              <a:latin typeface="Arial"/>
              <a:ea typeface="Arial"/>
              <a:cs typeface="Arial"/>
              <a:sym typeface="Arial"/>
            </a:endParaRPr>
          </a:p>
          <a:p>
            <a:pPr indent="0" lvl="0" marL="914400" rtl="0" algn="l">
              <a:spcBef>
                <a:spcPts val="0"/>
              </a:spcBef>
              <a:spcAft>
                <a:spcPts val="0"/>
              </a:spcAft>
              <a:buNone/>
            </a:pPr>
            <a:r>
              <a:rPr lang="en" sz="1600">
                <a:solidFill>
                  <a:srgbClr val="FFFFFF"/>
                </a:solidFill>
                <a:latin typeface="Arial"/>
                <a:ea typeface="Arial"/>
                <a:cs typeface="Arial"/>
                <a:sym typeface="Arial"/>
              </a:rPr>
              <a:t>1. </a:t>
            </a:r>
            <a:r>
              <a:rPr lang="en" sz="1600">
                <a:solidFill>
                  <a:srgbClr val="FFFF00"/>
                </a:solidFill>
                <a:latin typeface="Arial"/>
                <a:ea typeface="Arial"/>
                <a:cs typeface="Arial"/>
                <a:sym typeface="Arial"/>
              </a:rPr>
              <a:t>struct BSTnode *newnode</a:t>
            </a:r>
            <a:endParaRPr sz="1600">
              <a:solidFill>
                <a:srgbClr val="FFFF00"/>
              </a:solidFill>
              <a:latin typeface="Arial"/>
              <a:ea typeface="Arial"/>
              <a:cs typeface="Arial"/>
              <a:sym typeface="Arial"/>
            </a:endParaRPr>
          </a:p>
          <a:p>
            <a:pPr indent="0" lvl="0" marL="914400" rtl="0" algn="l">
              <a:spcBef>
                <a:spcPts val="0"/>
              </a:spcBef>
              <a:spcAft>
                <a:spcPts val="0"/>
              </a:spcAft>
              <a:buNone/>
            </a:pPr>
            <a:r>
              <a:rPr lang="en" sz="1600">
                <a:solidFill>
                  <a:srgbClr val="FFFFFF"/>
                </a:solidFill>
                <a:latin typeface="Arial"/>
                <a:ea typeface="Arial"/>
                <a:cs typeface="Arial"/>
                <a:sym typeface="Arial"/>
              </a:rPr>
              <a:t>2. Allocate the memory to the newnode dynamically using the malloc function</a:t>
            </a:r>
            <a:endParaRPr sz="1600">
              <a:solidFill>
                <a:srgbClr val="FFFFFF"/>
              </a:solidFill>
              <a:latin typeface="Arial"/>
              <a:ea typeface="Arial"/>
              <a:cs typeface="Arial"/>
              <a:sym typeface="Arial"/>
            </a:endParaRPr>
          </a:p>
          <a:p>
            <a:pPr indent="0" lvl="0" marL="914400" rtl="0" algn="l">
              <a:spcBef>
                <a:spcPts val="0"/>
              </a:spcBef>
              <a:spcAft>
                <a:spcPts val="0"/>
              </a:spcAft>
              <a:buNone/>
            </a:pPr>
            <a:r>
              <a:rPr lang="en" sz="1600">
                <a:solidFill>
                  <a:srgbClr val="FFFFFF"/>
                </a:solidFill>
                <a:latin typeface="Arial"/>
                <a:ea typeface="Arial"/>
                <a:cs typeface="Arial"/>
                <a:sym typeface="Arial"/>
              </a:rPr>
              <a:t>     </a:t>
            </a:r>
            <a:r>
              <a:rPr lang="en" sz="1600">
                <a:solidFill>
                  <a:srgbClr val="FFFF00"/>
                </a:solidFill>
                <a:latin typeface="Arial"/>
                <a:ea typeface="Arial"/>
                <a:cs typeface="Arial"/>
                <a:sym typeface="Arial"/>
              </a:rPr>
              <a:t>newnode = (struct BSTnode *)malloc(sizeof(struct BSTnode))</a:t>
            </a:r>
            <a:endParaRPr sz="1600">
              <a:solidFill>
                <a:srgbClr val="FFFF00"/>
              </a:solidFill>
              <a:latin typeface="Arial"/>
              <a:ea typeface="Arial"/>
              <a:cs typeface="Arial"/>
              <a:sym typeface="Arial"/>
            </a:endParaRPr>
          </a:p>
          <a:p>
            <a:pPr indent="0" lvl="0" marL="914400" rtl="0" algn="l">
              <a:spcBef>
                <a:spcPts val="0"/>
              </a:spcBef>
              <a:spcAft>
                <a:spcPts val="0"/>
              </a:spcAft>
              <a:buNone/>
            </a:pPr>
            <a:r>
              <a:rPr lang="en" sz="1600">
                <a:solidFill>
                  <a:srgbClr val="FFFFFF"/>
                </a:solidFill>
                <a:latin typeface="Arial"/>
                <a:ea typeface="Arial"/>
                <a:cs typeface="Arial"/>
                <a:sym typeface="Arial"/>
              </a:rPr>
              <a:t>3. Assign the values to the respective fields of newnode using the strcpy function</a:t>
            </a:r>
            <a:endParaRPr sz="1600">
              <a:solidFill>
                <a:srgbClr val="FFFFFF"/>
              </a:solidFill>
              <a:latin typeface="Arial"/>
              <a:ea typeface="Arial"/>
              <a:cs typeface="Arial"/>
              <a:sym typeface="Arial"/>
            </a:endParaRPr>
          </a:p>
          <a:p>
            <a:pPr indent="0" lvl="0" marL="914400" rtl="0" algn="l">
              <a:spcBef>
                <a:spcPts val="0"/>
              </a:spcBef>
              <a:spcAft>
                <a:spcPts val="0"/>
              </a:spcAft>
              <a:buNone/>
            </a:pPr>
            <a:r>
              <a:rPr lang="en" sz="1600">
                <a:solidFill>
                  <a:srgbClr val="FFFFFF"/>
                </a:solidFill>
                <a:latin typeface="Arial"/>
                <a:ea typeface="Arial"/>
                <a:cs typeface="Arial"/>
                <a:sym typeface="Arial"/>
              </a:rPr>
              <a:t>   </a:t>
            </a:r>
            <a:r>
              <a:rPr lang="en" sz="1600">
                <a:solidFill>
                  <a:srgbClr val="FFFF00"/>
                </a:solidFill>
                <a:latin typeface="Arial"/>
                <a:ea typeface="Arial"/>
                <a:cs typeface="Arial"/>
                <a:sym typeface="Arial"/>
              </a:rPr>
              <a:t> strcpy(newnode-&gt;word, word)</a:t>
            </a:r>
            <a:r>
              <a:rPr lang="en" sz="1600">
                <a:solidFill>
                  <a:srgbClr val="FFFFFF"/>
                </a:solidFill>
                <a:latin typeface="Arial"/>
                <a:ea typeface="Arial"/>
                <a:cs typeface="Arial"/>
                <a:sym typeface="Arial"/>
              </a:rPr>
              <a:t> </a:t>
            </a:r>
            <a:endParaRPr sz="1600">
              <a:solidFill>
                <a:srgbClr val="FFFFFF"/>
              </a:solidFill>
              <a:latin typeface="Arial"/>
              <a:ea typeface="Arial"/>
              <a:cs typeface="Arial"/>
              <a:sym typeface="Arial"/>
            </a:endParaRPr>
          </a:p>
          <a:p>
            <a:pPr indent="0" lvl="0" marL="914400" rtl="0" algn="l">
              <a:spcBef>
                <a:spcPts val="0"/>
              </a:spcBef>
              <a:spcAft>
                <a:spcPts val="0"/>
              </a:spcAft>
              <a:buNone/>
            </a:pPr>
            <a:r>
              <a:rPr lang="en" sz="1600">
                <a:solidFill>
                  <a:srgbClr val="FFFFFF"/>
                </a:solidFill>
                <a:latin typeface="Arial"/>
                <a:ea typeface="Arial"/>
                <a:cs typeface="Arial"/>
                <a:sym typeface="Arial"/>
              </a:rPr>
              <a:t>4. Set Left and Right pointers of newnode = NULL</a:t>
            </a:r>
            <a:endParaRPr sz="1600">
              <a:solidFill>
                <a:srgbClr val="FFFFFF"/>
              </a:solidFill>
              <a:latin typeface="Arial"/>
              <a:ea typeface="Arial"/>
              <a:cs typeface="Arial"/>
              <a:sym typeface="Arial"/>
            </a:endParaRPr>
          </a:p>
          <a:p>
            <a:pPr indent="0" lvl="0" marL="914400" rtl="0" algn="l">
              <a:spcBef>
                <a:spcPts val="0"/>
              </a:spcBef>
              <a:spcAft>
                <a:spcPts val="0"/>
              </a:spcAft>
              <a:buNone/>
            </a:pPr>
            <a:r>
              <a:rPr lang="en" sz="1600">
                <a:solidFill>
                  <a:srgbClr val="FFFFFF"/>
                </a:solidFill>
                <a:latin typeface="Arial"/>
                <a:ea typeface="Arial"/>
                <a:cs typeface="Arial"/>
                <a:sym typeface="Arial"/>
              </a:rPr>
              <a:t>     </a:t>
            </a:r>
            <a:r>
              <a:rPr lang="en" sz="1600">
                <a:solidFill>
                  <a:srgbClr val="FFFF00"/>
                </a:solidFill>
                <a:latin typeface="Arial"/>
                <a:ea typeface="Arial"/>
                <a:cs typeface="Arial"/>
                <a:sym typeface="Arial"/>
              </a:rPr>
              <a:t>newnode-&gt;left = newnode-&gt;right = NULL;</a:t>
            </a:r>
            <a:endParaRPr sz="1600">
              <a:solidFill>
                <a:srgbClr val="FFFF00"/>
              </a:solidFill>
              <a:latin typeface="Arial"/>
              <a:ea typeface="Arial"/>
              <a:cs typeface="Arial"/>
              <a:sym typeface="Arial"/>
            </a:endParaRPr>
          </a:p>
          <a:p>
            <a:pPr indent="0" lvl="0" marL="914400" rtl="0" algn="l">
              <a:spcBef>
                <a:spcPts val="0"/>
              </a:spcBef>
              <a:spcAft>
                <a:spcPts val="0"/>
              </a:spcAft>
              <a:buNone/>
            </a:pPr>
            <a:r>
              <a:rPr lang="en" sz="1600">
                <a:solidFill>
                  <a:srgbClr val="FFFFFF"/>
                </a:solidFill>
                <a:latin typeface="Arial"/>
                <a:ea typeface="Arial"/>
                <a:cs typeface="Arial"/>
                <a:sym typeface="Arial"/>
              </a:rPr>
              <a:t>5. </a:t>
            </a:r>
            <a:r>
              <a:rPr lang="en" sz="1600">
                <a:solidFill>
                  <a:srgbClr val="FFFF00"/>
                </a:solidFill>
                <a:latin typeface="Arial"/>
                <a:ea typeface="Arial"/>
                <a:cs typeface="Arial"/>
                <a:sym typeface="Arial"/>
              </a:rPr>
              <a:t>return newnode;</a:t>
            </a:r>
            <a:endParaRPr sz="1600">
              <a:solidFill>
                <a:srgbClr val="FFFF00"/>
              </a:solidFill>
              <a:latin typeface="Arial"/>
              <a:ea typeface="Arial"/>
              <a:cs typeface="Arial"/>
              <a:sym typeface="Arial"/>
            </a:endParaRPr>
          </a:p>
          <a:p>
            <a:pPr indent="0" lvl="0" marL="0" rtl="0" algn="l">
              <a:spcBef>
                <a:spcPts val="0"/>
              </a:spcBef>
              <a:spcAft>
                <a:spcPts val="0"/>
              </a:spcAft>
              <a:buNone/>
            </a:pPr>
            <a:r>
              <a:rPr lang="en" sz="1600">
                <a:solidFill>
                  <a:srgbClr val="FFFF00"/>
                </a:solidFill>
                <a:latin typeface="Arial"/>
                <a:ea typeface="Arial"/>
                <a:cs typeface="Arial"/>
                <a:sym typeface="Arial"/>
              </a:rPr>
              <a:t>       </a:t>
            </a:r>
            <a:r>
              <a:rPr lang="en" sz="1600">
                <a:solidFill>
                  <a:srgbClr val="FFFFFF"/>
                </a:solidFill>
                <a:latin typeface="Arial"/>
                <a:ea typeface="Arial"/>
                <a:cs typeface="Arial"/>
                <a:sym typeface="Arial"/>
              </a:rPr>
              <a:t>}</a:t>
            </a:r>
            <a:endParaRPr sz="1600">
              <a:solidFill>
                <a:srgbClr val="FFFFFF"/>
              </a:solidFill>
              <a:latin typeface="Arial"/>
              <a:ea typeface="Arial"/>
              <a:cs typeface="Arial"/>
              <a:sym typeface="Arial"/>
            </a:endParaRPr>
          </a:p>
          <a:p>
            <a:pPr indent="0" lvl="0" marL="457200" rtl="0" algn="l">
              <a:spcBef>
                <a:spcPts val="0"/>
              </a:spcBef>
              <a:spcAft>
                <a:spcPts val="0"/>
              </a:spcAft>
              <a:buNone/>
            </a:pPr>
            <a:r>
              <a:t/>
            </a:r>
            <a:endParaRPr sz="1600">
              <a:solidFill>
                <a:srgbClr val="FFFFFF"/>
              </a:solidFill>
              <a:latin typeface="Arial"/>
              <a:ea typeface="Arial"/>
              <a:cs typeface="Arial"/>
              <a:sym typeface="Arial"/>
            </a:endParaRPr>
          </a:p>
          <a:p>
            <a:pPr indent="0" lvl="0" marL="457200" rtl="0" algn="l">
              <a:spcBef>
                <a:spcPts val="0"/>
              </a:spcBef>
              <a:spcAft>
                <a:spcPts val="0"/>
              </a:spcAft>
              <a:buNone/>
            </a:pPr>
            <a:r>
              <a:rPr lang="en" sz="1600">
                <a:solidFill>
                  <a:srgbClr val="FFFFFF"/>
                </a:solidFill>
                <a:latin typeface="Arial"/>
                <a:ea typeface="Arial"/>
                <a:cs typeface="Arial"/>
                <a:sym typeface="Arial"/>
              </a:rPr>
              <a:t>	</a:t>
            </a:r>
            <a:endParaRPr sz="1600">
              <a:solidFill>
                <a:srgbClr val="FFFFFF"/>
              </a:solidFill>
              <a:latin typeface="Arial"/>
              <a:ea typeface="Arial"/>
              <a:cs typeface="Arial"/>
              <a:sym typeface="Arial"/>
            </a:endParaRPr>
          </a:p>
          <a:p>
            <a:pPr indent="0" lvl="0" marL="457200" rtl="0" algn="l">
              <a:spcBef>
                <a:spcPts val="0"/>
              </a:spcBef>
              <a:spcAft>
                <a:spcPts val="0"/>
              </a:spcAft>
              <a:buNone/>
            </a:pPr>
            <a:r>
              <a:t/>
            </a:r>
            <a:endParaRPr sz="17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