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8" r:id="rId3"/>
    <p:sldId id="269" r:id="rId4"/>
    <p:sldId id="270" r:id="rId5"/>
    <p:sldId id="274" r:id="rId6"/>
    <p:sldId id="271" r:id="rId7"/>
    <p:sldId id="275" r:id="rId8"/>
    <p:sldId id="272" r:id="rId9"/>
    <p:sldId id="273"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A8"/>
    <a:srgbClr val="5D7373"/>
    <a:srgbClr val="FEC630"/>
    <a:srgbClr val="52CBBE"/>
    <a:srgbClr val="FF5969"/>
    <a:srgbClr val="52C9BD"/>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68" autoAdjust="0"/>
    <p:restoredTop sz="94660"/>
  </p:normalViewPr>
  <p:slideViewPr>
    <p:cSldViewPr snapToGrid="0">
      <p:cViewPr varScale="1">
        <p:scale>
          <a:sx n="71" d="100"/>
          <a:sy n="71" d="100"/>
        </p:scale>
        <p:origin x="17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18.04.2019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18.04.2019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18.04.2019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18.04.2019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18.04.2019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18.04.2019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18.04.2019</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18.04.2019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18.04.2019</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18.04.2019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18.04.2019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18.04.2019</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4F202974-31A3-4642-B671-F0DBBB7B4663}"/>
              </a:ext>
            </a:extLst>
          </p:cNvPr>
          <p:cNvSpPr txBox="1"/>
          <p:nvPr/>
        </p:nvSpPr>
        <p:spPr>
          <a:xfrm>
            <a:off x="3462304" y="3010736"/>
            <a:ext cx="8411449" cy="723275"/>
          </a:xfrm>
          <a:prstGeom prst="rect">
            <a:avLst/>
          </a:prstGeom>
          <a:noFill/>
        </p:spPr>
        <p:txBody>
          <a:bodyPr wrap="square" rtlCol="0">
            <a:spAutoFit/>
          </a:bodyPr>
          <a:lstStyle/>
          <a:p>
            <a:pPr algn="ctr"/>
            <a:r>
              <a:rPr lang="en-US" sz="4100" dirty="0" smtClean="0">
                <a:solidFill>
                  <a:srgbClr val="52CBBE"/>
                </a:solidFill>
                <a:latin typeface="Tw Cen MT" panose="020B0602020104020603" pitchFamily="34" charset="0"/>
              </a:rPr>
              <a:t>Predicting </a:t>
            </a:r>
            <a:r>
              <a:rPr lang="en-US" sz="4100" dirty="0" smtClean="0">
                <a:solidFill>
                  <a:srgbClr val="52CBBE"/>
                </a:solidFill>
                <a:latin typeface="Tw Cen MT" panose="020B0602020104020603" pitchFamily="34" charset="0"/>
              </a:rPr>
              <a:t>Rating </a:t>
            </a:r>
            <a:r>
              <a:rPr lang="en-US" sz="4100" dirty="0">
                <a:solidFill>
                  <a:srgbClr val="52CBBE"/>
                </a:solidFill>
                <a:latin typeface="Tw Cen MT" panose="020B0602020104020603" pitchFamily="34" charset="0"/>
              </a:rPr>
              <a:t>O</a:t>
            </a:r>
            <a:r>
              <a:rPr lang="en-US" sz="4100" dirty="0" smtClean="0">
                <a:solidFill>
                  <a:srgbClr val="52CBBE"/>
                </a:solidFill>
                <a:latin typeface="Tw Cen MT" panose="020B0602020104020603" pitchFamily="34" charset="0"/>
              </a:rPr>
              <a:t>f </a:t>
            </a:r>
            <a:r>
              <a:rPr lang="en-US" sz="4100" dirty="0" smtClean="0">
                <a:solidFill>
                  <a:srgbClr val="52CBBE"/>
                </a:solidFill>
                <a:latin typeface="Tw Cen MT" panose="020B0602020104020603" pitchFamily="34" charset="0"/>
              </a:rPr>
              <a:t>M</a:t>
            </a:r>
            <a:r>
              <a:rPr lang="en-US" sz="4100" dirty="0" smtClean="0">
                <a:solidFill>
                  <a:srgbClr val="52CBBE"/>
                </a:solidFill>
                <a:latin typeface="Tw Cen MT" panose="020B0602020104020603" pitchFamily="34" charset="0"/>
              </a:rPr>
              <a:t>obile APP</a:t>
            </a:r>
            <a:endParaRPr lang="en-US" sz="4100" dirty="0">
              <a:solidFill>
                <a:srgbClr val="52CBBE"/>
              </a:solidFill>
              <a:latin typeface="Tw Cen MT" panose="020B0602020104020603" pitchFamily="34" charset="0"/>
            </a:endParaRPr>
          </a:p>
        </p:txBody>
      </p:sp>
      <p:sp>
        <p:nvSpPr>
          <p:cNvPr id="58" name="TextBox 57">
            <a:extLst>
              <a:ext uri="{FF2B5EF4-FFF2-40B4-BE49-F238E27FC236}">
                <a16:creationId xmlns:a16="http://schemas.microsoft.com/office/drawing/2014/main" id="{79BCE1F0-A71E-4D4B-BE6A-A381604C28D2}"/>
              </a:ext>
            </a:extLst>
          </p:cNvPr>
          <p:cNvSpPr txBox="1"/>
          <p:nvPr/>
        </p:nvSpPr>
        <p:spPr>
          <a:xfrm>
            <a:off x="3987082" y="3759023"/>
            <a:ext cx="7278915" cy="1384995"/>
          </a:xfrm>
          <a:prstGeom prst="rect">
            <a:avLst/>
          </a:prstGeom>
          <a:noFill/>
        </p:spPr>
        <p:txBody>
          <a:bodyPr wrap="square" rtlCol="0">
            <a:spAutoFit/>
          </a:bodyPr>
          <a:lstStyle/>
          <a:p>
            <a:pPr algn="ctr"/>
            <a:r>
              <a:rPr lang="en-US" sz="2800" dirty="0" smtClean="0">
                <a:solidFill>
                  <a:srgbClr val="5D7373"/>
                </a:solidFill>
                <a:latin typeface="Tw Cen MT" panose="020B0602020104020603" pitchFamily="34" charset="0"/>
              </a:rPr>
              <a:t>Team Member : Muskan Shaikh</a:t>
            </a:r>
          </a:p>
          <a:p>
            <a:pPr algn="ctr"/>
            <a:r>
              <a:rPr lang="en-US" sz="2800" dirty="0" smtClean="0">
                <a:solidFill>
                  <a:srgbClr val="5D7373"/>
                </a:solidFill>
                <a:latin typeface="Tw Cen MT" panose="020B0602020104020603" pitchFamily="34" charset="0"/>
              </a:rPr>
              <a:t>		       Mariyam Shaikh</a:t>
            </a:r>
          </a:p>
          <a:p>
            <a:pPr algn="ctr"/>
            <a:r>
              <a:rPr lang="en-US" sz="2800" dirty="0" smtClean="0">
                <a:solidFill>
                  <a:srgbClr val="5D7373"/>
                </a:solidFill>
                <a:latin typeface="Tw Cen MT" panose="020B0602020104020603" pitchFamily="34" charset="0"/>
              </a:rPr>
              <a:t>	           Heena Khan</a:t>
            </a:r>
            <a:endParaRPr lang="en-US" sz="2800" dirty="0">
              <a:solidFill>
                <a:srgbClr val="5D7373"/>
              </a:solidFill>
              <a:latin typeface="Tw Cen MT" panose="020B0602020104020603" pitchFamily="34" charset="0"/>
            </a:endParaRP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Supervisior</a:t>
              </a:r>
              <a:endParaRPr lang="en-US" sz="28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Abstract</a:t>
              </a:r>
              <a:endParaRPr lang="en-US" sz="2800" b="1" dirty="0">
                <a:solidFill>
                  <a:srgbClr val="F0EEF0"/>
                </a:solidFill>
                <a:latin typeface="Tw Cen MT" panose="020B0602020104020603" pitchFamily="34" charset="0"/>
              </a:endParaRP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Introduction</a:t>
              </a:r>
              <a:endParaRPr lang="en-US" sz="2800" b="1" dirty="0">
                <a:solidFill>
                  <a:srgbClr val="F0EEF0"/>
                </a:solidFill>
                <a:latin typeface="Tw Cen MT" panose="020B0602020104020603" pitchFamily="34" charset="0"/>
              </a:endParaRP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28194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Prediction</a:t>
              </a:r>
              <a:endParaRPr lang="en-US" sz="2400" b="1" dirty="0">
                <a:solidFill>
                  <a:srgbClr val="F0EEF0"/>
                </a:solidFill>
                <a:latin typeface="Tw Cen MT" panose="020B0602020104020603" pitchFamily="34" charset="0"/>
              </a:endParaRP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281942"/>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Conclusion</a:t>
              </a:r>
              <a:endParaRPr lang="en-US" sz="2400" b="1" dirty="0">
                <a:solidFill>
                  <a:srgbClr val="F0EEF0"/>
                </a:solidFill>
                <a:latin typeface="Tw Cen MT" panose="020B0602020104020603" pitchFamily="34" charset="0"/>
              </a:endParaRP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840366" y="3339210"/>
              <a:ext cx="2195072"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Future Scope</a:t>
              </a:r>
              <a:endParaRPr lang="en-US" sz="28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err="1" smtClean="0">
                  <a:solidFill>
                    <a:srgbClr val="F0EEF0"/>
                  </a:solidFill>
                  <a:latin typeface="Tw Cen MT" panose="020B0602020104020603" pitchFamily="34" charset="0"/>
                </a:rPr>
                <a:t>Supervisior</a:t>
              </a:r>
              <a:endParaRPr lang="en-US" sz="28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Abstract</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Introduction</a:t>
              </a:r>
              <a:endParaRPr lang="en-US" sz="28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251162"/>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Prediction</a:t>
              </a:r>
              <a:endParaRPr lang="en-US" sz="2800" b="1" dirty="0">
                <a:solidFill>
                  <a:srgbClr val="F0EEF0"/>
                </a:solidFill>
                <a:latin typeface="Tw Cen MT" panose="020B0602020104020603" pitchFamily="34" charset="0"/>
              </a:endParaRP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Conclusion</a:t>
              </a:r>
              <a:endParaRPr lang="en-US" sz="28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833030" y="3345932"/>
              <a:ext cx="2181625"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Future Scope</a:t>
              </a:r>
              <a:endParaRPr lang="en-US" sz="28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2" name="Group 81">
            <a:extLst>
              <a:ext uri="{FF2B5EF4-FFF2-40B4-BE49-F238E27FC236}">
                <a16:creationId xmlns:a16="http://schemas.microsoft.com/office/drawing/2014/main" id="{A14E1B91-C212-4889-8705-49BCDB383225}"/>
              </a:ext>
            </a:extLst>
          </p:cNvPr>
          <p:cNvGrpSpPr/>
          <p:nvPr/>
        </p:nvGrpSpPr>
        <p:grpSpPr>
          <a:xfrm>
            <a:off x="3204739" y="671884"/>
            <a:ext cx="7000697" cy="1744884"/>
            <a:chOff x="2795389" y="3825317"/>
            <a:chExt cx="6791601" cy="1744884"/>
          </a:xfrm>
        </p:grpSpPr>
        <p:sp>
          <p:nvSpPr>
            <p:cNvPr id="83" name="TextBox 82">
              <a:extLst>
                <a:ext uri="{FF2B5EF4-FFF2-40B4-BE49-F238E27FC236}">
                  <a16:creationId xmlns:a16="http://schemas.microsoft.com/office/drawing/2014/main" id="{A94C4F95-2EDE-46B0-8B26-C72D6D3C8DB3}"/>
                </a:ext>
              </a:extLst>
            </p:cNvPr>
            <p:cNvSpPr txBox="1"/>
            <p:nvPr/>
          </p:nvSpPr>
          <p:spPr>
            <a:xfrm>
              <a:off x="4168471" y="3825317"/>
              <a:ext cx="4045435" cy="1569660"/>
            </a:xfrm>
            <a:prstGeom prst="rect">
              <a:avLst/>
            </a:prstGeom>
            <a:noFill/>
          </p:spPr>
          <p:txBody>
            <a:bodyPr wrap="square" rtlCol="0">
              <a:spAutoFit/>
            </a:bodyPr>
            <a:lstStyle/>
            <a:p>
              <a:pPr algn="ctr"/>
              <a:r>
                <a:rPr lang="en-US" sz="3200" dirty="0" smtClean="0">
                  <a:solidFill>
                    <a:srgbClr val="03A1A4"/>
                  </a:solidFill>
                  <a:latin typeface="Tw Cen MT" panose="020B0602020104020603" pitchFamily="34" charset="0"/>
                </a:rPr>
                <a:t>Miniproject Coordinator:</a:t>
              </a:r>
              <a:endParaRPr lang="en-US" sz="3200" dirty="0" smtClean="0">
                <a:solidFill>
                  <a:srgbClr val="03A1A4"/>
                </a:solidFill>
                <a:latin typeface="Tw Cen MT" panose="020B0602020104020603" pitchFamily="34" charset="0"/>
              </a:endParaRPr>
            </a:p>
            <a:p>
              <a:pPr algn="ctr"/>
              <a:r>
                <a:rPr lang="en-US" sz="3200" dirty="0" smtClean="0">
                  <a:solidFill>
                    <a:srgbClr val="03A1A4"/>
                  </a:solidFill>
                  <a:latin typeface="Tw Cen MT" panose="020B0602020104020603" pitchFamily="34" charset="0"/>
                </a:rPr>
                <a:t>Prof : Muhammed Salman Shamsi</a:t>
              </a:r>
              <a:endParaRPr lang="en-US" sz="3200" dirty="0">
                <a:solidFill>
                  <a:srgbClr val="03A1A4"/>
                </a:solidFill>
                <a:latin typeface="Tw Cen MT" panose="020B0602020104020603" pitchFamily="34" charset="0"/>
              </a:endParaRPr>
            </a:p>
          </p:txBody>
        </p:sp>
        <p:sp>
          <p:nvSpPr>
            <p:cNvPr id="84" name="TextBox 83">
              <a:extLst>
                <a:ext uri="{FF2B5EF4-FFF2-40B4-BE49-F238E27FC236}">
                  <a16:creationId xmlns:a16="http://schemas.microsoft.com/office/drawing/2014/main" id="{7DC9F996-36A0-4A1D-8C4B-F6DAF0FDA7C8}"/>
                </a:ext>
              </a:extLst>
            </p:cNvPr>
            <p:cNvSpPr txBox="1"/>
            <p:nvPr/>
          </p:nvSpPr>
          <p:spPr>
            <a:xfrm>
              <a:off x="3743496" y="4409096"/>
              <a:ext cx="4612478" cy="461665"/>
            </a:xfrm>
            <a:prstGeom prst="rect">
              <a:avLst/>
            </a:prstGeom>
            <a:noFill/>
          </p:spPr>
          <p:txBody>
            <a:bodyPr wrap="square" rtlCol="0">
              <a:spAutoFit/>
            </a:bodyPr>
            <a:lstStyle/>
            <a:p>
              <a:pPr algn="ctr"/>
              <a:endParaRPr lang="en-US" sz="2400" dirty="0">
                <a:solidFill>
                  <a:schemeClr val="bg1">
                    <a:lumMod val="65000"/>
                  </a:schemeClr>
                </a:solidFill>
                <a:latin typeface="Tw Cen MT" panose="020B0602020104020603" pitchFamily="34" charset="0"/>
              </a:endParaRPr>
            </a:p>
          </p:txBody>
        </p:sp>
        <p:sp>
          <p:nvSpPr>
            <p:cNvPr id="86" name="TextBox 85">
              <a:extLst>
                <a:ext uri="{FF2B5EF4-FFF2-40B4-BE49-F238E27FC236}">
                  <a16:creationId xmlns:a16="http://schemas.microsoft.com/office/drawing/2014/main" id="{944799B2-E7B9-4C01-A37D-BB60C6C75D12}"/>
                </a:ext>
              </a:extLst>
            </p:cNvPr>
            <p:cNvSpPr txBox="1"/>
            <p:nvPr/>
          </p:nvSpPr>
          <p:spPr>
            <a:xfrm>
              <a:off x="2795389" y="5200869"/>
              <a:ext cx="679160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sp>
        <p:nvSpPr>
          <p:cNvPr id="41" name="TextBox 40">
            <a:extLst>
              <a:ext uri="{FF2B5EF4-FFF2-40B4-BE49-F238E27FC236}">
                <a16:creationId xmlns:a16="http://schemas.microsoft.com/office/drawing/2014/main" id="{944799B2-E7B9-4C01-A37D-BB60C6C75D12}"/>
              </a:ext>
            </a:extLst>
          </p:cNvPr>
          <p:cNvSpPr txBox="1"/>
          <p:nvPr/>
        </p:nvSpPr>
        <p:spPr>
          <a:xfrm>
            <a:off x="3357139" y="2188168"/>
            <a:ext cx="7000697"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sp>
        <p:nvSpPr>
          <p:cNvPr id="42" name="TextBox 41">
            <a:extLst>
              <a:ext uri="{FF2B5EF4-FFF2-40B4-BE49-F238E27FC236}">
                <a16:creationId xmlns:a16="http://schemas.microsoft.com/office/drawing/2014/main" id="{944799B2-E7B9-4C01-A37D-BB60C6C75D12}"/>
              </a:ext>
            </a:extLst>
          </p:cNvPr>
          <p:cNvSpPr txBox="1"/>
          <p:nvPr/>
        </p:nvSpPr>
        <p:spPr>
          <a:xfrm>
            <a:off x="3509539" y="2340568"/>
            <a:ext cx="7000697"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sp>
        <p:nvSpPr>
          <p:cNvPr id="43" name="TextBox 42">
            <a:extLst>
              <a:ext uri="{FF2B5EF4-FFF2-40B4-BE49-F238E27FC236}">
                <a16:creationId xmlns:a16="http://schemas.microsoft.com/office/drawing/2014/main" id="{944799B2-E7B9-4C01-A37D-BB60C6C75D12}"/>
              </a:ext>
            </a:extLst>
          </p:cNvPr>
          <p:cNvSpPr txBox="1"/>
          <p:nvPr/>
        </p:nvSpPr>
        <p:spPr>
          <a:xfrm>
            <a:off x="3661939" y="2492968"/>
            <a:ext cx="7000697"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nvGrpSpPr>
          <p:cNvPr id="45" name="Group 44">
            <a:extLst>
              <a:ext uri="{FF2B5EF4-FFF2-40B4-BE49-F238E27FC236}">
                <a16:creationId xmlns:a16="http://schemas.microsoft.com/office/drawing/2014/main" id="{A14E1B91-C212-4889-8705-49BCDB383225}"/>
              </a:ext>
            </a:extLst>
          </p:cNvPr>
          <p:cNvGrpSpPr/>
          <p:nvPr/>
        </p:nvGrpSpPr>
        <p:grpSpPr>
          <a:xfrm>
            <a:off x="3357139" y="1408063"/>
            <a:ext cx="7000697" cy="2851446"/>
            <a:chOff x="2795389" y="4409096"/>
            <a:chExt cx="6791601" cy="2851446"/>
          </a:xfrm>
        </p:grpSpPr>
        <p:sp>
          <p:nvSpPr>
            <p:cNvPr id="46" name="TextBox 45">
              <a:extLst>
                <a:ext uri="{FF2B5EF4-FFF2-40B4-BE49-F238E27FC236}">
                  <a16:creationId xmlns:a16="http://schemas.microsoft.com/office/drawing/2014/main" id="{A94C4F95-2EDE-46B0-8B26-C72D6D3C8DB3}"/>
                </a:ext>
              </a:extLst>
            </p:cNvPr>
            <p:cNvSpPr txBox="1"/>
            <p:nvPr/>
          </p:nvSpPr>
          <p:spPr>
            <a:xfrm>
              <a:off x="4100561" y="6183324"/>
              <a:ext cx="4045435" cy="1077218"/>
            </a:xfrm>
            <a:prstGeom prst="rect">
              <a:avLst/>
            </a:prstGeom>
            <a:noFill/>
          </p:spPr>
          <p:txBody>
            <a:bodyPr wrap="square" rtlCol="0">
              <a:spAutoFit/>
            </a:bodyPr>
            <a:lstStyle/>
            <a:p>
              <a:pPr algn="ctr"/>
              <a:r>
                <a:rPr lang="en-US" sz="3200" dirty="0" smtClean="0">
                  <a:solidFill>
                    <a:srgbClr val="03A1A4"/>
                  </a:solidFill>
                  <a:latin typeface="Tw Cen MT" panose="020B0602020104020603" pitchFamily="34" charset="0"/>
                </a:rPr>
                <a:t>Miniproject Guide</a:t>
              </a:r>
              <a:r>
                <a:rPr lang="en-US" sz="3200" dirty="0" smtClean="0">
                  <a:solidFill>
                    <a:srgbClr val="03A1A4"/>
                  </a:solidFill>
                  <a:latin typeface="Tw Cen MT" panose="020B0602020104020603" pitchFamily="34" charset="0"/>
                </a:rPr>
                <a:t>:</a:t>
              </a:r>
            </a:p>
            <a:p>
              <a:pPr algn="ctr"/>
              <a:r>
                <a:rPr lang="en-US" sz="3200" dirty="0" smtClean="0">
                  <a:solidFill>
                    <a:srgbClr val="03A1A4"/>
                  </a:solidFill>
                  <a:latin typeface="Tw Cen MT" panose="020B0602020104020603" pitchFamily="34" charset="0"/>
                </a:rPr>
                <a:t>Asst</a:t>
              </a:r>
              <a:r>
                <a:rPr lang="en-US" sz="3200" dirty="0" smtClean="0">
                  <a:solidFill>
                    <a:srgbClr val="03A1A4"/>
                  </a:solidFill>
                  <a:latin typeface="Tw Cen MT" panose="020B0602020104020603" pitchFamily="34" charset="0"/>
                </a:rPr>
                <a:t> </a:t>
              </a:r>
              <a:r>
                <a:rPr lang="en-US" sz="3200" dirty="0" smtClean="0">
                  <a:solidFill>
                    <a:srgbClr val="03A1A4"/>
                  </a:solidFill>
                  <a:latin typeface="Tw Cen MT" panose="020B0602020104020603" pitchFamily="34" charset="0"/>
                </a:rPr>
                <a:t>: </a:t>
              </a:r>
              <a:r>
                <a:rPr lang="en-US" sz="3200" dirty="0" smtClean="0">
                  <a:solidFill>
                    <a:srgbClr val="03A1A4"/>
                  </a:solidFill>
                  <a:latin typeface="Tw Cen MT" panose="020B0602020104020603" pitchFamily="34" charset="0"/>
                </a:rPr>
                <a:t>Abdul </a:t>
              </a:r>
              <a:r>
                <a:rPr lang="en-US" sz="3200" dirty="0" smtClean="0">
                  <a:solidFill>
                    <a:srgbClr val="03A1A4"/>
                  </a:solidFill>
                  <a:latin typeface="Tw Cen MT" panose="020B0602020104020603" pitchFamily="34" charset="0"/>
                </a:rPr>
                <a:t>Salam</a:t>
              </a:r>
              <a:endParaRPr lang="en-US" sz="3200" dirty="0">
                <a:solidFill>
                  <a:srgbClr val="03A1A4"/>
                </a:solidFill>
                <a:latin typeface="Tw Cen MT" panose="020B0602020104020603" pitchFamily="34" charset="0"/>
              </a:endParaRPr>
            </a:p>
          </p:txBody>
        </p:sp>
        <p:sp>
          <p:nvSpPr>
            <p:cNvPr id="47" name="TextBox 46">
              <a:extLst>
                <a:ext uri="{FF2B5EF4-FFF2-40B4-BE49-F238E27FC236}">
                  <a16:creationId xmlns:a16="http://schemas.microsoft.com/office/drawing/2014/main" id="{7DC9F996-36A0-4A1D-8C4B-F6DAF0FDA7C8}"/>
                </a:ext>
              </a:extLst>
            </p:cNvPr>
            <p:cNvSpPr txBox="1"/>
            <p:nvPr/>
          </p:nvSpPr>
          <p:spPr>
            <a:xfrm>
              <a:off x="3743496" y="4409096"/>
              <a:ext cx="4612478" cy="461665"/>
            </a:xfrm>
            <a:prstGeom prst="rect">
              <a:avLst/>
            </a:prstGeom>
            <a:noFill/>
          </p:spPr>
          <p:txBody>
            <a:bodyPr wrap="square" rtlCol="0">
              <a:spAutoFit/>
            </a:bodyPr>
            <a:lstStyle/>
            <a:p>
              <a:pPr algn="ctr"/>
              <a:endParaRPr lang="en-US" sz="2400" dirty="0">
                <a:solidFill>
                  <a:schemeClr val="bg1">
                    <a:lumMod val="65000"/>
                  </a:schemeClr>
                </a:solidFill>
                <a:latin typeface="Tw Cen MT" panose="020B0602020104020603" pitchFamily="34" charset="0"/>
              </a:endParaRPr>
            </a:p>
          </p:txBody>
        </p:sp>
        <p:sp>
          <p:nvSpPr>
            <p:cNvPr id="48" name="TextBox 47">
              <a:extLst>
                <a:ext uri="{FF2B5EF4-FFF2-40B4-BE49-F238E27FC236}">
                  <a16:creationId xmlns:a16="http://schemas.microsoft.com/office/drawing/2014/main" id="{944799B2-E7B9-4C01-A37D-BB60C6C75D12}"/>
                </a:ext>
              </a:extLst>
            </p:cNvPr>
            <p:cNvSpPr txBox="1"/>
            <p:nvPr/>
          </p:nvSpPr>
          <p:spPr>
            <a:xfrm>
              <a:off x="2795389" y="5200869"/>
              <a:ext cx="679160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spTree>
    <p:extLst>
      <p:ext uri="{BB962C8B-B14F-4D97-AF65-F5344CB8AC3E}">
        <p14:creationId xmlns:p14="http://schemas.microsoft.com/office/powerpoint/2010/main" val="2001706127"/>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anim calcmode="lin" valueType="num">
                                      <p:cBhvr>
                                        <p:cTn id="8" dur="500" fill="hold"/>
                                        <p:tgtEl>
                                          <p:spTgt spid="82"/>
                                        </p:tgtEl>
                                        <p:attrNameLst>
                                          <p:attrName>ppt_x</p:attrName>
                                        </p:attrNameLst>
                                      </p:cBhvr>
                                      <p:tavLst>
                                        <p:tav tm="0">
                                          <p:val>
                                            <p:strVal val="#ppt_x"/>
                                          </p:val>
                                        </p:tav>
                                        <p:tav tm="100000">
                                          <p:val>
                                            <p:strVal val="#ppt_x"/>
                                          </p:val>
                                        </p:tav>
                                      </p:tavLst>
                                    </p:anim>
                                    <p:anim calcmode="lin" valueType="num">
                                      <p:cBhvr>
                                        <p:cTn id="9" dur="500" fill="hold"/>
                                        <p:tgtEl>
                                          <p:spTgt spid="8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anim calcmode="lin" valueType="num">
                                      <p:cBhvr>
                                        <p:cTn id="14" dur="500" fill="hold"/>
                                        <p:tgtEl>
                                          <p:spTgt spid="45"/>
                                        </p:tgtEl>
                                        <p:attrNameLst>
                                          <p:attrName>ppt_x</p:attrName>
                                        </p:attrNameLst>
                                      </p:cBhvr>
                                      <p:tavLst>
                                        <p:tav tm="0">
                                          <p:val>
                                            <p:strVal val="#ppt_x"/>
                                          </p:val>
                                        </p:tav>
                                        <p:tav tm="100000">
                                          <p:val>
                                            <p:strVal val="#ppt_x"/>
                                          </p:val>
                                        </p:tav>
                                      </p:tavLst>
                                    </p:anim>
                                    <p:anim calcmode="lin" valueType="num">
                                      <p:cBhvr>
                                        <p:cTn id="15" dur="5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err="1" smtClean="0">
                  <a:solidFill>
                    <a:srgbClr val="F0EEF0"/>
                  </a:solidFill>
                  <a:latin typeface="Tw Cen MT" panose="020B0602020104020603" pitchFamily="34" charset="0"/>
                </a:rPr>
                <a:t>Supervisior</a:t>
              </a:r>
              <a:endParaRPr lang="en-US" sz="2800" b="1" dirty="0">
                <a:solidFill>
                  <a:srgbClr val="F0EEF0"/>
                </a:solidFill>
                <a:latin typeface="Tw Cen MT" panose="020B0602020104020603" pitchFamily="34" charset="0"/>
              </a:endParaRP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48724" y="-2"/>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Abstract</a:t>
              </a:r>
              <a:endParaRPr lang="en-US" sz="2800" b="1" dirty="0">
                <a:solidFill>
                  <a:srgbClr val="F0EEF0"/>
                </a:solidFill>
                <a:latin typeface="Tw Cen MT" panose="020B0602020104020603" pitchFamily="34" charset="0"/>
              </a:endParaRP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Introduction</a:t>
              </a:r>
              <a:endParaRPr lang="en-US" sz="2800" b="1" dirty="0">
                <a:solidFill>
                  <a:srgbClr val="F0EEF0"/>
                </a:solidFill>
                <a:latin typeface="Tw Cen MT" panose="020B0602020104020603" pitchFamily="34" charset="0"/>
              </a:endParaRP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Prediction</a:t>
              </a:r>
              <a:endParaRPr lang="en-US" sz="2800" b="1" dirty="0">
                <a:solidFill>
                  <a:srgbClr val="F0EEF0"/>
                </a:solidFill>
                <a:latin typeface="Tw Cen MT" panose="020B0602020104020603" pitchFamily="34" charset="0"/>
              </a:endParaRP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Conclusion</a:t>
              </a:r>
              <a:endParaRPr lang="en-US" sz="2800" b="1" dirty="0">
                <a:solidFill>
                  <a:srgbClr val="F0EEF0"/>
                </a:solidFill>
                <a:latin typeface="Tw Cen MT" panose="020B0602020104020603" pitchFamily="34" charset="0"/>
              </a:endParaRP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833030" y="3345933"/>
              <a:ext cx="218162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Future Scope</a:t>
              </a:r>
              <a:endParaRPr lang="en-US" sz="2800" b="1" dirty="0">
                <a:solidFill>
                  <a:srgbClr val="F0EEF0"/>
                </a:solidFill>
                <a:latin typeface="Tw Cen MT" panose="020B0602020104020603" pitchFamily="34" charset="0"/>
              </a:endParaRP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14" name="Group 113">
            <a:extLst>
              <a:ext uri="{FF2B5EF4-FFF2-40B4-BE49-F238E27FC236}">
                <a16:creationId xmlns:a16="http://schemas.microsoft.com/office/drawing/2014/main" id="{8D94F991-2744-4D5C-BE57-A0C261539D2C}"/>
              </a:ext>
            </a:extLst>
          </p:cNvPr>
          <p:cNvGrpSpPr/>
          <p:nvPr/>
        </p:nvGrpSpPr>
        <p:grpSpPr>
          <a:xfrm>
            <a:off x="3083677" y="3146196"/>
            <a:ext cx="1591582" cy="617162"/>
            <a:chOff x="1488849" y="3837442"/>
            <a:chExt cx="1591582" cy="617162"/>
          </a:xfrm>
        </p:grpSpPr>
        <p:sp>
          <p:nvSpPr>
            <p:cNvPr id="115" name="TextBox 114">
              <a:extLst>
                <a:ext uri="{FF2B5EF4-FFF2-40B4-BE49-F238E27FC236}">
                  <a16:creationId xmlns:a16="http://schemas.microsoft.com/office/drawing/2014/main" id="{8721CE74-40AC-4223-B129-B3A270C7429B}"/>
                </a:ext>
              </a:extLst>
            </p:cNvPr>
            <p:cNvSpPr txBox="1"/>
            <p:nvPr/>
          </p:nvSpPr>
          <p:spPr>
            <a:xfrm>
              <a:off x="1488849" y="3837442"/>
              <a:ext cx="1591582" cy="369332"/>
            </a:xfrm>
            <a:prstGeom prst="rect">
              <a:avLst/>
            </a:prstGeom>
            <a:noFill/>
          </p:spPr>
          <p:txBody>
            <a:bodyPr wrap="square" rtlCol="0">
              <a:spAutoFit/>
            </a:bodyPr>
            <a:lstStyle/>
            <a:p>
              <a:pPr algn="ctr"/>
              <a:endParaRPr lang="en-US" b="1" dirty="0">
                <a:solidFill>
                  <a:srgbClr val="FF5969"/>
                </a:solidFill>
                <a:latin typeface="Tw Cen MT" panose="020B0602020104020603" pitchFamily="34" charset="0"/>
              </a:endParaRPr>
            </a:p>
          </p:txBody>
        </p:sp>
        <p:sp>
          <p:nvSpPr>
            <p:cNvPr id="116" name="TextBox 115">
              <a:extLst>
                <a:ext uri="{FF2B5EF4-FFF2-40B4-BE49-F238E27FC236}">
                  <a16:creationId xmlns:a16="http://schemas.microsoft.com/office/drawing/2014/main" id="{FC94FF53-E358-452A-A5CE-3296318ABBE9}"/>
                </a:ext>
              </a:extLst>
            </p:cNvPr>
            <p:cNvSpPr txBox="1"/>
            <p:nvPr/>
          </p:nvSpPr>
          <p:spPr>
            <a:xfrm>
              <a:off x="1488849" y="4146827"/>
              <a:ext cx="1591582" cy="307777"/>
            </a:xfrm>
            <a:prstGeom prst="rect">
              <a:avLst/>
            </a:prstGeom>
            <a:noFill/>
          </p:spPr>
          <p:txBody>
            <a:bodyPr wrap="square" rtlCol="0">
              <a:spAutoFit/>
            </a:bodyPr>
            <a:lstStyle/>
            <a:p>
              <a:pPr algn="ctr"/>
              <a:endParaRPr lang="en-US" sz="1400" b="1" dirty="0">
                <a:solidFill>
                  <a:srgbClr val="A6A6A6"/>
                </a:solidFill>
                <a:latin typeface="Tw Cen MT" panose="020B0602020104020603" pitchFamily="34" charset="0"/>
              </a:endParaRPr>
            </a:p>
          </p:txBody>
        </p:sp>
      </p:grpSp>
      <p:sp>
        <p:nvSpPr>
          <p:cNvPr id="118" name="TextBox 117">
            <a:extLst>
              <a:ext uri="{FF2B5EF4-FFF2-40B4-BE49-F238E27FC236}">
                <a16:creationId xmlns:a16="http://schemas.microsoft.com/office/drawing/2014/main" id="{91705BAF-DCDA-4FDC-8DA1-1FBA870AE5C8}"/>
              </a:ext>
            </a:extLst>
          </p:cNvPr>
          <p:cNvSpPr txBox="1"/>
          <p:nvPr/>
        </p:nvSpPr>
        <p:spPr>
          <a:xfrm>
            <a:off x="2537237" y="783166"/>
            <a:ext cx="7829502" cy="3970318"/>
          </a:xfrm>
          <a:prstGeom prst="rect">
            <a:avLst/>
          </a:prstGeom>
          <a:noFill/>
        </p:spPr>
        <p:txBody>
          <a:bodyPr wrap="square" rtlCol="0">
            <a:spAutoFit/>
          </a:bodyPr>
          <a:lstStyle/>
          <a:p>
            <a:pPr algn="ctr"/>
            <a:r>
              <a:rPr lang="en-US" sz="3600" b="1" dirty="0" smtClean="0">
                <a:solidFill>
                  <a:srgbClr val="52CBBE"/>
                </a:solidFill>
                <a:latin typeface="Tw Cen MT" panose="020B0602020104020603" pitchFamily="34" charset="0"/>
              </a:rPr>
              <a:t>Abstract</a:t>
            </a:r>
            <a:endParaRPr lang="en-US" sz="3600" b="1" dirty="0">
              <a:solidFill>
                <a:srgbClr val="52CBBE"/>
              </a:solidFill>
              <a:latin typeface="Tw Cen MT" panose="020B0602020104020603" pitchFamily="34" charset="0"/>
            </a:endParaRPr>
          </a:p>
          <a:p>
            <a:pPr algn="just"/>
            <a:r>
              <a:rPr lang="en-US" sz="2400" dirty="0" smtClean="0">
                <a:solidFill>
                  <a:srgbClr val="00A0A8"/>
                </a:solidFill>
                <a:latin typeface="Tw Cen MT" panose="020B0602020104020603" pitchFamily="34" charset="0"/>
              </a:rPr>
              <a:t>In this project</a:t>
            </a:r>
            <a:r>
              <a:rPr lang="en-US" sz="2400" dirty="0" smtClean="0">
                <a:solidFill>
                  <a:srgbClr val="52CBBE"/>
                </a:solidFill>
                <a:latin typeface="Tw Cen MT" panose="020B0602020104020603" pitchFamily="34" charset="0"/>
              </a:rPr>
              <a:t>,</a:t>
            </a:r>
            <a:r>
              <a:rPr lang="en-US" sz="2400" dirty="0"/>
              <a:t> </a:t>
            </a:r>
            <a:r>
              <a:rPr lang="en-US" sz="2400" dirty="0">
                <a:solidFill>
                  <a:srgbClr val="00A0A8"/>
                </a:solidFill>
              </a:rPr>
              <a:t>we provide empirical evidence that </a:t>
            </a:r>
            <a:r>
              <a:rPr lang="en-US" sz="2400" dirty="0" smtClean="0">
                <a:solidFill>
                  <a:srgbClr val="00A0A8"/>
                </a:solidFill>
              </a:rPr>
              <a:t>the rating </a:t>
            </a:r>
            <a:r>
              <a:rPr lang="en-US" sz="2400" dirty="0">
                <a:solidFill>
                  <a:srgbClr val="00A0A8"/>
                </a:solidFill>
              </a:rPr>
              <a:t>that an app attracts can be </a:t>
            </a:r>
            <a:r>
              <a:rPr lang="en-US" sz="2400" dirty="0" smtClean="0">
                <a:solidFill>
                  <a:srgbClr val="00A0A8"/>
                </a:solidFill>
              </a:rPr>
              <a:t>predicted </a:t>
            </a:r>
            <a:r>
              <a:rPr lang="en-US" sz="2400" dirty="0">
                <a:solidFill>
                  <a:srgbClr val="00A0A8"/>
                </a:solidFill>
              </a:rPr>
              <a:t>from </a:t>
            </a:r>
            <a:r>
              <a:rPr lang="en-US" sz="2400" dirty="0" smtClean="0">
                <a:solidFill>
                  <a:srgbClr val="00A0A8"/>
                </a:solidFill>
              </a:rPr>
              <a:t>the features </a:t>
            </a:r>
            <a:r>
              <a:rPr lang="en-US" sz="2400" dirty="0">
                <a:solidFill>
                  <a:srgbClr val="00A0A8"/>
                </a:solidFill>
              </a:rPr>
              <a:t>it offers. Our results, based on an analysis of </a:t>
            </a:r>
            <a:r>
              <a:rPr lang="en-US" sz="2400" dirty="0" smtClean="0">
                <a:solidFill>
                  <a:srgbClr val="00A0A8"/>
                </a:solidFill>
              </a:rPr>
              <a:t>10000 apps from </a:t>
            </a:r>
            <a:r>
              <a:rPr lang="en-US" sz="2400" dirty="0">
                <a:solidFill>
                  <a:srgbClr val="00A0A8"/>
                </a:solidFill>
              </a:rPr>
              <a:t>the </a:t>
            </a:r>
            <a:r>
              <a:rPr lang="en-US" sz="2400" dirty="0" smtClean="0">
                <a:solidFill>
                  <a:srgbClr val="00A0A8"/>
                </a:solidFill>
              </a:rPr>
              <a:t>Googleplaystore app , indicate </a:t>
            </a:r>
            <a:r>
              <a:rPr lang="en-US" sz="2400" dirty="0">
                <a:solidFill>
                  <a:srgbClr val="00A0A8"/>
                </a:solidFill>
              </a:rPr>
              <a:t>that the rating </a:t>
            </a:r>
            <a:r>
              <a:rPr lang="en-US" sz="2400" dirty="0" smtClean="0">
                <a:solidFill>
                  <a:srgbClr val="00A0A8"/>
                </a:solidFill>
              </a:rPr>
              <a:t>of these can be predicted. </a:t>
            </a:r>
            <a:r>
              <a:rPr lang="en-US" sz="2400" dirty="0">
                <a:solidFill>
                  <a:srgbClr val="00A0A8"/>
                </a:solidFill>
              </a:rPr>
              <a:t>Our prediction model is built by </a:t>
            </a:r>
            <a:r>
              <a:rPr lang="en-US" sz="2400" dirty="0" smtClean="0">
                <a:solidFill>
                  <a:srgbClr val="00A0A8"/>
                </a:solidFill>
              </a:rPr>
              <a:t>using feature </a:t>
            </a:r>
            <a:r>
              <a:rPr lang="en-US" sz="2400" dirty="0">
                <a:solidFill>
                  <a:srgbClr val="00A0A8"/>
                </a:solidFill>
              </a:rPr>
              <a:t>and rating information from the existing apps offered </a:t>
            </a:r>
            <a:r>
              <a:rPr lang="en-US" sz="2400" dirty="0" smtClean="0">
                <a:solidFill>
                  <a:srgbClr val="00A0A8"/>
                </a:solidFill>
              </a:rPr>
              <a:t>in the </a:t>
            </a:r>
            <a:r>
              <a:rPr lang="en-US" sz="2400" dirty="0">
                <a:solidFill>
                  <a:srgbClr val="00A0A8"/>
                </a:solidFill>
              </a:rPr>
              <a:t>App Store and it yields </a:t>
            </a:r>
            <a:r>
              <a:rPr lang="en-US" sz="2400" dirty="0" smtClean="0">
                <a:solidFill>
                  <a:srgbClr val="00A0A8"/>
                </a:solidFill>
              </a:rPr>
              <a:t>approximate rating predictions ,</a:t>
            </a:r>
            <a:r>
              <a:rPr lang="en-US" sz="2400" dirty="0">
                <a:solidFill>
                  <a:srgbClr val="00A0A8"/>
                </a:solidFill>
              </a:rPr>
              <a:t>using only a few (11-12) existing apps for case-based </a:t>
            </a:r>
            <a:r>
              <a:rPr lang="en-US" sz="2400" dirty="0" smtClean="0">
                <a:solidFill>
                  <a:srgbClr val="00A0A8"/>
                </a:solidFill>
              </a:rPr>
              <a:t>prediction . In this we are implemented it by using Naïve Bayes algorithm</a:t>
            </a:r>
            <a:r>
              <a:rPr lang="en-US" sz="2000" dirty="0" smtClean="0">
                <a:solidFill>
                  <a:srgbClr val="00A0A8"/>
                </a:solidFill>
              </a:rPr>
              <a:t>.</a:t>
            </a:r>
            <a:endParaRPr lang="en-US" sz="2000" b="1" dirty="0" smtClean="0">
              <a:solidFill>
                <a:srgbClr val="00A0A8"/>
              </a:solidFill>
              <a:latin typeface="Tw Cen MT" panose="020B0602020104020603" pitchFamily="34" charset="0"/>
            </a:endParaRPr>
          </a:p>
        </p:txBody>
      </p:sp>
      <p:grpSp>
        <p:nvGrpSpPr>
          <p:cNvPr id="120" name="Group 119">
            <a:extLst>
              <a:ext uri="{FF2B5EF4-FFF2-40B4-BE49-F238E27FC236}">
                <a16:creationId xmlns:a16="http://schemas.microsoft.com/office/drawing/2014/main" id="{1F66AC79-730F-4E07-974E-4F08542F2C4A}"/>
              </a:ext>
            </a:extLst>
          </p:cNvPr>
          <p:cNvGrpSpPr/>
          <p:nvPr/>
        </p:nvGrpSpPr>
        <p:grpSpPr>
          <a:xfrm>
            <a:off x="8083100" y="3146196"/>
            <a:ext cx="1591582" cy="617162"/>
            <a:chOff x="6488272" y="3837442"/>
            <a:chExt cx="1591582" cy="617162"/>
          </a:xfrm>
        </p:grpSpPr>
        <p:sp>
          <p:nvSpPr>
            <p:cNvPr id="121" name="TextBox 120">
              <a:extLst>
                <a:ext uri="{FF2B5EF4-FFF2-40B4-BE49-F238E27FC236}">
                  <a16:creationId xmlns:a16="http://schemas.microsoft.com/office/drawing/2014/main" id="{D025EBC6-5731-4D97-B58C-0E0C20D47817}"/>
                </a:ext>
              </a:extLst>
            </p:cNvPr>
            <p:cNvSpPr txBox="1"/>
            <p:nvPr/>
          </p:nvSpPr>
          <p:spPr>
            <a:xfrm>
              <a:off x="6488272" y="3837442"/>
              <a:ext cx="1591582" cy="369332"/>
            </a:xfrm>
            <a:prstGeom prst="rect">
              <a:avLst/>
            </a:prstGeom>
            <a:noFill/>
          </p:spPr>
          <p:txBody>
            <a:bodyPr wrap="square" rtlCol="0">
              <a:spAutoFit/>
            </a:bodyPr>
            <a:lstStyle/>
            <a:p>
              <a:pPr algn="ctr"/>
              <a:endParaRPr lang="en-US" b="1" dirty="0">
                <a:solidFill>
                  <a:srgbClr val="FEC630"/>
                </a:solidFill>
                <a:latin typeface="Tw Cen MT" panose="020B0602020104020603" pitchFamily="34" charset="0"/>
              </a:endParaRPr>
            </a:p>
          </p:txBody>
        </p:sp>
        <p:sp>
          <p:nvSpPr>
            <p:cNvPr id="122" name="TextBox 121">
              <a:extLst>
                <a:ext uri="{FF2B5EF4-FFF2-40B4-BE49-F238E27FC236}">
                  <a16:creationId xmlns:a16="http://schemas.microsoft.com/office/drawing/2014/main" id="{B38973E8-8FEC-48EF-89C3-A1086AD31515}"/>
                </a:ext>
              </a:extLst>
            </p:cNvPr>
            <p:cNvSpPr txBox="1"/>
            <p:nvPr/>
          </p:nvSpPr>
          <p:spPr>
            <a:xfrm>
              <a:off x="6488272" y="4146827"/>
              <a:ext cx="1591582" cy="307777"/>
            </a:xfrm>
            <a:prstGeom prst="rect">
              <a:avLst/>
            </a:prstGeom>
            <a:noFill/>
          </p:spPr>
          <p:txBody>
            <a:bodyPr wrap="square" rtlCol="0">
              <a:spAutoFit/>
            </a:bodyPr>
            <a:lstStyle/>
            <a:p>
              <a:pPr algn="ctr"/>
              <a:endParaRPr lang="en-US" sz="1400" b="1" dirty="0">
                <a:solidFill>
                  <a:srgbClr val="A6A6A6"/>
                </a:solidFill>
                <a:latin typeface="Tw Cen MT" panose="020B0602020104020603" pitchFamily="34" charset="0"/>
              </a:endParaRPr>
            </a:p>
          </p:txBody>
        </p:sp>
      </p:grpSp>
    </p:spTree>
    <p:extLst>
      <p:ext uri="{BB962C8B-B14F-4D97-AF65-F5344CB8AC3E}">
        <p14:creationId xmlns:p14="http://schemas.microsoft.com/office/powerpoint/2010/main" val="1396948566"/>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 calcmode="lin" valueType="num">
                                      <p:cBhvr>
                                        <p:cTn id="7" dur="500" fill="hold"/>
                                        <p:tgtEl>
                                          <p:spTgt spid="114"/>
                                        </p:tgtEl>
                                        <p:attrNameLst>
                                          <p:attrName>ppt_w</p:attrName>
                                        </p:attrNameLst>
                                      </p:cBhvr>
                                      <p:tavLst>
                                        <p:tav tm="0">
                                          <p:val>
                                            <p:fltVal val="0"/>
                                          </p:val>
                                        </p:tav>
                                        <p:tav tm="100000">
                                          <p:val>
                                            <p:strVal val="#ppt_w"/>
                                          </p:val>
                                        </p:tav>
                                      </p:tavLst>
                                    </p:anim>
                                    <p:anim calcmode="lin" valueType="num">
                                      <p:cBhvr>
                                        <p:cTn id="8" dur="500" fill="hold"/>
                                        <p:tgtEl>
                                          <p:spTgt spid="114"/>
                                        </p:tgtEl>
                                        <p:attrNameLst>
                                          <p:attrName>ppt_h</p:attrName>
                                        </p:attrNameLst>
                                      </p:cBhvr>
                                      <p:tavLst>
                                        <p:tav tm="0">
                                          <p:val>
                                            <p:fltVal val="0"/>
                                          </p:val>
                                        </p:tav>
                                        <p:tav tm="100000">
                                          <p:val>
                                            <p:strVal val="#ppt_h"/>
                                          </p:val>
                                        </p:tav>
                                      </p:tavLst>
                                    </p:anim>
                                    <p:animEffect transition="in" filter="fade">
                                      <p:cBhvr>
                                        <p:cTn id="9" dur="500"/>
                                        <p:tgtEl>
                                          <p:spTgt spid="11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20"/>
                                        </p:tgtEl>
                                        <p:attrNameLst>
                                          <p:attrName>style.visibility</p:attrName>
                                        </p:attrNameLst>
                                      </p:cBhvr>
                                      <p:to>
                                        <p:strVal val="visible"/>
                                      </p:to>
                                    </p:set>
                                    <p:anim calcmode="lin" valueType="num">
                                      <p:cBhvr>
                                        <p:cTn id="13" dur="500" fill="hold"/>
                                        <p:tgtEl>
                                          <p:spTgt spid="120"/>
                                        </p:tgtEl>
                                        <p:attrNameLst>
                                          <p:attrName>ppt_w</p:attrName>
                                        </p:attrNameLst>
                                      </p:cBhvr>
                                      <p:tavLst>
                                        <p:tav tm="0">
                                          <p:val>
                                            <p:fltVal val="0"/>
                                          </p:val>
                                        </p:tav>
                                        <p:tav tm="100000">
                                          <p:val>
                                            <p:strVal val="#ppt_w"/>
                                          </p:val>
                                        </p:tav>
                                      </p:tavLst>
                                    </p:anim>
                                    <p:anim calcmode="lin" valueType="num">
                                      <p:cBhvr>
                                        <p:cTn id="14" dur="500" fill="hold"/>
                                        <p:tgtEl>
                                          <p:spTgt spid="120"/>
                                        </p:tgtEl>
                                        <p:attrNameLst>
                                          <p:attrName>ppt_h</p:attrName>
                                        </p:attrNameLst>
                                      </p:cBhvr>
                                      <p:tavLst>
                                        <p:tav tm="0">
                                          <p:val>
                                            <p:fltVal val="0"/>
                                          </p:val>
                                        </p:tav>
                                        <p:tav tm="100000">
                                          <p:val>
                                            <p:strVal val="#ppt_h"/>
                                          </p:val>
                                        </p:tav>
                                      </p:tavLst>
                                    </p:anim>
                                    <p:animEffect transition="in" filter="fade">
                                      <p:cBhvr>
                                        <p:cTn id="15"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err="1" smtClean="0">
                  <a:solidFill>
                    <a:srgbClr val="F0EEF0"/>
                  </a:solidFill>
                  <a:latin typeface="Tw Cen MT" panose="020B0602020104020603" pitchFamily="34" charset="0"/>
                </a:rPr>
                <a:t>Supervisior</a:t>
              </a:r>
              <a:endParaRPr lang="en-US" sz="28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Abstract</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Introduction</a:t>
              </a:r>
              <a:endParaRPr lang="en-US" sz="28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72572" y="3260368"/>
              <a:ext cx="530600" cy="50481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Prediction</a:t>
              </a:r>
              <a:endParaRPr lang="en-US" sz="2800" b="1" dirty="0">
                <a:solidFill>
                  <a:srgbClr val="F0EEF0"/>
                </a:solidFill>
                <a:latin typeface="Tw Cen MT" panose="020B0602020104020603" pitchFamily="34" charset="0"/>
              </a:endParaRP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Conclusion</a:t>
              </a:r>
              <a:endParaRPr lang="en-US" sz="28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0902" y="0"/>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833030" y="3345933"/>
              <a:ext cx="2181627"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Future Scope</a:t>
              </a:r>
              <a:endParaRPr lang="en-US" sz="28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07" name="Group 106">
            <a:extLst>
              <a:ext uri="{FF2B5EF4-FFF2-40B4-BE49-F238E27FC236}">
                <a16:creationId xmlns:a16="http://schemas.microsoft.com/office/drawing/2014/main" id="{E9582EE9-5831-4F6F-B29E-0BEB719C4F1E}"/>
              </a:ext>
            </a:extLst>
          </p:cNvPr>
          <p:cNvGrpSpPr/>
          <p:nvPr/>
        </p:nvGrpSpPr>
        <p:grpSpPr>
          <a:xfrm>
            <a:off x="2594536" y="4142156"/>
            <a:ext cx="2289049" cy="548656"/>
            <a:chOff x="1514240" y="4816886"/>
            <a:chExt cx="2289049" cy="548656"/>
          </a:xfrm>
        </p:grpSpPr>
        <p:sp>
          <p:nvSpPr>
            <p:cNvPr id="108" name="TextBox 107">
              <a:extLst>
                <a:ext uri="{FF2B5EF4-FFF2-40B4-BE49-F238E27FC236}">
                  <a16:creationId xmlns:a16="http://schemas.microsoft.com/office/drawing/2014/main" id="{895C2AE9-E6EE-4572-8B9B-0A1C8899D6FE}"/>
                </a:ext>
              </a:extLst>
            </p:cNvPr>
            <p:cNvSpPr txBox="1"/>
            <p:nvPr/>
          </p:nvSpPr>
          <p:spPr>
            <a:xfrm>
              <a:off x="1514240" y="4816886"/>
              <a:ext cx="2289049" cy="369332"/>
            </a:xfrm>
            <a:prstGeom prst="rect">
              <a:avLst/>
            </a:prstGeom>
            <a:noFill/>
          </p:spPr>
          <p:txBody>
            <a:bodyPr wrap="square" rtlCol="0">
              <a:spAutoFit/>
            </a:bodyPr>
            <a:lstStyle/>
            <a:p>
              <a:pPr algn="ctr"/>
              <a:endParaRPr lang="en-US" b="1" dirty="0">
                <a:solidFill>
                  <a:schemeClr val="tx1">
                    <a:lumMod val="75000"/>
                    <a:lumOff val="25000"/>
                  </a:schemeClr>
                </a:solidFill>
                <a:latin typeface="Tw Cen MT" panose="020B0602020104020603" pitchFamily="34" charset="0"/>
              </a:endParaRPr>
            </a:p>
          </p:txBody>
        </p:sp>
        <p:sp>
          <p:nvSpPr>
            <p:cNvPr id="109" name="TextBox 108">
              <a:extLst>
                <a:ext uri="{FF2B5EF4-FFF2-40B4-BE49-F238E27FC236}">
                  <a16:creationId xmlns:a16="http://schemas.microsoft.com/office/drawing/2014/main" id="{8DC71A93-B148-4A8B-B0CA-4AD086FE8D7B}"/>
                </a:ext>
              </a:extLst>
            </p:cNvPr>
            <p:cNvSpPr txBox="1"/>
            <p:nvPr/>
          </p:nvSpPr>
          <p:spPr>
            <a:xfrm>
              <a:off x="1733898" y="5088543"/>
              <a:ext cx="1849733" cy="276999"/>
            </a:xfrm>
            <a:prstGeom prst="rect">
              <a:avLst/>
            </a:prstGeom>
            <a:noFill/>
          </p:spPr>
          <p:txBody>
            <a:bodyPr wrap="square" rtlCol="0">
              <a:spAutoFit/>
            </a:bodyPr>
            <a:lstStyle/>
            <a:p>
              <a:pPr algn="ctr"/>
              <a:endParaRPr lang="en-US" sz="1200" dirty="0">
                <a:solidFill>
                  <a:schemeClr val="tx1">
                    <a:lumMod val="75000"/>
                    <a:lumOff val="25000"/>
                  </a:schemeClr>
                </a:solidFill>
                <a:latin typeface="Tw Cen MT" panose="020B0602020104020603" pitchFamily="34" charset="0"/>
              </a:endParaRPr>
            </a:p>
          </p:txBody>
        </p:sp>
      </p:grpSp>
      <p:grpSp>
        <p:nvGrpSpPr>
          <p:cNvPr id="111" name="Group 110">
            <a:extLst>
              <a:ext uri="{FF2B5EF4-FFF2-40B4-BE49-F238E27FC236}">
                <a16:creationId xmlns:a16="http://schemas.microsoft.com/office/drawing/2014/main" id="{EEB19012-A13E-4E01-97E1-4BD9BE0B2C4A}"/>
              </a:ext>
            </a:extLst>
          </p:cNvPr>
          <p:cNvGrpSpPr/>
          <p:nvPr/>
        </p:nvGrpSpPr>
        <p:grpSpPr>
          <a:xfrm>
            <a:off x="4783446" y="4142156"/>
            <a:ext cx="2289049" cy="548656"/>
            <a:chOff x="1514240" y="4816886"/>
            <a:chExt cx="2289049" cy="548656"/>
          </a:xfrm>
        </p:grpSpPr>
        <p:sp>
          <p:nvSpPr>
            <p:cNvPr id="112" name="TextBox 111">
              <a:extLst>
                <a:ext uri="{FF2B5EF4-FFF2-40B4-BE49-F238E27FC236}">
                  <a16:creationId xmlns:a16="http://schemas.microsoft.com/office/drawing/2014/main" id="{5FF83314-6443-4064-B8AD-715FDF38C0B1}"/>
                </a:ext>
              </a:extLst>
            </p:cNvPr>
            <p:cNvSpPr txBox="1"/>
            <p:nvPr/>
          </p:nvSpPr>
          <p:spPr>
            <a:xfrm>
              <a:off x="1514240" y="4816886"/>
              <a:ext cx="2289049" cy="369332"/>
            </a:xfrm>
            <a:prstGeom prst="rect">
              <a:avLst/>
            </a:prstGeom>
            <a:noFill/>
          </p:spPr>
          <p:txBody>
            <a:bodyPr wrap="square" rtlCol="0">
              <a:spAutoFit/>
            </a:bodyPr>
            <a:lstStyle/>
            <a:p>
              <a:pPr algn="ctr"/>
              <a:endParaRPr lang="en-US" b="1" dirty="0">
                <a:solidFill>
                  <a:schemeClr val="tx1">
                    <a:lumMod val="75000"/>
                    <a:lumOff val="25000"/>
                  </a:schemeClr>
                </a:solidFill>
                <a:latin typeface="Tw Cen MT" panose="020B0602020104020603" pitchFamily="34" charset="0"/>
              </a:endParaRPr>
            </a:p>
          </p:txBody>
        </p:sp>
        <p:sp>
          <p:nvSpPr>
            <p:cNvPr id="113" name="TextBox 112">
              <a:extLst>
                <a:ext uri="{FF2B5EF4-FFF2-40B4-BE49-F238E27FC236}">
                  <a16:creationId xmlns:a16="http://schemas.microsoft.com/office/drawing/2014/main" id="{AFB0129A-D09E-4693-96AE-20F4A2C31E42}"/>
                </a:ext>
              </a:extLst>
            </p:cNvPr>
            <p:cNvSpPr txBox="1"/>
            <p:nvPr/>
          </p:nvSpPr>
          <p:spPr>
            <a:xfrm>
              <a:off x="1733898" y="5088543"/>
              <a:ext cx="1849733" cy="276999"/>
            </a:xfrm>
            <a:prstGeom prst="rect">
              <a:avLst/>
            </a:prstGeom>
            <a:noFill/>
          </p:spPr>
          <p:txBody>
            <a:bodyPr wrap="square" rtlCol="0">
              <a:spAutoFit/>
            </a:bodyPr>
            <a:lstStyle/>
            <a:p>
              <a:pPr algn="ctr"/>
              <a:endParaRPr lang="en-US" sz="1200" dirty="0">
                <a:solidFill>
                  <a:schemeClr val="tx1">
                    <a:lumMod val="75000"/>
                    <a:lumOff val="25000"/>
                  </a:schemeClr>
                </a:solidFill>
                <a:latin typeface="Tw Cen MT" panose="020B0602020104020603" pitchFamily="34" charset="0"/>
              </a:endParaRPr>
            </a:p>
          </p:txBody>
        </p:sp>
      </p:grpSp>
      <p:grpSp>
        <p:nvGrpSpPr>
          <p:cNvPr id="115" name="Group 114">
            <a:extLst>
              <a:ext uri="{FF2B5EF4-FFF2-40B4-BE49-F238E27FC236}">
                <a16:creationId xmlns:a16="http://schemas.microsoft.com/office/drawing/2014/main" id="{115D3786-3CB0-4D98-9C2D-11D4FBA5EAB9}"/>
              </a:ext>
            </a:extLst>
          </p:cNvPr>
          <p:cNvGrpSpPr/>
          <p:nvPr/>
        </p:nvGrpSpPr>
        <p:grpSpPr>
          <a:xfrm>
            <a:off x="6912585" y="4142156"/>
            <a:ext cx="2289049" cy="548656"/>
            <a:chOff x="1514240" y="4816886"/>
            <a:chExt cx="2289049" cy="548656"/>
          </a:xfrm>
        </p:grpSpPr>
        <p:sp>
          <p:nvSpPr>
            <p:cNvPr id="116" name="TextBox 115">
              <a:extLst>
                <a:ext uri="{FF2B5EF4-FFF2-40B4-BE49-F238E27FC236}">
                  <a16:creationId xmlns:a16="http://schemas.microsoft.com/office/drawing/2014/main" id="{572131EC-94E6-4982-85F7-903D6FA72171}"/>
                </a:ext>
              </a:extLst>
            </p:cNvPr>
            <p:cNvSpPr txBox="1"/>
            <p:nvPr/>
          </p:nvSpPr>
          <p:spPr>
            <a:xfrm>
              <a:off x="1514240" y="4816886"/>
              <a:ext cx="2289049" cy="369332"/>
            </a:xfrm>
            <a:prstGeom prst="rect">
              <a:avLst/>
            </a:prstGeom>
            <a:noFill/>
          </p:spPr>
          <p:txBody>
            <a:bodyPr wrap="square" rtlCol="0">
              <a:spAutoFit/>
            </a:bodyPr>
            <a:lstStyle/>
            <a:p>
              <a:pPr algn="ctr"/>
              <a:endParaRPr lang="en-US" b="1" dirty="0">
                <a:solidFill>
                  <a:schemeClr val="tx1">
                    <a:lumMod val="75000"/>
                    <a:lumOff val="25000"/>
                  </a:schemeClr>
                </a:solidFill>
                <a:latin typeface="Tw Cen MT" panose="020B0602020104020603" pitchFamily="34" charset="0"/>
              </a:endParaRPr>
            </a:p>
          </p:txBody>
        </p:sp>
        <p:sp>
          <p:nvSpPr>
            <p:cNvPr id="117" name="TextBox 116">
              <a:extLst>
                <a:ext uri="{FF2B5EF4-FFF2-40B4-BE49-F238E27FC236}">
                  <a16:creationId xmlns:a16="http://schemas.microsoft.com/office/drawing/2014/main" id="{B60C2261-B057-44FB-B300-F0F52E3F90C0}"/>
                </a:ext>
              </a:extLst>
            </p:cNvPr>
            <p:cNvSpPr txBox="1"/>
            <p:nvPr/>
          </p:nvSpPr>
          <p:spPr>
            <a:xfrm>
              <a:off x="1733898" y="5088543"/>
              <a:ext cx="1849733" cy="276999"/>
            </a:xfrm>
            <a:prstGeom prst="rect">
              <a:avLst/>
            </a:prstGeom>
            <a:noFill/>
          </p:spPr>
          <p:txBody>
            <a:bodyPr wrap="square" rtlCol="0">
              <a:spAutoFit/>
            </a:bodyPr>
            <a:lstStyle/>
            <a:p>
              <a:pPr algn="ctr"/>
              <a:endParaRPr lang="en-US" sz="1200" dirty="0">
                <a:solidFill>
                  <a:schemeClr val="tx1">
                    <a:lumMod val="75000"/>
                    <a:lumOff val="25000"/>
                  </a:schemeClr>
                </a:solidFill>
                <a:latin typeface="Tw Cen MT" panose="020B0602020104020603" pitchFamily="34" charset="0"/>
              </a:endParaRPr>
            </a:p>
          </p:txBody>
        </p:sp>
      </p:grpSp>
      <p:sp>
        <p:nvSpPr>
          <p:cNvPr id="118" name="TextBox 117">
            <a:extLst>
              <a:ext uri="{FF2B5EF4-FFF2-40B4-BE49-F238E27FC236}">
                <a16:creationId xmlns:a16="http://schemas.microsoft.com/office/drawing/2014/main" id="{D8562F22-E78F-4DD5-9BBD-EEAB69C0B365}"/>
              </a:ext>
            </a:extLst>
          </p:cNvPr>
          <p:cNvSpPr txBox="1"/>
          <p:nvPr/>
        </p:nvSpPr>
        <p:spPr>
          <a:xfrm>
            <a:off x="1765206" y="497542"/>
            <a:ext cx="7974114" cy="5447645"/>
          </a:xfrm>
          <a:prstGeom prst="rect">
            <a:avLst/>
          </a:prstGeom>
          <a:noFill/>
        </p:spPr>
        <p:txBody>
          <a:bodyPr wrap="square" rtlCol="0">
            <a:spAutoFit/>
          </a:bodyPr>
          <a:lstStyle/>
          <a:p>
            <a:pPr algn="ctr"/>
            <a:r>
              <a:rPr lang="en-US" sz="3600" b="1" dirty="0" smtClean="0">
                <a:solidFill>
                  <a:srgbClr val="FEC630"/>
                </a:solidFill>
                <a:latin typeface="Tw Cen MT" panose="020B0602020104020603" pitchFamily="34" charset="0"/>
              </a:rPr>
              <a:t>Introduction</a:t>
            </a:r>
          </a:p>
          <a:p>
            <a:pPr algn="ctr"/>
            <a:r>
              <a:rPr lang="en-US" sz="3600" b="1" dirty="0" smtClean="0">
                <a:solidFill>
                  <a:srgbClr val="FEC630"/>
                </a:solidFill>
                <a:latin typeface="Tw Cen MT" panose="020B0602020104020603" pitchFamily="34" charset="0"/>
              </a:rPr>
              <a:t>Inspiration For this project </a:t>
            </a:r>
          </a:p>
          <a:p>
            <a:pPr algn="just"/>
            <a:r>
              <a:rPr lang="en-US" sz="2400" dirty="0">
                <a:solidFill>
                  <a:srgbClr val="FEC630"/>
                </a:solidFill>
              </a:rPr>
              <a:t>The mobile app market is growing faster than a beanstalk. The industry is huge and growing daily, and there is no end in sight. Expectedly, </a:t>
            </a:r>
            <a:r>
              <a:rPr lang="en-US" sz="2400" b="1" dirty="0">
                <a:solidFill>
                  <a:srgbClr val="FEC630"/>
                </a:solidFill>
              </a:rPr>
              <a:t>the mobile developer population has boomed</a:t>
            </a:r>
            <a:r>
              <a:rPr lang="en-US" sz="2400" dirty="0">
                <a:solidFill>
                  <a:srgbClr val="FEC630"/>
                </a:solidFill>
              </a:rPr>
              <a:t>, and the number of mobile apps in the market has hit new heights. The revenue generated by the global mobile app industry has skyrocketed. Hybrid monetization models, such as in-app ads and in-app purchases, are quickly gaining popularity in the business </a:t>
            </a:r>
            <a:r>
              <a:rPr lang="en-US" sz="2400" dirty="0" smtClean="0">
                <a:solidFill>
                  <a:srgbClr val="FEC630"/>
                </a:solidFill>
              </a:rPr>
              <a:t>world . So to know what is approximately rating of that category before uploading an app on playstore is must to know the developer . So in this study we will predict that rating of mobile app.</a:t>
            </a:r>
            <a:r>
              <a:rPr lang="en-US" sz="3600" dirty="0" smtClean="0">
                <a:solidFill>
                  <a:srgbClr val="FEC630"/>
                </a:solidFill>
              </a:rPr>
              <a:t> </a:t>
            </a:r>
            <a:endParaRPr lang="en-US" sz="3600" b="1" dirty="0" smtClean="0">
              <a:solidFill>
                <a:srgbClr val="FEC630"/>
              </a:solidFill>
              <a:latin typeface="Tw Cen MT" panose="020B0602020104020603" pitchFamily="34" charset="0"/>
            </a:endParaRPr>
          </a:p>
        </p:txBody>
      </p:sp>
    </p:spTree>
    <p:extLst>
      <p:ext uri="{BB962C8B-B14F-4D97-AF65-F5344CB8AC3E}">
        <p14:creationId xmlns:p14="http://schemas.microsoft.com/office/powerpoint/2010/main" val="2624499212"/>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250"/>
                                        <p:tgtEl>
                                          <p:spTgt spid="107"/>
                                        </p:tgtEl>
                                      </p:cBhvr>
                                    </p:animEffect>
                                    <p:anim calcmode="lin" valueType="num">
                                      <p:cBhvr>
                                        <p:cTn id="8" dur="250" fill="hold"/>
                                        <p:tgtEl>
                                          <p:spTgt spid="107"/>
                                        </p:tgtEl>
                                        <p:attrNameLst>
                                          <p:attrName>ppt_x</p:attrName>
                                        </p:attrNameLst>
                                      </p:cBhvr>
                                      <p:tavLst>
                                        <p:tav tm="0">
                                          <p:val>
                                            <p:strVal val="#ppt_x"/>
                                          </p:val>
                                        </p:tav>
                                        <p:tav tm="100000">
                                          <p:val>
                                            <p:strVal val="#ppt_x"/>
                                          </p:val>
                                        </p:tav>
                                      </p:tavLst>
                                    </p:anim>
                                    <p:anim calcmode="lin" valueType="num">
                                      <p:cBhvr>
                                        <p:cTn id="9" dur="250" fill="hold"/>
                                        <p:tgtEl>
                                          <p:spTgt spid="107"/>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nodeType="after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fade">
                                      <p:cBhvr>
                                        <p:cTn id="13" dur="250"/>
                                        <p:tgtEl>
                                          <p:spTgt spid="111"/>
                                        </p:tgtEl>
                                      </p:cBhvr>
                                    </p:animEffect>
                                    <p:anim calcmode="lin" valueType="num">
                                      <p:cBhvr>
                                        <p:cTn id="14" dur="250" fill="hold"/>
                                        <p:tgtEl>
                                          <p:spTgt spid="111"/>
                                        </p:tgtEl>
                                        <p:attrNameLst>
                                          <p:attrName>ppt_x</p:attrName>
                                        </p:attrNameLst>
                                      </p:cBhvr>
                                      <p:tavLst>
                                        <p:tav tm="0">
                                          <p:val>
                                            <p:strVal val="#ppt_x"/>
                                          </p:val>
                                        </p:tav>
                                        <p:tav tm="100000">
                                          <p:val>
                                            <p:strVal val="#ppt_x"/>
                                          </p:val>
                                        </p:tav>
                                      </p:tavLst>
                                    </p:anim>
                                    <p:anim calcmode="lin" valueType="num">
                                      <p:cBhvr>
                                        <p:cTn id="15" dur="250" fill="hold"/>
                                        <p:tgtEl>
                                          <p:spTgt spid="111"/>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53" presetClass="entr" presetSubtype="16" fill="hold" grpId="0" nodeType="afterEffect">
                                  <p:stCondLst>
                                    <p:cond delay="0"/>
                                  </p:stCondLst>
                                  <p:childTnLst>
                                    <p:set>
                                      <p:cBhvr>
                                        <p:cTn id="18" dur="1" fill="hold">
                                          <p:stCondLst>
                                            <p:cond delay="0"/>
                                          </p:stCondLst>
                                        </p:cTn>
                                        <p:tgtEl>
                                          <p:spTgt spid="118"/>
                                        </p:tgtEl>
                                        <p:attrNameLst>
                                          <p:attrName>style.visibility</p:attrName>
                                        </p:attrNameLst>
                                      </p:cBhvr>
                                      <p:to>
                                        <p:strVal val="visible"/>
                                      </p:to>
                                    </p:set>
                                    <p:anim calcmode="lin" valueType="num">
                                      <p:cBhvr>
                                        <p:cTn id="19" dur="250" fill="hold"/>
                                        <p:tgtEl>
                                          <p:spTgt spid="118"/>
                                        </p:tgtEl>
                                        <p:attrNameLst>
                                          <p:attrName>ppt_w</p:attrName>
                                        </p:attrNameLst>
                                      </p:cBhvr>
                                      <p:tavLst>
                                        <p:tav tm="0">
                                          <p:val>
                                            <p:fltVal val="0"/>
                                          </p:val>
                                        </p:tav>
                                        <p:tav tm="100000">
                                          <p:val>
                                            <p:strVal val="#ppt_w"/>
                                          </p:val>
                                        </p:tav>
                                      </p:tavLst>
                                    </p:anim>
                                    <p:anim calcmode="lin" valueType="num">
                                      <p:cBhvr>
                                        <p:cTn id="20" dur="250" fill="hold"/>
                                        <p:tgtEl>
                                          <p:spTgt spid="118"/>
                                        </p:tgtEl>
                                        <p:attrNameLst>
                                          <p:attrName>ppt_h</p:attrName>
                                        </p:attrNameLst>
                                      </p:cBhvr>
                                      <p:tavLst>
                                        <p:tav tm="0">
                                          <p:val>
                                            <p:fltVal val="0"/>
                                          </p:val>
                                        </p:tav>
                                        <p:tav tm="100000">
                                          <p:val>
                                            <p:strVal val="#ppt_h"/>
                                          </p:val>
                                        </p:tav>
                                      </p:tavLst>
                                    </p:anim>
                                    <p:animEffect transition="in" filter="fade">
                                      <p:cBhvr>
                                        <p:cTn id="21" dur="250"/>
                                        <p:tgtEl>
                                          <p:spTgt spid="118"/>
                                        </p:tgtEl>
                                      </p:cBhvr>
                                    </p:animEffect>
                                  </p:childTnLst>
                                </p:cTn>
                              </p:par>
                            </p:childTnLst>
                          </p:cTn>
                        </p:par>
                        <p:par>
                          <p:cTn id="22" fill="hold">
                            <p:stCondLst>
                              <p:cond delay="750"/>
                            </p:stCondLst>
                            <p:childTnLst>
                              <p:par>
                                <p:cTn id="23" presetID="42" presetClass="entr" presetSubtype="0" fill="hold" nodeType="afterEffect">
                                  <p:stCondLst>
                                    <p:cond delay="0"/>
                                  </p:stCondLst>
                                  <p:childTnLst>
                                    <p:set>
                                      <p:cBhvr>
                                        <p:cTn id="24" dur="1" fill="hold">
                                          <p:stCondLst>
                                            <p:cond delay="0"/>
                                          </p:stCondLst>
                                        </p:cTn>
                                        <p:tgtEl>
                                          <p:spTgt spid="115"/>
                                        </p:tgtEl>
                                        <p:attrNameLst>
                                          <p:attrName>style.visibility</p:attrName>
                                        </p:attrNameLst>
                                      </p:cBhvr>
                                      <p:to>
                                        <p:strVal val="visible"/>
                                      </p:to>
                                    </p:set>
                                    <p:animEffect transition="in" filter="fade">
                                      <p:cBhvr>
                                        <p:cTn id="25" dur="250"/>
                                        <p:tgtEl>
                                          <p:spTgt spid="115"/>
                                        </p:tgtEl>
                                      </p:cBhvr>
                                    </p:animEffect>
                                    <p:anim calcmode="lin" valueType="num">
                                      <p:cBhvr>
                                        <p:cTn id="26" dur="250" fill="hold"/>
                                        <p:tgtEl>
                                          <p:spTgt spid="115"/>
                                        </p:tgtEl>
                                        <p:attrNameLst>
                                          <p:attrName>ppt_x</p:attrName>
                                        </p:attrNameLst>
                                      </p:cBhvr>
                                      <p:tavLst>
                                        <p:tav tm="0">
                                          <p:val>
                                            <p:strVal val="#ppt_x"/>
                                          </p:val>
                                        </p:tav>
                                        <p:tav tm="100000">
                                          <p:val>
                                            <p:strVal val="#ppt_x"/>
                                          </p:val>
                                        </p:tav>
                                      </p:tavLst>
                                    </p:anim>
                                    <p:anim calcmode="lin" valueType="num">
                                      <p:cBhvr>
                                        <p:cTn id="27" dur="250" fill="hold"/>
                                        <p:tgtEl>
                                          <p:spTgt spid="1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err="1" smtClean="0">
                  <a:solidFill>
                    <a:srgbClr val="F0EEF0"/>
                  </a:solidFill>
                  <a:latin typeface="Tw Cen MT" panose="020B0602020104020603" pitchFamily="34" charset="0"/>
                </a:rPr>
                <a:t>Supervisior</a:t>
              </a:r>
              <a:endParaRPr lang="en-US" sz="28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Abstract</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Introduction</a:t>
              </a:r>
              <a:endParaRPr lang="en-US" sz="28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72572" y="3260368"/>
              <a:ext cx="530600" cy="50481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Prediction</a:t>
              </a:r>
              <a:endParaRPr lang="en-US" sz="2800" b="1" dirty="0">
                <a:solidFill>
                  <a:srgbClr val="F0EEF0"/>
                </a:solidFill>
                <a:latin typeface="Tw Cen MT" panose="020B0602020104020603" pitchFamily="34" charset="0"/>
              </a:endParaRP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Conclusion</a:t>
              </a:r>
              <a:endParaRPr lang="en-US" sz="28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0902" y="0"/>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835981" y="3335437"/>
              <a:ext cx="2187529"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Future Scope</a:t>
              </a:r>
              <a:endParaRPr lang="en-US" sz="28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07" name="Group 106">
            <a:extLst>
              <a:ext uri="{FF2B5EF4-FFF2-40B4-BE49-F238E27FC236}">
                <a16:creationId xmlns:a16="http://schemas.microsoft.com/office/drawing/2014/main" id="{E9582EE9-5831-4F6F-B29E-0BEB719C4F1E}"/>
              </a:ext>
            </a:extLst>
          </p:cNvPr>
          <p:cNvGrpSpPr/>
          <p:nvPr/>
        </p:nvGrpSpPr>
        <p:grpSpPr>
          <a:xfrm>
            <a:off x="2594536" y="4142156"/>
            <a:ext cx="2289049" cy="548656"/>
            <a:chOff x="1514240" y="4816886"/>
            <a:chExt cx="2289049" cy="548656"/>
          </a:xfrm>
        </p:grpSpPr>
        <p:sp>
          <p:nvSpPr>
            <p:cNvPr id="108" name="TextBox 107">
              <a:extLst>
                <a:ext uri="{FF2B5EF4-FFF2-40B4-BE49-F238E27FC236}">
                  <a16:creationId xmlns:a16="http://schemas.microsoft.com/office/drawing/2014/main" id="{895C2AE9-E6EE-4572-8B9B-0A1C8899D6FE}"/>
                </a:ext>
              </a:extLst>
            </p:cNvPr>
            <p:cNvSpPr txBox="1"/>
            <p:nvPr/>
          </p:nvSpPr>
          <p:spPr>
            <a:xfrm>
              <a:off x="1514240" y="4816886"/>
              <a:ext cx="2289049" cy="369332"/>
            </a:xfrm>
            <a:prstGeom prst="rect">
              <a:avLst/>
            </a:prstGeom>
            <a:noFill/>
          </p:spPr>
          <p:txBody>
            <a:bodyPr wrap="square" rtlCol="0">
              <a:spAutoFit/>
            </a:bodyPr>
            <a:lstStyle/>
            <a:p>
              <a:pPr algn="ctr"/>
              <a:endParaRPr lang="en-US" b="1" dirty="0">
                <a:solidFill>
                  <a:schemeClr val="tx1">
                    <a:lumMod val="75000"/>
                    <a:lumOff val="25000"/>
                  </a:schemeClr>
                </a:solidFill>
                <a:latin typeface="Tw Cen MT" panose="020B0602020104020603" pitchFamily="34" charset="0"/>
              </a:endParaRPr>
            </a:p>
          </p:txBody>
        </p:sp>
        <p:sp>
          <p:nvSpPr>
            <p:cNvPr id="109" name="TextBox 108">
              <a:extLst>
                <a:ext uri="{FF2B5EF4-FFF2-40B4-BE49-F238E27FC236}">
                  <a16:creationId xmlns:a16="http://schemas.microsoft.com/office/drawing/2014/main" id="{8DC71A93-B148-4A8B-B0CA-4AD086FE8D7B}"/>
                </a:ext>
              </a:extLst>
            </p:cNvPr>
            <p:cNvSpPr txBox="1"/>
            <p:nvPr/>
          </p:nvSpPr>
          <p:spPr>
            <a:xfrm>
              <a:off x="1733898" y="5088543"/>
              <a:ext cx="1849733" cy="276999"/>
            </a:xfrm>
            <a:prstGeom prst="rect">
              <a:avLst/>
            </a:prstGeom>
            <a:noFill/>
          </p:spPr>
          <p:txBody>
            <a:bodyPr wrap="square" rtlCol="0">
              <a:spAutoFit/>
            </a:bodyPr>
            <a:lstStyle/>
            <a:p>
              <a:pPr algn="ctr"/>
              <a:endParaRPr lang="en-US" sz="1200" dirty="0">
                <a:solidFill>
                  <a:schemeClr val="tx1">
                    <a:lumMod val="75000"/>
                    <a:lumOff val="25000"/>
                  </a:schemeClr>
                </a:solidFill>
                <a:latin typeface="Tw Cen MT" panose="020B0602020104020603" pitchFamily="34" charset="0"/>
              </a:endParaRPr>
            </a:p>
          </p:txBody>
        </p:sp>
      </p:grpSp>
      <p:grpSp>
        <p:nvGrpSpPr>
          <p:cNvPr id="111" name="Group 110">
            <a:extLst>
              <a:ext uri="{FF2B5EF4-FFF2-40B4-BE49-F238E27FC236}">
                <a16:creationId xmlns:a16="http://schemas.microsoft.com/office/drawing/2014/main" id="{EEB19012-A13E-4E01-97E1-4BD9BE0B2C4A}"/>
              </a:ext>
            </a:extLst>
          </p:cNvPr>
          <p:cNvGrpSpPr/>
          <p:nvPr/>
        </p:nvGrpSpPr>
        <p:grpSpPr>
          <a:xfrm>
            <a:off x="4783446" y="4142156"/>
            <a:ext cx="2289049" cy="548656"/>
            <a:chOff x="1514240" y="4816886"/>
            <a:chExt cx="2289049" cy="548656"/>
          </a:xfrm>
        </p:grpSpPr>
        <p:sp>
          <p:nvSpPr>
            <p:cNvPr id="112" name="TextBox 111">
              <a:extLst>
                <a:ext uri="{FF2B5EF4-FFF2-40B4-BE49-F238E27FC236}">
                  <a16:creationId xmlns:a16="http://schemas.microsoft.com/office/drawing/2014/main" id="{5FF83314-6443-4064-B8AD-715FDF38C0B1}"/>
                </a:ext>
              </a:extLst>
            </p:cNvPr>
            <p:cNvSpPr txBox="1"/>
            <p:nvPr/>
          </p:nvSpPr>
          <p:spPr>
            <a:xfrm>
              <a:off x="1514240" y="4816886"/>
              <a:ext cx="2289049" cy="369332"/>
            </a:xfrm>
            <a:prstGeom prst="rect">
              <a:avLst/>
            </a:prstGeom>
            <a:noFill/>
          </p:spPr>
          <p:txBody>
            <a:bodyPr wrap="square" rtlCol="0">
              <a:spAutoFit/>
            </a:bodyPr>
            <a:lstStyle/>
            <a:p>
              <a:pPr algn="ctr"/>
              <a:endParaRPr lang="en-US" b="1" dirty="0">
                <a:solidFill>
                  <a:schemeClr val="tx1">
                    <a:lumMod val="75000"/>
                    <a:lumOff val="25000"/>
                  </a:schemeClr>
                </a:solidFill>
                <a:latin typeface="Tw Cen MT" panose="020B0602020104020603" pitchFamily="34" charset="0"/>
              </a:endParaRPr>
            </a:p>
          </p:txBody>
        </p:sp>
        <p:sp>
          <p:nvSpPr>
            <p:cNvPr id="113" name="TextBox 112">
              <a:extLst>
                <a:ext uri="{FF2B5EF4-FFF2-40B4-BE49-F238E27FC236}">
                  <a16:creationId xmlns:a16="http://schemas.microsoft.com/office/drawing/2014/main" id="{AFB0129A-D09E-4693-96AE-20F4A2C31E42}"/>
                </a:ext>
              </a:extLst>
            </p:cNvPr>
            <p:cNvSpPr txBox="1"/>
            <p:nvPr/>
          </p:nvSpPr>
          <p:spPr>
            <a:xfrm>
              <a:off x="1733898" y="5088543"/>
              <a:ext cx="1849733" cy="276999"/>
            </a:xfrm>
            <a:prstGeom prst="rect">
              <a:avLst/>
            </a:prstGeom>
            <a:noFill/>
          </p:spPr>
          <p:txBody>
            <a:bodyPr wrap="square" rtlCol="0">
              <a:spAutoFit/>
            </a:bodyPr>
            <a:lstStyle/>
            <a:p>
              <a:pPr algn="ctr"/>
              <a:endParaRPr lang="en-US" sz="1200" dirty="0">
                <a:solidFill>
                  <a:schemeClr val="tx1">
                    <a:lumMod val="75000"/>
                    <a:lumOff val="25000"/>
                  </a:schemeClr>
                </a:solidFill>
                <a:latin typeface="Tw Cen MT" panose="020B0602020104020603" pitchFamily="34" charset="0"/>
              </a:endParaRPr>
            </a:p>
          </p:txBody>
        </p:sp>
      </p:grpSp>
      <p:grpSp>
        <p:nvGrpSpPr>
          <p:cNvPr id="115" name="Group 114">
            <a:extLst>
              <a:ext uri="{FF2B5EF4-FFF2-40B4-BE49-F238E27FC236}">
                <a16:creationId xmlns:a16="http://schemas.microsoft.com/office/drawing/2014/main" id="{115D3786-3CB0-4D98-9C2D-11D4FBA5EAB9}"/>
              </a:ext>
            </a:extLst>
          </p:cNvPr>
          <p:cNvGrpSpPr/>
          <p:nvPr/>
        </p:nvGrpSpPr>
        <p:grpSpPr>
          <a:xfrm>
            <a:off x="6912585" y="4142156"/>
            <a:ext cx="2289049" cy="548656"/>
            <a:chOff x="1514240" y="4816886"/>
            <a:chExt cx="2289049" cy="548656"/>
          </a:xfrm>
        </p:grpSpPr>
        <p:sp>
          <p:nvSpPr>
            <p:cNvPr id="116" name="TextBox 115">
              <a:extLst>
                <a:ext uri="{FF2B5EF4-FFF2-40B4-BE49-F238E27FC236}">
                  <a16:creationId xmlns:a16="http://schemas.microsoft.com/office/drawing/2014/main" id="{572131EC-94E6-4982-85F7-903D6FA72171}"/>
                </a:ext>
              </a:extLst>
            </p:cNvPr>
            <p:cNvSpPr txBox="1"/>
            <p:nvPr/>
          </p:nvSpPr>
          <p:spPr>
            <a:xfrm>
              <a:off x="1514240" y="4816886"/>
              <a:ext cx="2289049" cy="369332"/>
            </a:xfrm>
            <a:prstGeom prst="rect">
              <a:avLst/>
            </a:prstGeom>
            <a:noFill/>
          </p:spPr>
          <p:txBody>
            <a:bodyPr wrap="square" rtlCol="0">
              <a:spAutoFit/>
            </a:bodyPr>
            <a:lstStyle/>
            <a:p>
              <a:pPr algn="ctr"/>
              <a:endParaRPr lang="en-US" b="1" dirty="0">
                <a:solidFill>
                  <a:schemeClr val="tx1">
                    <a:lumMod val="75000"/>
                    <a:lumOff val="25000"/>
                  </a:schemeClr>
                </a:solidFill>
                <a:latin typeface="Tw Cen MT" panose="020B0602020104020603" pitchFamily="34" charset="0"/>
              </a:endParaRPr>
            </a:p>
          </p:txBody>
        </p:sp>
        <p:sp>
          <p:nvSpPr>
            <p:cNvPr id="117" name="TextBox 116">
              <a:extLst>
                <a:ext uri="{FF2B5EF4-FFF2-40B4-BE49-F238E27FC236}">
                  <a16:creationId xmlns:a16="http://schemas.microsoft.com/office/drawing/2014/main" id="{B60C2261-B057-44FB-B300-F0F52E3F90C0}"/>
                </a:ext>
              </a:extLst>
            </p:cNvPr>
            <p:cNvSpPr txBox="1"/>
            <p:nvPr/>
          </p:nvSpPr>
          <p:spPr>
            <a:xfrm>
              <a:off x="1733898" y="5088543"/>
              <a:ext cx="1849733" cy="276999"/>
            </a:xfrm>
            <a:prstGeom prst="rect">
              <a:avLst/>
            </a:prstGeom>
            <a:noFill/>
          </p:spPr>
          <p:txBody>
            <a:bodyPr wrap="square" rtlCol="0">
              <a:spAutoFit/>
            </a:bodyPr>
            <a:lstStyle/>
            <a:p>
              <a:pPr algn="ctr"/>
              <a:endParaRPr lang="en-US" sz="1200" dirty="0">
                <a:solidFill>
                  <a:schemeClr val="tx1">
                    <a:lumMod val="75000"/>
                    <a:lumOff val="25000"/>
                  </a:schemeClr>
                </a:solidFill>
                <a:latin typeface="Tw Cen MT" panose="020B0602020104020603" pitchFamily="34" charset="0"/>
              </a:endParaRPr>
            </a:p>
          </p:txBody>
        </p:sp>
      </p:grpSp>
      <p:sp>
        <p:nvSpPr>
          <p:cNvPr id="118" name="TextBox 117">
            <a:extLst>
              <a:ext uri="{FF2B5EF4-FFF2-40B4-BE49-F238E27FC236}">
                <a16:creationId xmlns:a16="http://schemas.microsoft.com/office/drawing/2014/main" id="{D8562F22-E78F-4DD5-9BBD-EEAB69C0B365}"/>
              </a:ext>
            </a:extLst>
          </p:cNvPr>
          <p:cNvSpPr txBox="1"/>
          <p:nvPr/>
        </p:nvSpPr>
        <p:spPr>
          <a:xfrm>
            <a:off x="1765206" y="497542"/>
            <a:ext cx="8035668" cy="4339650"/>
          </a:xfrm>
          <a:prstGeom prst="rect">
            <a:avLst/>
          </a:prstGeom>
          <a:noFill/>
        </p:spPr>
        <p:txBody>
          <a:bodyPr wrap="square" rtlCol="0">
            <a:spAutoFit/>
          </a:bodyPr>
          <a:lstStyle/>
          <a:p>
            <a:pPr algn="ctr"/>
            <a:r>
              <a:rPr lang="en-US" sz="3600" b="1" dirty="0" smtClean="0">
                <a:solidFill>
                  <a:srgbClr val="FEC630"/>
                </a:solidFill>
                <a:latin typeface="Tw Cen MT" panose="020B0602020104020603" pitchFamily="34" charset="0"/>
              </a:rPr>
              <a:t>Problem Statement:</a:t>
            </a:r>
          </a:p>
          <a:p>
            <a:pPr algn="just"/>
            <a:r>
              <a:rPr lang="en-US" sz="2400" dirty="0">
                <a:solidFill>
                  <a:srgbClr val="FEC630"/>
                </a:solidFill>
              </a:rPr>
              <a:t>Though the future of app development is not yet certain, we can look to the past for reference and to predict what’s yet to come. It’s a good bet that in the future the field will be heavily saturated with data points and API connections — and this says nothing of app development.</a:t>
            </a:r>
            <a:endParaRPr lang="en-IN" sz="2400" dirty="0">
              <a:solidFill>
                <a:srgbClr val="FEC630"/>
              </a:solidFill>
            </a:endParaRPr>
          </a:p>
          <a:p>
            <a:pPr algn="just"/>
            <a:r>
              <a:rPr lang="en-US" sz="2400" dirty="0">
                <a:solidFill>
                  <a:srgbClr val="FEC630"/>
                </a:solidFill>
              </a:rPr>
              <a:t> </a:t>
            </a:r>
            <a:endParaRPr lang="en-IN" sz="2400" dirty="0">
              <a:solidFill>
                <a:srgbClr val="FEC630"/>
              </a:solidFill>
            </a:endParaRPr>
          </a:p>
          <a:p>
            <a:pPr algn="just"/>
            <a:r>
              <a:rPr lang="en-US" sz="2400" dirty="0">
                <a:solidFill>
                  <a:srgbClr val="FEC630"/>
                </a:solidFill>
              </a:rPr>
              <a:t>Naive Bayes classification is used in this project to predict the rating. The rest of the model attempted was to build a model which would classify an application as successful or not based on its description</a:t>
            </a:r>
            <a:endParaRPr lang="en-US" sz="2400" b="1" dirty="0" smtClean="0">
              <a:solidFill>
                <a:srgbClr val="FEC630"/>
              </a:solidFill>
              <a:latin typeface="Tw Cen MT" panose="020B0602020104020603" pitchFamily="34" charset="0"/>
            </a:endParaRPr>
          </a:p>
        </p:txBody>
      </p:sp>
    </p:spTree>
    <p:extLst>
      <p:ext uri="{BB962C8B-B14F-4D97-AF65-F5344CB8AC3E}">
        <p14:creationId xmlns:p14="http://schemas.microsoft.com/office/powerpoint/2010/main" val="88881605"/>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250"/>
                                        <p:tgtEl>
                                          <p:spTgt spid="107"/>
                                        </p:tgtEl>
                                      </p:cBhvr>
                                    </p:animEffect>
                                    <p:anim calcmode="lin" valueType="num">
                                      <p:cBhvr>
                                        <p:cTn id="8" dur="250" fill="hold"/>
                                        <p:tgtEl>
                                          <p:spTgt spid="107"/>
                                        </p:tgtEl>
                                        <p:attrNameLst>
                                          <p:attrName>ppt_x</p:attrName>
                                        </p:attrNameLst>
                                      </p:cBhvr>
                                      <p:tavLst>
                                        <p:tav tm="0">
                                          <p:val>
                                            <p:strVal val="#ppt_x"/>
                                          </p:val>
                                        </p:tav>
                                        <p:tav tm="100000">
                                          <p:val>
                                            <p:strVal val="#ppt_x"/>
                                          </p:val>
                                        </p:tav>
                                      </p:tavLst>
                                    </p:anim>
                                    <p:anim calcmode="lin" valueType="num">
                                      <p:cBhvr>
                                        <p:cTn id="9" dur="250" fill="hold"/>
                                        <p:tgtEl>
                                          <p:spTgt spid="107"/>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nodeType="after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fade">
                                      <p:cBhvr>
                                        <p:cTn id="13" dur="250"/>
                                        <p:tgtEl>
                                          <p:spTgt spid="111"/>
                                        </p:tgtEl>
                                      </p:cBhvr>
                                    </p:animEffect>
                                    <p:anim calcmode="lin" valueType="num">
                                      <p:cBhvr>
                                        <p:cTn id="14" dur="250" fill="hold"/>
                                        <p:tgtEl>
                                          <p:spTgt spid="111"/>
                                        </p:tgtEl>
                                        <p:attrNameLst>
                                          <p:attrName>ppt_x</p:attrName>
                                        </p:attrNameLst>
                                      </p:cBhvr>
                                      <p:tavLst>
                                        <p:tav tm="0">
                                          <p:val>
                                            <p:strVal val="#ppt_x"/>
                                          </p:val>
                                        </p:tav>
                                        <p:tav tm="100000">
                                          <p:val>
                                            <p:strVal val="#ppt_x"/>
                                          </p:val>
                                        </p:tav>
                                      </p:tavLst>
                                    </p:anim>
                                    <p:anim calcmode="lin" valueType="num">
                                      <p:cBhvr>
                                        <p:cTn id="15" dur="250" fill="hold"/>
                                        <p:tgtEl>
                                          <p:spTgt spid="111"/>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53" presetClass="entr" presetSubtype="16" fill="hold" grpId="0" nodeType="afterEffect">
                                  <p:stCondLst>
                                    <p:cond delay="0"/>
                                  </p:stCondLst>
                                  <p:childTnLst>
                                    <p:set>
                                      <p:cBhvr>
                                        <p:cTn id="18" dur="1" fill="hold">
                                          <p:stCondLst>
                                            <p:cond delay="0"/>
                                          </p:stCondLst>
                                        </p:cTn>
                                        <p:tgtEl>
                                          <p:spTgt spid="118"/>
                                        </p:tgtEl>
                                        <p:attrNameLst>
                                          <p:attrName>style.visibility</p:attrName>
                                        </p:attrNameLst>
                                      </p:cBhvr>
                                      <p:to>
                                        <p:strVal val="visible"/>
                                      </p:to>
                                    </p:set>
                                    <p:anim calcmode="lin" valueType="num">
                                      <p:cBhvr>
                                        <p:cTn id="19" dur="250" fill="hold"/>
                                        <p:tgtEl>
                                          <p:spTgt spid="118"/>
                                        </p:tgtEl>
                                        <p:attrNameLst>
                                          <p:attrName>ppt_w</p:attrName>
                                        </p:attrNameLst>
                                      </p:cBhvr>
                                      <p:tavLst>
                                        <p:tav tm="0">
                                          <p:val>
                                            <p:fltVal val="0"/>
                                          </p:val>
                                        </p:tav>
                                        <p:tav tm="100000">
                                          <p:val>
                                            <p:strVal val="#ppt_w"/>
                                          </p:val>
                                        </p:tav>
                                      </p:tavLst>
                                    </p:anim>
                                    <p:anim calcmode="lin" valueType="num">
                                      <p:cBhvr>
                                        <p:cTn id="20" dur="250" fill="hold"/>
                                        <p:tgtEl>
                                          <p:spTgt spid="118"/>
                                        </p:tgtEl>
                                        <p:attrNameLst>
                                          <p:attrName>ppt_h</p:attrName>
                                        </p:attrNameLst>
                                      </p:cBhvr>
                                      <p:tavLst>
                                        <p:tav tm="0">
                                          <p:val>
                                            <p:fltVal val="0"/>
                                          </p:val>
                                        </p:tav>
                                        <p:tav tm="100000">
                                          <p:val>
                                            <p:strVal val="#ppt_h"/>
                                          </p:val>
                                        </p:tav>
                                      </p:tavLst>
                                    </p:anim>
                                    <p:animEffect transition="in" filter="fade">
                                      <p:cBhvr>
                                        <p:cTn id="21" dur="250"/>
                                        <p:tgtEl>
                                          <p:spTgt spid="118"/>
                                        </p:tgtEl>
                                      </p:cBhvr>
                                    </p:animEffect>
                                  </p:childTnLst>
                                </p:cTn>
                              </p:par>
                            </p:childTnLst>
                          </p:cTn>
                        </p:par>
                        <p:par>
                          <p:cTn id="22" fill="hold">
                            <p:stCondLst>
                              <p:cond delay="750"/>
                            </p:stCondLst>
                            <p:childTnLst>
                              <p:par>
                                <p:cTn id="23" presetID="42" presetClass="entr" presetSubtype="0" fill="hold" nodeType="afterEffect">
                                  <p:stCondLst>
                                    <p:cond delay="0"/>
                                  </p:stCondLst>
                                  <p:childTnLst>
                                    <p:set>
                                      <p:cBhvr>
                                        <p:cTn id="24" dur="1" fill="hold">
                                          <p:stCondLst>
                                            <p:cond delay="0"/>
                                          </p:stCondLst>
                                        </p:cTn>
                                        <p:tgtEl>
                                          <p:spTgt spid="115"/>
                                        </p:tgtEl>
                                        <p:attrNameLst>
                                          <p:attrName>style.visibility</p:attrName>
                                        </p:attrNameLst>
                                      </p:cBhvr>
                                      <p:to>
                                        <p:strVal val="visible"/>
                                      </p:to>
                                    </p:set>
                                    <p:animEffect transition="in" filter="fade">
                                      <p:cBhvr>
                                        <p:cTn id="25" dur="250"/>
                                        <p:tgtEl>
                                          <p:spTgt spid="115"/>
                                        </p:tgtEl>
                                      </p:cBhvr>
                                    </p:animEffect>
                                    <p:anim calcmode="lin" valueType="num">
                                      <p:cBhvr>
                                        <p:cTn id="26" dur="250" fill="hold"/>
                                        <p:tgtEl>
                                          <p:spTgt spid="115"/>
                                        </p:tgtEl>
                                        <p:attrNameLst>
                                          <p:attrName>ppt_x</p:attrName>
                                        </p:attrNameLst>
                                      </p:cBhvr>
                                      <p:tavLst>
                                        <p:tav tm="0">
                                          <p:val>
                                            <p:strVal val="#ppt_x"/>
                                          </p:val>
                                        </p:tav>
                                        <p:tav tm="100000">
                                          <p:val>
                                            <p:strVal val="#ppt_x"/>
                                          </p:val>
                                        </p:tav>
                                      </p:tavLst>
                                    </p:anim>
                                    <p:anim calcmode="lin" valueType="num">
                                      <p:cBhvr>
                                        <p:cTn id="27" dur="250" fill="hold"/>
                                        <p:tgtEl>
                                          <p:spTgt spid="1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err="1" smtClean="0">
                  <a:solidFill>
                    <a:srgbClr val="F0EEF0"/>
                  </a:solidFill>
                  <a:latin typeface="Tw Cen MT" panose="020B0602020104020603" pitchFamily="34" charset="0"/>
                </a:rPr>
                <a:t>Supervisior</a:t>
              </a:r>
              <a:endParaRPr lang="en-US" sz="28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Abstract</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Introduction</a:t>
              </a:r>
              <a:endParaRPr lang="en-US" sz="28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53788" y="0"/>
            <a:ext cx="9574094" cy="6858000"/>
            <a:chOff x="491566"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66"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Prediction</a:t>
              </a:r>
              <a:endParaRPr lang="en-US" sz="28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Conclusion</a:t>
              </a:r>
              <a:endParaRPr lang="en-US" sz="28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833030" y="3345933"/>
              <a:ext cx="2181627"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Future Scope</a:t>
              </a:r>
              <a:endParaRPr lang="en-US" sz="28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18" name="Group 117">
            <a:extLst>
              <a:ext uri="{FF2B5EF4-FFF2-40B4-BE49-F238E27FC236}">
                <a16:creationId xmlns:a16="http://schemas.microsoft.com/office/drawing/2014/main" id="{642619BF-D98C-42FE-8077-B8745D93F239}"/>
              </a:ext>
            </a:extLst>
          </p:cNvPr>
          <p:cNvGrpSpPr/>
          <p:nvPr/>
        </p:nvGrpSpPr>
        <p:grpSpPr>
          <a:xfrm>
            <a:off x="1089803" y="4112242"/>
            <a:ext cx="3048141" cy="1175555"/>
            <a:chOff x="264581" y="4416136"/>
            <a:chExt cx="3048141" cy="1175555"/>
          </a:xfrm>
        </p:grpSpPr>
        <p:sp>
          <p:nvSpPr>
            <p:cNvPr id="119" name="TextBox 118">
              <a:extLst>
                <a:ext uri="{FF2B5EF4-FFF2-40B4-BE49-F238E27FC236}">
                  <a16:creationId xmlns:a16="http://schemas.microsoft.com/office/drawing/2014/main" id="{47D438D1-4A2C-457A-A675-A2FFD11F8FC1}"/>
                </a:ext>
              </a:extLst>
            </p:cNvPr>
            <p:cNvSpPr txBox="1"/>
            <p:nvPr/>
          </p:nvSpPr>
          <p:spPr>
            <a:xfrm>
              <a:off x="466266" y="4416136"/>
              <a:ext cx="2644771" cy="461665"/>
            </a:xfrm>
            <a:prstGeom prst="rect">
              <a:avLst/>
            </a:prstGeom>
            <a:noFill/>
          </p:spPr>
          <p:txBody>
            <a:bodyPr wrap="square" rtlCol="0">
              <a:spAutoFit/>
            </a:bodyPr>
            <a:lstStyle/>
            <a:p>
              <a:pPr algn="ctr"/>
              <a:endParaRPr lang="en-US" sz="2400" dirty="0">
                <a:solidFill>
                  <a:srgbClr val="FF5969"/>
                </a:solidFill>
                <a:latin typeface="Tw Cen MT" panose="020B0602020104020603" pitchFamily="34" charset="0"/>
              </a:endParaRPr>
            </a:p>
          </p:txBody>
        </p:sp>
        <p:sp>
          <p:nvSpPr>
            <p:cNvPr id="120" name="TextBox 119">
              <a:extLst>
                <a:ext uri="{FF2B5EF4-FFF2-40B4-BE49-F238E27FC236}">
                  <a16:creationId xmlns:a16="http://schemas.microsoft.com/office/drawing/2014/main" id="{EFA98CF0-C7D5-4BB1-AE6B-892973EDC2B3}"/>
                </a:ext>
              </a:extLst>
            </p:cNvPr>
            <p:cNvSpPr txBox="1"/>
            <p:nvPr/>
          </p:nvSpPr>
          <p:spPr>
            <a:xfrm>
              <a:off x="466266" y="4853747"/>
              <a:ext cx="264477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sp>
          <p:nvSpPr>
            <p:cNvPr id="121" name="TextBox 120">
              <a:extLst>
                <a:ext uri="{FF2B5EF4-FFF2-40B4-BE49-F238E27FC236}">
                  <a16:creationId xmlns:a16="http://schemas.microsoft.com/office/drawing/2014/main" id="{ADB9B462-21BE-4A91-8264-768F8688631E}"/>
                </a:ext>
              </a:extLst>
            </p:cNvPr>
            <p:cNvSpPr txBox="1"/>
            <p:nvPr/>
          </p:nvSpPr>
          <p:spPr>
            <a:xfrm>
              <a:off x="264581" y="5222359"/>
              <a:ext cx="304814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122" name="Group 121">
            <a:extLst>
              <a:ext uri="{FF2B5EF4-FFF2-40B4-BE49-F238E27FC236}">
                <a16:creationId xmlns:a16="http://schemas.microsoft.com/office/drawing/2014/main" id="{EC238A46-6DC2-415E-858B-EDB9C705F5D2}"/>
              </a:ext>
            </a:extLst>
          </p:cNvPr>
          <p:cNvGrpSpPr/>
          <p:nvPr/>
        </p:nvGrpSpPr>
        <p:grpSpPr>
          <a:xfrm>
            <a:off x="3806113" y="4112242"/>
            <a:ext cx="3048141" cy="1175555"/>
            <a:chOff x="3143051" y="4416136"/>
            <a:chExt cx="3048141" cy="1175555"/>
          </a:xfrm>
        </p:grpSpPr>
        <p:sp>
          <p:nvSpPr>
            <p:cNvPr id="123" name="TextBox 122">
              <a:extLst>
                <a:ext uri="{FF2B5EF4-FFF2-40B4-BE49-F238E27FC236}">
                  <a16:creationId xmlns:a16="http://schemas.microsoft.com/office/drawing/2014/main" id="{CCBD766E-1FDC-47EC-AFE3-250300F9E1D4}"/>
                </a:ext>
              </a:extLst>
            </p:cNvPr>
            <p:cNvSpPr txBox="1"/>
            <p:nvPr/>
          </p:nvSpPr>
          <p:spPr>
            <a:xfrm>
              <a:off x="3344736" y="4416136"/>
              <a:ext cx="2644771" cy="461665"/>
            </a:xfrm>
            <a:prstGeom prst="rect">
              <a:avLst/>
            </a:prstGeom>
            <a:noFill/>
          </p:spPr>
          <p:txBody>
            <a:bodyPr wrap="square" rtlCol="0">
              <a:spAutoFit/>
            </a:bodyPr>
            <a:lstStyle/>
            <a:p>
              <a:pPr algn="ctr"/>
              <a:endParaRPr lang="en-US" sz="2400" dirty="0">
                <a:solidFill>
                  <a:srgbClr val="03A1A4"/>
                </a:solidFill>
                <a:latin typeface="Tw Cen MT" panose="020B0602020104020603" pitchFamily="34" charset="0"/>
              </a:endParaRPr>
            </a:p>
          </p:txBody>
        </p:sp>
        <p:sp>
          <p:nvSpPr>
            <p:cNvPr id="124" name="TextBox 123">
              <a:extLst>
                <a:ext uri="{FF2B5EF4-FFF2-40B4-BE49-F238E27FC236}">
                  <a16:creationId xmlns:a16="http://schemas.microsoft.com/office/drawing/2014/main" id="{9DD83A3E-FC84-4E9E-A039-E9CA92AC9309}"/>
                </a:ext>
              </a:extLst>
            </p:cNvPr>
            <p:cNvSpPr txBox="1"/>
            <p:nvPr/>
          </p:nvSpPr>
          <p:spPr>
            <a:xfrm>
              <a:off x="3344736" y="4853747"/>
              <a:ext cx="264477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sp>
          <p:nvSpPr>
            <p:cNvPr id="125" name="TextBox 124">
              <a:extLst>
                <a:ext uri="{FF2B5EF4-FFF2-40B4-BE49-F238E27FC236}">
                  <a16:creationId xmlns:a16="http://schemas.microsoft.com/office/drawing/2014/main" id="{D4656B8D-277C-459C-8AC5-1E3C9FBF12C4}"/>
                </a:ext>
              </a:extLst>
            </p:cNvPr>
            <p:cNvSpPr txBox="1"/>
            <p:nvPr/>
          </p:nvSpPr>
          <p:spPr>
            <a:xfrm>
              <a:off x="3143051" y="5222359"/>
              <a:ext cx="304814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126" name="Group 125">
            <a:extLst>
              <a:ext uri="{FF2B5EF4-FFF2-40B4-BE49-F238E27FC236}">
                <a16:creationId xmlns:a16="http://schemas.microsoft.com/office/drawing/2014/main" id="{A5E2E5DE-DB63-4888-A16C-FBB53DF5105F}"/>
              </a:ext>
            </a:extLst>
          </p:cNvPr>
          <p:cNvGrpSpPr/>
          <p:nvPr/>
        </p:nvGrpSpPr>
        <p:grpSpPr>
          <a:xfrm>
            <a:off x="1184130" y="739586"/>
            <a:ext cx="8083450" cy="3970318"/>
            <a:chOff x="1944620" y="922206"/>
            <a:chExt cx="4721957" cy="2478348"/>
          </a:xfrm>
        </p:grpSpPr>
        <p:sp>
          <p:nvSpPr>
            <p:cNvPr id="127" name="TextBox 126">
              <a:extLst>
                <a:ext uri="{FF2B5EF4-FFF2-40B4-BE49-F238E27FC236}">
                  <a16:creationId xmlns:a16="http://schemas.microsoft.com/office/drawing/2014/main" id="{A72104E9-D31B-4FE5-8105-9C439D743046}"/>
                </a:ext>
              </a:extLst>
            </p:cNvPr>
            <p:cNvSpPr txBox="1"/>
            <p:nvPr/>
          </p:nvSpPr>
          <p:spPr>
            <a:xfrm flipH="1">
              <a:off x="1944620" y="922206"/>
              <a:ext cx="4721957" cy="2478348"/>
            </a:xfrm>
            <a:prstGeom prst="rect">
              <a:avLst/>
            </a:prstGeom>
            <a:noFill/>
          </p:spPr>
          <p:txBody>
            <a:bodyPr wrap="square" rtlCol="0">
              <a:spAutoFit/>
            </a:bodyPr>
            <a:lstStyle/>
            <a:p>
              <a:pPr algn="ctr"/>
              <a:r>
                <a:rPr lang="en-US" sz="3600" dirty="0" smtClean="0">
                  <a:solidFill>
                    <a:srgbClr val="5D7373"/>
                  </a:solidFill>
                  <a:latin typeface="Tw Cen MT" panose="020B0602020104020603" pitchFamily="34" charset="0"/>
                </a:rPr>
                <a:t>Prediction</a:t>
              </a:r>
            </a:p>
            <a:p>
              <a:pPr algn="just"/>
              <a:r>
                <a:rPr lang="en-US" sz="2400" dirty="0"/>
                <a:t>we use </a:t>
              </a:r>
              <a:r>
                <a:rPr lang="en-US" sz="2400" dirty="0" smtClean="0"/>
                <a:t>a </a:t>
              </a:r>
              <a:r>
                <a:rPr lang="en-US" sz="2400" dirty="0"/>
                <a:t>Naive Bayes </a:t>
              </a:r>
              <a:r>
                <a:rPr lang="en-US" sz="2400" dirty="0" smtClean="0"/>
                <a:t>classifier </a:t>
              </a:r>
              <a:r>
                <a:rPr lang="en-US" sz="2400" dirty="0"/>
                <a:t>to predict whether a </a:t>
              </a:r>
              <a:r>
                <a:rPr lang="en-US" sz="2400" dirty="0" smtClean="0"/>
                <a:t>rating will be high or low.</a:t>
              </a:r>
              <a:r>
                <a:rPr lang="en-US" sz="2400" dirty="0"/>
                <a:t> </a:t>
              </a:r>
              <a:r>
                <a:rPr lang="en-US" sz="2400" b="1" dirty="0" smtClean="0"/>
                <a:t>Naive </a:t>
              </a:r>
              <a:r>
                <a:rPr lang="en-US" sz="2400" b="1" dirty="0"/>
                <a:t>Bayes (NB):</a:t>
              </a:r>
              <a:r>
                <a:rPr lang="en-US" sz="2400" dirty="0"/>
                <a:t>We use the Naive Bayes classifier </a:t>
              </a:r>
              <a:r>
                <a:rPr lang="en-US" sz="2400" dirty="0" smtClean="0"/>
                <a:t>for Calculating probability of each of the input given by the user and displaying final approximate rating of that category . We are taking input from the user as Category of their app ,Size,Last updated,Current ver,Android ver,Content-rating and calculating each of their probability with the help of Bayesian theorem. We are implementing a code in </a:t>
              </a:r>
              <a:r>
                <a:rPr lang="en-US" sz="2400" dirty="0" smtClean="0"/>
                <a:t>python and we displaying output </a:t>
              </a:r>
              <a:r>
                <a:rPr lang="en-US" sz="2400" dirty="0" smtClean="0"/>
                <a:t>on tkinter dialogue box.</a:t>
              </a:r>
              <a:endParaRPr lang="en-US" sz="2400" dirty="0" smtClean="0"/>
            </a:p>
          </p:txBody>
        </p:sp>
        <p:sp>
          <p:nvSpPr>
            <p:cNvPr id="128" name="TextBox 127">
              <a:extLst>
                <a:ext uri="{FF2B5EF4-FFF2-40B4-BE49-F238E27FC236}">
                  <a16:creationId xmlns:a16="http://schemas.microsoft.com/office/drawing/2014/main" id="{2C9848EF-A792-46BC-8A1A-95DC4C6A8499}"/>
                </a:ext>
              </a:extLst>
            </p:cNvPr>
            <p:cNvSpPr txBox="1"/>
            <p:nvPr/>
          </p:nvSpPr>
          <p:spPr>
            <a:xfrm>
              <a:off x="3557469" y="2366552"/>
              <a:ext cx="264477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spTree>
    <p:extLst>
      <p:ext uri="{BB962C8B-B14F-4D97-AF65-F5344CB8AC3E}">
        <p14:creationId xmlns:p14="http://schemas.microsoft.com/office/powerpoint/2010/main" val="3965200575"/>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anim calcmode="lin" valueType="num">
                                      <p:cBhvr>
                                        <p:cTn id="8" dur="500" fill="hold"/>
                                        <p:tgtEl>
                                          <p:spTgt spid="118"/>
                                        </p:tgtEl>
                                        <p:attrNameLst>
                                          <p:attrName>ppt_x</p:attrName>
                                        </p:attrNameLst>
                                      </p:cBhvr>
                                      <p:tavLst>
                                        <p:tav tm="0">
                                          <p:val>
                                            <p:strVal val="#ppt_x"/>
                                          </p:val>
                                        </p:tav>
                                        <p:tav tm="100000">
                                          <p:val>
                                            <p:strVal val="#ppt_x"/>
                                          </p:val>
                                        </p:tav>
                                      </p:tavLst>
                                    </p:anim>
                                    <p:anim calcmode="lin" valueType="num">
                                      <p:cBhvr>
                                        <p:cTn id="9" dur="500" fill="hold"/>
                                        <p:tgtEl>
                                          <p:spTgt spid="11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22"/>
                                        </p:tgtEl>
                                        <p:attrNameLst>
                                          <p:attrName>style.visibility</p:attrName>
                                        </p:attrNameLst>
                                      </p:cBhvr>
                                      <p:to>
                                        <p:strVal val="visible"/>
                                      </p:to>
                                    </p:set>
                                    <p:animEffect transition="in" filter="fade">
                                      <p:cBhvr>
                                        <p:cTn id="13" dur="500"/>
                                        <p:tgtEl>
                                          <p:spTgt spid="122"/>
                                        </p:tgtEl>
                                      </p:cBhvr>
                                    </p:animEffect>
                                    <p:anim calcmode="lin" valueType="num">
                                      <p:cBhvr>
                                        <p:cTn id="14" dur="500" fill="hold"/>
                                        <p:tgtEl>
                                          <p:spTgt spid="122"/>
                                        </p:tgtEl>
                                        <p:attrNameLst>
                                          <p:attrName>ppt_x</p:attrName>
                                        </p:attrNameLst>
                                      </p:cBhvr>
                                      <p:tavLst>
                                        <p:tav tm="0">
                                          <p:val>
                                            <p:strVal val="#ppt_x"/>
                                          </p:val>
                                        </p:tav>
                                        <p:tav tm="100000">
                                          <p:val>
                                            <p:strVal val="#ppt_x"/>
                                          </p:val>
                                        </p:tav>
                                      </p:tavLst>
                                    </p:anim>
                                    <p:anim calcmode="lin" valueType="num">
                                      <p:cBhvr>
                                        <p:cTn id="15" dur="500" fill="hold"/>
                                        <p:tgtEl>
                                          <p:spTgt spid="122"/>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126"/>
                                        </p:tgtEl>
                                        <p:attrNameLst>
                                          <p:attrName>style.visibility</p:attrName>
                                        </p:attrNameLst>
                                      </p:cBhvr>
                                      <p:to>
                                        <p:strVal val="visible"/>
                                      </p:to>
                                    </p:set>
                                    <p:animEffect transition="in" filter="fade">
                                      <p:cBhvr>
                                        <p:cTn id="19" dur="500"/>
                                        <p:tgtEl>
                                          <p:spTgt spid="126"/>
                                        </p:tgtEl>
                                      </p:cBhvr>
                                    </p:animEffect>
                                    <p:anim calcmode="lin" valueType="num">
                                      <p:cBhvr>
                                        <p:cTn id="20" dur="500" fill="hold"/>
                                        <p:tgtEl>
                                          <p:spTgt spid="126"/>
                                        </p:tgtEl>
                                        <p:attrNameLst>
                                          <p:attrName>ppt_x</p:attrName>
                                        </p:attrNameLst>
                                      </p:cBhvr>
                                      <p:tavLst>
                                        <p:tav tm="0">
                                          <p:val>
                                            <p:strVal val="#ppt_x"/>
                                          </p:val>
                                        </p:tav>
                                        <p:tav tm="100000">
                                          <p:val>
                                            <p:strVal val="#ppt_x"/>
                                          </p:val>
                                        </p:tav>
                                      </p:tavLst>
                                    </p:anim>
                                    <p:anim calcmode="lin" valueType="num">
                                      <p:cBhvr>
                                        <p:cTn id="21" dur="500" fill="hold"/>
                                        <p:tgtEl>
                                          <p:spTgt spid="1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err="1" smtClean="0">
                  <a:solidFill>
                    <a:srgbClr val="F0EEF0"/>
                  </a:solidFill>
                  <a:latin typeface="Tw Cen MT" panose="020B0602020104020603" pitchFamily="34" charset="0"/>
                </a:rPr>
                <a:t>Supervisior</a:t>
              </a:r>
              <a:endParaRPr lang="en-US" sz="28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Abstract</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Introduction</a:t>
              </a:r>
              <a:endParaRPr lang="en-US" sz="28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53788" y="0"/>
            <a:ext cx="9574094" cy="6858000"/>
            <a:chOff x="491566"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66"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Prediction</a:t>
              </a:r>
              <a:endParaRPr lang="en-US" sz="28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Conclusion</a:t>
              </a:r>
              <a:endParaRPr lang="en-US" sz="28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8780" y="-51657"/>
            <a:ext cx="9931202" cy="6858000"/>
            <a:chOff x="-9340730" y="-51657"/>
            <a:chExt cx="9931202"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40730" y="-51657"/>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839753" y="3339210"/>
              <a:ext cx="2195074"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Future Scope</a:t>
              </a:r>
              <a:endParaRPr lang="en-US" sz="28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18" name="Group 117">
            <a:extLst>
              <a:ext uri="{FF2B5EF4-FFF2-40B4-BE49-F238E27FC236}">
                <a16:creationId xmlns:a16="http://schemas.microsoft.com/office/drawing/2014/main" id="{642619BF-D98C-42FE-8077-B8745D93F239}"/>
              </a:ext>
            </a:extLst>
          </p:cNvPr>
          <p:cNvGrpSpPr/>
          <p:nvPr/>
        </p:nvGrpSpPr>
        <p:grpSpPr>
          <a:xfrm>
            <a:off x="1089803" y="4112242"/>
            <a:ext cx="3048141" cy="1175555"/>
            <a:chOff x="264581" y="4416136"/>
            <a:chExt cx="3048141" cy="1175555"/>
          </a:xfrm>
        </p:grpSpPr>
        <p:sp>
          <p:nvSpPr>
            <p:cNvPr id="119" name="TextBox 118">
              <a:extLst>
                <a:ext uri="{FF2B5EF4-FFF2-40B4-BE49-F238E27FC236}">
                  <a16:creationId xmlns:a16="http://schemas.microsoft.com/office/drawing/2014/main" id="{47D438D1-4A2C-457A-A675-A2FFD11F8FC1}"/>
                </a:ext>
              </a:extLst>
            </p:cNvPr>
            <p:cNvSpPr txBox="1"/>
            <p:nvPr/>
          </p:nvSpPr>
          <p:spPr>
            <a:xfrm>
              <a:off x="466266" y="4416136"/>
              <a:ext cx="2644771" cy="461665"/>
            </a:xfrm>
            <a:prstGeom prst="rect">
              <a:avLst/>
            </a:prstGeom>
            <a:noFill/>
          </p:spPr>
          <p:txBody>
            <a:bodyPr wrap="square" rtlCol="0">
              <a:spAutoFit/>
            </a:bodyPr>
            <a:lstStyle/>
            <a:p>
              <a:pPr algn="ctr"/>
              <a:endParaRPr lang="en-US" sz="2400" dirty="0">
                <a:solidFill>
                  <a:srgbClr val="FF5969"/>
                </a:solidFill>
                <a:latin typeface="Tw Cen MT" panose="020B0602020104020603" pitchFamily="34" charset="0"/>
              </a:endParaRPr>
            </a:p>
          </p:txBody>
        </p:sp>
        <p:sp>
          <p:nvSpPr>
            <p:cNvPr id="120" name="TextBox 119">
              <a:extLst>
                <a:ext uri="{FF2B5EF4-FFF2-40B4-BE49-F238E27FC236}">
                  <a16:creationId xmlns:a16="http://schemas.microsoft.com/office/drawing/2014/main" id="{EFA98CF0-C7D5-4BB1-AE6B-892973EDC2B3}"/>
                </a:ext>
              </a:extLst>
            </p:cNvPr>
            <p:cNvSpPr txBox="1"/>
            <p:nvPr/>
          </p:nvSpPr>
          <p:spPr>
            <a:xfrm>
              <a:off x="466266" y="4853747"/>
              <a:ext cx="264477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sp>
          <p:nvSpPr>
            <p:cNvPr id="121" name="TextBox 120">
              <a:extLst>
                <a:ext uri="{FF2B5EF4-FFF2-40B4-BE49-F238E27FC236}">
                  <a16:creationId xmlns:a16="http://schemas.microsoft.com/office/drawing/2014/main" id="{ADB9B462-21BE-4A91-8264-768F8688631E}"/>
                </a:ext>
              </a:extLst>
            </p:cNvPr>
            <p:cNvSpPr txBox="1"/>
            <p:nvPr/>
          </p:nvSpPr>
          <p:spPr>
            <a:xfrm>
              <a:off x="264581" y="5222359"/>
              <a:ext cx="304814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122" name="Group 121">
            <a:extLst>
              <a:ext uri="{FF2B5EF4-FFF2-40B4-BE49-F238E27FC236}">
                <a16:creationId xmlns:a16="http://schemas.microsoft.com/office/drawing/2014/main" id="{EC238A46-6DC2-415E-858B-EDB9C705F5D2}"/>
              </a:ext>
            </a:extLst>
          </p:cNvPr>
          <p:cNvGrpSpPr/>
          <p:nvPr/>
        </p:nvGrpSpPr>
        <p:grpSpPr>
          <a:xfrm>
            <a:off x="3806113" y="4112242"/>
            <a:ext cx="3048141" cy="1175555"/>
            <a:chOff x="3143051" y="4416136"/>
            <a:chExt cx="3048141" cy="1175555"/>
          </a:xfrm>
        </p:grpSpPr>
        <p:sp>
          <p:nvSpPr>
            <p:cNvPr id="123" name="TextBox 122">
              <a:extLst>
                <a:ext uri="{FF2B5EF4-FFF2-40B4-BE49-F238E27FC236}">
                  <a16:creationId xmlns:a16="http://schemas.microsoft.com/office/drawing/2014/main" id="{CCBD766E-1FDC-47EC-AFE3-250300F9E1D4}"/>
                </a:ext>
              </a:extLst>
            </p:cNvPr>
            <p:cNvSpPr txBox="1"/>
            <p:nvPr/>
          </p:nvSpPr>
          <p:spPr>
            <a:xfrm>
              <a:off x="3344736" y="4416136"/>
              <a:ext cx="2644771" cy="461665"/>
            </a:xfrm>
            <a:prstGeom prst="rect">
              <a:avLst/>
            </a:prstGeom>
            <a:noFill/>
          </p:spPr>
          <p:txBody>
            <a:bodyPr wrap="square" rtlCol="0">
              <a:spAutoFit/>
            </a:bodyPr>
            <a:lstStyle/>
            <a:p>
              <a:pPr algn="ctr"/>
              <a:endParaRPr lang="en-US" sz="2400" dirty="0">
                <a:solidFill>
                  <a:srgbClr val="03A1A4"/>
                </a:solidFill>
                <a:latin typeface="Tw Cen MT" panose="020B0602020104020603" pitchFamily="34" charset="0"/>
              </a:endParaRPr>
            </a:p>
          </p:txBody>
        </p:sp>
        <p:sp>
          <p:nvSpPr>
            <p:cNvPr id="124" name="TextBox 123">
              <a:extLst>
                <a:ext uri="{FF2B5EF4-FFF2-40B4-BE49-F238E27FC236}">
                  <a16:creationId xmlns:a16="http://schemas.microsoft.com/office/drawing/2014/main" id="{9DD83A3E-FC84-4E9E-A039-E9CA92AC9309}"/>
                </a:ext>
              </a:extLst>
            </p:cNvPr>
            <p:cNvSpPr txBox="1"/>
            <p:nvPr/>
          </p:nvSpPr>
          <p:spPr>
            <a:xfrm>
              <a:off x="3344736" y="4853747"/>
              <a:ext cx="264477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sp>
          <p:nvSpPr>
            <p:cNvPr id="125" name="TextBox 124">
              <a:extLst>
                <a:ext uri="{FF2B5EF4-FFF2-40B4-BE49-F238E27FC236}">
                  <a16:creationId xmlns:a16="http://schemas.microsoft.com/office/drawing/2014/main" id="{D4656B8D-277C-459C-8AC5-1E3C9FBF12C4}"/>
                </a:ext>
              </a:extLst>
            </p:cNvPr>
            <p:cNvSpPr txBox="1"/>
            <p:nvPr/>
          </p:nvSpPr>
          <p:spPr>
            <a:xfrm>
              <a:off x="3143051" y="5222359"/>
              <a:ext cx="304814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sp>
        <p:nvSpPr>
          <p:cNvPr id="127" name="TextBox 126">
            <a:extLst>
              <a:ext uri="{FF2B5EF4-FFF2-40B4-BE49-F238E27FC236}">
                <a16:creationId xmlns:a16="http://schemas.microsoft.com/office/drawing/2014/main" id="{A72104E9-D31B-4FE5-8105-9C439D743046}"/>
              </a:ext>
            </a:extLst>
          </p:cNvPr>
          <p:cNvSpPr txBox="1"/>
          <p:nvPr/>
        </p:nvSpPr>
        <p:spPr>
          <a:xfrm flipH="1">
            <a:off x="1082094" y="484093"/>
            <a:ext cx="8247039" cy="5016758"/>
          </a:xfrm>
          <a:prstGeom prst="rect">
            <a:avLst/>
          </a:prstGeom>
          <a:noFill/>
        </p:spPr>
        <p:txBody>
          <a:bodyPr wrap="square" rtlCol="0">
            <a:spAutoFit/>
          </a:bodyPr>
          <a:lstStyle/>
          <a:p>
            <a:pPr algn="ctr"/>
            <a:r>
              <a:rPr lang="en-US" sz="3200" dirty="0" smtClean="0"/>
              <a:t>Core modules</a:t>
            </a:r>
            <a:r>
              <a:rPr lang="en-US" sz="3200" dirty="0" smtClean="0"/>
              <a:t>:  </a:t>
            </a:r>
            <a:endParaRPr lang="en-US" sz="3200" dirty="0" smtClean="0"/>
          </a:p>
          <a:p>
            <a:pPr algn="just"/>
            <a:r>
              <a:rPr lang="en-US" sz="2400" b="1" u="sng" dirty="0" smtClean="0"/>
              <a:t>Data Collection </a:t>
            </a:r>
            <a:r>
              <a:rPr lang="en-US" sz="2400" dirty="0" smtClean="0"/>
              <a:t>: Google </a:t>
            </a:r>
            <a:r>
              <a:rPr lang="en-US" sz="2400" dirty="0"/>
              <a:t>makes data available about its applications on http://play.google.com. These pages contain </a:t>
            </a:r>
            <a:r>
              <a:rPr lang="en-US" sz="2400" dirty="0" smtClean="0"/>
              <a:t>data which </a:t>
            </a:r>
            <a:r>
              <a:rPr lang="en-US" sz="2400" dirty="0"/>
              <a:t>can be extracted such the name of the application, the description, the number of installations, </a:t>
            </a:r>
            <a:r>
              <a:rPr lang="en-US" sz="2400" dirty="0" smtClean="0"/>
              <a:t>the average </a:t>
            </a:r>
            <a:r>
              <a:rPr lang="en-US" sz="2400" dirty="0"/>
              <a:t>rating of the application, and many more features</a:t>
            </a:r>
            <a:r>
              <a:rPr lang="en-US" sz="2400" dirty="0" smtClean="0"/>
              <a:t>.</a:t>
            </a:r>
          </a:p>
          <a:p>
            <a:pPr algn="just"/>
            <a:r>
              <a:rPr lang="en-US" sz="2400" b="1" u="sng" dirty="0" smtClean="0"/>
              <a:t>Input Screen </a:t>
            </a:r>
            <a:r>
              <a:rPr lang="en-US" sz="2400" dirty="0" smtClean="0"/>
              <a:t>: In this module system will take app details from user such as category,size,content-rating,type,genres as an input.</a:t>
            </a:r>
          </a:p>
          <a:p>
            <a:pPr algn="just"/>
            <a:r>
              <a:rPr lang="en-US" sz="2400" b="1" u="sng" dirty="0" smtClean="0"/>
              <a:t>Rating </a:t>
            </a:r>
            <a:r>
              <a:rPr lang="en-US" sz="2400" b="1" u="sng" dirty="0" smtClean="0"/>
              <a:t>prediction </a:t>
            </a:r>
            <a:r>
              <a:rPr lang="en-US" sz="2400" dirty="0" smtClean="0"/>
              <a:t>: Using Bayesian </a:t>
            </a:r>
            <a:r>
              <a:rPr lang="en-US" sz="2400" dirty="0" smtClean="0"/>
              <a:t>theorem ,is used to predict the rating of mobile app. By calculating </a:t>
            </a:r>
            <a:r>
              <a:rPr lang="en-US" sz="2400" dirty="0" smtClean="0"/>
              <a:t>the probability of each evidence with each class attribute.</a:t>
            </a:r>
          </a:p>
          <a:p>
            <a:pPr algn="just"/>
            <a:r>
              <a:rPr lang="en-US" sz="2400" b="1" u="sng" dirty="0" smtClean="0"/>
              <a:t>Output Screen</a:t>
            </a:r>
            <a:r>
              <a:rPr lang="en-US" sz="2400" dirty="0" smtClean="0"/>
              <a:t>: In this module System will display the predicated rating as a result, in the output using tkinter dialogue box. </a:t>
            </a:r>
            <a:r>
              <a:rPr lang="en-US" sz="2400" dirty="0" smtClean="0"/>
              <a:t>  </a:t>
            </a:r>
            <a:endParaRPr lang="en-US" sz="2400" dirty="0">
              <a:solidFill>
                <a:srgbClr val="5D7373"/>
              </a:solidFill>
              <a:latin typeface="Tw Cen MT" panose="020B0602020104020603" pitchFamily="34" charset="0"/>
            </a:endParaRPr>
          </a:p>
        </p:txBody>
      </p:sp>
    </p:spTree>
    <p:extLst>
      <p:ext uri="{BB962C8B-B14F-4D97-AF65-F5344CB8AC3E}">
        <p14:creationId xmlns:p14="http://schemas.microsoft.com/office/powerpoint/2010/main" val="773741824"/>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anim calcmode="lin" valueType="num">
                                      <p:cBhvr>
                                        <p:cTn id="8" dur="500" fill="hold"/>
                                        <p:tgtEl>
                                          <p:spTgt spid="118"/>
                                        </p:tgtEl>
                                        <p:attrNameLst>
                                          <p:attrName>ppt_x</p:attrName>
                                        </p:attrNameLst>
                                      </p:cBhvr>
                                      <p:tavLst>
                                        <p:tav tm="0">
                                          <p:val>
                                            <p:strVal val="#ppt_x"/>
                                          </p:val>
                                        </p:tav>
                                        <p:tav tm="100000">
                                          <p:val>
                                            <p:strVal val="#ppt_x"/>
                                          </p:val>
                                        </p:tav>
                                      </p:tavLst>
                                    </p:anim>
                                    <p:anim calcmode="lin" valueType="num">
                                      <p:cBhvr>
                                        <p:cTn id="9" dur="500" fill="hold"/>
                                        <p:tgtEl>
                                          <p:spTgt spid="11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22"/>
                                        </p:tgtEl>
                                        <p:attrNameLst>
                                          <p:attrName>style.visibility</p:attrName>
                                        </p:attrNameLst>
                                      </p:cBhvr>
                                      <p:to>
                                        <p:strVal val="visible"/>
                                      </p:to>
                                    </p:set>
                                    <p:animEffect transition="in" filter="fade">
                                      <p:cBhvr>
                                        <p:cTn id="13" dur="500"/>
                                        <p:tgtEl>
                                          <p:spTgt spid="122"/>
                                        </p:tgtEl>
                                      </p:cBhvr>
                                    </p:animEffect>
                                    <p:anim calcmode="lin" valueType="num">
                                      <p:cBhvr>
                                        <p:cTn id="14" dur="500" fill="hold"/>
                                        <p:tgtEl>
                                          <p:spTgt spid="122"/>
                                        </p:tgtEl>
                                        <p:attrNameLst>
                                          <p:attrName>ppt_x</p:attrName>
                                        </p:attrNameLst>
                                      </p:cBhvr>
                                      <p:tavLst>
                                        <p:tav tm="0">
                                          <p:val>
                                            <p:strVal val="#ppt_x"/>
                                          </p:val>
                                        </p:tav>
                                        <p:tav tm="100000">
                                          <p:val>
                                            <p:strVal val="#ppt_x"/>
                                          </p:val>
                                        </p:tav>
                                      </p:tavLst>
                                    </p:anim>
                                    <p:anim calcmode="lin" valueType="num">
                                      <p:cBhvr>
                                        <p:cTn id="15" dur="500" fill="hold"/>
                                        <p:tgtEl>
                                          <p:spTgt spid="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err="1" smtClean="0">
                  <a:solidFill>
                    <a:srgbClr val="F0EEF0"/>
                  </a:solidFill>
                  <a:latin typeface="Tw Cen MT" panose="020B0602020104020603" pitchFamily="34" charset="0"/>
                </a:rPr>
                <a:t>Supervisior</a:t>
              </a:r>
              <a:endParaRPr lang="en-US" sz="28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Abstract</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Introduction</a:t>
              </a:r>
              <a:endParaRPr lang="en-US" sz="28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Prediction</a:t>
              </a:r>
              <a:endParaRPr lang="en-US" sz="28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2064"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Conclusion</a:t>
              </a:r>
              <a:endParaRPr lang="en-US" sz="28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833029" y="3345931"/>
              <a:ext cx="218162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Future Scope</a:t>
              </a:r>
              <a:endParaRPr lang="en-US" sz="28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25" name="TextBox 124">
            <a:extLst>
              <a:ext uri="{FF2B5EF4-FFF2-40B4-BE49-F238E27FC236}">
                <a16:creationId xmlns:a16="http://schemas.microsoft.com/office/drawing/2014/main" id="{04E1E449-1505-4788-9575-E71478300712}"/>
              </a:ext>
            </a:extLst>
          </p:cNvPr>
          <p:cNvSpPr txBox="1"/>
          <p:nvPr/>
        </p:nvSpPr>
        <p:spPr>
          <a:xfrm>
            <a:off x="873481" y="1102659"/>
            <a:ext cx="7840213" cy="3785652"/>
          </a:xfrm>
          <a:prstGeom prst="rect">
            <a:avLst/>
          </a:prstGeom>
          <a:noFill/>
        </p:spPr>
        <p:txBody>
          <a:bodyPr wrap="square" rtlCol="0">
            <a:spAutoFit/>
          </a:bodyPr>
          <a:lstStyle/>
          <a:p>
            <a:r>
              <a:rPr lang="en-US" sz="3600" dirty="0" smtClean="0">
                <a:solidFill>
                  <a:schemeClr val="accent6"/>
                </a:solidFill>
                <a:latin typeface="Tw Cen MT" panose="020B0602020104020603" pitchFamily="34" charset="0"/>
              </a:rPr>
              <a:t>			Conclusion</a:t>
            </a:r>
          </a:p>
          <a:p>
            <a:pPr algn="just"/>
            <a:r>
              <a:rPr lang="en-US" sz="2400" dirty="0" smtClean="0">
                <a:solidFill>
                  <a:schemeClr val="accent6"/>
                </a:solidFill>
                <a:latin typeface="Tw Cen MT" panose="020B0602020104020603" pitchFamily="34" charset="0"/>
              </a:rPr>
              <a:t>For this project , we took the </a:t>
            </a:r>
            <a:r>
              <a:rPr lang="en-US" sz="2400" dirty="0" smtClean="0">
                <a:solidFill>
                  <a:schemeClr val="accent6"/>
                </a:solidFill>
                <a:latin typeface="Tw Cen MT" panose="020B0602020104020603" pitchFamily="34" charset="0"/>
              </a:rPr>
              <a:t>google play store </a:t>
            </a:r>
            <a:r>
              <a:rPr lang="en-US" sz="2400" dirty="0" smtClean="0">
                <a:solidFill>
                  <a:schemeClr val="accent6"/>
                </a:solidFill>
                <a:latin typeface="Tw Cen MT" panose="020B0602020104020603" pitchFamily="34" charset="0"/>
              </a:rPr>
              <a:t>dataset from kaggle and analyze </a:t>
            </a:r>
            <a:r>
              <a:rPr lang="en-US" sz="2400" dirty="0" smtClean="0">
                <a:solidFill>
                  <a:schemeClr val="accent6"/>
                </a:solidFill>
                <a:latin typeface="Tw Cen MT" panose="020B0602020104020603" pitchFamily="34" charset="0"/>
              </a:rPr>
              <a:t>it. After </a:t>
            </a:r>
            <a:r>
              <a:rPr lang="en-US" sz="2400" dirty="0" smtClean="0">
                <a:solidFill>
                  <a:schemeClr val="accent6"/>
                </a:solidFill>
                <a:latin typeface="Tw Cen MT" panose="020B0602020104020603" pitchFamily="34" charset="0"/>
              </a:rPr>
              <a:t>the dataset was transformed into usable set , we then use naives bayes algorithm to predict the rating. And the result we got is the rating of the application that user mention with their probability of chances.</a:t>
            </a:r>
          </a:p>
          <a:p>
            <a:pPr algn="just"/>
            <a:r>
              <a:rPr lang="en-US" sz="2400" dirty="0" smtClean="0">
                <a:solidFill>
                  <a:schemeClr val="accent6"/>
                </a:solidFill>
                <a:latin typeface="Tw Cen MT" panose="020B0602020104020603" pitchFamily="34" charset="0"/>
              </a:rPr>
              <a:t>Thereby this will help the developer to know that user will like this app or </a:t>
            </a:r>
            <a:r>
              <a:rPr lang="en-US" sz="2400" dirty="0" smtClean="0">
                <a:solidFill>
                  <a:schemeClr val="accent6"/>
                </a:solidFill>
                <a:latin typeface="Tw Cen MT" panose="020B0602020104020603" pitchFamily="34" charset="0"/>
              </a:rPr>
              <a:t>not.</a:t>
            </a:r>
            <a:endParaRPr lang="en-US" sz="2400" dirty="0" smtClean="0">
              <a:solidFill>
                <a:schemeClr val="accent6"/>
              </a:solidFill>
              <a:latin typeface="Tw Cen MT" panose="020B0602020104020603" pitchFamily="34" charset="0"/>
            </a:endParaRPr>
          </a:p>
          <a:p>
            <a:endParaRPr lang="en-US" sz="3600" dirty="0">
              <a:solidFill>
                <a:schemeClr val="accent6"/>
              </a:solidFill>
              <a:latin typeface="Tw Cen MT" panose="020B0602020104020603" pitchFamily="34" charset="0"/>
            </a:endParaRPr>
          </a:p>
        </p:txBody>
      </p:sp>
    </p:spTree>
    <p:extLst>
      <p:ext uri="{BB962C8B-B14F-4D97-AF65-F5344CB8AC3E}">
        <p14:creationId xmlns:p14="http://schemas.microsoft.com/office/powerpoint/2010/main" val="3557959593"/>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err="1" smtClean="0">
                  <a:solidFill>
                    <a:srgbClr val="F0EEF0"/>
                  </a:solidFill>
                  <a:latin typeface="Tw Cen MT" panose="020B0602020104020603" pitchFamily="34" charset="0"/>
                </a:rPr>
                <a:t>Supervisior</a:t>
              </a:r>
              <a:endParaRPr lang="en-US" sz="28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Abstract</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Introduction</a:t>
              </a:r>
              <a:endParaRPr lang="en-US" sz="28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Prediction</a:t>
              </a:r>
              <a:endParaRPr lang="en-US" sz="28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Conclusion</a:t>
              </a:r>
              <a:endParaRPr lang="en-US" sz="28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785082" y="0"/>
            <a:ext cx="11334043" cy="6858000"/>
            <a:chOff x="-10743571" y="-1"/>
            <a:chExt cx="11334043"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3571"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Future Scope</a:t>
              </a:r>
              <a:endParaRPr lang="en-US" sz="24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33" name="Group 32">
            <a:extLst>
              <a:ext uri="{FF2B5EF4-FFF2-40B4-BE49-F238E27FC236}">
                <a16:creationId xmlns:a16="http://schemas.microsoft.com/office/drawing/2014/main" id="{BE8FADE7-5D32-410A-A514-EBA4D18E520D}"/>
              </a:ext>
            </a:extLst>
          </p:cNvPr>
          <p:cNvGrpSpPr/>
          <p:nvPr/>
        </p:nvGrpSpPr>
        <p:grpSpPr>
          <a:xfrm>
            <a:off x="374499" y="566807"/>
            <a:ext cx="7054377" cy="4474613"/>
            <a:chOff x="979714" y="601055"/>
            <a:chExt cx="6964163" cy="4926413"/>
          </a:xfrm>
        </p:grpSpPr>
        <p:sp>
          <p:nvSpPr>
            <p:cNvPr id="34" name="TextBox 33">
              <a:extLst>
                <a:ext uri="{FF2B5EF4-FFF2-40B4-BE49-F238E27FC236}">
                  <a16:creationId xmlns:a16="http://schemas.microsoft.com/office/drawing/2014/main" id="{78855102-5892-4791-81C6-1D3099286A62}"/>
                </a:ext>
              </a:extLst>
            </p:cNvPr>
            <p:cNvSpPr txBox="1"/>
            <p:nvPr/>
          </p:nvSpPr>
          <p:spPr>
            <a:xfrm>
              <a:off x="1160684" y="601055"/>
              <a:ext cx="6783193" cy="4100117"/>
            </a:xfrm>
            <a:prstGeom prst="rect">
              <a:avLst/>
            </a:prstGeom>
            <a:noFill/>
          </p:spPr>
          <p:txBody>
            <a:bodyPr wrap="square" rtlCol="0">
              <a:spAutoFit/>
            </a:bodyPr>
            <a:lstStyle/>
            <a:p>
              <a:pPr algn="ctr"/>
              <a:r>
                <a:rPr lang="en-US" sz="4400" b="1" dirty="0" smtClean="0">
                  <a:solidFill>
                    <a:srgbClr val="03A1A4"/>
                  </a:solidFill>
                  <a:latin typeface="Tw Cen MT" panose="020B0602020104020603" pitchFamily="34" charset="0"/>
                </a:rPr>
                <a:t>Future</a:t>
              </a:r>
            </a:p>
            <a:p>
              <a:pPr algn="just"/>
              <a:r>
                <a:rPr lang="en-US" sz="2400" dirty="0">
                  <a:solidFill>
                    <a:srgbClr val="00A0A8"/>
                  </a:solidFill>
                </a:rPr>
                <a:t>In the future, we plan to explore more factors </a:t>
              </a:r>
              <a:r>
                <a:rPr lang="en-US" sz="2400" dirty="0" smtClean="0">
                  <a:solidFill>
                    <a:srgbClr val="00A0A8"/>
                  </a:solidFill>
                </a:rPr>
                <a:t>and evaluate our approach with datasets i.e we are planning to do it with sentiment </a:t>
              </a:r>
              <a:r>
                <a:rPr lang="en-US" sz="2400" dirty="0" smtClean="0">
                  <a:solidFill>
                    <a:srgbClr val="00A0A8"/>
                  </a:solidFill>
                </a:rPr>
                <a:t>analysis </a:t>
              </a:r>
              <a:r>
                <a:rPr lang="en-US" sz="2400" dirty="0" smtClean="0">
                  <a:solidFill>
                    <a:srgbClr val="00A0A8"/>
                  </a:solidFill>
                </a:rPr>
                <a:t>i.e separating positive and negative reviews of app that is already there in playstore . And then on the basis of positive and negative review we can predict the rating of the app that if the review is positive then rating will be good but if the review is bad the rating will be low.</a:t>
              </a:r>
              <a:endParaRPr lang="en-US" sz="2400" b="1" dirty="0">
                <a:solidFill>
                  <a:srgbClr val="00A0A8"/>
                </a:solidFill>
                <a:latin typeface="Tw Cen MT" panose="020B0602020104020603" pitchFamily="34" charset="0"/>
              </a:endParaRPr>
            </a:p>
          </p:txBody>
        </p:sp>
        <p:sp>
          <p:nvSpPr>
            <p:cNvPr id="35" name="TextBox 34">
              <a:extLst>
                <a:ext uri="{FF2B5EF4-FFF2-40B4-BE49-F238E27FC236}">
                  <a16:creationId xmlns:a16="http://schemas.microsoft.com/office/drawing/2014/main" id="{22001AFB-5833-4302-85EB-700F4F764C00}"/>
                </a:ext>
              </a:extLst>
            </p:cNvPr>
            <p:cNvSpPr txBox="1"/>
            <p:nvPr/>
          </p:nvSpPr>
          <p:spPr>
            <a:xfrm>
              <a:off x="979714" y="5127358"/>
              <a:ext cx="2336800" cy="400110"/>
            </a:xfrm>
            <a:prstGeom prst="rect">
              <a:avLst/>
            </a:prstGeom>
            <a:noFill/>
          </p:spPr>
          <p:txBody>
            <a:bodyPr wrap="square" rtlCol="0">
              <a:spAutoFit/>
            </a:bodyPr>
            <a:lstStyle/>
            <a:p>
              <a:pPr algn="ctr"/>
              <a:endParaRPr lang="en-US" sz="2000" dirty="0">
                <a:solidFill>
                  <a:srgbClr val="A6A6A6"/>
                </a:solidFill>
                <a:latin typeface="Tw Cen MT" panose="020B0602020104020603" pitchFamily="34" charset="0"/>
              </a:endParaRPr>
            </a:p>
          </p:txBody>
        </p:sp>
      </p:grpSp>
    </p:spTree>
    <p:extLst>
      <p:ext uri="{BB962C8B-B14F-4D97-AF65-F5344CB8AC3E}">
        <p14:creationId xmlns:p14="http://schemas.microsoft.com/office/powerpoint/2010/main" val="1327239487"/>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anim calcmode="lin" valueType="num">
                                      <p:cBhvr>
                                        <p:cTn id="8" dur="500" fill="hold"/>
                                        <p:tgtEl>
                                          <p:spTgt spid="33"/>
                                        </p:tgtEl>
                                        <p:attrNameLst>
                                          <p:attrName>ppt_x</p:attrName>
                                        </p:attrNameLst>
                                      </p:cBhvr>
                                      <p:tavLst>
                                        <p:tav tm="0">
                                          <p:val>
                                            <p:strVal val="#ppt_x"/>
                                          </p:val>
                                        </p:tav>
                                        <p:tav tm="100000">
                                          <p:val>
                                            <p:strVal val="#ppt_x"/>
                                          </p:val>
                                        </p:tav>
                                      </p:tavLst>
                                    </p:anim>
                                    <p:anim calcmode="lin" valueType="num">
                                      <p:cBhvr>
                                        <p:cTn id="9"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1237</TotalTime>
  <Words>669</Words>
  <Application>Microsoft Office PowerPoint</Application>
  <PresentationFormat>Widescreen</PresentationFormat>
  <Paragraphs>83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Tw Cen MT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Muskan Shaikh</cp:lastModifiedBy>
  <cp:revision>63</cp:revision>
  <dcterms:created xsi:type="dcterms:W3CDTF">2017-01-05T13:17:27Z</dcterms:created>
  <dcterms:modified xsi:type="dcterms:W3CDTF">2019-04-18T09:29:53Z</dcterms:modified>
</cp:coreProperties>
</file>