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8" r:id="rId20"/>
    <p:sldId id="273" r:id="rId21"/>
    <p:sldId id="275" r:id="rId22"/>
    <p:sldId id="279" r:id="rId23"/>
    <p:sldId id="281" r:id="rId24"/>
    <p:sldId id="280" r:id="rId25"/>
    <p:sldId id="284" r:id="rId26"/>
    <p:sldId id="282" r:id="rId27"/>
    <p:sldId id="277" r:id="rId28"/>
    <p:sldId id="276" r:id="rId29"/>
    <p:sldId id="285" r:id="rId30"/>
    <p:sldId id="283" r:id="rId31"/>
    <p:sldId id="286" r:id="rId32"/>
    <p:sldId id="287" r:id="rId33"/>
    <p:sldId id="289" r:id="rId34"/>
    <p:sldId id="288" r:id="rId35"/>
    <p:sldId id="291" r:id="rId36"/>
    <p:sldId id="290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C770-5F9F-A74E-AE0C-6E1CF315D19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5D91-BC75-8146-B1F7-23A54CE7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281115"/>
            <a:ext cx="9144000" cy="1072197"/>
          </a:xfrm>
        </p:spPr>
        <p:txBody>
          <a:bodyPr/>
          <a:lstStyle/>
          <a:p>
            <a:r>
              <a:rPr lang="en-US" dirty="0" smtClean="0"/>
              <a:t>Data Warehouse and Mining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499616"/>
            <a:ext cx="938784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CSC603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3600" dirty="0"/>
              <a:t>Introduction to Data Warehouse and Dimensional modelling </a:t>
            </a:r>
            <a:endParaRPr lang="en-US" sz="3600" dirty="0" smtClean="0"/>
          </a:p>
          <a:p>
            <a:r>
              <a:rPr lang="en-US" sz="2800" b="1" dirty="0" smtClean="0"/>
              <a:t> </a:t>
            </a:r>
            <a:endParaRPr lang="en-US" sz="2800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Muhammed</a:t>
            </a:r>
            <a:r>
              <a:rPr lang="en-US" b="1" dirty="0" smtClean="0"/>
              <a:t> Salman </a:t>
            </a:r>
            <a:r>
              <a:rPr lang="en-US" b="1" dirty="0" err="1" smtClean="0"/>
              <a:t>Shamsi</a:t>
            </a:r>
            <a:endParaRPr lang="en-US" b="1" dirty="0"/>
          </a:p>
          <a:p>
            <a:r>
              <a:rPr lang="en-US" i="1" dirty="0" smtClean="0"/>
              <a:t>Assistant Professor</a:t>
            </a:r>
          </a:p>
          <a:p>
            <a:r>
              <a:rPr lang="en-US" i="1" dirty="0" smtClean="0"/>
              <a:t>Department of Computer </a:t>
            </a:r>
            <a:r>
              <a:rPr lang="en-US" i="1" dirty="0" err="1" smtClean="0"/>
              <a:t>Engg</a:t>
            </a:r>
            <a:endParaRPr lang="en-US" i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11" y="3030283"/>
            <a:ext cx="2181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Top-Down Approach </a:t>
            </a:r>
            <a:r>
              <a:rPr lang="en-US" b="1" i="1" dirty="0" smtClean="0"/>
              <a:t>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791"/>
          </a:xfrm>
        </p:spPr>
        <p:txBody>
          <a:bodyPr>
            <a:normAutofit/>
          </a:bodyPr>
          <a:lstStyle/>
          <a:p>
            <a:r>
              <a:rPr lang="en-US" dirty="0"/>
              <a:t>Takes longer to build even with an iterative method </a:t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High exposure/risk to failure</a:t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Needs high level of cross-functional skills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High outlay without proof of </a:t>
            </a:r>
            <a:r>
              <a:rPr lang="en-US" dirty="0" smtClean="0"/>
              <a:t>concept.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38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Bottom-Up </a:t>
            </a:r>
            <a:r>
              <a:rPr lang="en-US" b="1" i="1" dirty="0"/>
              <a:t>Approach </a:t>
            </a:r>
            <a:r>
              <a:rPr lang="en-US" b="1" i="1" dirty="0" smtClean="0"/>
              <a:t>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791"/>
          </a:xfrm>
        </p:spPr>
        <p:txBody>
          <a:bodyPr>
            <a:normAutofit/>
          </a:bodyPr>
          <a:lstStyle/>
          <a:p>
            <a:r>
              <a:rPr lang="en-US" dirty="0"/>
              <a:t>Faster and easier implementation of manageable pieces</a:t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Favorable return on investment and proof of concept</a:t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Less risk of failure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Inherently incremental; can schedule important data marts first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effectLst/>
            </a:endParaRPr>
          </a:p>
          <a:p>
            <a:r>
              <a:rPr lang="en-US" dirty="0"/>
              <a:t>Allows project team to learn and grow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90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Bottom-Up </a:t>
            </a:r>
            <a:r>
              <a:rPr lang="en-US" b="1" i="1" dirty="0"/>
              <a:t>Approach </a:t>
            </a:r>
            <a:r>
              <a:rPr lang="en-US" b="1" i="1" dirty="0" smtClean="0"/>
              <a:t>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791"/>
          </a:xfrm>
        </p:spPr>
        <p:txBody>
          <a:bodyPr>
            <a:normAutofit/>
          </a:bodyPr>
          <a:lstStyle/>
          <a:p>
            <a:r>
              <a:rPr lang="en-US" dirty="0"/>
              <a:t>Each data mart has its own narrow view of data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Permeates redundant data in every data mart</a:t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/>
              <a:t>Perpetuates inconsistent and irreconcilable data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effectLst/>
            </a:endParaRPr>
          </a:p>
          <a:p>
            <a:r>
              <a:rPr lang="en-US" dirty="0"/>
              <a:t>Proliferates unmanageable interfaces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06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Data </a:t>
            </a:r>
            <a:r>
              <a:rPr lang="en-US" b="1" dirty="0"/>
              <a:t>warehouse </a:t>
            </a:r>
            <a:r>
              <a:rPr lang="en-US" b="1" dirty="0" smtClean="0"/>
              <a:t>architecture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Modelling, I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23749"/>
            <a:ext cx="10515600" cy="777747"/>
          </a:xfrm>
        </p:spPr>
        <p:txBody>
          <a:bodyPr/>
          <a:lstStyle/>
          <a:p>
            <a:pPr algn="ctr"/>
            <a:r>
              <a:rPr lang="en-US" b="1" dirty="0" smtClean="0"/>
              <a:t>Data warehouse Architecture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1" y="801496"/>
            <a:ext cx="7992877" cy="5452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9492" y="6327647"/>
            <a:ext cx="501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</a:t>
            </a:r>
            <a:r>
              <a:rPr lang="en-US" smtClean="0"/>
              <a:t>: Data warehouse </a:t>
            </a:r>
            <a:r>
              <a:rPr lang="en-US" dirty="0" smtClean="0"/>
              <a:t>building blocks </a:t>
            </a:r>
            <a:r>
              <a:rPr lang="en-US" smtClean="0"/>
              <a:t>or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Modelling, I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Metadata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in a data warehouse is similar to the data dictionary or the data catalog in a database management system.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effectLst/>
            </a:endParaRPr>
          </a:p>
          <a:p>
            <a:r>
              <a:rPr lang="en-US" dirty="0" smtClean="0"/>
              <a:t>The </a:t>
            </a:r>
            <a:r>
              <a:rPr lang="en-US" dirty="0"/>
              <a:t>metadata component is the data about the data in the data warehouse.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8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902843"/>
          </a:xfrm>
        </p:spPr>
        <p:txBody>
          <a:bodyPr/>
          <a:lstStyle/>
          <a:p>
            <a:pPr algn="ctr"/>
            <a:r>
              <a:rPr lang="en-US" b="1" dirty="0" smtClean="0"/>
              <a:t>Types of Metadata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938785"/>
            <a:ext cx="11667744" cy="5919215"/>
          </a:xfrm>
        </p:spPr>
        <p:txBody>
          <a:bodyPr>
            <a:normAutofit/>
          </a:bodyPr>
          <a:lstStyle/>
          <a:p>
            <a:r>
              <a:rPr lang="en-US" b="1" i="1" dirty="0"/>
              <a:t>Operational Metadata. </a:t>
            </a:r>
            <a:r>
              <a:rPr lang="en-US" dirty="0" smtClean="0"/>
              <a:t>In </a:t>
            </a:r>
            <a:r>
              <a:rPr lang="en-US" dirty="0"/>
              <a:t>selecting data from the source </a:t>
            </a:r>
            <a:r>
              <a:rPr lang="en-US" dirty="0" smtClean="0"/>
              <a:t>(operational) systems </a:t>
            </a:r>
            <a:r>
              <a:rPr lang="en-US" dirty="0"/>
              <a:t>for the data warehouse, you split records, combine parts of records from different source files, and deal with multiple </a:t>
            </a:r>
            <a:r>
              <a:rPr lang="en-US" dirty="0" smtClean="0"/>
              <a:t>coding </a:t>
            </a:r>
            <a:r>
              <a:rPr lang="en-US" dirty="0"/>
              <a:t>schemes and field </a:t>
            </a:r>
            <a:r>
              <a:rPr lang="en-US" dirty="0" smtClean="0"/>
              <a:t>lengths. Operational </a:t>
            </a:r>
            <a:r>
              <a:rPr lang="en-US" dirty="0"/>
              <a:t>metadata contain all of this information about the operational data sources</a:t>
            </a:r>
            <a:r>
              <a:rPr lang="en-US" dirty="0" smtClean="0"/>
              <a:t>.</a:t>
            </a:r>
          </a:p>
          <a:p>
            <a:r>
              <a:rPr lang="en-US" b="1" i="1" dirty="0"/>
              <a:t>Extraction and Transformation Metadata. </a:t>
            </a:r>
            <a:r>
              <a:rPr lang="en-US" dirty="0" smtClean="0"/>
              <a:t>It contain </a:t>
            </a:r>
            <a:r>
              <a:rPr lang="en-US" dirty="0"/>
              <a:t>data about the extraction of data from the source systems, namely, the </a:t>
            </a:r>
            <a:r>
              <a:rPr lang="en-US" dirty="0" smtClean="0"/>
              <a:t>extraction </a:t>
            </a:r>
            <a:r>
              <a:rPr lang="en-US" dirty="0"/>
              <a:t>frequencies, extraction methods, and business rules for the data extraction. Also, this category of metadata contains information about all the data </a:t>
            </a:r>
            <a:r>
              <a:rPr lang="en-US" dirty="0" err="1" smtClean="0"/>
              <a:t>transform`ations</a:t>
            </a:r>
            <a:r>
              <a:rPr lang="en-US" dirty="0" smtClean="0"/>
              <a:t> </a:t>
            </a:r>
            <a:r>
              <a:rPr lang="en-US" dirty="0"/>
              <a:t>that take place in the data staging area. </a:t>
            </a:r>
          </a:p>
          <a:p>
            <a:r>
              <a:rPr lang="en-US" b="1" i="1" dirty="0"/>
              <a:t>End-User Metadata. </a:t>
            </a:r>
            <a:r>
              <a:rPr lang="en-US" dirty="0"/>
              <a:t>The end-user metadata is the navigational map of the data ware- house. It enables the end-users to find information from the data warehouse.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2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b="1" dirty="0" smtClean="0"/>
              <a:t>E-R modelling versus Dimensional Modelling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3115"/>
          </a:xfrm>
        </p:spPr>
        <p:txBody>
          <a:bodyPr/>
          <a:lstStyle/>
          <a:p>
            <a:pPr algn="ctr"/>
            <a:r>
              <a:rPr lang="en-US" b="1" dirty="0" smtClean="0"/>
              <a:t>Dimensional 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2" y="926592"/>
            <a:ext cx="11167872" cy="5250371"/>
          </a:xfrm>
        </p:spPr>
        <p:txBody>
          <a:bodyPr/>
          <a:lstStyle/>
          <a:p>
            <a:r>
              <a:rPr lang="en-US" dirty="0" smtClean="0"/>
              <a:t>A Dimensional Model is a database structure that is optimized for online queries and Data Warehousing tools.  It is comprised of "fact" and "dimension" tables.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"fact" is a numeric value that a business wishes to count or sum.  A "dimension" is essentially an entry point for getting at the facts.  Dimensions are things of interest to the business.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Dimensional Models are designed for reading, summarizing and analyzing numeric information, whereas Relational Models are optimized for adding and maintaining data using real-time operational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Module 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Course Outcome</a:t>
            </a:r>
          </a:p>
          <a:p>
            <a:r>
              <a:rPr lang="en-US" dirty="0" smtClean="0"/>
              <a:t>Gain </a:t>
            </a:r>
            <a:r>
              <a:rPr lang="en-US" dirty="0"/>
              <a:t>knowledge about basic concepts of Machine Learning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0651"/>
          </a:xfrm>
        </p:spPr>
        <p:txBody>
          <a:bodyPr/>
          <a:lstStyle/>
          <a:p>
            <a:r>
              <a:rPr lang="en-US" b="1" smtClean="0"/>
              <a:t>E-R modelling versus Dimensional Modelling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" y="1012498"/>
            <a:ext cx="6233893" cy="5619949"/>
          </a:xfrm>
        </p:spPr>
      </p:pic>
    </p:spTree>
    <p:extLst>
      <p:ext uri="{BB962C8B-B14F-4D97-AF65-F5344CB8AC3E}">
        <p14:creationId xmlns:p14="http://schemas.microsoft.com/office/powerpoint/2010/main" val="179971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0651"/>
          </a:xfrm>
        </p:spPr>
        <p:txBody>
          <a:bodyPr/>
          <a:lstStyle/>
          <a:p>
            <a:r>
              <a:rPr lang="en-US" b="1" dirty="0" smtClean="0"/>
              <a:t>E-R modelling versus Dimensional Modelling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6" y="890650"/>
            <a:ext cx="5925311" cy="5689055"/>
          </a:xfrm>
        </p:spPr>
      </p:pic>
    </p:spTree>
    <p:extLst>
      <p:ext uri="{BB962C8B-B14F-4D97-AF65-F5344CB8AC3E}">
        <p14:creationId xmlns:p14="http://schemas.microsoft.com/office/powerpoint/2010/main" val="11143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Information Package Diagram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"/>
            <a:ext cx="10515600" cy="710640"/>
          </a:xfrm>
        </p:spPr>
        <p:txBody>
          <a:bodyPr/>
          <a:lstStyle/>
          <a:p>
            <a:pPr algn="ctr"/>
            <a:r>
              <a:rPr lang="en-US" b="1" dirty="0" smtClean="0"/>
              <a:t>Information Package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021976"/>
            <a:ext cx="11389659" cy="55401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</a:t>
            </a:r>
            <a:r>
              <a:rPr lang="en-US" sz="3200" dirty="0"/>
              <a:t>information package diagram </a:t>
            </a:r>
            <a:r>
              <a:rPr lang="en-US" sz="3200" dirty="0" smtClean="0"/>
              <a:t>defines </a:t>
            </a:r>
            <a:r>
              <a:rPr lang="en-US" sz="3200" dirty="0"/>
              <a:t>the relationships between subject </a:t>
            </a:r>
            <a:r>
              <a:rPr lang="en-US" sz="3200" dirty="0" smtClean="0"/>
              <a:t>matter and </a:t>
            </a:r>
            <a:r>
              <a:rPr lang="en-US" sz="3200" dirty="0"/>
              <a:t>key performance measures.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information </a:t>
            </a:r>
            <a:r>
              <a:rPr lang="en-US" sz="3200" dirty="0" smtClean="0"/>
              <a:t>package </a:t>
            </a:r>
            <a:r>
              <a:rPr lang="en-US" sz="3200" dirty="0"/>
              <a:t>diagram has a highly targeted purpose, </a:t>
            </a:r>
            <a:r>
              <a:rPr lang="en-US" sz="3200" dirty="0" smtClean="0"/>
              <a:t>providing </a:t>
            </a:r>
            <a:r>
              <a:rPr lang="en-US" sz="3200" dirty="0"/>
              <a:t>a focused scope for user requirements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/>
              <a:t>Because information package diagrams target </a:t>
            </a:r>
            <a:r>
              <a:rPr lang="en-US" sz="3200" dirty="0" smtClean="0"/>
              <a:t>what </a:t>
            </a:r>
            <a:r>
              <a:rPr lang="en-US" sz="3200" dirty="0"/>
              <a:t>the users want, they are effective in </a:t>
            </a:r>
            <a:r>
              <a:rPr lang="en-US" sz="3200" dirty="0" smtClean="0"/>
              <a:t>facilitating </a:t>
            </a:r>
            <a:r>
              <a:rPr lang="en-US" sz="3200" dirty="0"/>
              <a:t>communication between the technical staff </a:t>
            </a:r>
            <a:r>
              <a:rPr lang="en-US" sz="3200" dirty="0" smtClean="0"/>
              <a:t> and </a:t>
            </a:r>
            <a:r>
              <a:rPr lang="en-US" sz="3200" dirty="0"/>
              <a:t>the users, indicating any </a:t>
            </a:r>
            <a:r>
              <a:rPr lang="en-US" sz="3200" dirty="0" smtClean="0"/>
              <a:t>inconsistencies </a:t>
            </a:r>
            <a:r>
              <a:rPr lang="en-US" sz="3200" dirty="0"/>
              <a:t>between the </a:t>
            </a:r>
            <a:r>
              <a:rPr lang="en-US" sz="3200" dirty="0" smtClean="0"/>
              <a:t>requirements </a:t>
            </a:r>
            <a:r>
              <a:rPr lang="en-US" sz="3200" dirty="0"/>
              <a:t>and what the data </a:t>
            </a:r>
            <a:r>
              <a:rPr lang="en-US" sz="3200" dirty="0" smtClean="0"/>
              <a:t>warehouse </a:t>
            </a:r>
            <a:r>
              <a:rPr lang="en-US" sz="3200" dirty="0"/>
              <a:t>will deliver.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148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42" y="0"/>
            <a:ext cx="9002485" cy="6858000"/>
          </a:xfrm>
        </p:spPr>
      </p:pic>
    </p:spTree>
    <p:extLst>
      <p:ext uri="{BB962C8B-B14F-4D97-AF65-F5344CB8AC3E}">
        <p14:creationId xmlns:p14="http://schemas.microsoft.com/office/powerpoint/2010/main" val="156739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04769"/>
          </a:xfrm>
        </p:spPr>
        <p:txBody>
          <a:bodyPr/>
          <a:lstStyle/>
          <a:p>
            <a:pPr algn="ctr"/>
            <a:r>
              <a:rPr lang="en-US" b="1" dirty="0" smtClean="0"/>
              <a:t>Star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3" y="804769"/>
            <a:ext cx="6602505" cy="5803412"/>
          </a:xfrm>
        </p:spPr>
      </p:pic>
    </p:spTree>
    <p:extLst>
      <p:ext uri="{BB962C8B-B14F-4D97-AF65-F5344CB8AC3E}">
        <p14:creationId xmlns:p14="http://schemas.microsoft.com/office/powerpoint/2010/main" val="29398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0"/>
            <a:ext cx="7230226" cy="6858000"/>
          </a:xfrm>
        </p:spPr>
      </p:pic>
    </p:spTree>
    <p:extLst>
      <p:ext uri="{BB962C8B-B14F-4D97-AF65-F5344CB8AC3E}">
        <p14:creationId xmlns:p14="http://schemas.microsoft.com/office/powerpoint/2010/main" val="67675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6267"/>
          </a:xfrm>
        </p:spPr>
        <p:txBody>
          <a:bodyPr/>
          <a:lstStyle/>
          <a:p>
            <a:pPr algn="ctr"/>
            <a:r>
              <a:rPr lang="en-US" b="1" dirty="0" smtClean="0"/>
              <a:t>Star Schema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" y="1031588"/>
            <a:ext cx="10085832" cy="5673281"/>
          </a:xfrm>
        </p:spPr>
      </p:pic>
    </p:spTree>
    <p:extLst>
      <p:ext uri="{BB962C8B-B14F-4D97-AF65-F5344CB8AC3E}">
        <p14:creationId xmlns:p14="http://schemas.microsoft.com/office/powerpoint/2010/main" val="1870328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Information,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Warehouse,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Marts,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architecture,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Modelling, I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tables,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496514"/>
            <a:ext cx="3697942" cy="5999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“</a:t>
            </a:r>
            <a:r>
              <a:rPr lang="en-US" sz="3200" dirty="0" err="1"/>
              <a:t>Snowflaking</a:t>
            </a:r>
            <a:r>
              <a:rPr lang="en-US" sz="3200" dirty="0"/>
              <a:t>” is a method of normalizing the dimension tables in a STAR schema. When you completely normalize all the dimension tables, the resultant structure resembles a snowflake with the fact table in the middle. First, let us </a:t>
            </a:r>
            <a:r>
              <a:rPr lang="en-US" sz="3200" dirty="0" smtClean="0"/>
              <a:t>consider a </a:t>
            </a:r>
            <a:r>
              <a:rPr lang="en-US" sz="3200" dirty="0"/>
              <a:t>simple STAR schema for sales in a manufacturing company. </a:t>
            </a:r>
            <a:endParaRPr lang="en-US" sz="3200" dirty="0" smtClean="0">
              <a:effectLst/>
            </a:endParaRP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23" y="430305"/>
            <a:ext cx="8422577" cy="61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3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25793"/>
          </a:xfrm>
        </p:spPr>
        <p:txBody>
          <a:bodyPr/>
          <a:lstStyle/>
          <a:p>
            <a:pPr algn="ctr"/>
            <a:r>
              <a:rPr lang="en-US" b="1" dirty="0" smtClean="0"/>
              <a:t>Snowflake Schema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977076"/>
            <a:ext cx="8351615" cy="5773347"/>
          </a:xfrm>
        </p:spPr>
      </p:pic>
    </p:spTree>
    <p:extLst>
      <p:ext uri="{BB962C8B-B14F-4D97-AF65-F5344CB8AC3E}">
        <p14:creationId xmlns:p14="http://schemas.microsoft.com/office/powerpoint/2010/main" val="2111881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76"/>
            <a:ext cx="10515600" cy="952687"/>
          </a:xfrm>
        </p:spPr>
        <p:txBody>
          <a:bodyPr/>
          <a:lstStyle/>
          <a:p>
            <a:pPr algn="ctr"/>
            <a:r>
              <a:rPr lang="en-US" b="1" dirty="0" smtClean="0"/>
              <a:t>Fact Constellation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collection of multiple fact tables sharing dimension tables, viewed as a collection of stars.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r>
              <a:rPr lang="en-US" sz="3200" dirty="0" smtClean="0"/>
              <a:t>It can be seen as an extension of the star schema. 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It is also known as galaxy schema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443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1821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Fact </a:t>
            </a:r>
            <a:r>
              <a:rPr lang="en-US" sz="4000" b="1" dirty="0"/>
              <a:t>C</a:t>
            </a:r>
            <a:r>
              <a:rPr lang="en-US" sz="4000" b="1" dirty="0" smtClean="0"/>
              <a:t>onstellation Schema</a:t>
            </a:r>
            <a:endParaRPr lang="en-US" sz="40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71" y="643403"/>
            <a:ext cx="9293271" cy="6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83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Factless</a:t>
            </a:r>
            <a:r>
              <a:rPr lang="en-US" b="1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110"/>
          </a:xfrm>
        </p:spPr>
        <p:txBody>
          <a:bodyPr/>
          <a:lstStyle/>
          <a:p>
            <a:pPr algn="ctr"/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2" y="845110"/>
            <a:ext cx="10747916" cy="5787340"/>
          </a:xfrm>
        </p:spPr>
      </p:pic>
    </p:spTree>
    <p:extLst>
      <p:ext uri="{BB962C8B-B14F-4D97-AF65-F5344CB8AC3E}">
        <p14:creationId xmlns:p14="http://schemas.microsoft.com/office/powerpoint/2010/main" val="2140172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750981"/>
          </a:xfrm>
        </p:spPr>
        <p:txBody>
          <a:bodyPr/>
          <a:lstStyle/>
          <a:p>
            <a:pPr algn="ctr"/>
            <a:r>
              <a:rPr lang="en-US" b="1" dirty="0" smtClean="0"/>
              <a:t>Updates to the dimension table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10"/>
            <a:ext cx="10515600" cy="5838078"/>
          </a:xfrm>
        </p:spPr>
        <p:txBody>
          <a:bodyPr>
            <a:normAutofit/>
          </a:bodyPr>
          <a:lstStyle/>
          <a:p>
            <a:r>
              <a:rPr lang="en-US" b="1" dirty="0" smtClean="0"/>
              <a:t>Slowly Changing Dimensions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Type 1 Changes: Correction of Errors</a:t>
            </a:r>
            <a:r>
              <a:rPr lang="en-US" dirty="0" smtClean="0"/>
              <a:t> (Ex: Name VS Martial Status)</a:t>
            </a:r>
            <a:br>
              <a:rPr lang="en-US" dirty="0" smtClean="0"/>
            </a:br>
            <a:endParaRPr lang="en-US" b="1" i="1" dirty="0" smtClean="0"/>
          </a:p>
          <a:p>
            <a:pPr marL="0" indent="0">
              <a:buNone/>
            </a:pPr>
            <a:r>
              <a:rPr lang="en-US" i="1" dirty="0" smtClean="0"/>
              <a:t>Nature </a:t>
            </a:r>
            <a:r>
              <a:rPr lang="en-US" i="1" dirty="0"/>
              <a:t>of Type 1 </a:t>
            </a:r>
            <a:r>
              <a:rPr lang="en-US" i="1" dirty="0" smtClean="0"/>
              <a:t>Changes</a:t>
            </a:r>
            <a:br>
              <a:rPr lang="en-US" i="1" dirty="0" smtClean="0"/>
            </a:br>
            <a:r>
              <a:rPr lang="en-US" b="1" i="1" dirty="0" smtClean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sz="2800" dirty="0"/>
              <a:t>Usually, the changes relate to correction of errors in source </a:t>
            </a:r>
            <a:r>
              <a:rPr lang="en-US" sz="2800" dirty="0" smtClean="0"/>
              <a:t>systems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Sometimes the change in the source system has no </a:t>
            </a:r>
            <a:r>
              <a:rPr lang="en-US" sz="2800" dirty="0" smtClean="0"/>
              <a:t>significance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 old value in the source system needs to be </a:t>
            </a:r>
            <a:r>
              <a:rPr lang="en-US" sz="2800" dirty="0" smtClean="0"/>
              <a:t>discarded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 change in the source system need not be preserved in the data warehouse 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97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4129"/>
            <a:ext cx="10954871" cy="6589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i="1" dirty="0"/>
              <a:t>Applying Type 1 Changes to the Data Warehouse</a:t>
            </a:r>
            <a:r>
              <a:rPr lang="en-US" i="1" dirty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sz="3000" dirty="0"/>
              <a:t>Overwrite the attribute value in the dimension table row with the new value 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/>
              <a:t>The old value of the attribute is not </a:t>
            </a:r>
            <a:r>
              <a:rPr lang="en-US" sz="3000" dirty="0" smtClean="0"/>
              <a:t>preserved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/>
              <a:t>No other changes are made in the dimension table </a:t>
            </a:r>
            <a:r>
              <a:rPr lang="en-US" sz="3000" dirty="0" smtClean="0"/>
              <a:t>row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/>
              <a:t>The key of this dimension table or any other key values are not affected 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/>
              <a:t>This type is easiest to implement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3000" b="1" dirty="0" smtClean="0"/>
              <a:t>Type 2 Changes: Preservation of History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sz="3000" i="1" dirty="0"/>
              <a:t>Nature of Type 2 Changes 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 smtClean="0"/>
              <a:t>They </a:t>
            </a:r>
            <a:r>
              <a:rPr lang="en-US" sz="3000" dirty="0"/>
              <a:t>usually relate to true changes in source </a:t>
            </a:r>
            <a:r>
              <a:rPr lang="en-US" sz="3000" dirty="0" smtClean="0"/>
              <a:t>systems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 smtClean="0"/>
              <a:t>There </a:t>
            </a:r>
            <a:r>
              <a:rPr lang="en-US" sz="3000" dirty="0"/>
              <a:t>is a need to preserve history in the data </a:t>
            </a:r>
            <a:r>
              <a:rPr lang="en-US" sz="3000" dirty="0" smtClean="0"/>
              <a:t>warehouse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 smtClean="0"/>
              <a:t>This </a:t>
            </a:r>
            <a:r>
              <a:rPr lang="en-US" sz="3000" dirty="0"/>
              <a:t>type of change partitions the history in the data warehouse </a:t>
            </a:r>
            <a:endParaRPr lang="en-US" sz="3000" dirty="0" smtClean="0">
              <a:effectLst/>
            </a:endParaRPr>
          </a:p>
          <a:p>
            <a:pPr lvl="1"/>
            <a:r>
              <a:rPr lang="en-US" sz="3000" dirty="0" smtClean="0"/>
              <a:t>Every </a:t>
            </a:r>
            <a:r>
              <a:rPr lang="en-US" sz="3000" dirty="0"/>
              <a:t>change for the same attribute must be preserved </a:t>
            </a:r>
            <a:endParaRPr lang="en-US" sz="30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59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53788"/>
            <a:ext cx="11470340" cy="6683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Applying Type 2 Changes to the Data Warehouse </a:t>
            </a:r>
            <a:endParaRPr lang="en-US" dirty="0" smtClean="0">
              <a:effectLst/>
            </a:endParaRPr>
          </a:p>
          <a:p>
            <a:pPr lvl="1"/>
            <a:r>
              <a:rPr lang="en-US" sz="2800" dirty="0"/>
              <a:t>Add a new dimension table row with the new value of the changed attribute 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An effective date field may be included in the dimension </a:t>
            </a:r>
            <a:r>
              <a:rPr lang="en-US" sz="2800" dirty="0" smtClean="0"/>
              <a:t>table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There are no changes to the original row in the dimension </a:t>
            </a:r>
            <a:r>
              <a:rPr lang="en-US" sz="2800" dirty="0" smtClean="0"/>
              <a:t>table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 key of the original row is not affected 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 new row is inserted with a new surrogate key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Type 3 Changes: Tentative Soft Revisions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Nature of Type 3 Changes </a:t>
            </a:r>
            <a:endParaRPr lang="en-US" dirty="0" smtClean="0">
              <a:effectLst/>
            </a:endParaRPr>
          </a:p>
          <a:p>
            <a:pPr lvl="1"/>
            <a:r>
              <a:rPr lang="en-US" sz="2800" dirty="0"/>
              <a:t>They usually relate to “soft” or tentative changes in the source systems 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There is a need to keep track of history with old and new values of the changed </a:t>
            </a:r>
            <a:r>
              <a:rPr lang="en-US" sz="2800" dirty="0" smtClean="0"/>
              <a:t>attribute 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dirty="0"/>
              <a:t>They are used to compare performances across the transition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They provide the ability to track forward and backward 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1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</p:spPr>
        <p:txBody>
          <a:bodyPr/>
          <a:lstStyle/>
          <a:p>
            <a:pPr algn="ctr"/>
            <a:r>
              <a:rPr lang="en-US" b="1" dirty="0" smtClean="0"/>
              <a:t>Disclaimer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75"/>
            <a:ext cx="10515600" cy="4767888"/>
          </a:xfrm>
        </p:spPr>
        <p:txBody>
          <a:bodyPr>
            <a:normAutofit/>
          </a:bodyPr>
          <a:lstStyle/>
          <a:p>
            <a:r>
              <a:rPr lang="en-US" dirty="0" smtClean="0"/>
              <a:t>All the materials used in this presentation belongs to the respective authors mentioned in reference section.</a:t>
            </a:r>
          </a:p>
          <a:p>
            <a:endParaRPr lang="en-US" dirty="0" smtClean="0"/>
          </a:p>
          <a:p>
            <a:r>
              <a:rPr lang="en-US" dirty="0" smtClean="0"/>
              <a:t>This presentation is to only help the students community of Mumbai </a:t>
            </a:r>
            <a:r>
              <a:rPr lang="en-US" dirty="0"/>
              <a:t>U</a:t>
            </a:r>
            <a:r>
              <a:rPr lang="en-US" dirty="0" smtClean="0"/>
              <a:t>niversity for the subject of </a:t>
            </a:r>
            <a:r>
              <a:rPr lang="en-US" dirty="0" smtClean="0"/>
              <a:t>Data Warehouse &amp; Mining and </a:t>
            </a:r>
            <a:r>
              <a:rPr lang="en-US" dirty="0" smtClean="0"/>
              <a:t>is for private circulation only. </a:t>
            </a:r>
          </a:p>
          <a:p>
            <a:endParaRPr lang="en-US" dirty="0" smtClean="0"/>
          </a:p>
          <a:p>
            <a:r>
              <a:rPr lang="en-US" dirty="0" smtClean="0"/>
              <a:t>I neither claim this material or use it for commercial purpose.</a:t>
            </a:r>
          </a:p>
          <a:p>
            <a:endParaRPr lang="en-US" dirty="0" smtClean="0"/>
          </a:p>
          <a:p>
            <a:r>
              <a:rPr lang="en-US" dirty="0" smtClean="0"/>
              <a:t>This presentation is purely for education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5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268941"/>
            <a:ext cx="11645153" cy="6293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Applying Type 3 Changes to the Data Warehouse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Add an “old” field in the dimension table for the affected attribute </a:t>
            </a:r>
            <a:endParaRPr lang="en-US" dirty="0" smtClean="0">
              <a:effectLst/>
            </a:endParaRPr>
          </a:p>
          <a:p>
            <a:r>
              <a:rPr lang="en-US" dirty="0"/>
              <a:t>Push down the existing value of the attribute from the “current” field to the “old” </a:t>
            </a:r>
            <a:r>
              <a:rPr lang="en-US" dirty="0" smtClean="0"/>
              <a:t>field </a:t>
            </a:r>
            <a:endParaRPr lang="en-US" dirty="0" smtClean="0">
              <a:effectLst/>
            </a:endParaRPr>
          </a:p>
          <a:p>
            <a:r>
              <a:rPr lang="en-US" dirty="0"/>
              <a:t>Keep the new value of the attribute in the “current” field </a:t>
            </a:r>
            <a:endParaRPr lang="en-US" dirty="0" smtClean="0">
              <a:effectLst/>
            </a:endParaRPr>
          </a:p>
          <a:p>
            <a:r>
              <a:rPr lang="en-US" dirty="0"/>
              <a:t>Also, you may add a “current” effective date field for the attribute </a:t>
            </a:r>
            <a:endParaRPr lang="en-US" dirty="0" smtClean="0">
              <a:effectLst/>
            </a:endParaRPr>
          </a:p>
          <a:p>
            <a:r>
              <a:rPr lang="en-US" dirty="0"/>
              <a:t>The key of the row is not affected </a:t>
            </a:r>
            <a:endParaRPr lang="en-US" dirty="0" smtClean="0">
              <a:effectLst/>
            </a:endParaRPr>
          </a:p>
          <a:p>
            <a:r>
              <a:rPr lang="en-US" dirty="0"/>
              <a:t>No new dimension row is </a:t>
            </a:r>
            <a:r>
              <a:rPr lang="en-US" dirty="0" smtClean="0"/>
              <a:t>needed</a:t>
            </a:r>
            <a:endParaRPr lang="en-US" dirty="0" smtClean="0">
              <a:effectLst/>
            </a:endParaRPr>
          </a:p>
          <a:p>
            <a:r>
              <a:rPr lang="en-US" dirty="0"/>
              <a:t>The existing queries will seamlessly switch to the “current” </a:t>
            </a:r>
            <a:r>
              <a:rPr lang="en-US" dirty="0" smtClean="0"/>
              <a:t>value</a:t>
            </a:r>
            <a:endParaRPr lang="en-US" dirty="0" smtClean="0">
              <a:effectLst/>
            </a:endParaRPr>
          </a:p>
          <a:p>
            <a:r>
              <a:rPr lang="en-US" dirty="0"/>
              <a:t>Any queries that need to use the “old” value must be revised </a:t>
            </a:r>
            <a:r>
              <a:rPr lang="en-US" dirty="0" smtClean="0"/>
              <a:t>accordingly</a:t>
            </a:r>
            <a:endParaRPr lang="en-US" dirty="0" smtClean="0">
              <a:effectLst/>
            </a:endParaRPr>
          </a:p>
          <a:p>
            <a:r>
              <a:rPr lang="en-US" dirty="0"/>
              <a:t>The technique works best for one “soft” change at a </a:t>
            </a:r>
            <a:r>
              <a:rPr lang="en-US" dirty="0" smtClean="0"/>
              <a:t>time</a:t>
            </a:r>
            <a:endParaRPr lang="en-US" dirty="0" smtClean="0">
              <a:effectLst/>
            </a:endParaRPr>
          </a:p>
          <a:p>
            <a:r>
              <a:rPr lang="en-US" dirty="0"/>
              <a:t>If there is a succession of changes, more sophisticated techniques must </a:t>
            </a:r>
            <a:r>
              <a:rPr lang="en-US" dirty="0" smtClean="0"/>
              <a:t>be devised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9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</a:t>
            </a:r>
            <a:r>
              <a:rPr lang="en-US" dirty="0" smtClean="0"/>
              <a:t>Information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</a:t>
            </a:r>
            <a:r>
              <a:rPr lang="en-US" dirty="0" smtClean="0"/>
              <a:t>Warehouse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</a:t>
            </a:r>
            <a:r>
              <a:rPr lang="en-US" dirty="0" smtClean="0"/>
              <a:t>architecture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 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Aggregate fact tables.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Information,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Warehouse,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Data </a:t>
            </a:r>
            <a:r>
              <a:rPr lang="en-US" b="1" dirty="0"/>
              <a:t>warehouses versus Data </a:t>
            </a:r>
            <a:r>
              <a:rPr lang="en-US" b="1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Top-down </a:t>
            </a:r>
            <a:r>
              <a:rPr lang="en-US" dirty="0"/>
              <a:t>versus Bottom-up approach.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architecture,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Modelling, I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tables,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024763"/>
          </a:xfrm>
        </p:spPr>
        <p:txBody>
          <a:bodyPr/>
          <a:lstStyle/>
          <a:p>
            <a:pPr algn="ctr"/>
            <a:r>
              <a:rPr lang="en-US" b="1" dirty="0" smtClean="0"/>
              <a:t>Data warehouse Vs Data Mart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8" y="1130680"/>
            <a:ext cx="9954784" cy="5172584"/>
          </a:xfrm>
        </p:spPr>
      </p:pic>
    </p:spTree>
    <p:extLst>
      <p:ext uri="{BB962C8B-B14F-4D97-AF65-F5344CB8AC3E}">
        <p14:creationId xmlns:p14="http://schemas.microsoft.com/office/powerpoint/2010/main" val="18356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</a:t>
            </a:r>
            <a:r>
              <a:rPr lang="en-US" dirty="0" smtClean="0"/>
              <a:t>mart </a:t>
            </a:r>
            <a:r>
              <a:rPr lang="en-US" dirty="0"/>
              <a:t>is a logical subset of the complete data ware- house, a sort of pie-wedge of the whole data warehouse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data warehouse, therefore, is a conformed union of all data marts.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Individual </a:t>
            </a:r>
            <a:r>
              <a:rPr lang="en-US" dirty="0"/>
              <a:t>data marts are targeted to particular </a:t>
            </a:r>
            <a:r>
              <a:rPr lang="en-US" dirty="0" smtClean="0"/>
              <a:t>business </a:t>
            </a:r>
            <a:r>
              <a:rPr lang="en-US" dirty="0"/>
              <a:t>groups in the enterprise, but the collection of all the data marts form an integrated whole, called the enterprise data warehouse.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01768" cy="44862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Introduction to Strategic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for Strategic Information,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of Data Warehouse,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warehouses versus Data </a:t>
            </a:r>
            <a:r>
              <a:rPr lang="en-US" dirty="0" smtClean="0"/>
              <a:t>Marts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Top-down </a:t>
            </a:r>
            <a:r>
              <a:rPr lang="en-US" b="1" dirty="0"/>
              <a:t>versus Bottom-up approach. 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warehouse architecture,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Metadata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032" y="1678496"/>
            <a:ext cx="5154168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E-R modelling versus Dimensional Modelling, I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Information Package Diagram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STAR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Snowflake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Fact Constellation Schema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Factless</a:t>
            </a:r>
            <a:r>
              <a:rPr lang="en-US" dirty="0" smtClean="0"/>
              <a:t> Fact tables, Update to the dimension tables,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Aggregate fact tables.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Top-Down Approach </a:t>
            </a:r>
            <a:r>
              <a:rPr lang="en-US" b="1" i="1" dirty="0" smtClean="0"/>
              <a:t>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truly corporate effort, an enterprise view of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 smtClean="0">
              <a:effectLst/>
            </a:endParaRPr>
          </a:p>
          <a:p>
            <a:r>
              <a:rPr lang="en-US" dirty="0"/>
              <a:t>Inherently architected—not a union of disparate data marts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May see quick results if implemented with iterations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/>
              <a:t>Single</a:t>
            </a:r>
            <a:r>
              <a:rPr lang="en-US" dirty="0"/>
              <a:t>, central storage of data about the </a:t>
            </a:r>
            <a:r>
              <a:rPr lang="en-US" dirty="0" smtClean="0"/>
              <a:t>content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Centralized rules and </a:t>
            </a:r>
            <a:r>
              <a:rPr lang="en-US" dirty="0" smtClean="0"/>
              <a:t>control</a:t>
            </a:r>
            <a:br>
              <a:rPr lang="en-US" dirty="0" smtClean="0"/>
            </a:br>
            <a:endParaRPr lang="en-US" dirty="0" smtClean="0">
              <a:effectLst/>
            </a:endParaRPr>
          </a:p>
          <a:p>
            <a:r>
              <a:rPr lang="en-US" dirty="0"/>
              <a:t>May see quick results if implemented with iterations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88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1449</Words>
  <Application>Microsoft Macintosh PowerPoint</Application>
  <PresentationFormat>Widescreen</PresentationFormat>
  <Paragraphs>305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Arial</vt:lpstr>
      <vt:lpstr>Wingdings</vt:lpstr>
      <vt:lpstr>Office Theme</vt:lpstr>
      <vt:lpstr>Data Warehouse and Mining</vt:lpstr>
      <vt:lpstr>Module Outcome</vt:lpstr>
      <vt:lpstr>Outline</vt:lpstr>
      <vt:lpstr>Disclaimer</vt:lpstr>
      <vt:lpstr>Outline</vt:lpstr>
      <vt:lpstr>Data warehouse Vs Data Mart</vt:lpstr>
      <vt:lpstr>Data Mart</vt:lpstr>
      <vt:lpstr>Outline</vt:lpstr>
      <vt:lpstr>Top-Down Approach - Advantages</vt:lpstr>
      <vt:lpstr>Top-Down Approach - Disadvantages</vt:lpstr>
      <vt:lpstr>Bottom-Up Approach - Advantages</vt:lpstr>
      <vt:lpstr>Bottom-Up Approach - Disadvantages</vt:lpstr>
      <vt:lpstr>Outline</vt:lpstr>
      <vt:lpstr>Data warehouse Architecture</vt:lpstr>
      <vt:lpstr>Outline</vt:lpstr>
      <vt:lpstr>Metadata</vt:lpstr>
      <vt:lpstr>Types of Metadata</vt:lpstr>
      <vt:lpstr>Outline</vt:lpstr>
      <vt:lpstr>Dimensional Modeling</vt:lpstr>
      <vt:lpstr>E-R modelling versus Dimensional Modelling</vt:lpstr>
      <vt:lpstr>E-R modelling versus Dimensional Modelling</vt:lpstr>
      <vt:lpstr>Outline</vt:lpstr>
      <vt:lpstr>Information Package Diagram</vt:lpstr>
      <vt:lpstr>PowerPoint Presentation</vt:lpstr>
      <vt:lpstr>Outline</vt:lpstr>
      <vt:lpstr>Star Schema</vt:lpstr>
      <vt:lpstr>PowerPoint Presentation</vt:lpstr>
      <vt:lpstr>Star Schema</vt:lpstr>
      <vt:lpstr>Outline</vt:lpstr>
      <vt:lpstr>PowerPoint Presentation</vt:lpstr>
      <vt:lpstr>Snowflake Schema</vt:lpstr>
      <vt:lpstr>Outline</vt:lpstr>
      <vt:lpstr>Fact Constellation Schema</vt:lpstr>
      <vt:lpstr>Fact Constellation Schema</vt:lpstr>
      <vt:lpstr>Outline</vt:lpstr>
      <vt:lpstr>Factless Fact Table</vt:lpstr>
      <vt:lpstr>Updates to the dimension table </vt:lpstr>
      <vt:lpstr>PowerPoint Presentation</vt:lpstr>
      <vt:lpstr>PowerPoint Presentation</vt:lpstr>
      <vt:lpstr>PowerPoint Presentation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and Mining</dc:title>
  <dc:creator>Microsoft Office User</dc:creator>
  <cp:lastModifiedBy>Microsoft Office User</cp:lastModifiedBy>
  <cp:revision>71</cp:revision>
  <dcterms:created xsi:type="dcterms:W3CDTF">2019-01-14T17:54:08Z</dcterms:created>
  <dcterms:modified xsi:type="dcterms:W3CDTF">2019-01-15T17:46:12Z</dcterms:modified>
</cp:coreProperties>
</file>