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6"/>
  </p:notesMasterIdLst>
  <p:sldIdLst>
    <p:sldId id="277" r:id="rId2"/>
    <p:sldId id="256" r:id="rId3"/>
    <p:sldId id="257" r:id="rId4"/>
    <p:sldId id="279" r:id="rId5"/>
    <p:sldId id="325" r:id="rId6"/>
    <p:sldId id="341" r:id="rId7"/>
    <p:sldId id="342" r:id="rId8"/>
    <p:sldId id="343" r:id="rId9"/>
    <p:sldId id="344" r:id="rId10"/>
    <p:sldId id="345" r:id="rId11"/>
    <p:sldId id="346" r:id="rId12"/>
    <p:sldId id="350" r:id="rId13"/>
    <p:sldId id="347" r:id="rId14"/>
    <p:sldId id="348" r:id="rId15"/>
    <p:sldId id="351" r:id="rId16"/>
    <p:sldId id="349" r:id="rId17"/>
    <p:sldId id="352" r:id="rId18"/>
    <p:sldId id="353" r:id="rId19"/>
    <p:sldId id="355" r:id="rId20"/>
    <p:sldId id="356" r:id="rId21"/>
    <p:sldId id="293" r:id="rId22"/>
    <p:sldId id="290" r:id="rId23"/>
    <p:sldId id="289" r:id="rId24"/>
    <p:sldId id="35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53" autoAdjust="0"/>
    <p:restoredTop sz="95930" autoAdjust="0"/>
  </p:normalViewPr>
  <p:slideViewPr>
    <p:cSldViewPr>
      <p:cViewPr>
        <p:scale>
          <a:sx n="75" d="100"/>
          <a:sy n="75" d="100"/>
        </p:scale>
        <p:origin x="-96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ADC219-6483-478C-9A08-DAFF129D5F8F}" type="datetimeFigureOut">
              <a:rPr lang="en-US" smtClean="0"/>
              <a:pPr/>
              <a:t>4/22/2013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CFC4C3-3FB6-4500-9611-C0E8C28C91A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p:cNvSpPr>
            <a:spLocks noGrp="1" noChangeArrowheads="1"/>
          </p:cNvSpPr>
          <p:nvPr>
            <p:ph type="sldNum" sz="quarter"/>
          </p:nvPr>
        </p:nvSpPr>
        <p:spPr>
          <a:noFill/>
        </p:spPr>
        <p:txBody>
          <a:bodyPr/>
          <a:lstStyle/>
          <a:p>
            <a:pPr>
              <a:buFont typeface="Times New Roman" pitchFamily="18" charset="0"/>
              <a:buNone/>
            </a:pPr>
            <a:fld id="{27FB3E0F-8467-4B02-8155-53D08D178F83}" type="slidenum">
              <a:rPr lang="en-US">
                <a:latin typeface="Times New Roman" pitchFamily="18" charset="0"/>
              </a:rPr>
              <a:pPr>
                <a:buFont typeface="Times New Roman" pitchFamily="18" charset="0"/>
                <a:buNone/>
              </a:pPr>
              <a:t>1</a:t>
            </a:fld>
            <a:endParaRPr lang="en-US">
              <a:latin typeface="Times New Roman" pitchFamily="18" charset="0"/>
            </a:endParaRPr>
          </a:p>
        </p:txBody>
      </p:sp>
      <p:sp>
        <p:nvSpPr>
          <p:cNvPr id="31747" name="Rectangle 1"/>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31748" name="Rectangle 2"/>
          <p:cNvSpPr txBox="1">
            <a:spLocks noGrp="1" noChangeArrowheads="1"/>
          </p:cNvSpPr>
          <p:nvPr>
            <p:ph type="body" idx="1"/>
          </p:nvPr>
        </p:nvSpPr>
        <p:spPr>
          <a:xfrm>
            <a:off x="686360" y="4342535"/>
            <a:ext cx="5486681" cy="4114511"/>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CFC4C3-3FB6-4500-9611-C0E8C28C91A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a:spLocks noGrp="1" noChangeArrowheads="1"/>
          </p:cNvSpPr>
          <p:nvPr>
            <p:ph type="sldNum" sz="quarter"/>
          </p:nvPr>
        </p:nvSpPr>
        <p:spPr>
          <a:noFill/>
        </p:spPr>
        <p:txBody>
          <a:bodyPr/>
          <a:lstStyle/>
          <a:p>
            <a:pPr>
              <a:buFont typeface="Times New Roman" pitchFamily="18" charset="0"/>
              <a:buNone/>
            </a:pPr>
            <a:fld id="{9A26C94A-7A61-4265-BB41-3FDCCF64E134}" type="slidenum">
              <a:rPr lang="en-US">
                <a:latin typeface="Times New Roman" pitchFamily="18" charset="0"/>
              </a:rPr>
              <a:pPr>
                <a:buFont typeface="Times New Roman" pitchFamily="18" charset="0"/>
                <a:buNone/>
              </a:pPr>
              <a:t>4</a:t>
            </a:fld>
            <a:endParaRPr lang="en-US">
              <a:latin typeface="Times New Roman" pitchFamily="18" charset="0"/>
            </a:endParaRPr>
          </a:p>
        </p:txBody>
      </p:sp>
      <p:sp>
        <p:nvSpPr>
          <p:cNvPr id="32771" name="Rectangle 1"/>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32772" name="Rectangle 2"/>
          <p:cNvSpPr txBox="1">
            <a:spLocks noGrp="1" noChangeArrowheads="1"/>
          </p:cNvSpPr>
          <p:nvPr>
            <p:ph type="body" idx="1"/>
          </p:nvPr>
        </p:nvSpPr>
        <p:spPr>
          <a:xfrm>
            <a:off x="686360" y="4342535"/>
            <a:ext cx="5486681" cy="4114511"/>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p:spPr>
        <p:txBody>
          <a:bodyPr/>
          <a:lstStyle/>
          <a:p>
            <a:pPr>
              <a:buFont typeface="Times New Roman" pitchFamily="18" charset="0"/>
              <a:buNone/>
            </a:pPr>
            <a:fld id="{B1803E70-2FAA-4036-A586-BB6D369C699A}" type="slidenum">
              <a:rPr lang="en-US">
                <a:latin typeface="Times New Roman" pitchFamily="18" charset="0"/>
              </a:rPr>
              <a:pPr>
                <a:buFont typeface="Times New Roman" pitchFamily="18" charset="0"/>
                <a:buNone/>
              </a:pPr>
              <a:t>21</a:t>
            </a:fld>
            <a:endParaRPr lang="en-US">
              <a:latin typeface="Times New Roman" pitchFamily="18" charset="0"/>
            </a:endParaRPr>
          </a:p>
        </p:txBody>
      </p:sp>
      <p:sp>
        <p:nvSpPr>
          <p:cNvPr id="45059" name="Rectangle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0" y="4342535"/>
            <a:ext cx="5486681" cy="4114511"/>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p:spPr>
        <p:txBody>
          <a:bodyPr/>
          <a:lstStyle/>
          <a:p>
            <a:pPr>
              <a:buFont typeface="Times New Roman" pitchFamily="18" charset="0"/>
              <a:buNone/>
            </a:pPr>
            <a:fld id="{9C7C1FC0-9AA1-4761-843B-EB443D3B776A}" type="slidenum">
              <a:rPr lang="en-US">
                <a:latin typeface="Times New Roman" pitchFamily="18" charset="0"/>
              </a:rPr>
              <a:pPr>
                <a:buFont typeface="Times New Roman" pitchFamily="18" charset="0"/>
                <a:buNone/>
              </a:pPr>
              <a:t>22</a:t>
            </a:fld>
            <a:endParaRPr lang="en-US">
              <a:latin typeface="Times New Roman" pitchFamily="18" charset="0"/>
            </a:endParaRPr>
          </a:p>
        </p:txBody>
      </p:sp>
      <p:sp>
        <p:nvSpPr>
          <p:cNvPr id="43011" name="Rectangle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43012" name="Rectangle 2"/>
          <p:cNvSpPr>
            <a:spLocks noGrp="1" noChangeArrowheads="1"/>
          </p:cNvSpPr>
          <p:nvPr>
            <p:ph type="body" idx="1"/>
          </p:nvPr>
        </p:nvSpPr>
        <p:spPr>
          <a:xfrm>
            <a:off x="686360" y="4342535"/>
            <a:ext cx="5486681" cy="4114511"/>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6"/>
          <p:cNvSpPr>
            <a:spLocks noGrp="1" noChangeArrowheads="1"/>
          </p:cNvSpPr>
          <p:nvPr>
            <p:ph type="sldNum" sz="quarter"/>
          </p:nvPr>
        </p:nvSpPr>
        <p:spPr>
          <a:noFill/>
        </p:spPr>
        <p:txBody>
          <a:bodyPr/>
          <a:lstStyle/>
          <a:p>
            <a:pPr>
              <a:buFont typeface="Times New Roman" pitchFamily="18" charset="0"/>
              <a:buNone/>
            </a:pPr>
            <a:fld id="{0C51F962-40BB-4FE6-AD0F-3DA3E1910D4A}" type="slidenum">
              <a:rPr lang="en-US">
                <a:latin typeface="Times New Roman" pitchFamily="18" charset="0"/>
              </a:rPr>
              <a:pPr>
                <a:buFont typeface="Times New Roman" pitchFamily="18" charset="0"/>
                <a:buNone/>
              </a:pPr>
              <a:t>23</a:t>
            </a:fld>
            <a:endParaRPr lang="en-US">
              <a:latin typeface="Times New Roman" pitchFamily="18" charset="0"/>
            </a:endParaRPr>
          </a:p>
        </p:txBody>
      </p:sp>
      <p:sp>
        <p:nvSpPr>
          <p:cNvPr id="41987" name="Rectangle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41988" name="Rectangle 2"/>
          <p:cNvSpPr>
            <a:spLocks noGrp="1" noChangeArrowheads="1"/>
          </p:cNvSpPr>
          <p:nvPr>
            <p:ph type="body" idx="1"/>
          </p:nvPr>
        </p:nvSpPr>
        <p:spPr>
          <a:xfrm>
            <a:off x="686360" y="4342535"/>
            <a:ext cx="5486681" cy="4114511"/>
          </a:xfrm>
          <a:noFill/>
          <a:ln/>
        </p:spPr>
        <p:txBody>
          <a:bodyPr wrap="none" anchor="ct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25C24DF-07BB-45D7-A89E-6DEEE24CD512}" type="datetimeFigureOut">
              <a:rPr lang="en-IN" smtClean="0"/>
              <a:pPr/>
              <a:t>22-04-2013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B137251-39AF-4A0B-AF8A-4E43E4643D2A}"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5C24DF-07BB-45D7-A89E-6DEEE24CD512}" type="datetimeFigureOut">
              <a:rPr lang="en-IN" smtClean="0"/>
              <a:pPr/>
              <a:t>22-04-2013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137251-39AF-4A0B-AF8A-4E43E4643D2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5C24DF-07BB-45D7-A89E-6DEEE24CD512}" type="datetimeFigureOut">
              <a:rPr lang="en-IN" smtClean="0"/>
              <a:pPr/>
              <a:t>22-04-2013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137251-39AF-4A0B-AF8A-4E43E4643D2A}"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en-US"/>
          </a:p>
        </p:txBody>
      </p:sp>
      <p:sp>
        <p:nvSpPr>
          <p:cNvPr id="3" name="Rectangle 2"/>
          <p:cNvSpPr>
            <a:spLocks noGrp="1" noChangeArrowheads="1"/>
          </p:cNvSpPr>
          <p:nvPr>
            <p:ph type="dt" idx="10"/>
          </p:nvPr>
        </p:nvSpPr>
        <p:spPr>
          <a:ln/>
        </p:spPr>
        <p:txBody>
          <a:bodyPr/>
          <a:lstStyle>
            <a:lvl1pPr>
              <a:defRPr/>
            </a:lvl1pPr>
          </a:lstStyle>
          <a:p>
            <a:pPr>
              <a:defRPr/>
            </a:pPr>
            <a:r>
              <a:rPr lang="en-US"/>
              <a:t>4/6/12</a:t>
            </a:r>
          </a:p>
        </p:txBody>
      </p:sp>
      <p:sp>
        <p:nvSpPr>
          <p:cNvPr id="4" name="Rectangle 4"/>
          <p:cNvSpPr>
            <a:spLocks noGrp="1" noChangeArrowheads="1"/>
          </p:cNvSpPr>
          <p:nvPr>
            <p:ph type="sldNum" idx="11"/>
          </p:nvPr>
        </p:nvSpPr>
        <p:spPr>
          <a:ln/>
        </p:spPr>
        <p:txBody>
          <a:bodyPr/>
          <a:lstStyle>
            <a:lvl1pPr>
              <a:defRPr/>
            </a:lvl1pPr>
          </a:lstStyle>
          <a:p>
            <a:pPr>
              <a:defRPr/>
            </a:pPr>
            <a:fld id="{8FBE9262-4A9F-432E-A9A5-53396FB13D4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25C24DF-07BB-45D7-A89E-6DEEE24CD512}" type="datetimeFigureOut">
              <a:rPr lang="en-IN" smtClean="0"/>
              <a:pPr/>
              <a:t>22-04-2013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137251-39AF-4A0B-AF8A-4E43E4643D2A}"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25C24DF-07BB-45D7-A89E-6DEEE24CD512}" type="datetimeFigureOut">
              <a:rPr lang="en-IN" smtClean="0"/>
              <a:pPr/>
              <a:t>22-04-2013</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B137251-39AF-4A0B-AF8A-4E43E4643D2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25C24DF-07BB-45D7-A89E-6DEEE24CD512}" type="datetimeFigureOut">
              <a:rPr lang="en-IN" smtClean="0"/>
              <a:pPr/>
              <a:t>22-04-2013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137251-39AF-4A0B-AF8A-4E43E4643D2A}"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25C24DF-07BB-45D7-A89E-6DEEE24CD512}" type="datetimeFigureOut">
              <a:rPr lang="en-IN" smtClean="0"/>
              <a:pPr/>
              <a:t>22-04-2013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137251-39AF-4A0B-AF8A-4E43E4643D2A}"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25C24DF-07BB-45D7-A89E-6DEEE24CD512}" type="datetimeFigureOut">
              <a:rPr lang="en-IN" smtClean="0"/>
              <a:pPr/>
              <a:t>22-04-2013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137251-39AF-4A0B-AF8A-4E43E4643D2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5C24DF-07BB-45D7-A89E-6DEEE24CD512}" type="datetimeFigureOut">
              <a:rPr lang="en-IN" smtClean="0"/>
              <a:pPr/>
              <a:t>22-04-2013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137251-39AF-4A0B-AF8A-4E43E4643D2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25C24DF-07BB-45D7-A89E-6DEEE24CD512}" type="datetimeFigureOut">
              <a:rPr lang="en-IN" smtClean="0"/>
              <a:pPr/>
              <a:t>22-04-2013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137251-39AF-4A0B-AF8A-4E43E4643D2A}"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25C24DF-07BB-45D7-A89E-6DEEE24CD512}" type="datetimeFigureOut">
              <a:rPr lang="en-IN" smtClean="0"/>
              <a:pPr/>
              <a:t>22-04-2013</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4B137251-39AF-4A0B-AF8A-4E43E4643D2A}"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25C24DF-07BB-45D7-A89E-6DEEE24CD512}" type="datetimeFigureOut">
              <a:rPr lang="en-IN" smtClean="0"/>
              <a:pPr/>
              <a:t>22-04-2013</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B137251-39AF-4A0B-AF8A-4E43E4643D2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ctrTitle"/>
          </p:nvPr>
        </p:nvSpPr>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dirty="0" smtClean="0"/>
              <a:t>SENTIMENT ANALYSIS</a:t>
            </a:r>
          </a:p>
        </p:txBody>
      </p:sp>
      <p:pic>
        <p:nvPicPr>
          <p:cNvPr id="3076" name="Picture 3"/>
          <p:cNvPicPr>
            <a:picLocks noChangeAspect="1" noChangeArrowheads="1"/>
          </p:cNvPicPr>
          <p:nvPr/>
        </p:nvPicPr>
        <p:blipFill>
          <a:blip r:embed="rId3" cstate="print"/>
          <a:srcRect/>
          <a:stretch>
            <a:fillRect/>
          </a:stretch>
        </p:blipFill>
        <p:spPr bwMode="auto">
          <a:xfrm>
            <a:off x="1763688" y="3284984"/>
            <a:ext cx="5619750" cy="1685925"/>
          </a:xfrm>
          <a:prstGeom prst="rect">
            <a:avLst/>
          </a:prstGeom>
          <a:noFill/>
          <a:ln w="9360">
            <a:noFill/>
            <a:miter lim="800000"/>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692696"/>
            <a:ext cx="8496944" cy="1143000"/>
          </a:xfrm>
        </p:spPr>
        <p:txBody>
          <a:bodyPr>
            <a:noAutofit/>
          </a:bodyPr>
          <a:lstStyle/>
          <a:p>
            <a:pPr algn="ctr"/>
            <a:r>
              <a:rPr lang="en-US" dirty="0" smtClean="0">
                <a:solidFill>
                  <a:schemeClr val="accent1">
                    <a:lumMod val="75000"/>
                  </a:schemeClr>
                </a:solidFill>
                <a:latin typeface="Andalus" pitchFamily="18" charset="-78"/>
                <a:cs typeface="Andalus" pitchFamily="18" charset="-78"/>
              </a:rPr>
              <a:t>But What if the data is not linearly separable?</a:t>
            </a:r>
            <a:endParaRPr lang="en-IN" dirty="0">
              <a:solidFill>
                <a:schemeClr val="accent1">
                  <a:lumMod val="75000"/>
                </a:schemeClr>
              </a:solidFill>
              <a:latin typeface="Andalus" pitchFamily="18" charset="-78"/>
              <a:cs typeface="Andalus" pitchFamily="18" charset="-78"/>
            </a:endParaRPr>
          </a:p>
        </p:txBody>
      </p:sp>
      <p:pic>
        <p:nvPicPr>
          <p:cNvPr id="6" name="Content Placeholder 5"/>
          <p:cNvPicPr>
            <a:picLocks noGrp="1"/>
          </p:cNvPicPr>
          <p:nvPr>
            <p:ph sz="quarter" idx="1"/>
          </p:nvPr>
        </p:nvPicPr>
        <p:blipFill>
          <a:blip r:embed="rId2" cstate="print"/>
          <a:srcRect/>
          <a:stretch>
            <a:fillRect/>
          </a:stretch>
        </p:blipFill>
        <p:spPr bwMode="auto">
          <a:xfrm>
            <a:off x="914400" y="1866521"/>
            <a:ext cx="7772400" cy="373455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76672"/>
            <a:ext cx="7772400" cy="1143000"/>
          </a:xfrm>
        </p:spPr>
        <p:txBody>
          <a:bodyPr>
            <a:noAutofit/>
          </a:bodyPr>
          <a:lstStyle/>
          <a:p>
            <a:pPr algn="ctr"/>
            <a:r>
              <a:rPr lang="en-US" dirty="0" smtClean="0">
                <a:solidFill>
                  <a:schemeClr val="accent1">
                    <a:lumMod val="75000"/>
                  </a:schemeClr>
                </a:solidFill>
                <a:latin typeface="Andalus" pitchFamily="18" charset="-78"/>
                <a:cs typeface="Andalus" pitchFamily="18" charset="-78"/>
              </a:rPr>
              <a:t>Map the data to space where it is..</a:t>
            </a:r>
            <a:br>
              <a:rPr lang="en-US" dirty="0" smtClean="0">
                <a:solidFill>
                  <a:schemeClr val="accent1">
                    <a:lumMod val="75000"/>
                  </a:schemeClr>
                </a:solidFill>
                <a:latin typeface="Andalus" pitchFamily="18" charset="-78"/>
                <a:cs typeface="Andalus" pitchFamily="18" charset="-78"/>
              </a:rPr>
            </a:br>
            <a:r>
              <a:rPr lang="en-US" dirty="0" smtClean="0">
                <a:solidFill>
                  <a:schemeClr val="accent1">
                    <a:lumMod val="75000"/>
                  </a:schemeClr>
                </a:solidFill>
                <a:latin typeface="Andalus" pitchFamily="18" charset="-78"/>
                <a:cs typeface="Andalus" pitchFamily="18" charset="-78"/>
              </a:rPr>
              <a:t>(Kernel Trick)</a:t>
            </a:r>
            <a:endParaRPr lang="en-IN" dirty="0">
              <a:solidFill>
                <a:schemeClr val="accent1">
                  <a:lumMod val="75000"/>
                </a:schemeClr>
              </a:solidFill>
              <a:latin typeface="Andalus" pitchFamily="18" charset="-78"/>
              <a:cs typeface="Andalus" pitchFamily="18" charset="-78"/>
            </a:endParaRPr>
          </a:p>
        </p:txBody>
      </p:sp>
      <p:pic>
        <p:nvPicPr>
          <p:cNvPr id="4" name="Content Placeholder 3"/>
          <p:cNvPicPr>
            <a:picLocks noGrp="1"/>
          </p:cNvPicPr>
          <p:nvPr>
            <p:ph sz="quarter" idx="1"/>
          </p:nvPr>
        </p:nvPicPr>
        <p:blipFill>
          <a:blip r:embed="rId2" cstate="print"/>
          <a:srcRect/>
          <a:stretch>
            <a:fillRect/>
          </a:stretch>
        </p:blipFill>
        <p:spPr bwMode="auto">
          <a:xfrm>
            <a:off x="899592" y="1988840"/>
            <a:ext cx="7772400" cy="447115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7584" y="260648"/>
            <a:ext cx="7772400" cy="796950"/>
          </a:xfrm>
        </p:spPr>
        <p:txBody>
          <a:bodyPr/>
          <a:lstStyle/>
          <a:p>
            <a:r>
              <a:rPr lang="en-US" dirty="0" smtClean="0">
                <a:solidFill>
                  <a:schemeClr val="accent1">
                    <a:lumMod val="75000"/>
                  </a:schemeClr>
                </a:solidFill>
                <a:latin typeface="Andalus" pitchFamily="18" charset="-78"/>
                <a:cs typeface="Andalus" pitchFamily="18" charset="-78"/>
              </a:rPr>
              <a:t>How do we proceed?</a:t>
            </a:r>
            <a:endParaRPr lang="en-IN" dirty="0" smtClean="0">
              <a:solidFill>
                <a:schemeClr val="accent1">
                  <a:lumMod val="75000"/>
                </a:schemeClr>
              </a:solidFill>
              <a:latin typeface="Andalus" pitchFamily="18" charset="-78"/>
              <a:cs typeface="Andalus" pitchFamily="18" charset="-78"/>
            </a:endParaRPr>
          </a:p>
        </p:txBody>
      </p:sp>
      <p:sp>
        <p:nvSpPr>
          <p:cNvPr id="6" name="TextBox 5"/>
          <p:cNvSpPr txBox="1"/>
          <p:nvPr/>
        </p:nvSpPr>
        <p:spPr>
          <a:xfrm>
            <a:off x="395536" y="1412776"/>
            <a:ext cx="8748464" cy="4939814"/>
          </a:xfrm>
          <a:prstGeom prst="rect">
            <a:avLst/>
          </a:prstGeom>
          <a:noFill/>
        </p:spPr>
        <p:txBody>
          <a:bodyPr wrap="square" rtlCol="0">
            <a:spAutoFit/>
          </a:bodyPr>
          <a:lstStyle/>
          <a:p>
            <a:r>
              <a:rPr lang="en-US" sz="2200" dirty="0" smtClean="0">
                <a:latin typeface="Andalus" pitchFamily="18" charset="-78"/>
                <a:cs typeface="Andalus" pitchFamily="18" charset="-78"/>
              </a:rPr>
              <a:t>Before run time,</a:t>
            </a:r>
          </a:p>
          <a:p>
            <a:pPr marL="457200" indent="-457200">
              <a:buFont typeface="+mj-lt"/>
              <a:buAutoNum type="arabicPeriod"/>
            </a:pPr>
            <a:r>
              <a:rPr lang="en-US" sz="2200" dirty="0" smtClean="0">
                <a:latin typeface="Andalus" pitchFamily="18" charset="-78"/>
                <a:cs typeface="Andalus" pitchFamily="18" charset="-78"/>
              </a:rPr>
              <a:t>Train for aspect classification -&gt; Model for aspect</a:t>
            </a:r>
          </a:p>
          <a:p>
            <a:pPr marL="457200" indent="-457200">
              <a:buFont typeface="+mj-lt"/>
              <a:buAutoNum type="arabicPeriod"/>
            </a:pPr>
            <a:r>
              <a:rPr lang="en-US" sz="2200" dirty="0" smtClean="0">
                <a:latin typeface="Andalus" pitchFamily="18" charset="-78"/>
                <a:cs typeface="Andalus" pitchFamily="18" charset="-78"/>
              </a:rPr>
              <a:t>Train for polarity identification  for each aspect -&gt; Model for polarity of each aspect</a:t>
            </a:r>
          </a:p>
          <a:p>
            <a:pPr marL="457200" indent="-457200"/>
            <a:endParaRPr lang="en-US" sz="2200" dirty="0" smtClean="0">
              <a:latin typeface="Andalus" pitchFamily="18" charset="-78"/>
              <a:cs typeface="Andalus" pitchFamily="18" charset="-78"/>
            </a:endParaRPr>
          </a:p>
          <a:p>
            <a:r>
              <a:rPr lang="en-US" sz="2200" dirty="0" smtClean="0">
                <a:latin typeface="Andalus" pitchFamily="18" charset="-78"/>
                <a:cs typeface="Andalus" pitchFamily="18" charset="-78"/>
              </a:rPr>
              <a:t>At run time,</a:t>
            </a:r>
          </a:p>
          <a:p>
            <a:pPr>
              <a:lnSpc>
                <a:spcPct val="150000"/>
              </a:lnSpc>
            </a:pPr>
            <a:r>
              <a:rPr lang="en-US" sz="2200" dirty="0" smtClean="0">
                <a:latin typeface="Andalus" pitchFamily="18" charset="-78"/>
                <a:cs typeface="Andalus" pitchFamily="18" charset="-78"/>
              </a:rPr>
              <a:t>User Review 	broken into </a:t>
            </a:r>
            <a:r>
              <a:rPr lang="en-US" sz="2200" dirty="0" err="1" smtClean="0">
                <a:latin typeface="Andalus" pitchFamily="18" charset="-78"/>
                <a:cs typeface="Andalus" pitchFamily="18" charset="-78"/>
              </a:rPr>
              <a:t>subsentences</a:t>
            </a:r>
            <a:r>
              <a:rPr lang="en-US" sz="2200" dirty="0" smtClean="0">
                <a:latin typeface="Andalus" pitchFamily="18" charset="-78"/>
                <a:cs typeface="Andalus" pitchFamily="18" charset="-78"/>
              </a:rPr>
              <a:t> </a:t>
            </a:r>
          </a:p>
          <a:p>
            <a:pPr>
              <a:lnSpc>
                <a:spcPct val="150000"/>
              </a:lnSpc>
            </a:pPr>
            <a:r>
              <a:rPr lang="en-US" sz="2200" dirty="0" smtClean="0">
                <a:latin typeface="Andalus" pitchFamily="18" charset="-78"/>
                <a:cs typeface="Andalus" pitchFamily="18" charset="-78"/>
              </a:rPr>
              <a:t>		identify aspect of each </a:t>
            </a:r>
            <a:r>
              <a:rPr lang="en-US" sz="2200" dirty="0" err="1" smtClean="0">
                <a:latin typeface="Andalus" pitchFamily="18" charset="-78"/>
                <a:cs typeface="Andalus" pitchFamily="18" charset="-78"/>
              </a:rPr>
              <a:t>subsentence</a:t>
            </a:r>
            <a:r>
              <a:rPr lang="en-US" sz="2200" dirty="0" smtClean="0">
                <a:latin typeface="Andalus" pitchFamily="18" charset="-78"/>
                <a:cs typeface="Andalus" pitchFamily="18" charset="-78"/>
              </a:rPr>
              <a:t> </a:t>
            </a:r>
          </a:p>
          <a:p>
            <a:pPr>
              <a:lnSpc>
                <a:spcPct val="150000"/>
              </a:lnSpc>
            </a:pPr>
            <a:r>
              <a:rPr lang="en-US" sz="2200" dirty="0" smtClean="0">
                <a:latin typeface="Andalus" pitchFamily="18" charset="-78"/>
                <a:cs typeface="Andalus" pitchFamily="18" charset="-78"/>
              </a:rPr>
              <a:t>		combine adjacent </a:t>
            </a:r>
            <a:r>
              <a:rPr lang="en-US" sz="2200" dirty="0" err="1" smtClean="0">
                <a:latin typeface="Andalus" pitchFamily="18" charset="-78"/>
                <a:cs typeface="Andalus" pitchFamily="18" charset="-78"/>
              </a:rPr>
              <a:t>subsentences</a:t>
            </a:r>
            <a:r>
              <a:rPr lang="en-US" sz="2200" dirty="0" smtClean="0">
                <a:latin typeface="Andalus" pitchFamily="18" charset="-78"/>
                <a:cs typeface="Andalus" pitchFamily="18" charset="-78"/>
              </a:rPr>
              <a:t> talking about same aspect </a:t>
            </a:r>
          </a:p>
          <a:p>
            <a:pPr>
              <a:lnSpc>
                <a:spcPct val="150000"/>
              </a:lnSpc>
            </a:pPr>
            <a:r>
              <a:rPr lang="en-US" sz="2200" dirty="0" smtClean="0">
                <a:latin typeface="Andalus" pitchFamily="18" charset="-78"/>
                <a:cs typeface="Andalus" pitchFamily="18" charset="-78"/>
              </a:rPr>
              <a:t>		identify  polarity of each part </a:t>
            </a:r>
          </a:p>
          <a:p>
            <a:pPr>
              <a:lnSpc>
                <a:spcPct val="150000"/>
              </a:lnSpc>
            </a:pPr>
            <a:r>
              <a:rPr lang="en-US" sz="2200" dirty="0" smtClean="0">
                <a:latin typeface="Andalus" pitchFamily="18" charset="-78"/>
                <a:cs typeface="Andalus" pitchFamily="18" charset="-78"/>
              </a:rPr>
              <a:t>		calculate overall score for review</a:t>
            </a:r>
          </a:p>
          <a:p>
            <a:endParaRPr lang="en-IN" dirty="0"/>
          </a:p>
        </p:txBody>
      </p:sp>
      <p:cxnSp>
        <p:nvCxnSpPr>
          <p:cNvPr id="8" name="Straight Arrow Connector 7"/>
          <p:cNvCxnSpPr/>
          <p:nvPr/>
        </p:nvCxnSpPr>
        <p:spPr>
          <a:xfrm>
            <a:off x="2123728" y="3645024"/>
            <a:ext cx="0" cy="223224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071546"/>
            <a:ext cx="4214842" cy="3570208"/>
          </a:xfrm>
          <a:prstGeom prst="rect">
            <a:avLst/>
          </a:prstGeom>
          <a:noFill/>
        </p:spPr>
        <p:txBody>
          <a:bodyPr wrap="square" rtlCol="0">
            <a:spAutoFit/>
          </a:bodyPr>
          <a:lstStyle/>
          <a:p>
            <a:pPr marL="514350" indent="-514350">
              <a:buAutoNum type="arabicPeriod"/>
            </a:pPr>
            <a:r>
              <a:rPr lang="en-US" sz="2600" dirty="0" smtClean="0">
                <a:latin typeface="Andalus" pitchFamily="18" charset="-78"/>
                <a:cs typeface="Andalus" pitchFamily="18" charset="-78"/>
              </a:rPr>
              <a:t>Training Aspect Classifier</a:t>
            </a:r>
          </a:p>
          <a:p>
            <a:pPr algn="ctr" defTabSz="4180271" fontAlgn="auto">
              <a:spcBef>
                <a:spcPts val="0"/>
              </a:spcBef>
              <a:spcAft>
                <a:spcPts val="0"/>
              </a:spcAft>
              <a:defRPr/>
            </a:pPr>
            <a:endParaRPr lang="en-US" sz="2000" dirty="0" smtClean="0">
              <a:latin typeface="Andalus" pitchFamily="18" charset="-78"/>
              <a:cs typeface="Andalus" pitchFamily="18" charset="-78"/>
            </a:endParaRPr>
          </a:p>
          <a:p>
            <a:pPr algn="ctr" defTabSz="4180271" fontAlgn="auto">
              <a:spcBef>
                <a:spcPts val="0"/>
              </a:spcBef>
              <a:spcAft>
                <a:spcPts val="0"/>
              </a:spcAft>
              <a:defRPr/>
            </a:pPr>
            <a:r>
              <a:rPr lang="en-US" sz="2000" dirty="0" smtClean="0">
                <a:latin typeface="Andalus" pitchFamily="18" charset="-78"/>
                <a:cs typeface="Andalus" pitchFamily="18" charset="-78"/>
              </a:rPr>
              <a:t>Don’t love the sound quality.</a:t>
            </a:r>
            <a:endParaRPr lang="en-GB" sz="2000" dirty="0" smtClean="0">
              <a:latin typeface="Andalus" pitchFamily="18" charset="-78"/>
              <a:cs typeface="Andalus" pitchFamily="18" charset="-78"/>
            </a:endParaRPr>
          </a:p>
          <a:p>
            <a:pPr algn="ctr" defTabSz="4180271" fontAlgn="auto">
              <a:spcBef>
                <a:spcPts val="0"/>
              </a:spcBef>
              <a:spcAft>
                <a:spcPts val="0"/>
              </a:spcAft>
              <a:defRPr/>
            </a:pPr>
            <a:r>
              <a:rPr lang="en-US" sz="2000" dirty="0" smtClean="0">
                <a:latin typeface="Andalus" pitchFamily="18" charset="-78"/>
                <a:cs typeface="Andalus" pitchFamily="18" charset="-78"/>
              </a:rPr>
              <a:t>                </a:t>
            </a:r>
            <a:r>
              <a:rPr lang="en-US" sz="1400" dirty="0" smtClean="0">
                <a:latin typeface="Andalus" pitchFamily="18" charset="-78"/>
                <a:cs typeface="Andalus" pitchFamily="18" charset="-78"/>
              </a:rPr>
              <a:t>Tokenize</a:t>
            </a:r>
            <a:endParaRPr lang="en-US" sz="2000" dirty="0" smtClean="0">
              <a:latin typeface="Andalus" pitchFamily="18" charset="-78"/>
              <a:cs typeface="Andalus" pitchFamily="18" charset="-78"/>
            </a:endParaRPr>
          </a:p>
          <a:p>
            <a:pPr algn="ctr" defTabSz="4180271" fontAlgn="auto">
              <a:spcBef>
                <a:spcPts val="0"/>
              </a:spcBef>
              <a:spcAft>
                <a:spcPts val="0"/>
              </a:spcAft>
              <a:defRPr/>
            </a:pPr>
            <a:r>
              <a:rPr lang="en-US" sz="2000" dirty="0" smtClean="0">
                <a:latin typeface="Andalus" pitchFamily="18" charset="-78"/>
                <a:cs typeface="Andalus" pitchFamily="18" charset="-78"/>
              </a:rPr>
              <a:t>Do </a:t>
            </a:r>
            <a:r>
              <a:rPr lang="en-US" sz="2000" dirty="0" err="1" smtClean="0">
                <a:latin typeface="Andalus" pitchFamily="18" charset="-78"/>
                <a:cs typeface="Andalus" pitchFamily="18" charset="-78"/>
              </a:rPr>
              <a:t>n’t</a:t>
            </a:r>
            <a:r>
              <a:rPr lang="en-US" sz="2000" dirty="0" smtClean="0">
                <a:latin typeface="Andalus" pitchFamily="18" charset="-78"/>
                <a:cs typeface="Andalus" pitchFamily="18" charset="-78"/>
              </a:rPr>
              <a:t> love the sound quality</a:t>
            </a:r>
          </a:p>
          <a:p>
            <a:pPr algn="ctr" defTabSz="4180271" fontAlgn="auto">
              <a:spcBef>
                <a:spcPts val="0"/>
              </a:spcBef>
              <a:spcAft>
                <a:spcPts val="0"/>
              </a:spcAft>
              <a:defRPr/>
            </a:pPr>
            <a:r>
              <a:rPr lang="en-GB" sz="2000" dirty="0" smtClean="0">
                <a:latin typeface="Andalus" pitchFamily="18" charset="-78"/>
                <a:cs typeface="Andalus" pitchFamily="18" charset="-78"/>
              </a:rPr>
              <a:t>                    </a:t>
            </a:r>
            <a:r>
              <a:rPr lang="en-GB" sz="1400" dirty="0" err="1" smtClean="0">
                <a:latin typeface="Andalus" pitchFamily="18" charset="-78"/>
                <a:cs typeface="Andalus" pitchFamily="18" charset="-78"/>
              </a:rPr>
              <a:t>Prepend</a:t>
            </a:r>
            <a:r>
              <a:rPr lang="en-GB" sz="1400" dirty="0" smtClean="0">
                <a:latin typeface="Andalus" pitchFamily="18" charset="-78"/>
                <a:cs typeface="Andalus" pitchFamily="18" charset="-78"/>
              </a:rPr>
              <a:t> not</a:t>
            </a:r>
            <a:endParaRPr lang="en-GB" sz="2000" dirty="0" smtClean="0">
              <a:latin typeface="Andalus" pitchFamily="18" charset="-78"/>
              <a:cs typeface="Andalus" pitchFamily="18" charset="-78"/>
            </a:endParaRPr>
          </a:p>
          <a:p>
            <a:pPr algn="ctr" defTabSz="4180271" fontAlgn="auto">
              <a:spcBef>
                <a:spcPts val="0"/>
              </a:spcBef>
              <a:spcAft>
                <a:spcPts val="0"/>
              </a:spcAft>
              <a:defRPr/>
            </a:pPr>
            <a:r>
              <a:rPr lang="en-US" sz="2000" dirty="0" smtClean="0">
                <a:latin typeface="Andalus" pitchFamily="18" charset="-78"/>
                <a:cs typeface="Andalus" pitchFamily="18" charset="-78"/>
              </a:rPr>
              <a:t>Do </a:t>
            </a:r>
            <a:r>
              <a:rPr lang="en-US" sz="2000" dirty="0" err="1" smtClean="0">
                <a:latin typeface="Andalus" pitchFamily="18" charset="-78"/>
                <a:cs typeface="Andalus" pitchFamily="18" charset="-78"/>
              </a:rPr>
              <a:t>not_love</a:t>
            </a:r>
            <a:r>
              <a:rPr lang="en-US" sz="2000" dirty="0" smtClean="0">
                <a:latin typeface="Andalus" pitchFamily="18" charset="-78"/>
                <a:cs typeface="Andalus" pitchFamily="18" charset="-78"/>
              </a:rPr>
              <a:t> the sound quality</a:t>
            </a:r>
          </a:p>
          <a:p>
            <a:pPr algn="ctr" defTabSz="4180271" fontAlgn="auto">
              <a:spcBef>
                <a:spcPts val="0"/>
              </a:spcBef>
              <a:spcAft>
                <a:spcPts val="0"/>
              </a:spcAft>
              <a:defRPr/>
            </a:pPr>
            <a:r>
              <a:rPr lang="en-GB" sz="2000" dirty="0" smtClean="0">
                <a:latin typeface="Andalus" pitchFamily="18" charset="-78"/>
                <a:cs typeface="Andalus" pitchFamily="18" charset="-78"/>
              </a:rPr>
              <a:t>                           </a:t>
            </a:r>
            <a:r>
              <a:rPr lang="en-GB" sz="1400" dirty="0" smtClean="0">
                <a:latin typeface="Andalus" pitchFamily="18" charset="-78"/>
                <a:cs typeface="Andalus" pitchFamily="18" charset="-78"/>
              </a:rPr>
              <a:t>Remove </a:t>
            </a:r>
            <a:r>
              <a:rPr lang="en-GB" sz="1400" dirty="0" err="1" smtClean="0">
                <a:latin typeface="Andalus" pitchFamily="18" charset="-78"/>
                <a:cs typeface="Andalus" pitchFamily="18" charset="-78"/>
              </a:rPr>
              <a:t>stopwords</a:t>
            </a:r>
            <a:endParaRPr lang="en-GB" sz="2000" dirty="0" smtClean="0">
              <a:latin typeface="Andalus" pitchFamily="18" charset="-78"/>
              <a:cs typeface="Andalus" pitchFamily="18" charset="-78"/>
            </a:endParaRPr>
          </a:p>
          <a:p>
            <a:pPr algn="ctr" defTabSz="4180271" fontAlgn="auto">
              <a:spcBef>
                <a:spcPts val="0"/>
              </a:spcBef>
              <a:spcAft>
                <a:spcPts val="0"/>
              </a:spcAft>
              <a:defRPr/>
            </a:pPr>
            <a:r>
              <a:rPr lang="en-US" sz="2000" dirty="0" err="1" smtClean="0">
                <a:latin typeface="Andalus" pitchFamily="18" charset="-78"/>
                <a:cs typeface="Andalus" pitchFamily="18" charset="-78"/>
              </a:rPr>
              <a:t>Not_love</a:t>
            </a:r>
            <a:r>
              <a:rPr lang="en-US" sz="2000" dirty="0" smtClean="0">
                <a:latin typeface="Andalus" pitchFamily="18" charset="-78"/>
                <a:cs typeface="Andalus" pitchFamily="18" charset="-78"/>
              </a:rPr>
              <a:t> sound quality</a:t>
            </a:r>
          </a:p>
          <a:p>
            <a:pPr algn="ctr" defTabSz="4180271" fontAlgn="auto">
              <a:spcBef>
                <a:spcPts val="0"/>
              </a:spcBef>
              <a:spcAft>
                <a:spcPts val="0"/>
              </a:spcAft>
              <a:defRPr/>
            </a:pPr>
            <a:r>
              <a:rPr lang="en-US" sz="2000" dirty="0" smtClean="0">
                <a:solidFill>
                  <a:schemeClr val="accent2">
                    <a:lumMod val="75000"/>
                  </a:schemeClr>
                </a:solidFill>
                <a:latin typeface="Andalus" pitchFamily="18" charset="-78"/>
                <a:cs typeface="Andalus" pitchFamily="18" charset="-78"/>
              </a:rPr>
              <a:t>           </a:t>
            </a:r>
            <a:r>
              <a:rPr lang="en-US" sz="1400" dirty="0" smtClean="0">
                <a:latin typeface="Andalus" pitchFamily="18" charset="-78"/>
                <a:cs typeface="Andalus" pitchFamily="18" charset="-78"/>
              </a:rPr>
              <a:t>Stem</a:t>
            </a:r>
          </a:p>
          <a:p>
            <a:pPr algn="ctr" defTabSz="4180271" fontAlgn="auto">
              <a:spcBef>
                <a:spcPts val="0"/>
              </a:spcBef>
              <a:spcAft>
                <a:spcPts val="0"/>
              </a:spcAft>
              <a:defRPr/>
            </a:pPr>
            <a:r>
              <a:rPr lang="en-US" sz="2000" dirty="0" err="1" smtClean="0">
                <a:latin typeface="Andalus" pitchFamily="18" charset="-78"/>
                <a:cs typeface="Andalus" pitchFamily="18" charset="-78"/>
              </a:rPr>
              <a:t>Not_love</a:t>
            </a:r>
            <a:r>
              <a:rPr lang="en-US" sz="2000" dirty="0" smtClean="0">
                <a:latin typeface="Andalus" pitchFamily="18" charset="-78"/>
                <a:cs typeface="Andalus" pitchFamily="18" charset="-78"/>
              </a:rPr>
              <a:t> sound </a:t>
            </a:r>
            <a:r>
              <a:rPr lang="en-US" sz="2000" dirty="0" err="1" smtClean="0">
                <a:latin typeface="Andalus" pitchFamily="18" charset="-78"/>
                <a:cs typeface="Andalus" pitchFamily="18" charset="-78"/>
              </a:rPr>
              <a:t>qual</a:t>
            </a:r>
            <a:endParaRPr lang="en-US" sz="2000" dirty="0">
              <a:latin typeface="Andalus" pitchFamily="18" charset="-78"/>
              <a:cs typeface="Andalus" pitchFamily="18" charset="-78"/>
            </a:endParaRPr>
          </a:p>
        </p:txBody>
      </p:sp>
      <p:pic>
        <p:nvPicPr>
          <p:cNvPr id="5" name="Picture 4"/>
          <p:cNvPicPr/>
          <p:nvPr/>
        </p:nvPicPr>
        <p:blipFill>
          <a:blip r:embed="rId2" cstate="print"/>
          <a:srcRect/>
          <a:stretch>
            <a:fillRect/>
          </a:stretch>
        </p:blipFill>
        <p:spPr bwMode="auto">
          <a:xfrm>
            <a:off x="4357686" y="1285860"/>
            <a:ext cx="4572032" cy="4572032"/>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6" name="TextBox 5"/>
          <p:cNvSpPr txBox="1"/>
          <p:nvPr/>
        </p:nvSpPr>
        <p:spPr>
          <a:xfrm>
            <a:off x="642910" y="285728"/>
            <a:ext cx="7786742" cy="707886"/>
          </a:xfrm>
          <a:prstGeom prst="rect">
            <a:avLst/>
          </a:prstGeom>
          <a:noFill/>
        </p:spPr>
        <p:txBody>
          <a:bodyPr wrap="square" rtlCol="0">
            <a:spAutoFit/>
          </a:bodyPr>
          <a:lstStyle/>
          <a:p>
            <a:pPr algn="ctr"/>
            <a:r>
              <a:rPr lang="en-US" sz="4000" dirty="0" smtClean="0">
                <a:solidFill>
                  <a:schemeClr val="accent1">
                    <a:lumMod val="75000"/>
                  </a:schemeClr>
                </a:solidFill>
                <a:latin typeface="Andalus" pitchFamily="18" charset="-78"/>
                <a:ea typeface="+mj-ea"/>
                <a:cs typeface="Andalus" pitchFamily="18" charset="-78"/>
              </a:rPr>
              <a:t>TRAINING</a:t>
            </a:r>
            <a:endParaRPr lang="en-US" sz="4000" dirty="0">
              <a:solidFill>
                <a:schemeClr val="accent1">
                  <a:lumMod val="75000"/>
                </a:schemeClr>
              </a:solidFill>
              <a:latin typeface="Andalus" pitchFamily="18" charset="-78"/>
              <a:ea typeface="+mj-ea"/>
              <a:cs typeface="Andalus" pitchFamily="18" charset="-78"/>
            </a:endParaRPr>
          </a:p>
        </p:txBody>
      </p:sp>
      <p:sp>
        <p:nvSpPr>
          <p:cNvPr id="7" name="TextBox 6"/>
          <p:cNvSpPr txBox="1"/>
          <p:nvPr/>
        </p:nvSpPr>
        <p:spPr>
          <a:xfrm>
            <a:off x="214282" y="5143512"/>
            <a:ext cx="4214842" cy="784830"/>
          </a:xfrm>
          <a:prstGeom prst="rect">
            <a:avLst/>
          </a:prstGeom>
          <a:noFill/>
        </p:spPr>
        <p:txBody>
          <a:bodyPr wrap="square" rtlCol="0">
            <a:spAutoFit/>
          </a:bodyPr>
          <a:lstStyle/>
          <a:p>
            <a:pPr marL="514350" indent="-514350" algn="just"/>
            <a:r>
              <a:rPr lang="en-US" sz="1500" dirty="0" smtClean="0">
                <a:latin typeface="Andalus" pitchFamily="18" charset="-78"/>
                <a:cs typeface="Andalus" pitchFamily="18" charset="-78"/>
              </a:rPr>
              <a:t>Decrease length of feature vector * = remove all </a:t>
            </a:r>
          </a:p>
          <a:p>
            <a:pPr marL="514350" indent="-514350" algn="just"/>
            <a:r>
              <a:rPr lang="en-US" sz="1500" dirty="0" smtClean="0">
                <a:latin typeface="Andalus" pitchFamily="18" charset="-78"/>
                <a:cs typeface="Andalus" pitchFamily="18" charset="-78"/>
              </a:rPr>
              <a:t>lexicon that appear in multiple reviews of </a:t>
            </a:r>
          </a:p>
          <a:p>
            <a:pPr marL="514350" indent="-514350" algn="just"/>
            <a:r>
              <a:rPr lang="en-US" sz="1500" dirty="0" smtClean="0">
                <a:latin typeface="Andalus" pitchFamily="18" charset="-78"/>
                <a:cs typeface="Andalus" pitchFamily="18" charset="-78"/>
              </a:rPr>
              <a:t>different aspects with overall frequency &lt;4 or &gt;30.</a:t>
            </a:r>
          </a:p>
        </p:txBody>
      </p:sp>
      <p:cxnSp>
        <p:nvCxnSpPr>
          <p:cNvPr id="9" name="Straight Arrow Connector 8"/>
          <p:cNvCxnSpPr/>
          <p:nvPr/>
        </p:nvCxnSpPr>
        <p:spPr>
          <a:xfrm rot="5400000">
            <a:off x="2161951" y="2310657"/>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2161951" y="2886721"/>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2161951" y="3534793"/>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2161951" y="4110857"/>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571480"/>
            <a:ext cx="7992888" cy="523220"/>
          </a:xfrm>
          <a:prstGeom prst="rect">
            <a:avLst/>
          </a:prstGeom>
          <a:noFill/>
        </p:spPr>
        <p:txBody>
          <a:bodyPr wrap="square" rtlCol="0">
            <a:spAutoFit/>
          </a:bodyPr>
          <a:lstStyle/>
          <a:p>
            <a:r>
              <a:rPr lang="en-US" sz="2800" dirty="0" smtClean="0"/>
              <a:t>2</a:t>
            </a:r>
            <a:r>
              <a:rPr lang="en-US" sz="2600" dirty="0" smtClean="0">
                <a:latin typeface="Andalus" pitchFamily="18" charset="-78"/>
                <a:cs typeface="Andalus" pitchFamily="18" charset="-78"/>
              </a:rPr>
              <a:t>. Training polarity classification model for each aspect</a:t>
            </a:r>
          </a:p>
        </p:txBody>
      </p:sp>
      <p:pic>
        <p:nvPicPr>
          <p:cNvPr id="3" name="Picture 2"/>
          <p:cNvPicPr/>
          <p:nvPr/>
        </p:nvPicPr>
        <p:blipFill>
          <a:blip r:embed="rId2" cstate="print"/>
          <a:srcRect/>
          <a:stretch>
            <a:fillRect/>
          </a:stretch>
        </p:blipFill>
        <p:spPr bwMode="auto">
          <a:xfrm>
            <a:off x="971600" y="1412776"/>
            <a:ext cx="7172870" cy="2786082"/>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4" name="TextBox 3"/>
          <p:cNvSpPr txBox="1"/>
          <p:nvPr/>
        </p:nvSpPr>
        <p:spPr>
          <a:xfrm>
            <a:off x="395536" y="4581128"/>
            <a:ext cx="8352928" cy="1631216"/>
          </a:xfrm>
          <a:prstGeom prst="rect">
            <a:avLst/>
          </a:prstGeom>
          <a:noFill/>
        </p:spPr>
        <p:txBody>
          <a:bodyPr wrap="square" rtlCol="0">
            <a:spAutoFit/>
          </a:bodyPr>
          <a:lstStyle/>
          <a:p>
            <a:pPr algn="just">
              <a:buFont typeface="Arial" pitchFamily="34" charset="0"/>
              <a:buChar char="•"/>
            </a:pPr>
            <a:r>
              <a:rPr lang="en-US" sz="2000" dirty="0" smtClean="0">
                <a:latin typeface="Andalus" pitchFamily="18" charset="-78"/>
                <a:cs typeface="Andalus" pitchFamily="18" charset="-78"/>
              </a:rPr>
              <a:t>The feature vector for polarity identification consists of all the lexicons that appear in reviews for that aspects after preprocessing</a:t>
            </a:r>
          </a:p>
          <a:p>
            <a:pPr algn="just">
              <a:buFont typeface="Arial" pitchFamily="34" charset="0"/>
              <a:buChar char="•"/>
            </a:pPr>
            <a:endParaRPr lang="en-US" sz="2000" dirty="0" smtClean="0">
              <a:latin typeface="Andalus" pitchFamily="18" charset="-78"/>
              <a:cs typeface="Andalus" pitchFamily="18" charset="-78"/>
            </a:endParaRPr>
          </a:p>
          <a:p>
            <a:pPr algn="just">
              <a:buFont typeface="Arial" pitchFamily="34" charset="0"/>
              <a:buChar char="•"/>
            </a:pPr>
            <a:r>
              <a:rPr lang="en-US" sz="2000" dirty="0" smtClean="0">
                <a:latin typeface="Andalus" pitchFamily="18" charset="-78"/>
                <a:cs typeface="Andalus" pitchFamily="18" charset="-78"/>
              </a:rPr>
              <a:t>Thus, we have 1 model for aspect classification and n models for polarity identification where, n= number of aspects.</a:t>
            </a:r>
            <a:endParaRPr lang="en-IN" sz="2000" dirty="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2843808" y="908720"/>
            <a:ext cx="4248472" cy="5661248"/>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3" name="TextBox 2"/>
          <p:cNvSpPr txBox="1"/>
          <p:nvPr/>
        </p:nvSpPr>
        <p:spPr>
          <a:xfrm>
            <a:off x="467544" y="260648"/>
            <a:ext cx="5184576" cy="646331"/>
          </a:xfrm>
          <a:prstGeom prst="rect">
            <a:avLst/>
          </a:prstGeom>
          <a:noFill/>
        </p:spPr>
        <p:txBody>
          <a:bodyPr wrap="square" rtlCol="0">
            <a:spAutoFit/>
          </a:bodyPr>
          <a:lstStyle/>
          <a:p>
            <a:r>
              <a:rPr lang="en-US" sz="3600" dirty="0" smtClean="0">
                <a:solidFill>
                  <a:schemeClr val="tx2"/>
                </a:solidFill>
                <a:latin typeface="Andalus" pitchFamily="18" charset="-78"/>
                <a:ea typeface="+mj-ea"/>
                <a:cs typeface="Andalus" pitchFamily="18" charset="-78"/>
              </a:rPr>
              <a:t>Run Time</a:t>
            </a:r>
            <a:endParaRPr lang="en-IN" sz="3600" dirty="0" smtClean="0">
              <a:solidFill>
                <a:schemeClr val="tx2"/>
              </a:solidFill>
              <a:latin typeface="Andalus" pitchFamily="18" charset="-78"/>
              <a:ea typeface="+mj-ea"/>
              <a:cs typeface="Andalus" pitchFamily="18" charset="-7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628800"/>
            <a:ext cx="8064896" cy="4955203"/>
          </a:xfrm>
          <a:prstGeom prst="rect">
            <a:avLst/>
          </a:prstGeom>
          <a:noFill/>
        </p:spPr>
        <p:txBody>
          <a:bodyPr wrap="square" rtlCol="0">
            <a:spAutoFit/>
          </a:bodyPr>
          <a:lstStyle/>
          <a:p>
            <a:pPr algn="just"/>
            <a:r>
              <a:rPr lang="en-IN" sz="2000" dirty="0" smtClean="0">
                <a:latin typeface="Andalus" pitchFamily="18" charset="-78"/>
                <a:cs typeface="Andalus" pitchFamily="18" charset="-78"/>
              </a:rPr>
              <a:t>It runs for a long time without charging. The camera works great. It takes superb pictures even in dim light, but it lags a bit.</a:t>
            </a:r>
          </a:p>
          <a:p>
            <a:pPr algn="just"/>
            <a:r>
              <a:rPr lang="en-US" sz="2000" dirty="0" smtClean="0">
                <a:latin typeface="Andalus" pitchFamily="18" charset="-78"/>
                <a:cs typeface="Andalus" pitchFamily="18" charset="-78"/>
              </a:rPr>
              <a:t>                                    </a:t>
            </a:r>
            <a:r>
              <a:rPr lang="en-US" dirty="0" smtClean="0">
                <a:solidFill>
                  <a:schemeClr val="bg2">
                    <a:lumMod val="50000"/>
                  </a:schemeClr>
                </a:solidFill>
                <a:latin typeface="Andalus" pitchFamily="18" charset="-78"/>
                <a:cs typeface="Andalus" pitchFamily="18" charset="-78"/>
              </a:rPr>
              <a:t>break into </a:t>
            </a:r>
            <a:r>
              <a:rPr lang="en-US" dirty="0" err="1" smtClean="0">
                <a:solidFill>
                  <a:schemeClr val="bg2">
                    <a:lumMod val="50000"/>
                  </a:schemeClr>
                </a:solidFill>
                <a:latin typeface="Andalus" pitchFamily="18" charset="-78"/>
                <a:cs typeface="Andalus" pitchFamily="18" charset="-78"/>
              </a:rPr>
              <a:t>subsentences</a:t>
            </a:r>
            <a:endParaRPr lang="en-US" sz="2000" dirty="0" smtClean="0">
              <a:solidFill>
                <a:schemeClr val="bg2">
                  <a:lumMod val="50000"/>
                </a:schemeClr>
              </a:solidFill>
              <a:latin typeface="Andalus" pitchFamily="18" charset="-78"/>
              <a:cs typeface="Andalus" pitchFamily="18" charset="-78"/>
            </a:endParaRPr>
          </a:p>
          <a:p>
            <a:pPr algn="just"/>
            <a:endParaRPr lang="en-US" sz="2000" dirty="0" smtClean="0">
              <a:latin typeface="Andalus" pitchFamily="18" charset="-78"/>
              <a:cs typeface="Andalus" pitchFamily="18" charset="-78"/>
            </a:endParaRPr>
          </a:p>
          <a:p>
            <a:pPr algn="just"/>
            <a:r>
              <a:rPr lang="en-US" sz="2000" dirty="0" smtClean="0">
                <a:latin typeface="Andalus" pitchFamily="18" charset="-78"/>
                <a:cs typeface="Andalus" pitchFamily="18" charset="-78"/>
              </a:rPr>
              <a:t>[‘</a:t>
            </a:r>
            <a:r>
              <a:rPr lang="en-IN" sz="2000" dirty="0" smtClean="0">
                <a:latin typeface="Andalus" pitchFamily="18" charset="-78"/>
                <a:cs typeface="Andalus" pitchFamily="18" charset="-78"/>
              </a:rPr>
              <a:t>It runs for a long time without charging’, ’The camera works great’, ’It takes superb pictures even in dim light’, ’but it lags a bit.</a:t>
            </a:r>
            <a:r>
              <a:rPr lang="en-US" sz="2000" dirty="0" smtClean="0">
                <a:latin typeface="Andalus" pitchFamily="18" charset="-78"/>
                <a:cs typeface="Andalus" pitchFamily="18" charset="-78"/>
              </a:rPr>
              <a:t>’]</a:t>
            </a:r>
          </a:p>
          <a:p>
            <a:pPr algn="just"/>
            <a:r>
              <a:rPr lang="en-US" dirty="0" smtClean="0">
                <a:solidFill>
                  <a:schemeClr val="bg2">
                    <a:lumMod val="50000"/>
                  </a:schemeClr>
                </a:solidFill>
                <a:latin typeface="Andalus" pitchFamily="18" charset="-78"/>
                <a:cs typeface="Andalus" pitchFamily="18" charset="-78"/>
              </a:rPr>
              <a:t>                                         preprocess</a:t>
            </a:r>
          </a:p>
          <a:p>
            <a:pPr algn="just"/>
            <a:endParaRPr lang="en-US" sz="2000" dirty="0" smtClean="0">
              <a:latin typeface="Andalus" pitchFamily="18" charset="-78"/>
              <a:cs typeface="Andalus" pitchFamily="18" charset="-78"/>
            </a:endParaRPr>
          </a:p>
          <a:p>
            <a:pPr algn="just"/>
            <a:r>
              <a:rPr lang="en-US" sz="2000" dirty="0" smtClean="0">
                <a:latin typeface="Andalus" pitchFamily="18" charset="-78"/>
                <a:cs typeface="Andalus" pitchFamily="18" charset="-78"/>
              </a:rPr>
              <a:t>[‘</a:t>
            </a:r>
            <a:r>
              <a:rPr lang="en-IN" sz="2000" dirty="0" smtClean="0">
                <a:latin typeface="Andalus" pitchFamily="18" charset="-78"/>
                <a:cs typeface="Andalus" pitchFamily="18" charset="-78"/>
              </a:rPr>
              <a:t>run long </a:t>
            </a:r>
            <a:r>
              <a:rPr lang="en-IN" sz="2000" dirty="0" err="1" smtClean="0">
                <a:latin typeface="Andalus" pitchFamily="18" charset="-78"/>
                <a:cs typeface="Andalus" pitchFamily="18" charset="-78"/>
              </a:rPr>
              <a:t>tim</a:t>
            </a:r>
            <a:r>
              <a:rPr lang="en-IN" sz="2000" dirty="0" smtClean="0">
                <a:latin typeface="Andalus" pitchFamily="18" charset="-78"/>
                <a:cs typeface="Andalus" pitchFamily="18" charset="-78"/>
              </a:rPr>
              <a:t> without </a:t>
            </a:r>
            <a:r>
              <a:rPr lang="en-IN" sz="2000" dirty="0" err="1" smtClean="0">
                <a:latin typeface="Andalus" pitchFamily="18" charset="-78"/>
                <a:cs typeface="Andalus" pitchFamily="18" charset="-78"/>
              </a:rPr>
              <a:t>charg</a:t>
            </a:r>
            <a:r>
              <a:rPr lang="en-IN" sz="2000" dirty="0" smtClean="0">
                <a:latin typeface="Andalus" pitchFamily="18" charset="-78"/>
                <a:cs typeface="Andalus" pitchFamily="18" charset="-78"/>
              </a:rPr>
              <a:t> </a:t>
            </a:r>
            <a:r>
              <a:rPr lang="en-US" sz="2000" dirty="0" smtClean="0">
                <a:latin typeface="Andalus" pitchFamily="18" charset="-78"/>
                <a:cs typeface="Andalus" pitchFamily="18" charset="-78"/>
              </a:rPr>
              <a:t>’, ’</a:t>
            </a:r>
            <a:r>
              <a:rPr lang="en-IN" sz="2000" dirty="0" smtClean="0">
                <a:latin typeface="Andalus" pitchFamily="18" charset="-78"/>
                <a:cs typeface="Andalus" pitchFamily="18" charset="-78"/>
              </a:rPr>
              <a:t> </a:t>
            </a:r>
            <a:r>
              <a:rPr lang="en-IN" sz="2000" dirty="0" err="1" smtClean="0">
                <a:latin typeface="Andalus" pitchFamily="18" charset="-78"/>
                <a:cs typeface="Andalus" pitchFamily="18" charset="-78"/>
              </a:rPr>
              <a:t>camer</a:t>
            </a:r>
            <a:r>
              <a:rPr lang="en-IN" sz="2000" dirty="0" smtClean="0">
                <a:latin typeface="Andalus" pitchFamily="18" charset="-78"/>
                <a:cs typeface="Andalus" pitchFamily="18" charset="-78"/>
              </a:rPr>
              <a:t> work </a:t>
            </a:r>
            <a:r>
              <a:rPr lang="en-IN" sz="2000" dirty="0" err="1" smtClean="0">
                <a:latin typeface="Andalus" pitchFamily="18" charset="-78"/>
                <a:cs typeface="Andalus" pitchFamily="18" charset="-78"/>
              </a:rPr>
              <a:t>gre</a:t>
            </a:r>
            <a:r>
              <a:rPr lang="en-IN" sz="2000" dirty="0" smtClean="0">
                <a:latin typeface="Andalus" pitchFamily="18" charset="-78"/>
                <a:cs typeface="Andalus" pitchFamily="18" charset="-78"/>
              </a:rPr>
              <a:t>’, ’</a:t>
            </a:r>
            <a:r>
              <a:rPr lang="en-IN" sz="2000" dirty="0" err="1" smtClean="0">
                <a:latin typeface="Andalus" pitchFamily="18" charset="-78"/>
                <a:cs typeface="Andalus" pitchFamily="18" charset="-78"/>
              </a:rPr>
              <a:t>tak</a:t>
            </a:r>
            <a:r>
              <a:rPr lang="en-IN" sz="2000" dirty="0" smtClean="0">
                <a:latin typeface="Andalus" pitchFamily="18" charset="-78"/>
                <a:cs typeface="Andalus" pitchFamily="18" charset="-78"/>
              </a:rPr>
              <a:t> superb </a:t>
            </a:r>
            <a:r>
              <a:rPr lang="en-IN" sz="2000" dirty="0" err="1" smtClean="0">
                <a:latin typeface="Andalus" pitchFamily="18" charset="-78"/>
                <a:cs typeface="Andalus" pitchFamily="18" charset="-78"/>
              </a:rPr>
              <a:t>pict</a:t>
            </a:r>
            <a:r>
              <a:rPr lang="en-IN" sz="2000" dirty="0" smtClean="0">
                <a:latin typeface="Andalus" pitchFamily="18" charset="-78"/>
                <a:cs typeface="Andalus" pitchFamily="18" charset="-78"/>
              </a:rPr>
              <a:t> </a:t>
            </a:r>
            <a:r>
              <a:rPr lang="en-IN" sz="2000" dirty="0" err="1" smtClean="0">
                <a:latin typeface="Andalus" pitchFamily="18" charset="-78"/>
                <a:cs typeface="Andalus" pitchFamily="18" charset="-78"/>
              </a:rPr>
              <a:t>ev</a:t>
            </a:r>
            <a:r>
              <a:rPr lang="en-IN" sz="2000" dirty="0" smtClean="0">
                <a:latin typeface="Andalus" pitchFamily="18" charset="-78"/>
                <a:cs typeface="Andalus" pitchFamily="18" charset="-78"/>
              </a:rPr>
              <a:t> dim light </a:t>
            </a:r>
            <a:r>
              <a:rPr lang="en-US" sz="2000" dirty="0" smtClean="0">
                <a:latin typeface="Andalus" pitchFamily="18" charset="-78"/>
                <a:cs typeface="Andalus" pitchFamily="18" charset="-78"/>
              </a:rPr>
              <a:t>’, ’</a:t>
            </a:r>
            <a:r>
              <a:rPr lang="en-IN" sz="2000" dirty="0" smtClean="0">
                <a:latin typeface="Andalus" pitchFamily="18" charset="-78"/>
                <a:cs typeface="Andalus" pitchFamily="18" charset="-78"/>
              </a:rPr>
              <a:t> lag bit </a:t>
            </a:r>
            <a:r>
              <a:rPr lang="en-US" sz="2000" dirty="0" smtClean="0">
                <a:latin typeface="Andalus" pitchFamily="18" charset="-78"/>
                <a:cs typeface="Andalus" pitchFamily="18" charset="-78"/>
              </a:rPr>
              <a:t>’]</a:t>
            </a:r>
          </a:p>
          <a:p>
            <a:pPr algn="just"/>
            <a:r>
              <a:rPr lang="en-US" sz="2000" dirty="0" smtClean="0">
                <a:latin typeface="Andalus" pitchFamily="18" charset="-78"/>
                <a:cs typeface="Andalus" pitchFamily="18" charset="-78"/>
              </a:rPr>
              <a:t>		        </a:t>
            </a:r>
            <a:r>
              <a:rPr lang="en-US" dirty="0" smtClean="0">
                <a:solidFill>
                  <a:schemeClr val="bg2">
                    <a:lumMod val="50000"/>
                  </a:schemeClr>
                </a:solidFill>
                <a:latin typeface="Andalus" pitchFamily="18" charset="-78"/>
                <a:cs typeface="Andalus" pitchFamily="18" charset="-78"/>
              </a:rPr>
              <a:t>combine</a:t>
            </a:r>
            <a:r>
              <a:rPr lang="en-US" sz="2000" dirty="0" smtClean="0">
                <a:latin typeface="Andalus" pitchFamily="18" charset="-78"/>
                <a:cs typeface="Andalus" pitchFamily="18" charset="-78"/>
              </a:rPr>
              <a:t>	=&gt;[battery, camera, camera, speed]</a:t>
            </a:r>
          </a:p>
          <a:p>
            <a:pPr algn="just"/>
            <a:endParaRPr lang="en-US" sz="2000" dirty="0" smtClean="0">
              <a:latin typeface="Andalus" pitchFamily="18" charset="-78"/>
              <a:cs typeface="Andalus" pitchFamily="18" charset="-78"/>
            </a:endParaRPr>
          </a:p>
          <a:p>
            <a:pPr algn="just"/>
            <a:r>
              <a:rPr lang="en-US" sz="2000" dirty="0" smtClean="0">
                <a:latin typeface="Andalus" pitchFamily="18" charset="-78"/>
                <a:cs typeface="Andalus" pitchFamily="18" charset="-78"/>
              </a:rPr>
              <a:t>‘</a:t>
            </a:r>
            <a:r>
              <a:rPr lang="en-IN" sz="2000" dirty="0" smtClean="0">
                <a:latin typeface="Andalus" pitchFamily="18" charset="-78"/>
                <a:cs typeface="Andalus" pitchFamily="18" charset="-78"/>
              </a:rPr>
              <a:t>run long </a:t>
            </a:r>
            <a:r>
              <a:rPr lang="en-IN" sz="2000" dirty="0" err="1" smtClean="0">
                <a:latin typeface="Andalus" pitchFamily="18" charset="-78"/>
                <a:cs typeface="Andalus" pitchFamily="18" charset="-78"/>
              </a:rPr>
              <a:t>tim</a:t>
            </a:r>
            <a:r>
              <a:rPr lang="en-IN" sz="2000" dirty="0" smtClean="0">
                <a:latin typeface="Andalus" pitchFamily="18" charset="-78"/>
                <a:cs typeface="Andalus" pitchFamily="18" charset="-78"/>
              </a:rPr>
              <a:t> without </a:t>
            </a:r>
            <a:r>
              <a:rPr lang="en-IN" sz="2000" dirty="0" err="1" smtClean="0">
                <a:latin typeface="Andalus" pitchFamily="18" charset="-78"/>
                <a:cs typeface="Andalus" pitchFamily="18" charset="-78"/>
              </a:rPr>
              <a:t>charg</a:t>
            </a:r>
            <a:r>
              <a:rPr lang="en-IN" sz="2000" dirty="0" smtClean="0">
                <a:latin typeface="Andalus" pitchFamily="18" charset="-78"/>
                <a:cs typeface="Andalus" pitchFamily="18" charset="-78"/>
              </a:rPr>
              <a:t> </a:t>
            </a:r>
            <a:r>
              <a:rPr lang="en-US" sz="2000" dirty="0" smtClean="0">
                <a:latin typeface="Andalus" pitchFamily="18" charset="-78"/>
                <a:cs typeface="Andalus" pitchFamily="18" charset="-78"/>
              </a:rPr>
              <a:t>’, ’</a:t>
            </a:r>
            <a:r>
              <a:rPr lang="en-IN" sz="2000" dirty="0" smtClean="0">
                <a:latin typeface="Andalus" pitchFamily="18" charset="-78"/>
                <a:cs typeface="Andalus" pitchFamily="18" charset="-78"/>
              </a:rPr>
              <a:t> </a:t>
            </a:r>
            <a:r>
              <a:rPr lang="en-IN" sz="2000" dirty="0" err="1" smtClean="0">
                <a:latin typeface="Andalus" pitchFamily="18" charset="-78"/>
                <a:cs typeface="Andalus" pitchFamily="18" charset="-78"/>
              </a:rPr>
              <a:t>camer</a:t>
            </a:r>
            <a:r>
              <a:rPr lang="en-IN" sz="2000" dirty="0" smtClean="0">
                <a:latin typeface="Andalus" pitchFamily="18" charset="-78"/>
                <a:cs typeface="Andalus" pitchFamily="18" charset="-78"/>
              </a:rPr>
              <a:t> work </a:t>
            </a:r>
            <a:r>
              <a:rPr lang="en-IN" sz="2000" dirty="0" err="1" smtClean="0">
                <a:latin typeface="Andalus" pitchFamily="18" charset="-78"/>
                <a:cs typeface="Andalus" pitchFamily="18" charset="-78"/>
              </a:rPr>
              <a:t>gre</a:t>
            </a:r>
            <a:r>
              <a:rPr lang="en-IN" sz="2000" dirty="0" smtClean="0">
                <a:latin typeface="Andalus" pitchFamily="18" charset="-78"/>
                <a:cs typeface="Andalus" pitchFamily="18" charset="-78"/>
              </a:rPr>
              <a:t> </a:t>
            </a:r>
            <a:r>
              <a:rPr lang="en-IN" sz="2000" dirty="0" err="1" smtClean="0">
                <a:latin typeface="Andalus" pitchFamily="18" charset="-78"/>
                <a:cs typeface="Andalus" pitchFamily="18" charset="-78"/>
              </a:rPr>
              <a:t>tak</a:t>
            </a:r>
            <a:r>
              <a:rPr lang="en-IN" sz="2000" dirty="0" smtClean="0">
                <a:latin typeface="Andalus" pitchFamily="18" charset="-78"/>
                <a:cs typeface="Andalus" pitchFamily="18" charset="-78"/>
              </a:rPr>
              <a:t> superb </a:t>
            </a:r>
            <a:r>
              <a:rPr lang="en-IN" sz="2000" dirty="0" err="1" smtClean="0">
                <a:latin typeface="Andalus" pitchFamily="18" charset="-78"/>
                <a:cs typeface="Andalus" pitchFamily="18" charset="-78"/>
              </a:rPr>
              <a:t>pict</a:t>
            </a:r>
            <a:r>
              <a:rPr lang="en-IN" sz="2000" dirty="0" smtClean="0">
                <a:latin typeface="Andalus" pitchFamily="18" charset="-78"/>
                <a:cs typeface="Andalus" pitchFamily="18" charset="-78"/>
              </a:rPr>
              <a:t> </a:t>
            </a:r>
            <a:r>
              <a:rPr lang="en-IN" sz="2000" dirty="0" err="1" smtClean="0">
                <a:latin typeface="Andalus" pitchFamily="18" charset="-78"/>
                <a:cs typeface="Andalus" pitchFamily="18" charset="-78"/>
              </a:rPr>
              <a:t>ev</a:t>
            </a:r>
            <a:r>
              <a:rPr lang="en-IN" sz="2000" dirty="0" smtClean="0">
                <a:latin typeface="Andalus" pitchFamily="18" charset="-78"/>
                <a:cs typeface="Andalus" pitchFamily="18" charset="-78"/>
              </a:rPr>
              <a:t> dim light‘</a:t>
            </a:r>
            <a:r>
              <a:rPr lang="en-US" sz="2000" dirty="0" smtClean="0">
                <a:latin typeface="Andalus" pitchFamily="18" charset="-78"/>
                <a:cs typeface="Andalus" pitchFamily="18" charset="-78"/>
              </a:rPr>
              <a:t>, ’ l</a:t>
            </a:r>
            <a:r>
              <a:rPr lang="en-IN" sz="2000" dirty="0" err="1" smtClean="0">
                <a:latin typeface="Andalus" pitchFamily="18" charset="-78"/>
                <a:cs typeface="Andalus" pitchFamily="18" charset="-78"/>
              </a:rPr>
              <a:t>ag</a:t>
            </a:r>
            <a:r>
              <a:rPr lang="en-IN" sz="2000" dirty="0" smtClean="0">
                <a:latin typeface="Andalus" pitchFamily="18" charset="-78"/>
                <a:cs typeface="Andalus" pitchFamily="18" charset="-78"/>
              </a:rPr>
              <a:t> bit </a:t>
            </a:r>
            <a:r>
              <a:rPr lang="en-US" sz="2000" dirty="0" smtClean="0">
                <a:latin typeface="Andalus" pitchFamily="18" charset="-78"/>
                <a:cs typeface="Andalus" pitchFamily="18" charset="-78"/>
              </a:rPr>
              <a:t>’]</a:t>
            </a:r>
          </a:p>
          <a:p>
            <a:pPr algn="just"/>
            <a:r>
              <a:rPr lang="en-US" sz="2000" dirty="0" smtClean="0">
                <a:latin typeface="Andalus" pitchFamily="18" charset="-78"/>
                <a:cs typeface="Andalus" pitchFamily="18" charset="-78"/>
              </a:rPr>
              <a:t>				=&gt;[positive, positive, negative]</a:t>
            </a:r>
          </a:p>
          <a:p>
            <a:endParaRPr lang="en-IN" dirty="0"/>
          </a:p>
        </p:txBody>
      </p:sp>
      <p:sp>
        <p:nvSpPr>
          <p:cNvPr id="3" name="TextBox 2"/>
          <p:cNvSpPr txBox="1"/>
          <p:nvPr/>
        </p:nvSpPr>
        <p:spPr>
          <a:xfrm>
            <a:off x="611560" y="332656"/>
            <a:ext cx="7632848" cy="646331"/>
          </a:xfrm>
          <a:prstGeom prst="rect">
            <a:avLst/>
          </a:prstGeom>
          <a:noFill/>
        </p:spPr>
        <p:txBody>
          <a:bodyPr wrap="square" rtlCol="0">
            <a:spAutoFit/>
          </a:bodyPr>
          <a:lstStyle/>
          <a:p>
            <a:r>
              <a:rPr lang="en-US" sz="3600" dirty="0" smtClean="0">
                <a:solidFill>
                  <a:schemeClr val="tx2"/>
                </a:solidFill>
                <a:latin typeface="Andalus" pitchFamily="18" charset="-78"/>
                <a:ea typeface="+mj-ea"/>
                <a:cs typeface="Andalus" pitchFamily="18" charset="-78"/>
              </a:rPr>
              <a:t>Running,</a:t>
            </a:r>
            <a:endParaRPr lang="en-IN" sz="3600" dirty="0" smtClean="0">
              <a:solidFill>
                <a:schemeClr val="tx2"/>
              </a:solidFill>
              <a:latin typeface="Andalus" pitchFamily="18" charset="-78"/>
              <a:ea typeface="+mj-ea"/>
              <a:cs typeface="Andalus" pitchFamily="18" charset="-78"/>
            </a:endParaRPr>
          </a:p>
        </p:txBody>
      </p:sp>
      <p:cxnSp>
        <p:nvCxnSpPr>
          <p:cNvPr id="5" name="Straight Arrow Connector 4"/>
          <p:cNvCxnSpPr/>
          <p:nvPr/>
        </p:nvCxnSpPr>
        <p:spPr>
          <a:xfrm>
            <a:off x="2555776" y="2276872"/>
            <a:ext cx="0" cy="5040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555776" y="3501008"/>
            <a:ext cx="0" cy="5040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555776" y="4653136"/>
            <a:ext cx="0" cy="5040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764704"/>
            <a:ext cx="8136904" cy="3908762"/>
          </a:xfrm>
          <a:prstGeom prst="rect">
            <a:avLst/>
          </a:prstGeom>
          <a:noFill/>
        </p:spPr>
        <p:txBody>
          <a:bodyPr wrap="square" rtlCol="0">
            <a:spAutoFit/>
          </a:bodyPr>
          <a:lstStyle/>
          <a:p>
            <a:r>
              <a:rPr lang="en-IN" sz="2400" dirty="0" smtClean="0">
                <a:latin typeface="Andalus" pitchFamily="18" charset="-78"/>
                <a:cs typeface="Andalus" pitchFamily="18" charset="-78"/>
              </a:rPr>
              <a:t>It runs for a long time without charging. The camera works great. It takes superb pictures even in dim light, but it lags a bit.</a:t>
            </a:r>
          </a:p>
          <a:p>
            <a:endParaRPr lang="en-US" sz="2200" dirty="0" smtClean="0">
              <a:latin typeface="Andalus" pitchFamily="18" charset="-78"/>
              <a:cs typeface="Andalus" pitchFamily="18" charset="-78"/>
            </a:endParaRPr>
          </a:p>
          <a:p>
            <a:r>
              <a:rPr lang="en-US" sz="2200" dirty="0" smtClean="0">
                <a:latin typeface="Andalus" pitchFamily="18" charset="-78"/>
                <a:cs typeface="Andalus" pitchFamily="18" charset="-78"/>
              </a:rPr>
              <a:t>Output: 	</a:t>
            </a:r>
          </a:p>
          <a:p>
            <a:r>
              <a:rPr lang="en-US" sz="2200" dirty="0" smtClean="0">
                <a:latin typeface="Andalus" pitchFamily="18" charset="-78"/>
                <a:cs typeface="Andalus" pitchFamily="18" charset="-78"/>
              </a:rPr>
              <a:t>		[Battery, Camera, Speed]</a:t>
            </a:r>
          </a:p>
          <a:p>
            <a:r>
              <a:rPr lang="en-US" sz="2200" dirty="0" smtClean="0">
                <a:latin typeface="Andalus" pitchFamily="18" charset="-78"/>
                <a:cs typeface="Andalus" pitchFamily="18" charset="-78"/>
              </a:rPr>
              <a:t>		[Positive, Positive, Negative]</a:t>
            </a:r>
          </a:p>
          <a:p>
            <a:endParaRPr lang="en-US" sz="2200" dirty="0" smtClean="0">
              <a:latin typeface="Andalus" pitchFamily="18" charset="-78"/>
              <a:cs typeface="Andalus" pitchFamily="18" charset="-78"/>
            </a:endParaRPr>
          </a:p>
          <a:p>
            <a:r>
              <a:rPr lang="en-US" sz="2400" dirty="0" smtClean="0">
                <a:solidFill>
                  <a:schemeClr val="accent1">
                    <a:lumMod val="75000"/>
                  </a:schemeClr>
                </a:solidFill>
                <a:latin typeface="Andalus" pitchFamily="18" charset="-78"/>
                <a:cs typeface="Andalus" pitchFamily="18" charset="-78"/>
              </a:rPr>
              <a:t>Score = ((1*</a:t>
            </a:r>
            <a:r>
              <a:rPr lang="en-US" sz="2400" dirty="0" err="1" smtClean="0">
                <a:solidFill>
                  <a:schemeClr val="accent1">
                    <a:lumMod val="75000"/>
                  </a:schemeClr>
                </a:solidFill>
                <a:latin typeface="Andalus" pitchFamily="18" charset="-78"/>
                <a:cs typeface="Andalus" pitchFamily="18" charset="-78"/>
              </a:rPr>
              <a:t>N_battery</a:t>
            </a:r>
            <a:r>
              <a:rPr lang="en-US" sz="2400" dirty="0" smtClean="0">
                <a:solidFill>
                  <a:schemeClr val="accent1">
                    <a:lumMod val="75000"/>
                  </a:schemeClr>
                </a:solidFill>
                <a:latin typeface="Andalus" pitchFamily="18" charset="-78"/>
                <a:cs typeface="Andalus" pitchFamily="18" charset="-78"/>
              </a:rPr>
              <a:t>)+(1*</a:t>
            </a:r>
            <a:r>
              <a:rPr lang="en-US" sz="2400" dirty="0" err="1" smtClean="0">
                <a:solidFill>
                  <a:schemeClr val="accent1">
                    <a:lumMod val="75000"/>
                  </a:schemeClr>
                </a:solidFill>
                <a:latin typeface="Andalus" pitchFamily="18" charset="-78"/>
                <a:cs typeface="Andalus" pitchFamily="18" charset="-78"/>
              </a:rPr>
              <a:t>N_camera</a:t>
            </a:r>
            <a:r>
              <a:rPr lang="en-US" sz="2400" dirty="0" smtClean="0">
                <a:solidFill>
                  <a:schemeClr val="accent1">
                    <a:lumMod val="75000"/>
                  </a:schemeClr>
                </a:solidFill>
                <a:latin typeface="Andalus" pitchFamily="18" charset="-78"/>
                <a:cs typeface="Andalus" pitchFamily="18" charset="-78"/>
              </a:rPr>
              <a:t>)+(-1*</a:t>
            </a:r>
            <a:r>
              <a:rPr lang="en-US" sz="2400" dirty="0" err="1" smtClean="0">
                <a:solidFill>
                  <a:schemeClr val="accent1">
                    <a:lumMod val="75000"/>
                  </a:schemeClr>
                </a:solidFill>
                <a:latin typeface="Andalus" pitchFamily="18" charset="-78"/>
                <a:cs typeface="Andalus" pitchFamily="18" charset="-78"/>
              </a:rPr>
              <a:t>N_speed</a:t>
            </a:r>
            <a:r>
              <a:rPr lang="en-US" sz="2400" dirty="0" smtClean="0">
                <a:solidFill>
                  <a:schemeClr val="accent1">
                    <a:lumMod val="75000"/>
                  </a:schemeClr>
                </a:solidFill>
                <a:latin typeface="Andalus" pitchFamily="18" charset="-78"/>
                <a:cs typeface="Andalus" pitchFamily="18" charset="-78"/>
              </a:rPr>
              <a:t>))/(</a:t>
            </a:r>
            <a:r>
              <a:rPr lang="en-US" sz="2400" dirty="0" err="1" smtClean="0">
                <a:solidFill>
                  <a:schemeClr val="accent1">
                    <a:lumMod val="75000"/>
                  </a:schemeClr>
                </a:solidFill>
                <a:latin typeface="Andalus" pitchFamily="18" charset="-78"/>
                <a:cs typeface="Andalus" pitchFamily="18" charset="-78"/>
              </a:rPr>
              <a:t>N_total</a:t>
            </a:r>
            <a:r>
              <a:rPr lang="en-US" sz="2400" dirty="0" smtClean="0">
                <a:solidFill>
                  <a:schemeClr val="accent1">
                    <a:lumMod val="75000"/>
                  </a:schemeClr>
                </a:solidFill>
                <a:latin typeface="Andalus" pitchFamily="18" charset="-78"/>
                <a:cs typeface="Andalus" pitchFamily="18" charset="-78"/>
              </a:rPr>
              <a:t>)</a:t>
            </a:r>
          </a:p>
          <a:p>
            <a:endParaRPr lang="en-US" sz="2200" dirty="0" smtClean="0">
              <a:latin typeface="Andalus" pitchFamily="18" charset="-78"/>
              <a:cs typeface="Andalus" pitchFamily="18" charset="-78"/>
            </a:endParaRPr>
          </a:p>
          <a:p>
            <a:r>
              <a:rPr lang="en-US" sz="2200" dirty="0" smtClean="0">
                <a:latin typeface="Andalus" pitchFamily="18" charset="-78"/>
                <a:cs typeface="Andalus" pitchFamily="18" charset="-78"/>
              </a:rPr>
              <a:t>Intuitively, if more reviews talk about a particular aspect, that aspect is relatively more important for the users.</a:t>
            </a:r>
            <a:endParaRPr lang="en-IN" sz="2200" dirty="0">
              <a:latin typeface="Andalus" pitchFamily="18" charset="-78"/>
              <a:cs typeface="Andalus" pitchFamily="18" charset="-7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548680"/>
            <a:ext cx="8064896" cy="707886"/>
          </a:xfrm>
          <a:prstGeom prst="rect">
            <a:avLst/>
          </a:prstGeom>
          <a:noFill/>
        </p:spPr>
        <p:txBody>
          <a:bodyPr wrap="square" rtlCol="0">
            <a:spAutoFit/>
          </a:bodyPr>
          <a:lstStyle/>
          <a:p>
            <a:pPr algn="ctr"/>
            <a:r>
              <a:rPr lang="en-US" sz="4000" dirty="0" smtClean="0">
                <a:solidFill>
                  <a:schemeClr val="accent1">
                    <a:lumMod val="75000"/>
                  </a:schemeClr>
                </a:solidFill>
                <a:latin typeface="Andalus" pitchFamily="18" charset="-78"/>
                <a:ea typeface="+mj-ea"/>
                <a:cs typeface="Andalus" pitchFamily="18" charset="-78"/>
              </a:rPr>
              <a:t>DEMO</a:t>
            </a:r>
            <a:endParaRPr lang="en-IN" sz="6000" dirty="0" smtClean="0">
              <a:solidFill>
                <a:schemeClr val="accent1">
                  <a:lumMod val="75000"/>
                </a:schemeClr>
              </a:solidFill>
              <a:latin typeface="Andalus" pitchFamily="18" charset="-78"/>
              <a:ea typeface="+mj-ea"/>
              <a:cs typeface="Andalus" pitchFamily="18" charset="-78"/>
            </a:endParaRPr>
          </a:p>
        </p:txBody>
      </p:sp>
      <p:pic>
        <p:nvPicPr>
          <p:cNvPr id="1026" name="Picture 2"/>
          <p:cNvPicPr>
            <a:picLocks noChangeAspect="1" noChangeArrowheads="1"/>
          </p:cNvPicPr>
          <p:nvPr/>
        </p:nvPicPr>
        <p:blipFill>
          <a:blip r:embed="rId2" cstate="print"/>
          <a:srcRect/>
          <a:stretch>
            <a:fillRect/>
          </a:stretch>
        </p:blipFill>
        <p:spPr bwMode="auto">
          <a:xfrm>
            <a:off x="755576" y="1340768"/>
            <a:ext cx="7735393" cy="500261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solidFill>
                  <a:schemeClr val="accent1">
                    <a:lumMod val="75000"/>
                  </a:schemeClr>
                </a:solidFill>
                <a:latin typeface="Andalus" pitchFamily="18" charset="-78"/>
                <a:cs typeface="Andalus" pitchFamily="18" charset="-78"/>
              </a:rPr>
              <a:t>FUTURE SCOPE</a:t>
            </a:r>
            <a:endParaRPr lang="en-IN" dirty="0" smtClean="0">
              <a:solidFill>
                <a:schemeClr val="accent1">
                  <a:lumMod val="75000"/>
                </a:schemeClr>
              </a:solidFill>
              <a:latin typeface="Andalus" pitchFamily="18" charset="-78"/>
              <a:cs typeface="Andalus" pitchFamily="18" charset="-78"/>
            </a:endParaRPr>
          </a:p>
        </p:txBody>
      </p:sp>
      <p:sp>
        <p:nvSpPr>
          <p:cNvPr id="3" name="Content Placeholder 2"/>
          <p:cNvSpPr>
            <a:spLocks noGrp="1"/>
          </p:cNvSpPr>
          <p:nvPr>
            <p:ph sz="quarter" idx="1"/>
          </p:nvPr>
        </p:nvSpPr>
        <p:spPr>
          <a:xfrm>
            <a:off x="755576" y="1700808"/>
            <a:ext cx="7772400" cy="4572000"/>
          </a:xfrm>
        </p:spPr>
        <p:txBody>
          <a:bodyPr>
            <a:normAutofit/>
          </a:bodyPr>
          <a:lstStyle/>
          <a:p>
            <a:pPr algn="just"/>
            <a:r>
              <a:rPr lang="en-US" sz="2400" dirty="0" smtClean="0">
                <a:latin typeface="Andalus" pitchFamily="18" charset="-78"/>
                <a:cs typeface="Andalus" pitchFamily="18" charset="-78"/>
              </a:rPr>
              <a:t>A crawler may be added to the application and the product name can be taken as input from user. The crawler would obtain the customer reviews that can be used for testing data.</a:t>
            </a:r>
          </a:p>
          <a:p>
            <a:pPr algn="just">
              <a:buNone/>
            </a:pPr>
            <a:endParaRPr lang="en-US" sz="2400" dirty="0" smtClean="0">
              <a:latin typeface="Andalus" pitchFamily="18" charset="-78"/>
              <a:cs typeface="Andalus" pitchFamily="18" charset="-78"/>
            </a:endParaRPr>
          </a:p>
          <a:p>
            <a:pPr algn="just"/>
            <a:r>
              <a:rPr lang="en-US" sz="2400" dirty="0" smtClean="0">
                <a:latin typeface="Andalus" pitchFamily="18" charset="-78"/>
                <a:cs typeface="Andalus" pitchFamily="18" charset="-78"/>
              </a:rPr>
              <a:t>Ranking for each aspect can be incorporated i.e. we may identify ‘how good’ or ‘how bad’  the camera is. </a:t>
            </a:r>
            <a:endParaRPr lang="en-IN" sz="2400" dirty="0" smtClean="0">
              <a:latin typeface="Andalus" pitchFamily="18" charset="-78"/>
              <a:cs typeface="Andalus" pitchFamily="18" charset="-7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solidFill>
                  <a:schemeClr val="accent1">
                    <a:lumMod val="75000"/>
                  </a:schemeClr>
                </a:solidFill>
                <a:latin typeface="Andalus" pitchFamily="18" charset="-78"/>
                <a:cs typeface="Andalus" pitchFamily="18" charset="-78"/>
              </a:rPr>
              <a:t>OUTLINE</a:t>
            </a:r>
            <a:endParaRPr lang="en-IN" dirty="0">
              <a:solidFill>
                <a:schemeClr val="accent1">
                  <a:lumMod val="75000"/>
                </a:schemeClr>
              </a:solidFill>
              <a:latin typeface="Andalus" pitchFamily="18" charset="-78"/>
              <a:cs typeface="Andalus" pitchFamily="18" charset="-78"/>
            </a:endParaRPr>
          </a:p>
        </p:txBody>
      </p:sp>
      <p:sp>
        <p:nvSpPr>
          <p:cNvPr id="3" name="Subtitle 2"/>
          <p:cNvSpPr>
            <a:spLocks noGrp="1"/>
          </p:cNvSpPr>
          <p:nvPr>
            <p:ph sz="quarter" idx="1"/>
          </p:nvPr>
        </p:nvSpPr>
        <p:spPr/>
        <p:txBody>
          <a:bodyPr>
            <a:normAutofit/>
          </a:bodyPr>
          <a:lstStyle/>
          <a:p>
            <a:pPr marL="514350" indent="-514350" algn="l">
              <a:buAutoNum type="arabicPeriod"/>
            </a:pPr>
            <a:r>
              <a:rPr lang="en-US" dirty="0" smtClean="0">
                <a:solidFill>
                  <a:schemeClr val="tx1"/>
                </a:solidFill>
              </a:rPr>
              <a:t>Introduction</a:t>
            </a:r>
          </a:p>
          <a:p>
            <a:pPr marL="514350" indent="-514350" algn="l">
              <a:buAutoNum type="arabicPeriod"/>
            </a:pPr>
            <a:r>
              <a:rPr lang="en-US" dirty="0" smtClean="0">
                <a:solidFill>
                  <a:schemeClr val="tx1"/>
                </a:solidFill>
              </a:rPr>
              <a:t>Motivation</a:t>
            </a:r>
          </a:p>
          <a:p>
            <a:pPr marL="514350" indent="-514350" algn="l">
              <a:buAutoNum type="arabicPeriod"/>
            </a:pPr>
            <a:r>
              <a:rPr lang="en-US" dirty="0" smtClean="0"/>
              <a:t>Proposed system</a:t>
            </a:r>
            <a:endParaRPr lang="en-US" sz="2000" dirty="0" smtClean="0"/>
          </a:p>
          <a:p>
            <a:pPr marL="514350" indent="-514350" algn="l">
              <a:buAutoNum type="arabicPeriod"/>
            </a:pPr>
            <a:r>
              <a:rPr lang="en-US" dirty="0" smtClean="0"/>
              <a:t>Support Vector Machines</a:t>
            </a:r>
            <a:endParaRPr lang="en-US" dirty="0" smtClean="0">
              <a:solidFill>
                <a:schemeClr val="tx1"/>
              </a:solidFill>
            </a:endParaRPr>
          </a:p>
          <a:p>
            <a:pPr marL="514350" indent="-514350" algn="l">
              <a:buAutoNum type="arabicPeriod"/>
            </a:pPr>
            <a:r>
              <a:rPr lang="en-US" dirty="0" smtClean="0"/>
              <a:t>How do we proceed?</a:t>
            </a:r>
          </a:p>
          <a:p>
            <a:pPr marL="788670" lvl="1" indent="-514350"/>
            <a:r>
              <a:rPr lang="en-US" sz="2000" dirty="0" smtClean="0"/>
              <a:t>Training</a:t>
            </a:r>
          </a:p>
          <a:p>
            <a:pPr marL="788670" lvl="1" indent="-514350"/>
            <a:r>
              <a:rPr lang="en-US" sz="2000" dirty="0" smtClean="0"/>
              <a:t>Run Time</a:t>
            </a:r>
          </a:p>
          <a:p>
            <a:pPr marL="514350" indent="-514350" algn="l">
              <a:buAutoNum type="arabicPeriod" startAt="6"/>
            </a:pPr>
            <a:r>
              <a:rPr lang="en-US" dirty="0" smtClean="0">
                <a:solidFill>
                  <a:schemeClr val="tx1"/>
                </a:solidFill>
              </a:rPr>
              <a:t>Demo</a:t>
            </a:r>
          </a:p>
          <a:p>
            <a:pPr marL="514350" indent="-514350" algn="l">
              <a:buAutoNum type="arabicPeriod" startAt="6"/>
            </a:pPr>
            <a:r>
              <a:rPr lang="en-US" dirty="0" smtClean="0"/>
              <a:t>Future Scope</a:t>
            </a:r>
          </a:p>
          <a:p>
            <a:pPr marL="514350" indent="-514350" algn="l">
              <a:buAutoNum type="arabicPeriod" startAt="6"/>
            </a:pPr>
            <a:r>
              <a:rPr lang="en-US" dirty="0" smtClean="0">
                <a:solidFill>
                  <a:schemeClr val="tx1"/>
                </a:solidFill>
              </a:rPr>
              <a:t>Appendix</a:t>
            </a:r>
          </a:p>
          <a:p>
            <a:pPr marL="514350" indent="-514350"/>
            <a:endParaRPr lang="en-US" dirty="0" smtClean="0"/>
          </a:p>
          <a:p>
            <a:pPr marL="514350" indent="-514350">
              <a:buAutoNum type="arabicPeriod"/>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accent1">
                    <a:lumMod val="75000"/>
                  </a:schemeClr>
                </a:solidFill>
                <a:latin typeface="Andalus" pitchFamily="18" charset="-78"/>
                <a:cs typeface="Andalus" pitchFamily="18" charset="-78"/>
              </a:rPr>
              <a:t>APPENDIX</a:t>
            </a:r>
            <a:endParaRPr lang="en-IN" sz="6000" dirty="0" smtClean="0">
              <a:solidFill>
                <a:schemeClr val="accent1">
                  <a:lumMod val="75000"/>
                </a:schemeClr>
              </a:solidFill>
              <a:latin typeface="Andalus" pitchFamily="18" charset="-78"/>
              <a:cs typeface="Andalus" pitchFamily="18" charset="-78"/>
            </a:endParaRPr>
          </a:p>
        </p:txBody>
      </p:sp>
      <p:sp>
        <p:nvSpPr>
          <p:cNvPr id="3" name="Content Placeholder 2"/>
          <p:cNvSpPr>
            <a:spLocks noGrp="1"/>
          </p:cNvSpPr>
          <p:nvPr>
            <p:ph sz="quarter" idx="1"/>
          </p:nvPr>
        </p:nvSpPr>
        <p:spPr/>
        <p:txBody>
          <a:bodyPr>
            <a:normAutofit/>
          </a:bodyPr>
          <a:lstStyle/>
          <a:p>
            <a:pPr marL="0">
              <a:buNone/>
              <a:tabLst>
                <a:tab pos="723900" algn="l"/>
                <a:tab pos="1447800" algn="l"/>
                <a:tab pos="2171700" algn="l"/>
              </a:tabLst>
            </a:pPr>
            <a:r>
              <a:rPr lang="en-US" sz="3600" dirty="0" smtClean="0">
                <a:solidFill>
                  <a:schemeClr val="accent1">
                    <a:lumMod val="75000"/>
                  </a:schemeClr>
                </a:solidFill>
                <a:latin typeface="Andalus" pitchFamily="18" charset="-78"/>
                <a:cs typeface="Andalus" pitchFamily="18" charset="-78"/>
              </a:rPr>
              <a:t>TOKENIZE</a:t>
            </a:r>
          </a:p>
          <a:p>
            <a:pPr marL="0">
              <a:buNone/>
              <a:tabLst>
                <a:tab pos="723900" algn="l"/>
                <a:tab pos="1447800" algn="l"/>
                <a:tab pos="2171700" algn="l"/>
              </a:tabLst>
            </a:pPr>
            <a:endParaRPr lang="en-US" sz="3600" dirty="0" smtClean="0">
              <a:solidFill>
                <a:schemeClr val="accent1">
                  <a:lumMod val="75000"/>
                </a:schemeClr>
              </a:solidFill>
              <a:latin typeface="Andalus" pitchFamily="18" charset="-78"/>
              <a:cs typeface="Andalus" pitchFamily="18" charset="-78"/>
            </a:endParaRPr>
          </a:p>
          <a:p>
            <a:pPr marL="0" algn="just">
              <a:tabLst>
                <a:tab pos="723900" algn="l"/>
                <a:tab pos="1447800" algn="l"/>
                <a:tab pos="2171700" algn="l"/>
              </a:tabLst>
            </a:pPr>
            <a:r>
              <a:rPr lang="en-US" sz="2400" dirty="0" smtClean="0">
                <a:latin typeface="Andalus" pitchFamily="18" charset="-78"/>
                <a:cs typeface="Andalus" pitchFamily="18" charset="-78"/>
              </a:rPr>
              <a:t>I don’t like the camera, and the phone is very bulky.</a:t>
            </a:r>
          </a:p>
          <a:p>
            <a:pPr marL="0" algn="just">
              <a:buNone/>
              <a:tabLst>
                <a:tab pos="723900" algn="l"/>
                <a:tab pos="1447800" algn="l"/>
                <a:tab pos="2171700" algn="l"/>
              </a:tabLst>
            </a:pPr>
            <a:endParaRPr lang="en-US" sz="2400" dirty="0" smtClean="0">
              <a:latin typeface="Andalus" pitchFamily="18" charset="-78"/>
              <a:cs typeface="Andalus" pitchFamily="18" charset="-78"/>
            </a:endParaRPr>
          </a:p>
          <a:p>
            <a:pPr marL="0" algn="just">
              <a:buNone/>
              <a:tabLst>
                <a:tab pos="723900" algn="l"/>
                <a:tab pos="1447800" algn="l"/>
                <a:tab pos="2171700" algn="l"/>
              </a:tabLst>
            </a:pPr>
            <a:r>
              <a:rPr lang="en-US" sz="2400" dirty="0" smtClean="0">
                <a:latin typeface="Andalus" pitchFamily="18" charset="-78"/>
                <a:cs typeface="Andalus" pitchFamily="18" charset="-78"/>
              </a:rPr>
              <a:t>‘I do </a:t>
            </a:r>
            <a:r>
              <a:rPr lang="en-US" sz="2400" dirty="0" err="1" smtClean="0">
                <a:latin typeface="Andalus" pitchFamily="18" charset="-78"/>
                <a:cs typeface="Andalus" pitchFamily="18" charset="-78"/>
              </a:rPr>
              <a:t>n’t</a:t>
            </a:r>
            <a:r>
              <a:rPr lang="en-US" sz="2400" dirty="0" smtClean="0">
                <a:latin typeface="Andalus" pitchFamily="18" charset="-78"/>
                <a:cs typeface="Andalus" pitchFamily="18" charset="-78"/>
              </a:rPr>
              <a:t> love the sound quality’, ‘and the phone is very bulky’</a:t>
            </a:r>
          </a:p>
          <a:p>
            <a:pPr marL="0" algn="just">
              <a:buNone/>
              <a:tabLst>
                <a:tab pos="723900" algn="l"/>
                <a:tab pos="1447800" algn="l"/>
                <a:tab pos="2171700" algn="l"/>
              </a:tabLst>
            </a:pPr>
            <a:endParaRPr lang="en-US" sz="2400" dirty="0" smtClean="0">
              <a:latin typeface="Andalus" pitchFamily="18" charset="-78"/>
              <a:cs typeface="Andalus" pitchFamily="18" charset="-78"/>
            </a:endParaRPr>
          </a:p>
          <a:p>
            <a:pPr marL="0" algn="just">
              <a:buNone/>
              <a:tabLst>
                <a:tab pos="723900" algn="l"/>
                <a:tab pos="1447800" algn="l"/>
                <a:tab pos="2171700" algn="l"/>
              </a:tabLst>
            </a:pPr>
            <a:r>
              <a:rPr lang="en-US" sz="2400" dirty="0" smtClean="0">
                <a:latin typeface="Andalus" pitchFamily="18" charset="-78"/>
                <a:cs typeface="Andalus" pitchFamily="18" charset="-78"/>
              </a:rPr>
              <a:t>The sentence is split and parts like </a:t>
            </a:r>
            <a:r>
              <a:rPr lang="en-US" sz="2400" dirty="0" err="1" smtClean="0">
                <a:latin typeface="Andalus" pitchFamily="18" charset="-78"/>
                <a:cs typeface="Andalus" pitchFamily="18" charset="-78"/>
              </a:rPr>
              <a:t>n’t</a:t>
            </a:r>
            <a:r>
              <a:rPr lang="en-US" sz="2400" dirty="0" smtClean="0">
                <a:latin typeface="Andalus" pitchFamily="18" charset="-78"/>
                <a:cs typeface="Andalus" pitchFamily="18" charset="-78"/>
              </a:rPr>
              <a:t> and not are            separated.</a:t>
            </a:r>
          </a:p>
          <a:p>
            <a:pPr marL="0" algn="just">
              <a:buNone/>
              <a:tabLst>
                <a:tab pos="723900" algn="l"/>
                <a:tab pos="1447800" algn="l"/>
                <a:tab pos="2171700" algn="l"/>
              </a:tabLst>
            </a:pPr>
            <a:endParaRPr lang="en-IN" sz="3600" dirty="0" smtClean="0">
              <a:solidFill>
                <a:schemeClr val="accent1">
                  <a:lumMod val="75000"/>
                </a:schemeClr>
              </a:solidFill>
              <a:latin typeface="Andalus" pitchFamily="18" charset="-78"/>
              <a:cs typeface="Andalus" pitchFamily="18" charset="-78"/>
            </a:endParaRPr>
          </a:p>
        </p:txBody>
      </p:sp>
      <p:cxnSp>
        <p:nvCxnSpPr>
          <p:cNvPr id="5" name="Straight Arrow Connector 4"/>
          <p:cNvCxnSpPr/>
          <p:nvPr/>
        </p:nvCxnSpPr>
        <p:spPr>
          <a:xfrm>
            <a:off x="4499992" y="3068960"/>
            <a:ext cx="0" cy="5760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
          <p:cNvPicPr>
            <a:picLocks noChangeAspect="1" noChangeArrowheads="1"/>
          </p:cNvPicPr>
          <p:nvPr/>
        </p:nvPicPr>
        <p:blipFill>
          <a:blip r:embed="rId3" cstate="print"/>
          <a:srcRect/>
          <a:stretch>
            <a:fillRect/>
          </a:stretch>
        </p:blipFill>
        <p:spPr bwMode="auto">
          <a:xfrm>
            <a:off x="1907704" y="1556792"/>
            <a:ext cx="5216178" cy="1865122"/>
          </a:xfrm>
          <a:prstGeom prst="rect">
            <a:avLst/>
          </a:prstGeom>
          <a:noFill/>
          <a:ln w="9525">
            <a:noFill/>
            <a:round/>
            <a:headEnd/>
            <a:tailEnd/>
          </a:ln>
        </p:spPr>
      </p:pic>
      <p:sp>
        <p:nvSpPr>
          <p:cNvPr id="18435" name="Rectangle 2"/>
          <p:cNvSpPr>
            <a:spLocks noChangeArrowheads="1"/>
          </p:cNvSpPr>
          <p:nvPr/>
        </p:nvSpPr>
        <p:spPr bwMode="auto">
          <a:xfrm>
            <a:off x="323528" y="476672"/>
            <a:ext cx="8208912" cy="644877"/>
          </a:xfrm>
          <a:prstGeom prst="rect">
            <a:avLst/>
          </a:prstGeom>
          <a:noFill/>
          <a:ln w="9525">
            <a:noFill/>
            <a:round/>
            <a:headEnd/>
            <a:tailEnd/>
          </a:ln>
        </p:spPr>
        <p:txBody>
          <a:bodyPr wrap="square" lIns="90000" tIns="45000" rIns="90000" bIns="45000">
            <a:spAutoFit/>
          </a:bodyPr>
          <a:lstStyle/>
          <a:p>
            <a:pPr algn="ctr" hangingPunct="1">
              <a:lnSpc>
                <a:spcPct val="100000"/>
              </a:lnSpc>
              <a:tabLst>
                <a:tab pos="723900" algn="l"/>
                <a:tab pos="1447800" algn="l"/>
                <a:tab pos="2171700" algn="l"/>
                <a:tab pos="2895600" algn="l"/>
                <a:tab pos="3619500" algn="l"/>
                <a:tab pos="4343400" algn="l"/>
                <a:tab pos="5067300" algn="l"/>
              </a:tabLst>
            </a:pPr>
            <a:r>
              <a:rPr lang="en-US" sz="3600" dirty="0" smtClean="0">
                <a:solidFill>
                  <a:schemeClr val="accent1">
                    <a:lumMod val="75000"/>
                  </a:schemeClr>
                </a:solidFill>
                <a:latin typeface="Andalus" pitchFamily="18" charset="-78"/>
                <a:cs typeface="Andalus" pitchFamily="18" charset="-78"/>
              </a:rPr>
              <a:t>POS TAGGING AND PREPEND ‘NOT’</a:t>
            </a:r>
            <a:endParaRPr lang="en-US" sz="3600" dirty="0">
              <a:solidFill>
                <a:schemeClr val="accent1">
                  <a:lumMod val="75000"/>
                </a:schemeClr>
              </a:solidFill>
              <a:latin typeface="Andalus" pitchFamily="18" charset="-78"/>
              <a:cs typeface="Andalus" pitchFamily="18" charset="-78"/>
            </a:endParaRPr>
          </a:p>
        </p:txBody>
      </p:sp>
      <p:sp>
        <p:nvSpPr>
          <p:cNvPr id="18436" name="Rectangle 3"/>
          <p:cNvSpPr>
            <a:spLocks noChangeArrowheads="1"/>
          </p:cNvSpPr>
          <p:nvPr/>
        </p:nvSpPr>
        <p:spPr bwMode="auto">
          <a:xfrm>
            <a:off x="683568" y="3750911"/>
            <a:ext cx="7992888" cy="2676202"/>
          </a:xfrm>
          <a:prstGeom prst="rect">
            <a:avLst/>
          </a:prstGeom>
          <a:noFill/>
          <a:ln w="9525">
            <a:noFill/>
            <a:round/>
            <a:headEnd/>
            <a:tailEnd/>
          </a:ln>
        </p:spPr>
        <p:txBody>
          <a:bodyPr wrap="square" lIns="90000" tIns="45000" rIns="90000" bIns="45000">
            <a:spAutoFit/>
          </a:bodyPr>
          <a:lstStyle/>
          <a:p>
            <a:pPr algn="ctr" hangingPunct="1">
              <a:lnSpc>
                <a:spcPct val="100000"/>
              </a:lnSpc>
              <a:tabLst>
                <a:tab pos="723900" algn="l"/>
                <a:tab pos="1447800" algn="l"/>
                <a:tab pos="2171700" algn="l"/>
                <a:tab pos="2895600" algn="l"/>
                <a:tab pos="3619500" algn="l"/>
              </a:tabLst>
            </a:pPr>
            <a:r>
              <a:rPr lang="en-US" sz="2800" dirty="0" smtClean="0">
                <a:solidFill>
                  <a:srgbClr val="000000"/>
                </a:solidFill>
                <a:latin typeface="Andalus" pitchFamily="18" charset="-78"/>
                <a:cs typeface="Andalus" pitchFamily="18" charset="-78"/>
              </a:rPr>
              <a:t>“The little yellow dog barked at the cat”</a:t>
            </a:r>
          </a:p>
          <a:p>
            <a:pPr algn="just" hangingPunct="1">
              <a:lnSpc>
                <a:spcPct val="100000"/>
              </a:lnSpc>
              <a:tabLst>
                <a:tab pos="723900" algn="l"/>
                <a:tab pos="1447800" algn="l"/>
                <a:tab pos="2171700" algn="l"/>
                <a:tab pos="2895600" algn="l"/>
                <a:tab pos="3619500" algn="l"/>
              </a:tabLst>
            </a:pPr>
            <a:endParaRPr lang="en-US" sz="2800" dirty="0" smtClean="0">
              <a:solidFill>
                <a:srgbClr val="000000"/>
              </a:solidFill>
              <a:latin typeface="Andalus" pitchFamily="18" charset="-78"/>
              <a:cs typeface="Andalus" pitchFamily="18" charset="-78"/>
            </a:endParaRPr>
          </a:p>
          <a:p>
            <a:pPr algn="just">
              <a:tabLst>
                <a:tab pos="723900" algn="l"/>
                <a:tab pos="1447800" algn="l"/>
                <a:tab pos="2171700" algn="l"/>
                <a:tab pos="2895600" algn="l"/>
                <a:tab pos="3619500" algn="l"/>
              </a:tabLst>
            </a:pPr>
            <a:r>
              <a:rPr lang="en-US" sz="2800" dirty="0" smtClean="0">
                <a:solidFill>
                  <a:srgbClr val="000000"/>
                </a:solidFill>
                <a:latin typeface="Andalus" pitchFamily="18" charset="-78"/>
                <a:cs typeface="Andalus" pitchFamily="18" charset="-78"/>
              </a:rPr>
              <a:t>Once a word like ‘not’ or ‘n’t’  is found then we </a:t>
            </a:r>
            <a:r>
              <a:rPr lang="en-US" sz="2800" dirty="0" err="1" smtClean="0">
                <a:solidFill>
                  <a:srgbClr val="000000"/>
                </a:solidFill>
                <a:latin typeface="Andalus" pitchFamily="18" charset="-78"/>
                <a:cs typeface="Andalus" pitchFamily="18" charset="-78"/>
              </a:rPr>
              <a:t>prepend</a:t>
            </a:r>
            <a:r>
              <a:rPr lang="en-US" sz="2800" dirty="0" smtClean="0">
                <a:solidFill>
                  <a:srgbClr val="000000"/>
                </a:solidFill>
                <a:latin typeface="Andalus" pitchFamily="18" charset="-78"/>
                <a:cs typeface="Andalus" pitchFamily="18" charset="-78"/>
              </a:rPr>
              <a:t> it to the next first coming verb or adjective.</a:t>
            </a:r>
          </a:p>
          <a:p>
            <a:pPr hangingPunct="1">
              <a:lnSpc>
                <a:spcPct val="100000"/>
              </a:lnSpc>
              <a:tabLst>
                <a:tab pos="723900" algn="l"/>
                <a:tab pos="1447800" algn="l"/>
                <a:tab pos="2171700" algn="l"/>
                <a:tab pos="2895600" algn="l"/>
                <a:tab pos="3619500" algn="l"/>
              </a:tabLst>
            </a:pPr>
            <a:endParaRPr lang="en-US" sz="2800" dirty="0" smtClean="0">
              <a:solidFill>
                <a:srgbClr val="000000"/>
              </a:solidFill>
              <a:latin typeface="Andalus" pitchFamily="18" charset="-78"/>
              <a:cs typeface="Andalus" pitchFamily="18" charset="-78"/>
            </a:endParaRPr>
          </a:p>
          <a:p>
            <a:pPr hangingPunct="1">
              <a:lnSpc>
                <a:spcPct val="100000"/>
              </a:lnSpc>
              <a:tabLst>
                <a:tab pos="723900" algn="l"/>
                <a:tab pos="1447800" algn="l"/>
                <a:tab pos="2171700" algn="l"/>
                <a:tab pos="2895600" algn="l"/>
                <a:tab pos="3619500" algn="l"/>
              </a:tabLst>
            </a:pPr>
            <a:endParaRPr lang="en-US" sz="2800" dirty="0">
              <a:solidFill>
                <a:srgbClr val="000000"/>
              </a:solidFill>
              <a:latin typeface="Andalus" pitchFamily="18" charset="-78"/>
              <a:cs typeface="Andalus" pitchFamily="18" charset="-78"/>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683568" y="404664"/>
            <a:ext cx="7776864" cy="644877"/>
          </a:xfrm>
          <a:prstGeom prst="rect">
            <a:avLst/>
          </a:prstGeom>
          <a:noFill/>
          <a:ln w="9525">
            <a:noFill/>
            <a:round/>
            <a:headEnd/>
            <a:tailEnd/>
          </a:ln>
        </p:spPr>
        <p:txBody>
          <a:bodyPr wrap="square" lIns="90000" tIns="45000" rIns="90000" bIns="45000">
            <a:spAutoFit/>
          </a:bodyPr>
          <a:lstStyle/>
          <a:p>
            <a:pPr algn="ctr" hangingPunct="1">
              <a:lnSpc>
                <a:spcPct val="100000"/>
              </a:lnSpc>
              <a:tabLst>
                <a:tab pos="723900" algn="l"/>
                <a:tab pos="1447800" algn="l"/>
                <a:tab pos="2171700" algn="l"/>
              </a:tabLst>
            </a:pPr>
            <a:r>
              <a:rPr lang="en-US" sz="3600" dirty="0" smtClean="0">
                <a:solidFill>
                  <a:schemeClr val="accent1">
                    <a:lumMod val="75000"/>
                  </a:schemeClr>
                </a:solidFill>
                <a:latin typeface="Andalus" pitchFamily="18" charset="-78"/>
                <a:cs typeface="Andalus" pitchFamily="18" charset="-78"/>
              </a:rPr>
              <a:t>STOP WORDS</a:t>
            </a:r>
            <a:endParaRPr lang="en-US" sz="3600" dirty="0">
              <a:solidFill>
                <a:schemeClr val="accent1">
                  <a:lumMod val="75000"/>
                </a:schemeClr>
              </a:solidFill>
              <a:latin typeface="Andalus" pitchFamily="18" charset="-78"/>
              <a:cs typeface="Andalus" pitchFamily="18" charset="-78"/>
            </a:endParaRPr>
          </a:p>
        </p:txBody>
      </p:sp>
      <p:sp>
        <p:nvSpPr>
          <p:cNvPr id="15363" name="Rectangle 2"/>
          <p:cNvSpPr>
            <a:spLocks noChangeArrowheads="1"/>
          </p:cNvSpPr>
          <p:nvPr/>
        </p:nvSpPr>
        <p:spPr bwMode="auto">
          <a:xfrm>
            <a:off x="251520" y="1268760"/>
            <a:ext cx="9649072" cy="3414866"/>
          </a:xfrm>
          <a:prstGeom prst="rect">
            <a:avLst/>
          </a:prstGeom>
          <a:noFill/>
          <a:ln w="9525">
            <a:noFill/>
            <a:round/>
            <a:headEnd/>
            <a:tailEnd/>
          </a:ln>
        </p:spPr>
        <p:txBody>
          <a:bodyPr wrap="square" lIns="90000" tIns="45000" rIns="90000" bIns="45000" numCol="5">
            <a:spAutoFit/>
          </a:bodyPr>
          <a:lstStyle/>
          <a:p>
            <a:pPr hangingPunct="1">
              <a:lnSpc>
                <a:spcPct val="100000"/>
              </a:lnSpc>
              <a:tabLst>
                <a:tab pos="723900" algn="l"/>
              </a:tabLst>
            </a:pPr>
            <a:r>
              <a:rPr lang="en-US" dirty="0">
                <a:solidFill>
                  <a:srgbClr val="000000"/>
                </a:solidFill>
                <a:latin typeface="Andalus" pitchFamily="18" charset="-78"/>
                <a:cs typeface="Andalus" pitchFamily="18" charset="-78"/>
              </a:rPr>
              <a:t>a</a:t>
            </a:r>
          </a:p>
          <a:p>
            <a:pPr hangingPunct="1">
              <a:lnSpc>
                <a:spcPct val="100000"/>
              </a:lnSpc>
              <a:tabLst>
                <a:tab pos="723900" algn="l"/>
              </a:tabLst>
            </a:pPr>
            <a:r>
              <a:rPr lang="en-US" dirty="0">
                <a:solidFill>
                  <a:srgbClr val="000000"/>
                </a:solidFill>
                <a:latin typeface="Andalus" pitchFamily="18" charset="-78"/>
                <a:cs typeface="Andalus" pitchFamily="18" charset="-78"/>
              </a:rPr>
              <a:t>about</a:t>
            </a:r>
          </a:p>
          <a:p>
            <a:pPr hangingPunct="1">
              <a:lnSpc>
                <a:spcPct val="100000"/>
              </a:lnSpc>
              <a:tabLst>
                <a:tab pos="723900" algn="l"/>
              </a:tabLst>
            </a:pPr>
            <a:r>
              <a:rPr lang="en-US" dirty="0">
                <a:solidFill>
                  <a:srgbClr val="000000"/>
                </a:solidFill>
                <a:latin typeface="Andalus" pitchFamily="18" charset="-78"/>
                <a:cs typeface="Andalus" pitchFamily="18" charset="-78"/>
              </a:rPr>
              <a:t>above</a:t>
            </a:r>
          </a:p>
          <a:p>
            <a:pPr hangingPunct="1">
              <a:lnSpc>
                <a:spcPct val="100000"/>
              </a:lnSpc>
              <a:tabLst>
                <a:tab pos="723900" algn="l"/>
              </a:tabLst>
            </a:pPr>
            <a:r>
              <a:rPr lang="en-US" dirty="0">
                <a:solidFill>
                  <a:srgbClr val="000000"/>
                </a:solidFill>
                <a:latin typeface="Andalus" pitchFamily="18" charset="-78"/>
                <a:cs typeface="Andalus" pitchFamily="18" charset="-78"/>
              </a:rPr>
              <a:t>after</a:t>
            </a:r>
          </a:p>
          <a:p>
            <a:pPr hangingPunct="1">
              <a:lnSpc>
                <a:spcPct val="100000"/>
              </a:lnSpc>
              <a:tabLst>
                <a:tab pos="723900" algn="l"/>
              </a:tabLst>
            </a:pPr>
            <a:r>
              <a:rPr lang="en-US" dirty="0">
                <a:solidFill>
                  <a:srgbClr val="000000"/>
                </a:solidFill>
                <a:latin typeface="Andalus" pitchFamily="18" charset="-78"/>
                <a:cs typeface="Andalus" pitchFamily="18" charset="-78"/>
              </a:rPr>
              <a:t>again</a:t>
            </a:r>
          </a:p>
          <a:p>
            <a:pPr hangingPunct="1">
              <a:lnSpc>
                <a:spcPct val="100000"/>
              </a:lnSpc>
              <a:tabLst>
                <a:tab pos="723900" algn="l"/>
              </a:tabLst>
            </a:pPr>
            <a:r>
              <a:rPr lang="en-US" dirty="0">
                <a:solidFill>
                  <a:srgbClr val="000000"/>
                </a:solidFill>
                <a:latin typeface="Andalus" pitchFamily="18" charset="-78"/>
                <a:cs typeface="Andalus" pitchFamily="18" charset="-78"/>
              </a:rPr>
              <a:t>against</a:t>
            </a:r>
          </a:p>
          <a:p>
            <a:pPr hangingPunct="1">
              <a:lnSpc>
                <a:spcPct val="100000"/>
              </a:lnSpc>
              <a:tabLst>
                <a:tab pos="723900" algn="l"/>
              </a:tabLst>
            </a:pPr>
            <a:r>
              <a:rPr lang="en-US" dirty="0">
                <a:solidFill>
                  <a:srgbClr val="000000"/>
                </a:solidFill>
                <a:latin typeface="Andalus" pitchFamily="18" charset="-78"/>
                <a:cs typeface="Andalus" pitchFamily="18" charset="-78"/>
              </a:rPr>
              <a:t>all</a:t>
            </a:r>
          </a:p>
          <a:p>
            <a:pPr hangingPunct="1">
              <a:lnSpc>
                <a:spcPct val="100000"/>
              </a:lnSpc>
              <a:tabLst>
                <a:tab pos="723900" algn="l"/>
              </a:tabLst>
            </a:pPr>
            <a:r>
              <a:rPr lang="en-US" dirty="0">
                <a:solidFill>
                  <a:srgbClr val="000000"/>
                </a:solidFill>
                <a:latin typeface="Andalus" pitchFamily="18" charset="-78"/>
                <a:cs typeface="Andalus" pitchFamily="18" charset="-78"/>
              </a:rPr>
              <a:t>am</a:t>
            </a:r>
          </a:p>
          <a:p>
            <a:pPr hangingPunct="1">
              <a:lnSpc>
                <a:spcPct val="100000"/>
              </a:lnSpc>
              <a:tabLst>
                <a:tab pos="723900" algn="l"/>
              </a:tabLst>
            </a:pPr>
            <a:r>
              <a:rPr lang="en-US" dirty="0">
                <a:solidFill>
                  <a:srgbClr val="000000"/>
                </a:solidFill>
                <a:latin typeface="Andalus" pitchFamily="18" charset="-78"/>
                <a:cs typeface="Andalus" pitchFamily="18" charset="-78"/>
              </a:rPr>
              <a:t>an</a:t>
            </a:r>
          </a:p>
          <a:p>
            <a:pPr hangingPunct="1">
              <a:lnSpc>
                <a:spcPct val="100000"/>
              </a:lnSpc>
              <a:tabLst>
                <a:tab pos="723900" algn="l"/>
              </a:tabLst>
            </a:pPr>
            <a:r>
              <a:rPr lang="en-US" dirty="0" smtClean="0">
                <a:solidFill>
                  <a:srgbClr val="000000"/>
                </a:solidFill>
                <a:latin typeface="Andalus" pitchFamily="18" charset="-78"/>
                <a:cs typeface="Andalus" pitchFamily="18" charset="-78"/>
              </a:rPr>
              <a:t>and</a:t>
            </a:r>
          </a:p>
          <a:p>
            <a:pPr hangingPunct="1">
              <a:lnSpc>
                <a:spcPct val="100000"/>
              </a:lnSpc>
              <a:tabLst>
                <a:tab pos="723900" algn="l"/>
              </a:tabLst>
            </a:pPr>
            <a:r>
              <a:rPr lang="en-US" dirty="0" smtClean="0">
                <a:solidFill>
                  <a:srgbClr val="000000"/>
                </a:solidFill>
                <a:latin typeface="Andalus" pitchFamily="18" charset="-78"/>
                <a:cs typeface="Andalus" pitchFamily="18" charset="-78"/>
              </a:rPr>
              <a:t>any</a:t>
            </a:r>
          </a:p>
          <a:p>
            <a:pPr hangingPunct="1">
              <a:lnSpc>
                <a:spcPct val="100000"/>
              </a:lnSpc>
              <a:tabLst>
                <a:tab pos="723900" algn="l"/>
              </a:tabLst>
            </a:pPr>
            <a:r>
              <a:rPr lang="en-US" dirty="0" smtClean="0">
                <a:solidFill>
                  <a:srgbClr val="000000"/>
                </a:solidFill>
                <a:latin typeface="Andalus" pitchFamily="18" charset="-78"/>
                <a:cs typeface="Andalus" pitchFamily="18" charset="-78"/>
              </a:rPr>
              <a:t>are</a:t>
            </a:r>
          </a:p>
          <a:p>
            <a:pPr hangingPunct="1">
              <a:lnSpc>
                <a:spcPct val="100000"/>
              </a:lnSpc>
              <a:tabLst>
                <a:tab pos="723900" algn="l"/>
              </a:tabLst>
            </a:pPr>
            <a:r>
              <a:rPr lang="en-US" dirty="0" smtClean="0">
                <a:solidFill>
                  <a:srgbClr val="000000"/>
                </a:solidFill>
                <a:latin typeface="Andalus" pitchFamily="18" charset="-78"/>
                <a:cs typeface="Andalus" pitchFamily="18" charset="-78"/>
              </a:rPr>
              <a:t>aren't</a:t>
            </a:r>
          </a:p>
          <a:p>
            <a:pPr hangingPunct="1">
              <a:lnSpc>
                <a:spcPct val="100000"/>
              </a:lnSpc>
              <a:tabLst>
                <a:tab pos="723900" algn="l"/>
              </a:tabLst>
            </a:pPr>
            <a:r>
              <a:rPr lang="en-US" dirty="0" smtClean="0">
                <a:solidFill>
                  <a:srgbClr val="000000"/>
                </a:solidFill>
                <a:latin typeface="Andalus" pitchFamily="18" charset="-78"/>
                <a:cs typeface="Andalus" pitchFamily="18" charset="-78"/>
              </a:rPr>
              <a:t>as</a:t>
            </a:r>
          </a:p>
          <a:p>
            <a:pPr hangingPunct="1">
              <a:lnSpc>
                <a:spcPct val="100000"/>
              </a:lnSpc>
              <a:tabLst>
                <a:tab pos="723900" algn="l"/>
              </a:tabLst>
            </a:pPr>
            <a:r>
              <a:rPr lang="en-US" dirty="0" smtClean="0">
                <a:solidFill>
                  <a:srgbClr val="000000"/>
                </a:solidFill>
                <a:latin typeface="Andalus" pitchFamily="18" charset="-78"/>
                <a:cs typeface="Andalus" pitchFamily="18" charset="-78"/>
              </a:rPr>
              <a:t>at</a:t>
            </a:r>
          </a:p>
          <a:p>
            <a:pPr hangingPunct="1">
              <a:lnSpc>
                <a:spcPct val="100000"/>
              </a:lnSpc>
              <a:tabLst>
                <a:tab pos="723900" algn="l"/>
              </a:tabLst>
            </a:pPr>
            <a:r>
              <a:rPr lang="en-US" dirty="0" smtClean="0">
                <a:solidFill>
                  <a:srgbClr val="000000"/>
                </a:solidFill>
                <a:latin typeface="Andalus" pitchFamily="18" charset="-78"/>
                <a:cs typeface="Andalus" pitchFamily="18" charset="-78"/>
              </a:rPr>
              <a:t>be</a:t>
            </a:r>
          </a:p>
          <a:p>
            <a:pPr hangingPunct="1">
              <a:lnSpc>
                <a:spcPct val="100000"/>
              </a:lnSpc>
              <a:tabLst>
                <a:tab pos="723900" algn="l"/>
              </a:tabLst>
            </a:pPr>
            <a:r>
              <a:rPr lang="en-US" dirty="0" smtClean="0">
                <a:solidFill>
                  <a:srgbClr val="000000"/>
                </a:solidFill>
                <a:latin typeface="Andalus" pitchFamily="18" charset="-78"/>
                <a:cs typeface="Andalus" pitchFamily="18" charset="-78"/>
              </a:rPr>
              <a:t>because</a:t>
            </a:r>
          </a:p>
          <a:p>
            <a:pPr hangingPunct="1">
              <a:lnSpc>
                <a:spcPct val="100000"/>
              </a:lnSpc>
              <a:tabLst>
                <a:tab pos="723900" algn="l"/>
              </a:tabLst>
            </a:pPr>
            <a:r>
              <a:rPr lang="en-US" dirty="0" smtClean="0">
                <a:solidFill>
                  <a:srgbClr val="000000"/>
                </a:solidFill>
                <a:latin typeface="Andalus" pitchFamily="18" charset="-78"/>
                <a:cs typeface="Andalus" pitchFamily="18" charset="-78"/>
              </a:rPr>
              <a:t>Been</a:t>
            </a:r>
          </a:p>
          <a:p>
            <a:pPr hangingPunct="1">
              <a:lnSpc>
                <a:spcPct val="100000"/>
              </a:lnSpc>
              <a:tabLst>
                <a:tab pos="723900" algn="l"/>
              </a:tabLst>
            </a:pPr>
            <a:r>
              <a:rPr lang="en-US" dirty="0" smtClean="0">
                <a:solidFill>
                  <a:srgbClr val="000000"/>
                </a:solidFill>
                <a:latin typeface="Andalus" pitchFamily="18" charset="-78"/>
                <a:cs typeface="Andalus" pitchFamily="18" charset="-78"/>
              </a:rPr>
              <a:t>Being</a:t>
            </a:r>
          </a:p>
          <a:p>
            <a:pPr>
              <a:tabLst>
                <a:tab pos="723900" algn="l"/>
              </a:tabLst>
            </a:pPr>
            <a:r>
              <a:rPr lang="en-US" dirty="0" err="1" smtClean="0">
                <a:solidFill>
                  <a:srgbClr val="000000"/>
                </a:solidFill>
                <a:latin typeface="Andalus" pitchFamily="18" charset="-78"/>
                <a:cs typeface="Andalus" pitchFamily="18" charset="-78"/>
              </a:rPr>
              <a:t>i</a:t>
            </a:r>
            <a:endParaRPr lang="en-US" dirty="0" smtClean="0">
              <a:solidFill>
                <a:srgbClr val="000000"/>
              </a:solidFill>
              <a:latin typeface="Andalus" pitchFamily="18" charset="-78"/>
              <a:cs typeface="Andalus" pitchFamily="18" charset="-78"/>
            </a:endParaRPr>
          </a:p>
          <a:p>
            <a:pPr>
              <a:tabLst>
                <a:tab pos="723900" algn="l"/>
              </a:tabLst>
            </a:pPr>
            <a:r>
              <a:rPr lang="en-US" dirty="0" err="1" smtClean="0">
                <a:solidFill>
                  <a:srgbClr val="000000"/>
                </a:solidFill>
                <a:latin typeface="Andalus" pitchFamily="18" charset="-78"/>
                <a:cs typeface="Andalus" pitchFamily="18" charset="-78"/>
              </a:rPr>
              <a:t>i'd</a:t>
            </a:r>
            <a:endParaRPr lang="en-US" dirty="0" smtClean="0">
              <a:solidFill>
                <a:srgbClr val="000000"/>
              </a:solidFill>
              <a:latin typeface="Andalus" pitchFamily="18" charset="-78"/>
              <a:cs typeface="Andalus" pitchFamily="18" charset="-78"/>
            </a:endParaRPr>
          </a:p>
          <a:p>
            <a:pPr>
              <a:tabLst>
                <a:tab pos="723900" algn="l"/>
              </a:tabLst>
            </a:pPr>
            <a:r>
              <a:rPr lang="en-US" dirty="0" err="1" smtClean="0">
                <a:solidFill>
                  <a:srgbClr val="000000"/>
                </a:solidFill>
                <a:latin typeface="Andalus" pitchFamily="18" charset="-78"/>
                <a:cs typeface="Andalus" pitchFamily="18" charset="-78"/>
              </a:rPr>
              <a:t>i'll</a:t>
            </a:r>
            <a:endParaRPr lang="en-US" dirty="0" smtClean="0">
              <a:solidFill>
                <a:srgbClr val="000000"/>
              </a:solidFill>
              <a:latin typeface="Andalus" pitchFamily="18" charset="-78"/>
              <a:cs typeface="Andalus" pitchFamily="18" charset="-78"/>
            </a:endParaRPr>
          </a:p>
          <a:p>
            <a:pPr>
              <a:tabLst>
                <a:tab pos="723900" algn="l"/>
              </a:tabLst>
            </a:pPr>
            <a:r>
              <a:rPr lang="en-US" dirty="0" err="1" smtClean="0">
                <a:solidFill>
                  <a:srgbClr val="000000"/>
                </a:solidFill>
                <a:latin typeface="Andalus" pitchFamily="18" charset="-78"/>
                <a:cs typeface="Andalus" pitchFamily="18" charset="-78"/>
              </a:rPr>
              <a:t>i'm</a:t>
            </a:r>
            <a:endParaRPr lang="en-US" dirty="0" smtClean="0">
              <a:solidFill>
                <a:srgbClr val="000000"/>
              </a:solidFill>
              <a:latin typeface="Andalus" pitchFamily="18" charset="-78"/>
              <a:cs typeface="Andalus" pitchFamily="18" charset="-78"/>
            </a:endParaRPr>
          </a:p>
          <a:p>
            <a:pPr>
              <a:tabLst>
                <a:tab pos="723900" algn="l"/>
              </a:tabLst>
            </a:pPr>
            <a:r>
              <a:rPr lang="en-US" dirty="0" err="1" smtClean="0">
                <a:solidFill>
                  <a:srgbClr val="000000"/>
                </a:solidFill>
                <a:latin typeface="Andalus" pitchFamily="18" charset="-78"/>
                <a:cs typeface="Andalus" pitchFamily="18" charset="-78"/>
              </a:rPr>
              <a:t>i've</a:t>
            </a:r>
            <a:endParaRPr lang="en-US" dirty="0" smtClean="0">
              <a:solidFill>
                <a:srgbClr val="000000"/>
              </a:solidFill>
              <a:latin typeface="Andalus" pitchFamily="18" charset="-78"/>
              <a:cs typeface="Andalus" pitchFamily="18" charset="-78"/>
            </a:endParaRPr>
          </a:p>
          <a:p>
            <a:pPr>
              <a:tabLst>
                <a:tab pos="723900" algn="l"/>
              </a:tabLst>
            </a:pPr>
            <a:r>
              <a:rPr lang="en-US" dirty="0" smtClean="0">
                <a:solidFill>
                  <a:srgbClr val="000000"/>
                </a:solidFill>
                <a:latin typeface="Andalus" pitchFamily="18" charset="-78"/>
                <a:cs typeface="Andalus" pitchFamily="18" charset="-78"/>
              </a:rPr>
              <a:t>if</a:t>
            </a:r>
          </a:p>
          <a:p>
            <a:pPr>
              <a:tabLst>
                <a:tab pos="723900" algn="l"/>
              </a:tabLst>
            </a:pPr>
            <a:r>
              <a:rPr lang="en-US" dirty="0" smtClean="0">
                <a:solidFill>
                  <a:srgbClr val="000000"/>
                </a:solidFill>
                <a:latin typeface="Andalus" pitchFamily="18" charset="-78"/>
                <a:cs typeface="Andalus" pitchFamily="18" charset="-78"/>
              </a:rPr>
              <a:t>in</a:t>
            </a:r>
          </a:p>
          <a:p>
            <a:pPr>
              <a:tabLst>
                <a:tab pos="723900" algn="l"/>
              </a:tabLst>
            </a:pPr>
            <a:r>
              <a:rPr lang="en-US" dirty="0" smtClean="0">
                <a:solidFill>
                  <a:srgbClr val="000000"/>
                </a:solidFill>
                <a:latin typeface="Andalus" pitchFamily="18" charset="-78"/>
                <a:cs typeface="Andalus" pitchFamily="18" charset="-78"/>
              </a:rPr>
              <a:t>into</a:t>
            </a:r>
          </a:p>
          <a:p>
            <a:pPr>
              <a:tabLst>
                <a:tab pos="723900" algn="l"/>
              </a:tabLst>
            </a:pPr>
            <a:r>
              <a:rPr lang="en-US" dirty="0" smtClean="0">
                <a:solidFill>
                  <a:srgbClr val="000000"/>
                </a:solidFill>
                <a:latin typeface="Andalus" pitchFamily="18" charset="-78"/>
                <a:cs typeface="Andalus" pitchFamily="18" charset="-78"/>
              </a:rPr>
              <a:t>is</a:t>
            </a:r>
          </a:p>
          <a:p>
            <a:pPr>
              <a:tabLst>
                <a:tab pos="723900" algn="l"/>
              </a:tabLst>
            </a:pPr>
            <a:r>
              <a:rPr lang="en-US" dirty="0" smtClean="0">
                <a:solidFill>
                  <a:srgbClr val="000000"/>
                </a:solidFill>
                <a:latin typeface="Andalus" pitchFamily="18" charset="-78"/>
                <a:cs typeface="Andalus" pitchFamily="18" charset="-78"/>
              </a:rPr>
              <a:t>to</a:t>
            </a:r>
          </a:p>
          <a:p>
            <a:pPr>
              <a:tabLst>
                <a:tab pos="723900" algn="l"/>
              </a:tabLst>
            </a:pPr>
            <a:r>
              <a:rPr lang="en-US" dirty="0" smtClean="0">
                <a:solidFill>
                  <a:srgbClr val="000000"/>
                </a:solidFill>
                <a:latin typeface="Andalus" pitchFamily="18" charset="-78"/>
                <a:cs typeface="Andalus" pitchFamily="18" charset="-78"/>
              </a:rPr>
              <a:t>it</a:t>
            </a:r>
          </a:p>
          <a:p>
            <a:pPr>
              <a:tabLst>
                <a:tab pos="723900" algn="l"/>
              </a:tabLst>
            </a:pPr>
            <a:r>
              <a:rPr lang="en-US" dirty="0" smtClean="0">
                <a:solidFill>
                  <a:srgbClr val="000000"/>
                </a:solidFill>
                <a:latin typeface="Andalus" pitchFamily="18" charset="-78"/>
                <a:cs typeface="Andalus" pitchFamily="18" charset="-78"/>
              </a:rPr>
              <a:t>it's</a:t>
            </a:r>
          </a:p>
          <a:p>
            <a:pPr>
              <a:tabLst>
                <a:tab pos="723900" algn="l"/>
              </a:tabLst>
            </a:pPr>
            <a:r>
              <a:rPr lang="en-US" dirty="0" smtClean="0">
                <a:solidFill>
                  <a:srgbClr val="000000"/>
                </a:solidFill>
                <a:latin typeface="Andalus" pitchFamily="18" charset="-78"/>
                <a:cs typeface="Andalus" pitchFamily="18" charset="-78"/>
              </a:rPr>
              <a:t>its</a:t>
            </a:r>
          </a:p>
          <a:p>
            <a:pPr>
              <a:tabLst>
                <a:tab pos="723900" algn="l"/>
              </a:tabLst>
            </a:pPr>
            <a:r>
              <a:rPr lang="en-US" dirty="0" smtClean="0">
                <a:solidFill>
                  <a:srgbClr val="000000"/>
                </a:solidFill>
                <a:latin typeface="Andalus" pitchFamily="18" charset="-78"/>
                <a:cs typeface="Andalus" pitchFamily="18" charset="-78"/>
              </a:rPr>
              <a:t>itself</a:t>
            </a:r>
          </a:p>
          <a:p>
            <a:pPr>
              <a:tabLst>
                <a:tab pos="723900" algn="l"/>
              </a:tabLst>
            </a:pPr>
            <a:r>
              <a:rPr lang="en-US" dirty="0" smtClean="0">
                <a:solidFill>
                  <a:srgbClr val="000000"/>
                </a:solidFill>
                <a:latin typeface="Andalus" pitchFamily="18" charset="-78"/>
                <a:cs typeface="Andalus" pitchFamily="18" charset="-78"/>
              </a:rPr>
              <a:t>let's</a:t>
            </a:r>
          </a:p>
          <a:p>
            <a:pPr>
              <a:tabLst>
                <a:tab pos="723900" algn="l"/>
              </a:tabLst>
            </a:pPr>
            <a:r>
              <a:rPr lang="en-US" dirty="0" smtClean="0">
                <a:solidFill>
                  <a:srgbClr val="000000"/>
                </a:solidFill>
                <a:latin typeface="Andalus" pitchFamily="18" charset="-78"/>
                <a:cs typeface="Andalus" pitchFamily="18" charset="-78"/>
              </a:rPr>
              <a:t>me</a:t>
            </a:r>
          </a:p>
          <a:p>
            <a:pPr>
              <a:tabLst>
                <a:tab pos="723900" algn="l"/>
              </a:tabLst>
            </a:pPr>
            <a:r>
              <a:rPr lang="en-US" dirty="0" smtClean="0">
                <a:solidFill>
                  <a:srgbClr val="000000"/>
                </a:solidFill>
                <a:latin typeface="Andalus" pitchFamily="18" charset="-78"/>
                <a:cs typeface="Andalus" pitchFamily="18" charset="-78"/>
              </a:rPr>
              <a:t>more</a:t>
            </a:r>
          </a:p>
          <a:p>
            <a:pPr>
              <a:tabLst>
                <a:tab pos="723900" algn="l"/>
              </a:tabLst>
            </a:pPr>
            <a:r>
              <a:rPr lang="en-US" dirty="0" smtClean="0">
                <a:solidFill>
                  <a:srgbClr val="000000"/>
                </a:solidFill>
                <a:latin typeface="Andalus" pitchFamily="18" charset="-78"/>
                <a:cs typeface="Andalus" pitchFamily="18" charset="-78"/>
              </a:rPr>
              <a:t>most</a:t>
            </a:r>
          </a:p>
          <a:p>
            <a:pPr>
              <a:tabLst>
                <a:tab pos="723900" algn="l"/>
              </a:tabLst>
            </a:pPr>
            <a:r>
              <a:rPr lang="en-US" dirty="0" smtClean="0">
                <a:solidFill>
                  <a:srgbClr val="000000"/>
                </a:solidFill>
                <a:latin typeface="Andalus" pitchFamily="18" charset="-78"/>
                <a:cs typeface="Andalus" pitchFamily="18" charset="-78"/>
              </a:rPr>
              <a:t>my</a:t>
            </a:r>
          </a:p>
          <a:p>
            <a:pPr>
              <a:tabLst>
                <a:tab pos="723900" algn="l"/>
              </a:tabLst>
            </a:pPr>
            <a:r>
              <a:rPr lang="en-US" dirty="0" smtClean="0">
                <a:solidFill>
                  <a:srgbClr val="000000"/>
                </a:solidFill>
                <a:latin typeface="Andalus" pitchFamily="18" charset="-78"/>
                <a:cs typeface="Andalus" pitchFamily="18" charset="-78"/>
              </a:rPr>
              <a:t>than</a:t>
            </a:r>
          </a:p>
          <a:p>
            <a:pPr>
              <a:tabLst>
                <a:tab pos="723900" algn="l"/>
              </a:tabLst>
            </a:pPr>
            <a:r>
              <a:rPr lang="en-US" dirty="0" smtClean="0">
                <a:solidFill>
                  <a:srgbClr val="000000"/>
                </a:solidFill>
                <a:latin typeface="Andalus" pitchFamily="18" charset="-78"/>
                <a:cs typeface="Andalus" pitchFamily="18" charset="-78"/>
              </a:rPr>
              <a:t>that</a:t>
            </a:r>
          </a:p>
          <a:p>
            <a:pPr>
              <a:tabLst>
                <a:tab pos="723900" algn="l"/>
              </a:tabLst>
            </a:pPr>
            <a:r>
              <a:rPr lang="en-US" dirty="0" smtClean="0">
                <a:solidFill>
                  <a:srgbClr val="000000"/>
                </a:solidFill>
                <a:latin typeface="Andalus" pitchFamily="18" charset="-78"/>
                <a:cs typeface="Andalus" pitchFamily="18" charset="-78"/>
              </a:rPr>
              <a:t>that's</a:t>
            </a:r>
          </a:p>
          <a:p>
            <a:pPr>
              <a:tabLst>
                <a:tab pos="723900" algn="l"/>
              </a:tabLst>
            </a:pPr>
            <a:r>
              <a:rPr lang="en-US" dirty="0" smtClean="0">
                <a:solidFill>
                  <a:srgbClr val="000000"/>
                </a:solidFill>
                <a:latin typeface="Andalus" pitchFamily="18" charset="-78"/>
                <a:cs typeface="Andalus" pitchFamily="18" charset="-78"/>
              </a:rPr>
              <a:t>the</a:t>
            </a:r>
          </a:p>
          <a:p>
            <a:pPr>
              <a:tabLst>
                <a:tab pos="723900" algn="l"/>
              </a:tabLst>
            </a:pPr>
            <a:r>
              <a:rPr lang="en-US" dirty="0" smtClean="0">
                <a:solidFill>
                  <a:srgbClr val="000000"/>
                </a:solidFill>
                <a:latin typeface="Andalus" pitchFamily="18" charset="-78"/>
                <a:cs typeface="Andalus" pitchFamily="18" charset="-78"/>
              </a:rPr>
              <a:t>their</a:t>
            </a:r>
          </a:p>
          <a:p>
            <a:pPr>
              <a:tabLst>
                <a:tab pos="723900" algn="l"/>
              </a:tabLst>
            </a:pPr>
            <a:r>
              <a:rPr lang="en-US" dirty="0" smtClean="0">
                <a:solidFill>
                  <a:srgbClr val="000000"/>
                </a:solidFill>
                <a:latin typeface="Andalus" pitchFamily="18" charset="-78"/>
                <a:cs typeface="Andalus" pitchFamily="18" charset="-78"/>
              </a:rPr>
              <a:t>theirs</a:t>
            </a:r>
          </a:p>
          <a:p>
            <a:pPr>
              <a:tabLst>
                <a:tab pos="723900" algn="l"/>
              </a:tabLst>
            </a:pPr>
            <a:r>
              <a:rPr lang="en-US" dirty="0" smtClean="0">
                <a:solidFill>
                  <a:srgbClr val="000000"/>
                </a:solidFill>
                <a:latin typeface="Andalus" pitchFamily="18" charset="-78"/>
                <a:cs typeface="Andalus" pitchFamily="18" charset="-78"/>
              </a:rPr>
              <a:t>them</a:t>
            </a:r>
          </a:p>
          <a:p>
            <a:pPr>
              <a:tabLst>
                <a:tab pos="723900" algn="l"/>
              </a:tabLst>
            </a:pPr>
            <a:r>
              <a:rPr lang="en-US" dirty="0" smtClean="0">
                <a:solidFill>
                  <a:srgbClr val="000000"/>
                </a:solidFill>
                <a:latin typeface="Andalus" pitchFamily="18" charset="-78"/>
                <a:cs typeface="Andalus" pitchFamily="18" charset="-78"/>
              </a:rPr>
              <a:t>themselves</a:t>
            </a:r>
          </a:p>
          <a:p>
            <a:pPr>
              <a:tabLst>
                <a:tab pos="723900" algn="l"/>
              </a:tabLst>
            </a:pPr>
            <a:r>
              <a:rPr lang="en-US" dirty="0" smtClean="0">
                <a:solidFill>
                  <a:srgbClr val="000000"/>
                </a:solidFill>
                <a:latin typeface="Andalus" pitchFamily="18" charset="-78"/>
                <a:cs typeface="Andalus" pitchFamily="18" charset="-78"/>
              </a:rPr>
              <a:t>then</a:t>
            </a:r>
          </a:p>
          <a:p>
            <a:pPr>
              <a:tabLst>
                <a:tab pos="723900" algn="l"/>
              </a:tabLst>
            </a:pPr>
            <a:r>
              <a:rPr lang="en-US" dirty="0" smtClean="0">
                <a:solidFill>
                  <a:srgbClr val="000000"/>
                </a:solidFill>
                <a:latin typeface="Andalus" pitchFamily="18" charset="-78"/>
                <a:cs typeface="Andalus" pitchFamily="18" charset="-78"/>
              </a:rPr>
              <a:t>there</a:t>
            </a:r>
          </a:p>
          <a:p>
            <a:pPr>
              <a:tabLst>
                <a:tab pos="723900" algn="l"/>
              </a:tabLst>
            </a:pPr>
            <a:r>
              <a:rPr lang="en-US" dirty="0" smtClean="0">
                <a:solidFill>
                  <a:srgbClr val="000000"/>
                </a:solidFill>
                <a:latin typeface="Andalus" pitchFamily="18" charset="-78"/>
                <a:cs typeface="Andalus" pitchFamily="18" charset="-78"/>
              </a:rPr>
              <a:t>there's</a:t>
            </a:r>
          </a:p>
          <a:p>
            <a:pPr>
              <a:tabLst>
                <a:tab pos="723900" algn="l"/>
              </a:tabLst>
            </a:pPr>
            <a:r>
              <a:rPr lang="en-US" dirty="0" smtClean="0">
                <a:solidFill>
                  <a:srgbClr val="000000"/>
                </a:solidFill>
                <a:latin typeface="Andalus" pitchFamily="18" charset="-78"/>
                <a:cs typeface="Andalus" pitchFamily="18" charset="-78"/>
              </a:rPr>
              <a:t>these</a:t>
            </a:r>
          </a:p>
          <a:p>
            <a:pPr>
              <a:tabLst>
                <a:tab pos="723900" algn="l"/>
              </a:tabLst>
            </a:pPr>
            <a:r>
              <a:rPr lang="en-US" dirty="0" smtClean="0">
                <a:solidFill>
                  <a:srgbClr val="000000"/>
                </a:solidFill>
                <a:latin typeface="Andalus" pitchFamily="18" charset="-78"/>
                <a:cs typeface="Andalus" pitchFamily="18" charset="-78"/>
              </a:rPr>
              <a:t>they</a:t>
            </a:r>
          </a:p>
          <a:p>
            <a:pPr>
              <a:tabLst>
                <a:tab pos="723900" algn="l"/>
              </a:tabLst>
            </a:pPr>
            <a:r>
              <a:rPr lang="en-US" dirty="0" smtClean="0">
                <a:solidFill>
                  <a:srgbClr val="000000"/>
                </a:solidFill>
                <a:latin typeface="Andalus" pitchFamily="18" charset="-78"/>
                <a:cs typeface="Andalus" pitchFamily="18" charset="-78"/>
              </a:rPr>
              <a:t>they'd</a:t>
            </a:r>
          </a:p>
          <a:p>
            <a:pPr>
              <a:tabLst>
                <a:tab pos="723900" algn="l"/>
              </a:tabLst>
            </a:pPr>
            <a:r>
              <a:rPr lang="en-US" dirty="0" smtClean="0">
                <a:solidFill>
                  <a:srgbClr val="000000"/>
                </a:solidFill>
                <a:latin typeface="Andalus" pitchFamily="18" charset="-78"/>
                <a:cs typeface="Andalus" pitchFamily="18" charset="-78"/>
              </a:rPr>
              <a:t>they'll</a:t>
            </a:r>
          </a:p>
          <a:p>
            <a:pPr>
              <a:tabLst>
                <a:tab pos="723900" algn="l"/>
              </a:tabLst>
            </a:pPr>
            <a:r>
              <a:rPr lang="en-US" dirty="0" smtClean="0">
                <a:solidFill>
                  <a:srgbClr val="000000"/>
                </a:solidFill>
                <a:latin typeface="Andalus" pitchFamily="18" charset="-78"/>
                <a:cs typeface="Andalus" pitchFamily="18" charset="-78"/>
              </a:rPr>
              <a:t>they're</a:t>
            </a:r>
          </a:p>
          <a:p>
            <a:pPr>
              <a:tabLst>
                <a:tab pos="723900" algn="l"/>
              </a:tabLst>
            </a:pPr>
            <a:r>
              <a:rPr lang="en-US" dirty="0" smtClean="0">
                <a:solidFill>
                  <a:srgbClr val="000000"/>
                </a:solidFill>
                <a:latin typeface="Andalus" pitchFamily="18" charset="-78"/>
                <a:cs typeface="Andalus" pitchFamily="18" charset="-78"/>
              </a:rPr>
              <a:t>this</a:t>
            </a:r>
          </a:p>
          <a:p>
            <a:pPr>
              <a:tabLst>
                <a:tab pos="723900" algn="l"/>
              </a:tabLst>
            </a:pPr>
            <a:r>
              <a:rPr lang="en-US" dirty="0" smtClean="0">
                <a:solidFill>
                  <a:srgbClr val="000000"/>
                </a:solidFill>
                <a:latin typeface="Andalus" pitchFamily="18" charset="-78"/>
                <a:cs typeface="Andalus" pitchFamily="18" charset="-78"/>
              </a:rPr>
              <a:t>those</a:t>
            </a:r>
          </a:p>
          <a:p>
            <a:pPr>
              <a:tabLst>
                <a:tab pos="723900" algn="l"/>
              </a:tabLst>
            </a:pPr>
            <a:r>
              <a:rPr lang="en-US" dirty="0" smtClean="0">
                <a:solidFill>
                  <a:srgbClr val="000000"/>
                </a:solidFill>
                <a:latin typeface="Andalus" pitchFamily="18" charset="-78"/>
                <a:cs typeface="Andalus" pitchFamily="18" charset="-78"/>
              </a:rPr>
              <a:t>through</a:t>
            </a:r>
          </a:p>
          <a:p>
            <a:pPr hangingPunct="1">
              <a:lnSpc>
                <a:spcPct val="100000"/>
              </a:lnSpc>
              <a:tabLst>
                <a:tab pos="723900" algn="l"/>
              </a:tabLst>
            </a:pPr>
            <a:endParaRPr lang="en-US" dirty="0">
              <a:solidFill>
                <a:srgbClr val="000000"/>
              </a:solidFill>
              <a:latin typeface="Andalus" pitchFamily="18" charset="-78"/>
              <a:cs typeface="Andalus" pitchFamily="18" charset="-78"/>
            </a:endParaRPr>
          </a:p>
        </p:txBody>
      </p:sp>
      <p:sp>
        <p:nvSpPr>
          <p:cNvPr id="6" name="TextBox 5"/>
          <p:cNvSpPr txBox="1"/>
          <p:nvPr/>
        </p:nvSpPr>
        <p:spPr>
          <a:xfrm>
            <a:off x="395536" y="5301208"/>
            <a:ext cx="8280920" cy="461665"/>
          </a:xfrm>
          <a:prstGeom prst="rect">
            <a:avLst/>
          </a:prstGeom>
          <a:noFill/>
        </p:spPr>
        <p:txBody>
          <a:bodyPr wrap="square" rtlCol="0">
            <a:spAutoFit/>
          </a:bodyPr>
          <a:lstStyle/>
          <a:p>
            <a:r>
              <a:rPr lang="en-US" sz="2400" dirty="0" smtClean="0"/>
              <a:t>Words that would not contribute much to aspect or polarity classification</a:t>
            </a:r>
            <a:r>
              <a:rPr lang="en-US" dirty="0" smtClean="0"/>
              <a:t>.</a:t>
            </a:r>
            <a:endParaRPr lang="en-IN"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539552" y="533400"/>
            <a:ext cx="7992888" cy="644877"/>
          </a:xfrm>
          <a:prstGeom prst="rect">
            <a:avLst/>
          </a:prstGeom>
          <a:noFill/>
          <a:ln w="9525">
            <a:noFill/>
            <a:round/>
            <a:headEnd/>
            <a:tailEnd/>
          </a:ln>
        </p:spPr>
        <p:txBody>
          <a:bodyPr wrap="square" lIns="90000" tIns="45000" rIns="90000" bIns="45000">
            <a:spAutoFit/>
          </a:bodyPr>
          <a:lstStyle/>
          <a:p>
            <a:pPr algn="ctr" hangingPunct="1">
              <a:lnSpc>
                <a:spcPct val="100000"/>
              </a:lnSpc>
              <a:tabLst>
                <a:tab pos="723900" algn="l"/>
                <a:tab pos="1447800" algn="l"/>
                <a:tab pos="2171700" algn="l"/>
              </a:tabLst>
            </a:pPr>
            <a:r>
              <a:rPr lang="en-US" sz="3600" dirty="0" smtClean="0">
                <a:solidFill>
                  <a:schemeClr val="accent1">
                    <a:lumMod val="75000"/>
                  </a:schemeClr>
                </a:solidFill>
                <a:latin typeface="Andalus" pitchFamily="18" charset="-78"/>
                <a:cs typeface="Andalus" pitchFamily="18" charset="-78"/>
              </a:rPr>
              <a:t>STEMMING</a:t>
            </a:r>
            <a:endParaRPr lang="en-US" sz="3600" dirty="0">
              <a:solidFill>
                <a:schemeClr val="accent1">
                  <a:lumMod val="75000"/>
                </a:schemeClr>
              </a:solidFill>
              <a:latin typeface="Andalus" pitchFamily="18" charset="-78"/>
              <a:cs typeface="Andalus" pitchFamily="18" charset="-78"/>
            </a:endParaRPr>
          </a:p>
        </p:txBody>
      </p:sp>
      <p:sp>
        <p:nvSpPr>
          <p:cNvPr id="14339" name="Rectangle 2"/>
          <p:cNvSpPr>
            <a:spLocks noChangeArrowheads="1"/>
          </p:cNvSpPr>
          <p:nvPr/>
        </p:nvSpPr>
        <p:spPr bwMode="auto">
          <a:xfrm>
            <a:off x="0" y="2133600"/>
            <a:ext cx="8676456" cy="1752872"/>
          </a:xfrm>
          <a:prstGeom prst="rect">
            <a:avLst/>
          </a:prstGeom>
          <a:noFill/>
          <a:ln w="9525">
            <a:noFill/>
            <a:round/>
            <a:headEnd/>
            <a:tailEnd/>
          </a:ln>
        </p:spPr>
        <p:txBody>
          <a:bodyPr wrap="square" lIns="90000" tIns="45000" rIns="90000" bIns="45000">
            <a:spAutoFit/>
          </a:bodyPr>
          <a:lstStyle/>
          <a:p>
            <a:pPr algn="ctr" hangingPunct="1">
              <a:lnSpc>
                <a:spcPct val="100000"/>
              </a:lnSpc>
              <a:tabLst>
                <a:tab pos="723900" algn="l"/>
                <a:tab pos="1447800" algn="l"/>
                <a:tab pos="2171700" algn="l"/>
                <a:tab pos="2895600" algn="l"/>
                <a:tab pos="3619500" algn="l"/>
                <a:tab pos="4343400" algn="l"/>
                <a:tab pos="5067300" algn="l"/>
              </a:tabLst>
            </a:pPr>
            <a:r>
              <a:rPr lang="en-US" sz="3600" dirty="0">
                <a:solidFill>
                  <a:srgbClr val="000000"/>
                </a:solidFill>
                <a:latin typeface="Andalus" pitchFamily="18" charset="-78"/>
                <a:cs typeface="Andalus" pitchFamily="18" charset="-78"/>
              </a:rPr>
              <a:t>“I really </a:t>
            </a:r>
            <a:r>
              <a:rPr lang="en-US" sz="3600" dirty="0">
                <a:solidFill>
                  <a:srgbClr val="FF0000"/>
                </a:solidFill>
                <a:latin typeface="Andalus" pitchFamily="18" charset="-78"/>
                <a:cs typeface="Andalus" pitchFamily="18" charset="-78"/>
              </a:rPr>
              <a:t>liked</a:t>
            </a:r>
            <a:r>
              <a:rPr lang="en-US" sz="3600" dirty="0">
                <a:solidFill>
                  <a:srgbClr val="000000"/>
                </a:solidFill>
                <a:latin typeface="Andalus" pitchFamily="18" charset="-78"/>
                <a:cs typeface="Andalus" pitchFamily="18" charset="-78"/>
              </a:rPr>
              <a:t> this movie</a:t>
            </a:r>
            <a:r>
              <a:rPr lang="en-US" sz="3600" dirty="0" smtClean="0">
                <a:solidFill>
                  <a:srgbClr val="000000"/>
                </a:solidFill>
                <a:latin typeface="Andalus" pitchFamily="18" charset="-78"/>
                <a:cs typeface="Andalus" pitchFamily="18" charset="-78"/>
              </a:rPr>
              <a:t>!”</a:t>
            </a:r>
          </a:p>
          <a:p>
            <a:pPr algn="ctr" hangingPunct="1">
              <a:lnSpc>
                <a:spcPct val="100000"/>
              </a:lnSpc>
              <a:tabLst>
                <a:tab pos="723900" algn="l"/>
                <a:tab pos="1447800" algn="l"/>
                <a:tab pos="2171700" algn="l"/>
                <a:tab pos="2895600" algn="l"/>
                <a:tab pos="3619500" algn="l"/>
                <a:tab pos="4343400" algn="l"/>
                <a:tab pos="5067300" algn="l"/>
              </a:tabLst>
            </a:pPr>
            <a:endParaRPr lang="en-US" sz="3600" dirty="0" smtClean="0">
              <a:solidFill>
                <a:srgbClr val="000000"/>
              </a:solidFill>
              <a:latin typeface="Andalus" pitchFamily="18" charset="-78"/>
              <a:cs typeface="Andalus" pitchFamily="18" charset="-78"/>
            </a:endParaRPr>
          </a:p>
          <a:p>
            <a:pPr algn="ctr">
              <a:tabLst>
                <a:tab pos="723900" algn="l"/>
                <a:tab pos="1447800" algn="l"/>
                <a:tab pos="2171700" algn="l"/>
                <a:tab pos="2895600" algn="l"/>
                <a:tab pos="3619500" algn="l"/>
                <a:tab pos="4343400" algn="l"/>
                <a:tab pos="5067300" algn="l"/>
              </a:tabLst>
            </a:pPr>
            <a:r>
              <a:rPr lang="en-US" sz="3600" dirty="0" smtClean="0">
                <a:solidFill>
                  <a:srgbClr val="000000"/>
                </a:solidFill>
                <a:latin typeface="Andalus" pitchFamily="18" charset="-78"/>
                <a:cs typeface="Andalus" pitchFamily="18" charset="-78"/>
              </a:rPr>
              <a:t>“I really </a:t>
            </a:r>
            <a:r>
              <a:rPr lang="en-US" sz="3600" dirty="0" smtClean="0">
                <a:solidFill>
                  <a:srgbClr val="FF0000"/>
                </a:solidFill>
                <a:latin typeface="Andalus" pitchFamily="18" charset="-78"/>
                <a:cs typeface="Andalus" pitchFamily="18" charset="-78"/>
              </a:rPr>
              <a:t>like</a:t>
            </a:r>
            <a:r>
              <a:rPr lang="en-US" sz="3600" dirty="0" smtClean="0">
                <a:solidFill>
                  <a:srgbClr val="000000"/>
                </a:solidFill>
                <a:latin typeface="Andalus" pitchFamily="18" charset="-78"/>
                <a:cs typeface="Andalus" pitchFamily="18" charset="-78"/>
              </a:rPr>
              <a:t> this movie!”</a:t>
            </a:r>
          </a:p>
        </p:txBody>
      </p:sp>
      <p:sp>
        <p:nvSpPr>
          <p:cNvPr id="14343" name="Rectangle 6"/>
          <p:cNvSpPr>
            <a:spLocks noChangeArrowheads="1"/>
          </p:cNvSpPr>
          <p:nvPr/>
        </p:nvSpPr>
        <p:spPr bwMode="auto">
          <a:xfrm>
            <a:off x="395536" y="4876800"/>
            <a:ext cx="8136903" cy="952653"/>
          </a:xfrm>
          <a:prstGeom prst="rect">
            <a:avLst/>
          </a:prstGeom>
          <a:noFill/>
          <a:ln w="9525">
            <a:noFill/>
            <a:round/>
            <a:headEnd/>
            <a:tailEnd/>
          </a:ln>
        </p:spPr>
        <p:txBody>
          <a:bodyPr wrap="square" lIns="90000" tIns="45000" rIns="90000" bIns="45000">
            <a:spAutoFit/>
          </a:bodyPr>
          <a:lstStyle/>
          <a:p>
            <a:pPr hangingPunct="1">
              <a:lnSpc>
                <a:spcPct val="100000"/>
              </a:lnSpc>
              <a:buFont typeface="Arial" pitchFamily="34" charset="0"/>
              <a:buChar char="•"/>
              <a:tabLst>
                <a:tab pos="723900" algn="l"/>
                <a:tab pos="1447800" algn="l"/>
                <a:tab pos="2171700" algn="l"/>
                <a:tab pos="2895600" algn="l"/>
                <a:tab pos="3619500" algn="l"/>
              </a:tabLst>
            </a:pPr>
            <a:r>
              <a:rPr lang="en-US" sz="2800" dirty="0" smtClean="0">
                <a:solidFill>
                  <a:srgbClr val="000000"/>
                </a:solidFill>
                <a:latin typeface="Andalus" pitchFamily="18" charset="-78"/>
                <a:cs typeface="Andalus" pitchFamily="18" charset="-78"/>
              </a:rPr>
              <a:t>Pathetic, pathetically -&gt; </a:t>
            </a:r>
            <a:r>
              <a:rPr lang="en-US" sz="2800" dirty="0" err="1" smtClean="0">
                <a:solidFill>
                  <a:srgbClr val="000000"/>
                </a:solidFill>
                <a:latin typeface="Andalus" pitchFamily="18" charset="-78"/>
                <a:cs typeface="Andalus" pitchFamily="18" charset="-78"/>
              </a:rPr>
              <a:t>pathet</a:t>
            </a:r>
            <a:endParaRPr lang="en-US" sz="2800" dirty="0" smtClean="0">
              <a:solidFill>
                <a:srgbClr val="000000"/>
              </a:solidFill>
              <a:latin typeface="Andalus" pitchFamily="18" charset="-78"/>
              <a:cs typeface="Andalus" pitchFamily="18" charset="-78"/>
            </a:endParaRPr>
          </a:p>
          <a:p>
            <a:pPr>
              <a:buFont typeface="Arial" pitchFamily="34" charset="0"/>
              <a:buChar char="•"/>
              <a:tabLst>
                <a:tab pos="723900" algn="l"/>
                <a:tab pos="1447800" algn="l"/>
                <a:tab pos="2171700" algn="l"/>
                <a:tab pos="2895600" algn="l"/>
                <a:tab pos="3619500" algn="l"/>
              </a:tabLst>
            </a:pPr>
            <a:r>
              <a:rPr lang="en-US" sz="2800" dirty="0" smtClean="0">
                <a:solidFill>
                  <a:srgbClr val="000000"/>
                </a:solidFill>
                <a:latin typeface="Andalus" pitchFamily="18" charset="-78"/>
                <a:cs typeface="Andalus" pitchFamily="18" charset="-78"/>
              </a:rPr>
              <a:t>watching, watched -&gt; watch</a:t>
            </a:r>
          </a:p>
        </p:txBody>
      </p:sp>
      <p:cxnSp>
        <p:nvCxnSpPr>
          <p:cNvPr id="8" name="Straight Arrow Connector 7"/>
          <p:cNvCxnSpPr/>
          <p:nvPr/>
        </p:nvCxnSpPr>
        <p:spPr>
          <a:xfrm>
            <a:off x="4283968" y="2708920"/>
            <a:ext cx="0" cy="5040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1484784"/>
            <a:ext cx="7200800" cy="923330"/>
          </a:xfrm>
          <a:prstGeom prst="rect">
            <a:avLst/>
          </a:prstGeom>
          <a:noFill/>
        </p:spPr>
        <p:txBody>
          <a:bodyPr wrap="square" rtlCol="0">
            <a:spAutoFit/>
          </a:bodyPr>
          <a:lstStyle/>
          <a:p>
            <a:pPr algn="ctr"/>
            <a:r>
              <a:rPr lang="en-US" sz="5400" dirty="0" smtClean="0">
                <a:solidFill>
                  <a:schemeClr val="accent1">
                    <a:lumMod val="75000"/>
                  </a:schemeClr>
                </a:solidFill>
                <a:latin typeface="Andalus" pitchFamily="18" charset="-78"/>
                <a:ea typeface="+mj-ea"/>
                <a:cs typeface="Andalus" pitchFamily="18" charset="-78"/>
              </a:rPr>
              <a:t>THANK YOU!!</a:t>
            </a:r>
            <a:endParaRPr lang="en-IN" sz="5400" dirty="0" smtClean="0">
              <a:solidFill>
                <a:schemeClr val="accent1">
                  <a:lumMod val="75000"/>
                </a:schemeClr>
              </a:solidFill>
              <a:latin typeface="Andalus" pitchFamily="18" charset="-78"/>
              <a:ea typeface="+mj-ea"/>
              <a:cs typeface="Andalus" pitchFamily="18"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algn="ctr" eaLnBrk="1" hangingPunct="1"/>
            <a:r>
              <a:rPr lang="en-US" dirty="0" smtClean="0">
                <a:solidFill>
                  <a:schemeClr val="accent1">
                    <a:lumMod val="75000"/>
                  </a:schemeClr>
                </a:solidFill>
                <a:latin typeface="Andalus" pitchFamily="18" charset="-78"/>
                <a:cs typeface="Andalus" pitchFamily="18" charset="-78"/>
              </a:rPr>
              <a:t>What is Sentiment Analysis?</a:t>
            </a:r>
          </a:p>
        </p:txBody>
      </p:sp>
      <p:sp>
        <p:nvSpPr>
          <p:cNvPr id="79875" name="Rectangle 3"/>
          <p:cNvSpPr>
            <a:spLocks noGrp="1" noChangeArrowheads="1"/>
          </p:cNvSpPr>
          <p:nvPr>
            <p:ph sz="quarter" idx="1"/>
          </p:nvPr>
        </p:nvSpPr>
        <p:spPr>
          <a:xfrm>
            <a:off x="457200" y="1600200"/>
            <a:ext cx="8229600" cy="4997152"/>
          </a:xfrm>
        </p:spPr>
        <p:txBody>
          <a:bodyPr/>
          <a:lstStyle/>
          <a:p>
            <a:pPr eaLnBrk="1" hangingPunct="1"/>
            <a:r>
              <a:rPr lang="en-US" dirty="0" smtClean="0">
                <a:latin typeface="Andalus" pitchFamily="18" charset="-78"/>
                <a:cs typeface="Andalus" pitchFamily="18" charset="-78"/>
              </a:rPr>
              <a:t>Classify the polarity of the text as positive or negative</a:t>
            </a:r>
          </a:p>
          <a:p>
            <a:pPr eaLnBrk="1" hangingPunct="1">
              <a:buNone/>
            </a:pPr>
            <a:endParaRPr lang="en-US" dirty="0" smtClean="0">
              <a:latin typeface="Andalus" pitchFamily="18" charset="-78"/>
              <a:cs typeface="Andalus" pitchFamily="18" charset="-78"/>
            </a:endParaRPr>
          </a:p>
          <a:p>
            <a:pPr eaLnBrk="1" hangingPunct="1">
              <a:buNone/>
            </a:pPr>
            <a:endParaRPr lang="en-US" dirty="0" smtClean="0">
              <a:latin typeface="Andalus" pitchFamily="18" charset="-78"/>
              <a:cs typeface="Andalus" pitchFamily="18" charset="-78"/>
            </a:endParaRPr>
          </a:p>
          <a:p>
            <a:pPr eaLnBrk="1" hangingPunct="1"/>
            <a:endParaRPr lang="en-US" dirty="0" smtClean="0">
              <a:latin typeface="Andalus" pitchFamily="18" charset="-78"/>
              <a:cs typeface="Andalus" pitchFamily="18" charset="-78"/>
            </a:endParaRPr>
          </a:p>
          <a:p>
            <a:pPr eaLnBrk="1" hangingPunct="1"/>
            <a:endParaRPr lang="en-US" dirty="0" smtClean="0">
              <a:latin typeface="Andalus" pitchFamily="18" charset="-78"/>
              <a:cs typeface="Andalus" pitchFamily="18" charset="-78"/>
            </a:endParaRPr>
          </a:p>
          <a:p>
            <a:pPr eaLnBrk="1" hangingPunct="1"/>
            <a:endParaRPr lang="en-US" dirty="0" smtClean="0">
              <a:latin typeface="Andalus" pitchFamily="18" charset="-78"/>
              <a:cs typeface="Andalus" pitchFamily="18" charset="-78"/>
            </a:endParaRPr>
          </a:p>
          <a:p>
            <a:pPr eaLnBrk="1" hangingPunct="1"/>
            <a:endParaRPr lang="en-US" dirty="0" smtClean="0">
              <a:latin typeface="Andalus" pitchFamily="18" charset="-78"/>
              <a:cs typeface="Andalus" pitchFamily="18" charset="-78"/>
            </a:endParaRPr>
          </a:p>
        </p:txBody>
      </p:sp>
      <p:grpSp>
        <p:nvGrpSpPr>
          <p:cNvPr id="20" name="Group 19"/>
          <p:cNvGrpSpPr/>
          <p:nvPr/>
        </p:nvGrpSpPr>
        <p:grpSpPr>
          <a:xfrm>
            <a:off x="4929190" y="2643182"/>
            <a:ext cx="2928958" cy="3109930"/>
            <a:chOff x="5000628" y="2857496"/>
            <a:chExt cx="2928958" cy="3109930"/>
          </a:xfrm>
        </p:grpSpPr>
        <p:grpSp>
          <p:nvGrpSpPr>
            <p:cNvPr id="16" name="Group 15"/>
            <p:cNvGrpSpPr/>
            <p:nvPr/>
          </p:nvGrpSpPr>
          <p:grpSpPr>
            <a:xfrm>
              <a:off x="5000628" y="3071810"/>
              <a:ext cx="2747954" cy="2895616"/>
              <a:chOff x="1214414" y="3214686"/>
              <a:chExt cx="2747954" cy="2895616"/>
            </a:xfrm>
          </p:grpSpPr>
          <p:sp>
            <p:nvSpPr>
              <p:cNvPr id="17" name="AutoShape 8"/>
              <p:cNvSpPr>
                <a:spLocks noChangeArrowheads="1"/>
              </p:cNvSpPr>
              <p:nvPr/>
            </p:nvSpPr>
            <p:spPr bwMode="auto">
              <a:xfrm>
                <a:off x="1214414" y="3214686"/>
                <a:ext cx="2747954" cy="2895616"/>
              </a:xfrm>
              <a:prstGeom prst="foldedCorner">
                <a:avLst>
                  <a:gd name="adj" fmla="val 12500"/>
                </a:avLst>
              </a:prstGeom>
              <a:blipFill dpi="0" rotWithShape="1">
                <a:blip r:embed="rId2" cstate="print"/>
                <a:srcRect/>
                <a:tile tx="0" ty="0" sx="100000" sy="100000" flip="none" algn="tl"/>
              </a:blipFill>
              <a:ln w="9525">
                <a:solidFill>
                  <a:schemeClr val="tx1"/>
                </a:solidFill>
                <a:round/>
                <a:headEnd/>
                <a:tailEnd/>
              </a:ln>
            </p:spPr>
            <p:txBody>
              <a:bodyPr wrap="none" anchor="ctr"/>
              <a:lstStyle/>
              <a:p>
                <a:pPr algn="ctr"/>
                <a:r>
                  <a:rPr lang="en-US" sz="2000" dirty="0" smtClean="0">
                    <a:latin typeface="Times New Roman" pitchFamily="18" charset="0"/>
                    <a:cs typeface="Latha" pitchFamily="2" charset="0"/>
                  </a:rPr>
                  <a:t>Doesn’t work properly </a:t>
                </a:r>
              </a:p>
              <a:p>
                <a:pPr algn="ctr"/>
                <a:r>
                  <a:rPr lang="en-US" sz="2000" dirty="0" smtClean="0">
                    <a:latin typeface="Times New Roman" pitchFamily="18" charset="0"/>
                    <a:cs typeface="Latha" pitchFamily="2" charset="0"/>
                  </a:rPr>
                  <a:t>in low light.</a:t>
                </a:r>
                <a:endParaRPr lang="en-US" sz="2000" dirty="0">
                  <a:latin typeface="Times New Roman" pitchFamily="18" charset="0"/>
                  <a:cs typeface="Latha" pitchFamily="2" charset="0"/>
                </a:endParaRPr>
              </a:p>
            </p:txBody>
          </p:sp>
          <p:sp>
            <p:nvSpPr>
              <p:cNvPr id="19" name="Text Box 16"/>
              <p:cNvSpPr txBox="1">
                <a:spLocks noChangeArrowheads="1"/>
              </p:cNvSpPr>
              <p:nvPr/>
            </p:nvSpPr>
            <p:spPr bwMode="auto">
              <a:xfrm>
                <a:off x="1571604" y="4786322"/>
                <a:ext cx="2071702" cy="369332"/>
              </a:xfrm>
              <a:prstGeom prst="rect">
                <a:avLst/>
              </a:prstGeom>
              <a:noFill/>
              <a:ln w="9525">
                <a:noFill/>
                <a:miter lim="800000"/>
                <a:headEnd/>
                <a:tailEnd/>
              </a:ln>
            </p:spPr>
            <p:txBody>
              <a:bodyPr wrap="square">
                <a:spAutoFit/>
              </a:bodyPr>
              <a:lstStyle/>
              <a:p>
                <a:pPr>
                  <a:spcBef>
                    <a:spcPct val="50000"/>
                  </a:spcBef>
                </a:pPr>
                <a:r>
                  <a:rPr lang="en-US" dirty="0"/>
                  <a:t>[ </a:t>
                </a:r>
                <a:r>
                  <a:rPr lang="en-US" dirty="0" smtClean="0"/>
                  <a:t>Sentiment-negative </a:t>
                </a:r>
                <a:r>
                  <a:rPr lang="en-US" dirty="0"/>
                  <a:t>]</a:t>
                </a:r>
              </a:p>
            </p:txBody>
          </p:sp>
        </p:grpSp>
        <p:sp>
          <p:nvSpPr>
            <p:cNvPr id="79883" name="AutoShape 11"/>
            <p:cNvSpPr>
              <a:spLocks noChangeArrowheads="1"/>
            </p:cNvSpPr>
            <p:nvPr/>
          </p:nvSpPr>
          <p:spPr bwMode="auto">
            <a:xfrm>
              <a:off x="7143768" y="2857496"/>
              <a:ext cx="785818" cy="747714"/>
            </a:xfrm>
            <a:prstGeom prst="smileyFace">
              <a:avLst>
                <a:gd name="adj" fmla="val -4653"/>
              </a:avLst>
            </a:prstGeom>
            <a:solidFill>
              <a:srgbClr val="FF3300"/>
            </a:solidFill>
            <a:ln w="38100">
              <a:solidFill>
                <a:schemeClr val="tx1"/>
              </a:solidFill>
              <a:round/>
              <a:headEnd/>
              <a:tailEnd/>
            </a:ln>
          </p:spPr>
          <p:txBody>
            <a:bodyPr wrap="none" anchor="ctr"/>
            <a:lstStyle/>
            <a:p>
              <a:endParaRPr lang="en-US"/>
            </a:p>
          </p:txBody>
        </p:sp>
      </p:grpSp>
      <p:grpSp>
        <p:nvGrpSpPr>
          <p:cNvPr id="15" name="Group 14"/>
          <p:cNvGrpSpPr/>
          <p:nvPr/>
        </p:nvGrpSpPr>
        <p:grpSpPr>
          <a:xfrm>
            <a:off x="928662" y="2643182"/>
            <a:ext cx="2819392" cy="3071834"/>
            <a:chOff x="609600" y="2643182"/>
            <a:chExt cx="2819392" cy="3071834"/>
          </a:xfrm>
        </p:grpSpPr>
        <p:sp>
          <p:nvSpPr>
            <p:cNvPr id="79880" name="AutoShape 8"/>
            <p:cNvSpPr>
              <a:spLocks noChangeArrowheads="1"/>
            </p:cNvSpPr>
            <p:nvPr/>
          </p:nvSpPr>
          <p:spPr bwMode="auto">
            <a:xfrm>
              <a:off x="609600" y="2819400"/>
              <a:ext cx="2747954" cy="2895616"/>
            </a:xfrm>
            <a:prstGeom prst="foldedCorner">
              <a:avLst>
                <a:gd name="adj" fmla="val 12500"/>
              </a:avLst>
            </a:prstGeom>
            <a:blipFill dpi="0" rotWithShape="1">
              <a:blip r:embed="rId2" cstate="print"/>
              <a:srcRect/>
              <a:tile tx="0" ty="0" sx="100000" sy="100000" flip="none" algn="tl"/>
            </a:blipFill>
            <a:ln w="9525">
              <a:solidFill>
                <a:schemeClr val="tx1"/>
              </a:solidFill>
              <a:round/>
              <a:headEnd/>
              <a:tailEnd/>
            </a:ln>
          </p:spPr>
          <p:txBody>
            <a:bodyPr wrap="none" anchor="ctr"/>
            <a:lstStyle/>
            <a:p>
              <a:pPr algn="ctr" eaLnBrk="1" hangingPunct="1"/>
              <a:r>
                <a:rPr lang="en-US" sz="2000" dirty="0" smtClean="0">
                  <a:latin typeface="Times New Roman" pitchFamily="18" charset="0"/>
                  <a:cs typeface="Latha" pitchFamily="2" charset="0"/>
                </a:rPr>
                <a:t>Really long battery life.</a:t>
              </a:r>
              <a:endParaRPr lang="en-US" sz="2000" dirty="0">
                <a:latin typeface="Times New Roman" pitchFamily="18" charset="0"/>
                <a:cs typeface="Latha" pitchFamily="2" charset="0"/>
              </a:endParaRPr>
            </a:p>
          </p:txBody>
        </p:sp>
        <p:sp>
          <p:nvSpPr>
            <p:cNvPr id="79885" name="AutoShape 13"/>
            <p:cNvSpPr>
              <a:spLocks noChangeArrowheads="1"/>
            </p:cNvSpPr>
            <p:nvPr/>
          </p:nvSpPr>
          <p:spPr bwMode="auto">
            <a:xfrm>
              <a:off x="2643174" y="2643182"/>
              <a:ext cx="785818" cy="747714"/>
            </a:xfrm>
            <a:prstGeom prst="smileyFace">
              <a:avLst>
                <a:gd name="adj" fmla="val 4653"/>
              </a:avLst>
            </a:prstGeom>
            <a:solidFill>
              <a:srgbClr val="339933"/>
            </a:solidFill>
            <a:ln w="38100">
              <a:solidFill>
                <a:schemeClr val="tx1"/>
              </a:solidFill>
              <a:round/>
              <a:headEnd/>
              <a:tailEnd/>
            </a:ln>
          </p:spPr>
          <p:txBody>
            <a:bodyPr wrap="none" anchor="ctr"/>
            <a:lstStyle/>
            <a:p>
              <a:endParaRPr lang="en-US"/>
            </a:p>
          </p:txBody>
        </p:sp>
        <p:sp>
          <p:nvSpPr>
            <p:cNvPr id="79888" name="Text Box 16"/>
            <p:cNvSpPr txBox="1">
              <a:spLocks noChangeArrowheads="1"/>
            </p:cNvSpPr>
            <p:nvPr/>
          </p:nvSpPr>
          <p:spPr bwMode="auto">
            <a:xfrm>
              <a:off x="928662" y="4286256"/>
              <a:ext cx="2071702" cy="369332"/>
            </a:xfrm>
            <a:prstGeom prst="rect">
              <a:avLst/>
            </a:prstGeom>
            <a:noFill/>
            <a:ln w="9525">
              <a:noFill/>
              <a:miter lim="800000"/>
              <a:headEnd/>
              <a:tailEnd/>
            </a:ln>
          </p:spPr>
          <p:txBody>
            <a:bodyPr wrap="square">
              <a:spAutoFit/>
            </a:bodyPr>
            <a:lstStyle/>
            <a:p>
              <a:pPr>
                <a:spcBef>
                  <a:spcPct val="50000"/>
                </a:spcBef>
              </a:pPr>
              <a:r>
                <a:rPr lang="en-US" dirty="0"/>
                <a:t>[ </a:t>
              </a:r>
              <a:r>
                <a:rPr lang="en-US" dirty="0" smtClean="0"/>
                <a:t>Sentiment-positive </a:t>
              </a:r>
              <a:r>
                <a:rPr lang="en-US" dirty="0"/>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fade">
                                      <p:cBhvr>
                                        <p:cTn id="7" dur="500"/>
                                        <p:tgtEl>
                                          <p:spTgt spid="7987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9874"/>
                                        </p:tgtEl>
                                        <p:attrNameLst>
                                          <p:attrName>style.visibility</p:attrName>
                                        </p:attrNameLst>
                                      </p:cBhvr>
                                      <p:to>
                                        <p:strVal val="visible"/>
                                      </p:to>
                                    </p:set>
                                    <p:animEffect transition="in" filter="fade">
                                      <p:cBhvr>
                                        <p:cTn id="10" dur="500"/>
                                        <p:tgtEl>
                                          <p:spTgt spid="79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P spid="7987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1259632" y="764704"/>
            <a:ext cx="6848673" cy="712112"/>
          </a:xfrm>
          <a:prstGeom prst="rect">
            <a:avLst/>
          </a:prstGeom>
          <a:noFill/>
          <a:ln w="9525">
            <a:noFill/>
            <a:round/>
            <a:headEnd/>
            <a:tailEnd/>
          </a:ln>
        </p:spPr>
        <p:txBody>
          <a:bodyPr wrap="square" lIns="90000" tIns="45000" rIns="90000" bIns="45000">
            <a:spAutoFit/>
          </a:bodyPr>
          <a:lstStyle/>
          <a:p>
            <a:pPr algn="ctr" hangingPunct="1">
              <a:lnSpc>
                <a:spcPct val="100000"/>
              </a:lnSpc>
              <a:tabLst>
                <a:tab pos="723900" algn="l"/>
                <a:tab pos="1447800" algn="l"/>
                <a:tab pos="2171700" algn="l"/>
                <a:tab pos="2895600" algn="l"/>
                <a:tab pos="3619500" algn="l"/>
                <a:tab pos="4343400" algn="l"/>
                <a:tab pos="5067300" algn="l"/>
              </a:tabLst>
            </a:pPr>
            <a:r>
              <a:rPr lang="en-US" sz="4000" dirty="0">
                <a:solidFill>
                  <a:schemeClr val="accent1">
                    <a:lumMod val="75000"/>
                  </a:schemeClr>
                </a:solidFill>
                <a:latin typeface="Andalus" pitchFamily="18" charset="-78"/>
                <a:ea typeface="+mj-ea"/>
                <a:cs typeface="Andalus" pitchFamily="18" charset="-78"/>
              </a:rPr>
              <a:t>MOTIVATION</a:t>
            </a:r>
          </a:p>
        </p:txBody>
      </p:sp>
      <p:pic>
        <p:nvPicPr>
          <p:cNvPr id="4099" name="Picture 2"/>
          <p:cNvPicPr>
            <a:picLocks noChangeAspect="1" noChangeArrowheads="1"/>
          </p:cNvPicPr>
          <p:nvPr/>
        </p:nvPicPr>
        <p:blipFill>
          <a:blip r:embed="rId3" cstate="print"/>
          <a:srcRect/>
          <a:stretch>
            <a:fillRect/>
          </a:stretch>
        </p:blipFill>
        <p:spPr bwMode="auto">
          <a:xfrm>
            <a:off x="539552" y="1844824"/>
            <a:ext cx="1828800" cy="1828800"/>
          </a:xfrm>
          <a:prstGeom prst="rect">
            <a:avLst/>
          </a:prstGeom>
          <a:noFill/>
          <a:ln w="9525">
            <a:noFill/>
            <a:round/>
            <a:headEnd/>
            <a:tailEnd/>
          </a:ln>
        </p:spPr>
      </p:pic>
      <p:pic>
        <p:nvPicPr>
          <p:cNvPr id="4100" name="Picture 3"/>
          <p:cNvPicPr>
            <a:picLocks noChangeAspect="1" noChangeArrowheads="1"/>
          </p:cNvPicPr>
          <p:nvPr/>
        </p:nvPicPr>
        <p:blipFill>
          <a:blip r:embed="rId4" cstate="print"/>
          <a:srcRect/>
          <a:stretch>
            <a:fillRect/>
          </a:stretch>
        </p:blipFill>
        <p:spPr bwMode="auto">
          <a:xfrm>
            <a:off x="1905000" y="5638800"/>
            <a:ext cx="6900863" cy="490538"/>
          </a:xfrm>
          <a:prstGeom prst="rect">
            <a:avLst/>
          </a:prstGeom>
          <a:noFill/>
          <a:ln w="9360">
            <a:noFill/>
            <a:miter lim="800000"/>
            <a:headEnd/>
            <a:tailEnd/>
          </a:ln>
        </p:spPr>
      </p:pic>
      <p:pic>
        <p:nvPicPr>
          <p:cNvPr id="4101" name="Picture 4"/>
          <p:cNvPicPr>
            <a:picLocks noChangeAspect="1" noChangeArrowheads="1"/>
          </p:cNvPicPr>
          <p:nvPr/>
        </p:nvPicPr>
        <p:blipFill>
          <a:blip r:embed="rId5" cstate="print"/>
          <a:srcRect/>
          <a:stretch>
            <a:fillRect/>
          </a:stretch>
        </p:blipFill>
        <p:spPr bwMode="auto">
          <a:xfrm>
            <a:off x="3581400" y="3048000"/>
            <a:ext cx="904875" cy="885825"/>
          </a:xfrm>
          <a:prstGeom prst="rect">
            <a:avLst/>
          </a:prstGeom>
          <a:noFill/>
          <a:ln w="9360">
            <a:noFill/>
            <a:miter lim="800000"/>
            <a:headEnd/>
            <a:tailEnd/>
          </a:ln>
        </p:spPr>
      </p:pic>
      <p:pic>
        <p:nvPicPr>
          <p:cNvPr id="4102" name="Picture 5"/>
          <p:cNvPicPr>
            <a:picLocks noChangeAspect="1" noChangeArrowheads="1"/>
          </p:cNvPicPr>
          <p:nvPr/>
        </p:nvPicPr>
        <p:blipFill>
          <a:blip r:embed="rId6" cstate="print"/>
          <a:srcRect/>
          <a:stretch>
            <a:fillRect/>
          </a:stretch>
        </p:blipFill>
        <p:spPr bwMode="auto">
          <a:xfrm>
            <a:off x="5410200" y="1981200"/>
            <a:ext cx="3463925" cy="2438400"/>
          </a:xfrm>
          <a:prstGeom prst="rect">
            <a:avLst/>
          </a:prstGeom>
          <a:noFill/>
          <a:ln w="9525">
            <a:noFill/>
            <a:round/>
            <a:headEnd/>
            <a:tailEnd/>
          </a:ln>
        </p:spPr>
      </p:pic>
      <p:pic>
        <p:nvPicPr>
          <p:cNvPr id="4103" name="Picture 6"/>
          <p:cNvPicPr>
            <a:picLocks noChangeAspect="1" noChangeArrowheads="1"/>
          </p:cNvPicPr>
          <p:nvPr/>
        </p:nvPicPr>
        <p:blipFill>
          <a:blip r:embed="rId7" cstate="print"/>
          <a:srcRect/>
          <a:stretch>
            <a:fillRect/>
          </a:stretch>
        </p:blipFill>
        <p:spPr bwMode="auto">
          <a:xfrm>
            <a:off x="762000" y="4267200"/>
            <a:ext cx="1828800" cy="121285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3568" y="332656"/>
            <a:ext cx="7772400" cy="868958"/>
          </a:xfrm>
        </p:spPr>
        <p:txBody>
          <a:bodyPr>
            <a:normAutofit/>
          </a:bodyPr>
          <a:lstStyle/>
          <a:p>
            <a:pPr algn="ctr">
              <a:tabLst>
                <a:tab pos="723900" algn="l"/>
                <a:tab pos="1447800" algn="l"/>
                <a:tab pos="2171700" algn="l"/>
                <a:tab pos="2895600" algn="l"/>
                <a:tab pos="3619500" algn="l"/>
                <a:tab pos="4343400" algn="l"/>
                <a:tab pos="5067300" algn="l"/>
              </a:tabLst>
            </a:pPr>
            <a:r>
              <a:rPr lang="en-US" dirty="0" smtClean="0">
                <a:solidFill>
                  <a:schemeClr val="accent1">
                    <a:lumMod val="75000"/>
                  </a:schemeClr>
                </a:solidFill>
                <a:latin typeface="Andalus" pitchFamily="18" charset="-78"/>
                <a:cs typeface="Andalus" pitchFamily="18" charset="-78"/>
              </a:rPr>
              <a:t>Why Sentiment Analysis?</a:t>
            </a:r>
            <a:endParaRPr lang="en-US" dirty="0">
              <a:solidFill>
                <a:schemeClr val="accent1">
                  <a:lumMod val="75000"/>
                </a:schemeClr>
              </a:solidFill>
              <a:latin typeface="Andalus" pitchFamily="18" charset="-78"/>
              <a:cs typeface="Andalus" pitchFamily="18" charset="-78"/>
            </a:endParaRPr>
          </a:p>
        </p:txBody>
      </p:sp>
      <p:sp>
        <p:nvSpPr>
          <p:cNvPr id="5" name="Content Placeholder 4"/>
          <p:cNvSpPr>
            <a:spLocks noGrp="1"/>
          </p:cNvSpPr>
          <p:nvPr>
            <p:ph sz="quarter" idx="1"/>
          </p:nvPr>
        </p:nvSpPr>
        <p:spPr>
          <a:xfrm>
            <a:off x="467544" y="1556792"/>
            <a:ext cx="8204448" cy="5004048"/>
          </a:xfrm>
        </p:spPr>
        <p:txBody>
          <a:bodyPr>
            <a:normAutofit lnSpcReduction="10000"/>
          </a:bodyPr>
          <a:lstStyle/>
          <a:p>
            <a:pPr algn="just"/>
            <a:r>
              <a:rPr lang="en-US" sz="2400" dirty="0" smtClean="0">
                <a:latin typeface="Andalus" pitchFamily="18" charset="-78"/>
                <a:cs typeface="Andalus" pitchFamily="18" charset="-78"/>
              </a:rPr>
              <a:t>Movie: is this review positive or negative?</a:t>
            </a:r>
          </a:p>
          <a:p>
            <a:pPr algn="just"/>
            <a:endParaRPr lang="en-US" sz="2400" dirty="0" smtClean="0">
              <a:latin typeface="Andalus" pitchFamily="18" charset="-78"/>
              <a:cs typeface="Andalus" pitchFamily="18" charset="-78"/>
            </a:endParaRPr>
          </a:p>
          <a:p>
            <a:pPr algn="just"/>
            <a:r>
              <a:rPr lang="en-US" sz="2400" dirty="0" smtClean="0">
                <a:latin typeface="Andalus" pitchFamily="18" charset="-78"/>
                <a:cs typeface="Andalus" pitchFamily="18" charset="-78"/>
              </a:rPr>
              <a:t>Products: What do people think about the new </a:t>
            </a:r>
            <a:r>
              <a:rPr lang="en-US" sz="2400" dirty="0" err="1" smtClean="0">
                <a:latin typeface="Andalus" pitchFamily="18" charset="-78"/>
                <a:cs typeface="Andalus" pitchFamily="18" charset="-78"/>
              </a:rPr>
              <a:t>iPhone</a:t>
            </a:r>
            <a:r>
              <a:rPr lang="en-US" sz="2400" dirty="0" smtClean="0">
                <a:latin typeface="Andalus" pitchFamily="18" charset="-78"/>
                <a:cs typeface="Andalus" pitchFamily="18" charset="-78"/>
              </a:rPr>
              <a:t>?</a:t>
            </a:r>
          </a:p>
          <a:p>
            <a:pPr algn="just"/>
            <a:endParaRPr lang="en-US" sz="2400" dirty="0" smtClean="0">
              <a:latin typeface="Andalus" pitchFamily="18" charset="-78"/>
              <a:cs typeface="Andalus" pitchFamily="18" charset="-78"/>
            </a:endParaRPr>
          </a:p>
          <a:p>
            <a:pPr algn="just"/>
            <a:r>
              <a:rPr lang="en-US" sz="2400" dirty="0" smtClean="0">
                <a:latin typeface="Andalus" pitchFamily="18" charset="-78"/>
                <a:cs typeface="Andalus" pitchFamily="18" charset="-78"/>
              </a:rPr>
              <a:t>Public Sentiment: how is the customer sentiment? Is the despair increasing?</a:t>
            </a:r>
          </a:p>
          <a:p>
            <a:pPr algn="just"/>
            <a:endParaRPr lang="en-US" sz="2400" dirty="0" smtClean="0">
              <a:latin typeface="Andalus" pitchFamily="18" charset="-78"/>
              <a:cs typeface="Andalus" pitchFamily="18" charset="-78"/>
            </a:endParaRPr>
          </a:p>
          <a:p>
            <a:pPr algn="just"/>
            <a:r>
              <a:rPr lang="en-US" sz="2400" dirty="0" smtClean="0">
                <a:latin typeface="Andalus" pitchFamily="18" charset="-78"/>
                <a:cs typeface="Andalus" pitchFamily="18" charset="-78"/>
              </a:rPr>
              <a:t>Politics: What do people think about the party or candidate or the issue?</a:t>
            </a:r>
          </a:p>
          <a:p>
            <a:pPr algn="just"/>
            <a:endParaRPr lang="en-US" sz="2400" dirty="0" smtClean="0">
              <a:latin typeface="Andalus" pitchFamily="18" charset="-78"/>
              <a:cs typeface="Andalus" pitchFamily="18" charset="-78"/>
            </a:endParaRPr>
          </a:p>
          <a:p>
            <a:pPr algn="just"/>
            <a:r>
              <a:rPr lang="en-US" sz="2400" dirty="0" smtClean="0">
                <a:latin typeface="Andalus" pitchFamily="18" charset="-78"/>
                <a:cs typeface="Andalus" pitchFamily="18" charset="-78"/>
              </a:rPr>
              <a:t>Prediction: Predict market trends or election results from the sentiment</a:t>
            </a:r>
            <a:endParaRPr lang="en-US" sz="2400" dirty="0">
              <a:latin typeface="Andalus" pitchFamily="18" charset="-78"/>
              <a:cs typeface="Andalus" pitchFamily="18" charset="-7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85728"/>
            <a:ext cx="7772400" cy="846158"/>
          </a:xfrm>
        </p:spPr>
        <p:txBody>
          <a:bodyPr>
            <a:normAutofit/>
          </a:bodyPr>
          <a:lstStyle/>
          <a:p>
            <a:pPr algn="ctr"/>
            <a:r>
              <a:rPr lang="en-US" dirty="0" smtClean="0">
                <a:solidFill>
                  <a:schemeClr val="accent1">
                    <a:lumMod val="75000"/>
                  </a:schemeClr>
                </a:solidFill>
                <a:latin typeface="Andalus" pitchFamily="18" charset="-78"/>
                <a:cs typeface="Andalus" pitchFamily="18" charset="-78"/>
              </a:rPr>
              <a:t>PROPOSED SYSTEM</a:t>
            </a:r>
            <a:endParaRPr lang="en-US" dirty="0">
              <a:solidFill>
                <a:schemeClr val="accent1">
                  <a:lumMod val="75000"/>
                </a:schemeClr>
              </a:solidFill>
              <a:latin typeface="Andalus" pitchFamily="18" charset="-78"/>
              <a:cs typeface="Andalus" pitchFamily="18" charset="-78"/>
            </a:endParaRPr>
          </a:p>
        </p:txBody>
      </p:sp>
      <p:sp>
        <p:nvSpPr>
          <p:cNvPr id="3" name="Content Placeholder 2"/>
          <p:cNvSpPr>
            <a:spLocks noGrp="1"/>
          </p:cNvSpPr>
          <p:nvPr>
            <p:ph sz="quarter" idx="1"/>
          </p:nvPr>
        </p:nvSpPr>
        <p:spPr>
          <a:xfrm>
            <a:off x="785786" y="1428736"/>
            <a:ext cx="7772400" cy="4929222"/>
          </a:xfrm>
        </p:spPr>
        <p:txBody>
          <a:bodyPr>
            <a:normAutofit fontScale="92500" lnSpcReduction="10000"/>
          </a:bodyPr>
          <a:lstStyle/>
          <a:p>
            <a:r>
              <a:rPr lang="en-US" sz="2200" dirty="0" smtClean="0">
                <a:latin typeface="Andalus" pitchFamily="18" charset="-78"/>
                <a:cs typeface="Andalus" pitchFamily="18" charset="-78"/>
              </a:rPr>
              <a:t>Polarity of many words is domain specific</a:t>
            </a:r>
          </a:p>
          <a:p>
            <a:r>
              <a:rPr lang="en-US" sz="2200" dirty="0" err="1" smtClean="0">
                <a:latin typeface="Andalus" pitchFamily="18" charset="-78"/>
                <a:cs typeface="Andalus" pitchFamily="18" charset="-78"/>
              </a:rPr>
              <a:t>Eg</a:t>
            </a:r>
            <a:r>
              <a:rPr lang="en-US" sz="2200" dirty="0" smtClean="0">
                <a:latin typeface="Andalus" pitchFamily="18" charset="-78"/>
                <a:cs typeface="Andalus" pitchFamily="18" charset="-78"/>
              </a:rPr>
              <a:t>. ‘long’ </a:t>
            </a:r>
          </a:p>
          <a:p>
            <a:pPr algn="ctr">
              <a:buNone/>
            </a:pPr>
            <a:r>
              <a:rPr lang="en-US" sz="2800" dirty="0" smtClean="0">
                <a:solidFill>
                  <a:srgbClr val="00B050"/>
                </a:solidFill>
              </a:rPr>
              <a:t>“long battery life”</a:t>
            </a:r>
          </a:p>
          <a:p>
            <a:pPr algn="ctr">
              <a:buNone/>
            </a:pPr>
            <a:r>
              <a:rPr lang="en-US" sz="2800" dirty="0" smtClean="0">
                <a:solidFill>
                  <a:srgbClr val="FF0000"/>
                </a:solidFill>
              </a:rPr>
              <a:t>“long shutter lag” </a:t>
            </a:r>
          </a:p>
          <a:p>
            <a:pPr algn="just"/>
            <a:r>
              <a:rPr lang="en-US" sz="2200" dirty="0" smtClean="0">
                <a:latin typeface="Andalus" pitchFamily="18" charset="-78"/>
                <a:cs typeface="Andalus" pitchFamily="18" charset="-78"/>
              </a:rPr>
              <a:t>Domain specific lexicons improve sentiment accuracy</a:t>
            </a:r>
          </a:p>
          <a:p>
            <a:pPr algn="just"/>
            <a:r>
              <a:rPr lang="en-US" sz="2200" dirty="0" smtClean="0">
                <a:latin typeface="Andalus" pitchFamily="18" charset="-78"/>
                <a:cs typeface="Andalus" pitchFamily="18" charset="-78"/>
              </a:rPr>
              <a:t>Aim to first identify the aspect under consideration and then the polarity.</a:t>
            </a:r>
          </a:p>
          <a:p>
            <a:pPr algn="just"/>
            <a:r>
              <a:rPr lang="en-US" sz="2200" dirty="0" smtClean="0">
                <a:latin typeface="Andalus" pitchFamily="18" charset="-78"/>
                <a:cs typeface="Andalus" pitchFamily="18" charset="-78"/>
              </a:rPr>
              <a:t>Entire customer review is broken into </a:t>
            </a:r>
            <a:r>
              <a:rPr lang="en-US" sz="2200" dirty="0" err="1" smtClean="0">
                <a:latin typeface="Andalus" pitchFamily="18" charset="-78"/>
                <a:cs typeface="Andalus" pitchFamily="18" charset="-78"/>
              </a:rPr>
              <a:t>subsentences</a:t>
            </a:r>
            <a:r>
              <a:rPr lang="en-US" sz="2200" dirty="0" smtClean="0">
                <a:latin typeface="Andalus" pitchFamily="18" charset="-78"/>
                <a:cs typeface="Andalus" pitchFamily="18" charset="-78"/>
              </a:rPr>
              <a:t> and each </a:t>
            </a:r>
            <a:r>
              <a:rPr lang="en-US" sz="2200" dirty="0" err="1" smtClean="0">
                <a:latin typeface="Andalus" pitchFamily="18" charset="-78"/>
                <a:cs typeface="Andalus" pitchFamily="18" charset="-78"/>
              </a:rPr>
              <a:t>subsentence</a:t>
            </a:r>
            <a:r>
              <a:rPr lang="en-US" sz="2200" dirty="0" smtClean="0">
                <a:latin typeface="Andalus" pitchFamily="18" charset="-78"/>
                <a:cs typeface="Andalus" pitchFamily="18" charset="-78"/>
              </a:rPr>
              <a:t> goes through aspect identification and polarity determination.</a:t>
            </a:r>
          </a:p>
          <a:p>
            <a:pPr algn="just"/>
            <a:r>
              <a:rPr lang="en-US" sz="2200" dirty="0" smtClean="0">
                <a:latin typeface="Andalus" pitchFamily="18" charset="-78"/>
                <a:cs typeface="Andalus" pitchFamily="18" charset="-78"/>
              </a:rPr>
              <a:t>Use SVM (</a:t>
            </a:r>
            <a:r>
              <a:rPr lang="en-US" sz="2200" dirty="0" err="1" smtClean="0">
                <a:latin typeface="Andalus" pitchFamily="18" charset="-78"/>
                <a:cs typeface="Andalus" pitchFamily="18" charset="-78"/>
              </a:rPr>
              <a:t>LibSVM</a:t>
            </a:r>
            <a:r>
              <a:rPr lang="en-US" sz="2200" dirty="0" smtClean="0">
                <a:latin typeface="Andalus" pitchFamily="18" charset="-78"/>
                <a:cs typeface="Andalus" pitchFamily="18" charset="-78"/>
              </a:rPr>
              <a:t>) for both classifications.</a:t>
            </a:r>
          </a:p>
          <a:p>
            <a:pPr algn="just"/>
            <a:r>
              <a:rPr lang="en-US" sz="2200" dirty="0" smtClean="0">
                <a:latin typeface="Andalus" pitchFamily="18" charset="-78"/>
                <a:cs typeface="Andalus" pitchFamily="18" charset="-78"/>
              </a:rPr>
              <a:t>We identified 12 distinct aspects and training data of around 1850 reviews was collected and manually annotated with polarity and aspect.</a:t>
            </a:r>
          </a:p>
          <a:p>
            <a:pPr algn="just"/>
            <a:endParaRPr lang="en-US" sz="2200" dirty="0" smtClean="0">
              <a:latin typeface="Andalus" pitchFamily="18" charset="-78"/>
              <a:cs typeface="Andalus" pitchFamily="18" charset="-7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5"/>
          <p:cNvSpPr txBox="1">
            <a:spLocks/>
          </p:cNvSpPr>
          <p:nvPr/>
        </p:nvSpPr>
        <p:spPr>
          <a:xfrm>
            <a:off x="500034" y="2285992"/>
            <a:ext cx="3783934" cy="3786214"/>
          </a:xfrm>
          <a:prstGeom prst="rect">
            <a:avLst/>
          </a:prstGeom>
        </p:spPr>
        <p:txBody>
          <a:bodyPr>
            <a:no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Andalus" pitchFamily="18" charset="-78"/>
                <a:ea typeface="+mn-ea"/>
                <a:cs typeface="Andalus" pitchFamily="18" charset="-78"/>
              </a:rPr>
              <a:t>2 class training data</a:t>
            </a:r>
          </a:p>
        </p:txBody>
      </p:sp>
      <p:sp>
        <p:nvSpPr>
          <p:cNvPr id="8" name="Title 1"/>
          <p:cNvSpPr txBox="1">
            <a:spLocks/>
          </p:cNvSpPr>
          <p:nvPr/>
        </p:nvSpPr>
        <p:spPr>
          <a:xfrm>
            <a:off x="785786" y="785795"/>
            <a:ext cx="7772400" cy="1000132"/>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accent1">
                    <a:lumMod val="75000"/>
                  </a:schemeClr>
                </a:solidFill>
                <a:effectLst/>
                <a:uLnTx/>
                <a:uFillTx/>
                <a:latin typeface="Andalus" pitchFamily="18" charset="-78"/>
                <a:ea typeface="+mj-ea"/>
                <a:cs typeface="Andalus" pitchFamily="18" charset="-78"/>
              </a:rPr>
              <a:t>SUPPORT VECTOR MACHINES</a:t>
            </a:r>
            <a:endParaRPr kumimoji="0" lang="en-US" sz="4000" b="0" i="0" u="none" strike="noStrike" kern="1200" cap="none" spc="0" normalizeH="0" baseline="0" noProof="0" dirty="0">
              <a:ln>
                <a:noFill/>
              </a:ln>
              <a:solidFill>
                <a:schemeClr val="accent1">
                  <a:lumMod val="75000"/>
                </a:schemeClr>
              </a:solidFill>
              <a:effectLst/>
              <a:uLnTx/>
              <a:uFillTx/>
              <a:latin typeface="Andalus" pitchFamily="18" charset="-78"/>
              <a:ea typeface="+mj-ea"/>
              <a:cs typeface="Andalus" pitchFamily="18" charset="-78"/>
            </a:endParaRPr>
          </a:p>
        </p:txBody>
      </p:sp>
      <p:pic>
        <p:nvPicPr>
          <p:cNvPr id="6" name="Picture 2"/>
          <p:cNvPicPr>
            <a:picLocks noChangeAspect="1" noChangeArrowheads="1"/>
          </p:cNvPicPr>
          <p:nvPr/>
        </p:nvPicPr>
        <p:blipFill>
          <a:blip r:embed="rId2" cstate="print"/>
          <a:srcRect/>
          <a:stretch>
            <a:fillRect/>
          </a:stretch>
        </p:blipFill>
        <p:spPr bwMode="auto">
          <a:xfrm>
            <a:off x="4857752" y="2071678"/>
            <a:ext cx="3990975" cy="3390900"/>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4786314" y="2214554"/>
            <a:ext cx="3971925" cy="35147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5"/>
          <p:cNvSpPr txBox="1">
            <a:spLocks/>
          </p:cNvSpPr>
          <p:nvPr/>
        </p:nvSpPr>
        <p:spPr>
          <a:xfrm>
            <a:off x="500034" y="2285992"/>
            <a:ext cx="3783934" cy="3786214"/>
          </a:xfrm>
          <a:prstGeom prst="rect">
            <a:avLst/>
          </a:prstGeom>
        </p:spPr>
        <p:txBody>
          <a:bodyPr>
            <a:no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Andalus" pitchFamily="18" charset="-78"/>
                <a:ea typeface="+mn-ea"/>
                <a:cs typeface="Andalus" pitchFamily="18" charset="-78"/>
              </a:rPr>
              <a:t>2 class training data</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Andalus" pitchFamily="18" charset="-78"/>
              <a:ea typeface="+mn-ea"/>
              <a:cs typeface="Andalus" pitchFamily="18" charset="-78"/>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Andalus" pitchFamily="18" charset="-78"/>
                <a:ea typeface="+mn-ea"/>
                <a:cs typeface="Andalus" pitchFamily="18" charset="-78"/>
              </a:rPr>
              <a:t>Decision boundary – </a:t>
            </a: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kumimoji="0" lang="en-US" sz="2800" b="0" i="0" u="none" strike="noStrike" kern="1200" cap="none" spc="0" normalizeH="0" baseline="0" noProof="0" dirty="0" smtClean="0">
                <a:ln>
                  <a:noFill/>
                </a:ln>
                <a:solidFill>
                  <a:schemeClr val="tx1"/>
                </a:solidFill>
                <a:effectLst/>
                <a:uLnTx/>
                <a:uFillTx/>
                <a:latin typeface="Andalus" pitchFamily="18" charset="-78"/>
                <a:ea typeface="+mn-ea"/>
                <a:cs typeface="Andalus" pitchFamily="18" charset="-78"/>
              </a:rPr>
              <a:t>	           linear separator</a:t>
            </a:r>
          </a:p>
        </p:txBody>
      </p:sp>
      <p:sp>
        <p:nvSpPr>
          <p:cNvPr id="8" name="Title 1"/>
          <p:cNvSpPr txBox="1">
            <a:spLocks/>
          </p:cNvSpPr>
          <p:nvPr/>
        </p:nvSpPr>
        <p:spPr>
          <a:xfrm>
            <a:off x="785786" y="785795"/>
            <a:ext cx="7772400" cy="1000132"/>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accent1">
                    <a:lumMod val="75000"/>
                  </a:schemeClr>
                </a:solidFill>
                <a:effectLst/>
                <a:uLnTx/>
                <a:uFillTx/>
                <a:latin typeface="Andalus" pitchFamily="18" charset="-78"/>
                <a:ea typeface="+mj-ea"/>
                <a:cs typeface="Andalus" pitchFamily="18" charset="-78"/>
              </a:rPr>
              <a:t>SUPPORT VECTOR MACHINES</a:t>
            </a:r>
            <a:endParaRPr kumimoji="0" lang="en-US" sz="4000" b="0" i="0" u="none" strike="noStrike" kern="1200" cap="none" spc="0" normalizeH="0" baseline="0" noProof="0" dirty="0">
              <a:ln>
                <a:noFill/>
              </a:ln>
              <a:solidFill>
                <a:schemeClr val="accent1">
                  <a:lumMod val="75000"/>
                </a:schemeClr>
              </a:solidFill>
              <a:effectLst/>
              <a:uLnTx/>
              <a:uFillTx/>
              <a:latin typeface="Andalus" pitchFamily="18" charset="-78"/>
              <a:ea typeface="+mj-ea"/>
              <a:cs typeface="Andalus" pitchFamily="18" charset="-78"/>
            </a:endParaRPr>
          </a:p>
        </p:txBody>
      </p:sp>
      <p:pic>
        <p:nvPicPr>
          <p:cNvPr id="6" name="Picture 2"/>
          <p:cNvPicPr>
            <a:picLocks noChangeAspect="1" noChangeArrowheads="1"/>
          </p:cNvPicPr>
          <p:nvPr/>
        </p:nvPicPr>
        <p:blipFill>
          <a:blip r:embed="rId2" cstate="print"/>
          <a:srcRect/>
          <a:stretch>
            <a:fillRect/>
          </a:stretch>
        </p:blipFill>
        <p:spPr bwMode="auto">
          <a:xfrm>
            <a:off x="4857752" y="2071678"/>
            <a:ext cx="3990975" cy="33909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5"/>
          <p:cNvSpPr txBox="1">
            <a:spLocks/>
          </p:cNvSpPr>
          <p:nvPr/>
        </p:nvSpPr>
        <p:spPr>
          <a:xfrm>
            <a:off x="500034" y="2285992"/>
            <a:ext cx="3783934" cy="3786214"/>
          </a:xfrm>
          <a:prstGeom prst="rect">
            <a:avLst/>
          </a:prstGeom>
        </p:spPr>
        <p:txBody>
          <a:bodyPr>
            <a:no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Andalus" pitchFamily="18" charset="-78"/>
                <a:ea typeface="+mn-ea"/>
                <a:cs typeface="Andalus" pitchFamily="18" charset="-78"/>
              </a:rPr>
              <a:t>2 class training data</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Andalus" pitchFamily="18" charset="-78"/>
              <a:ea typeface="+mn-ea"/>
              <a:cs typeface="Andalus" pitchFamily="18" charset="-78"/>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Andalus" pitchFamily="18" charset="-78"/>
                <a:ea typeface="+mn-ea"/>
                <a:cs typeface="Andalus" pitchFamily="18" charset="-78"/>
              </a:rPr>
              <a:t>Decision boundary – </a:t>
            </a: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kumimoji="0" lang="en-US" sz="2800" b="0" i="0" u="none" strike="noStrike" kern="1200" cap="none" spc="0" normalizeH="0" baseline="0" noProof="0" dirty="0" smtClean="0">
                <a:ln>
                  <a:noFill/>
                </a:ln>
                <a:solidFill>
                  <a:schemeClr val="tx1"/>
                </a:solidFill>
                <a:effectLst/>
                <a:uLnTx/>
                <a:uFillTx/>
                <a:latin typeface="Andalus" pitchFamily="18" charset="-78"/>
                <a:ea typeface="+mn-ea"/>
                <a:cs typeface="Andalus" pitchFamily="18" charset="-78"/>
              </a:rPr>
              <a:t>	           linear separator</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800" b="0" i="0" u="none" strike="noStrike" kern="1200" cap="none" spc="0" normalizeH="0" baseline="0" noProof="0" dirty="0" smtClean="0">
              <a:ln>
                <a:noFill/>
              </a:ln>
              <a:solidFill>
                <a:schemeClr val="tx1"/>
              </a:solidFill>
              <a:effectLst/>
              <a:uLnTx/>
              <a:uFillTx/>
              <a:latin typeface="Andalus" pitchFamily="18" charset="-78"/>
              <a:ea typeface="+mn-ea"/>
              <a:cs typeface="Andalus" pitchFamily="18" charset="-78"/>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Andalus" pitchFamily="18" charset="-78"/>
                <a:ea typeface="+mn-ea"/>
                <a:cs typeface="Andalus" pitchFamily="18" charset="-78"/>
              </a:rPr>
              <a:t>Criterion: being maximally far away from any data point</a:t>
            </a:r>
            <a:endParaRPr kumimoji="0" lang="en-US" sz="2800" b="0" i="0" u="none" strike="noStrike" kern="1200" cap="none" spc="0" normalizeH="0" baseline="0" noProof="0" dirty="0">
              <a:ln>
                <a:noFill/>
              </a:ln>
              <a:solidFill>
                <a:schemeClr val="tx1"/>
              </a:solidFill>
              <a:effectLst/>
              <a:uLnTx/>
              <a:uFillTx/>
              <a:latin typeface="Andalus" pitchFamily="18" charset="-78"/>
              <a:ea typeface="+mn-ea"/>
              <a:cs typeface="Andalus" pitchFamily="18" charset="-78"/>
            </a:endParaRPr>
          </a:p>
        </p:txBody>
      </p:sp>
      <p:pic>
        <p:nvPicPr>
          <p:cNvPr id="5" name="Picture 2"/>
          <p:cNvPicPr>
            <a:picLocks noChangeAspect="1" noChangeArrowheads="1"/>
          </p:cNvPicPr>
          <p:nvPr/>
        </p:nvPicPr>
        <p:blipFill>
          <a:blip r:embed="rId2" cstate="print"/>
          <a:srcRect/>
          <a:stretch>
            <a:fillRect/>
          </a:stretch>
        </p:blipFill>
        <p:spPr bwMode="auto">
          <a:xfrm>
            <a:off x="4786314" y="1928802"/>
            <a:ext cx="4200525" cy="4019550"/>
          </a:xfrm>
          <a:prstGeom prst="rect">
            <a:avLst/>
          </a:prstGeom>
          <a:noFill/>
          <a:ln w="9525">
            <a:noFill/>
            <a:miter lim="800000"/>
            <a:headEnd/>
            <a:tailEnd/>
          </a:ln>
          <a:effectLst/>
        </p:spPr>
      </p:pic>
      <p:sp>
        <p:nvSpPr>
          <p:cNvPr id="8" name="Title 1"/>
          <p:cNvSpPr txBox="1">
            <a:spLocks/>
          </p:cNvSpPr>
          <p:nvPr/>
        </p:nvSpPr>
        <p:spPr>
          <a:xfrm>
            <a:off x="785786" y="785795"/>
            <a:ext cx="7772400" cy="1000132"/>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accent1">
                    <a:lumMod val="75000"/>
                  </a:schemeClr>
                </a:solidFill>
                <a:effectLst/>
                <a:uLnTx/>
                <a:uFillTx/>
                <a:latin typeface="Andalus" pitchFamily="18" charset="-78"/>
                <a:ea typeface="+mj-ea"/>
                <a:cs typeface="Andalus" pitchFamily="18" charset="-78"/>
              </a:rPr>
              <a:t>SUPPORT VECTOR MACHINES</a:t>
            </a:r>
            <a:endParaRPr kumimoji="0" lang="en-US" sz="4000" b="0" i="0" u="none" strike="noStrike" kern="1200" cap="none" spc="0" normalizeH="0" baseline="0" noProof="0" dirty="0">
              <a:ln>
                <a:noFill/>
              </a:ln>
              <a:solidFill>
                <a:schemeClr val="accent1">
                  <a:lumMod val="75000"/>
                </a:schemeClr>
              </a:solidFill>
              <a:effectLst/>
              <a:uLnTx/>
              <a:uFillTx/>
              <a:latin typeface="Andalus" pitchFamily="18" charset="-78"/>
              <a:ea typeface="+mj-ea"/>
              <a:cs typeface="Andalus" pitchFamily="18" charset="-78"/>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1386</TotalTime>
  <Words>791</Words>
  <Application>Microsoft Office PowerPoint</Application>
  <PresentationFormat>On-screen Show (4:3)</PresentationFormat>
  <Paragraphs>201</Paragraphs>
  <Slides>24</Slides>
  <Notes>6</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Equity</vt:lpstr>
      <vt:lpstr>SENTIMENT ANALYSIS</vt:lpstr>
      <vt:lpstr>OUTLINE</vt:lpstr>
      <vt:lpstr>What is Sentiment Analysis?</vt:lpstr>
      <vt:lpstr>Slide 4</vt:lpstr>
      <vt:lpstr>Why Sentiment Analysis?</vt:lpstr>
      <vt:lpstr>PROPOSED SYSTEM</vt:lpstr>
      <vt:lpstr>Slide 7</vt:lpstr>
      <vt:lpstr>Slide 8</vt:lpstr>
      <vt:lpstr>Slide 9</vt:lpstr>
      <vt:lpstr>But What if the data is not linearly separable?</vt:lpstr>
      <vt:lpstr>Map the data to space where it is.. (Kernel Trick)</vt:lpstr>
      <vt:lpstr>How do we proceed?</vt:lpstr>
      <vt:lpstr>Slide 13</vt:lpstr>
      <vt:lpstr>Slide 14</vt:lpstr>
      <vt:lpstr>Slide 15</vt:lpstr>
      <vt:lpstr>Slide 16</vt:lpstr>
      <vt:lpstr>Slide 17</vt:lpstr>
      <vt:lpstr>Slide 18</vt:lpstr>
      <vt:lpstr>FUTURE SCOPE</vt:lpstr>
      <vt:lpstr>APPENDIX</vt:lpstr>
      <vt:lpstr>Slide 21</vt:lpstr>
      <vt:lpstr>Slide 22</vt:lpstr>
      <vt:lpstr>Slide 23</vt:lpstr>
      <vt:lpstr>Slide 24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KH</dc:creator>
  <cp:lastModifiedBy>KH</cp:lastModifiedBy>
  <cp:revision>179</cp:revision>
  <dcterms:created xsi:type="dcterms:W3CDTF">2012-04-10T18:47:21Z</dcterms:created>
  <dcterms:modified xsi:type="dcterms:W3CDTF">2013-04-22T13:48:03Z</dcterms:modified>
</cp:coreProperties>
</file>