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8" roundtripDataSignature="AMtx7mhmwlzCwKvj48VSsgTTJ4XOQdTg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62CBDCD-8A61-4FE9-9C6C-779630BAD990}">
  <a:tblStyle styleId="{162CBDCD-8A61-4FE9-9C6C-779630BAD990}"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customschemas.google.com/relationships/presentationmetadata" Target="metadata"/><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43fe8c7453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43fe8c7453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243fe8c7453_0_7: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43fe8c7453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43fe8c7453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243fe8c7453_0_14: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7f5e24d8e6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7f5e24d8e6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27f5e24d8e6_0_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5005be4bfe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5005be4bfe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25005be4bfe_0_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5005be4bfe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5005be4bfe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25005be4bfe_0_7: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5e44bb4550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5e44bb4550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25e44bb4550_0_13: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7f5e24d8e6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7f5e24d8e6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27f5e24d8e6_1_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538f3acd8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4538f3acd8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24538f3acd8_0_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4525dfafc0_0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24525dfafc0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4538f3acd8_0_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24538f3acd8_0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4538f3acd8_0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24538f3acd8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3fe8c7453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3fe8c7453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243fe8c7453_0_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1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480"/>
              </a:spcBef>
              <a:spcAft>
                <a:spcPts val="0"/>
              </a:spcAft>
              <a:buClr>
                <a:schemeClr val="dk1"/>
              </a:buClr>
              <a:buSzPts val="2400"/>
              <a:buFont typeface="Arial"/>
              <a:buNone/>
              <a:defRPr/>
            </a:lvl1pPr>
            <a:lvl2pPr lvl="1" algn="ctr">
              <a:spcBef>
                <a:spcPts val="400"/>
              </a:spcBef>
              <a:spcAft>
                <a:spcPts val="0"/>
              </a:spcAft>
              <a:buClr>
                <a:schemeClr val="dk1"/>
              </a:buClr>
              <a:buSzPts val="2000"/>
              <a:buFont typeface="Arial"/>
              <a:buNone/>
              <a:defRPr/>
            </a:lvl2pPr>
            <a:lvl3pPr lvl="2" algn="ctr">
              <a:spcBef>
                <a:spcPts val="480"/>
              </a:spcBef>
              <a:spcAft>
                <a:spcPts val="0"/>
              </a:spcAft>
              <a:buClr>
                <a:schemeClr val="dk1"/>
              </a:buClr>
              <a:buSzPts val="2400"/>
              <a:buFont typeface="Arial"/>
              <a:buNone/>
              <a:defRPr/>
            </a:lvl3pPr>
            <a:lvl4pPr lvl="3" algn="ctr">
              <a:spcBef>
                <a:spcPts val="320"/>
              </a:spcBef>
              <a:spcAft>
                <a:spcPts val="0"/>
              </a:spcAft>
              <a:buClr>
                <a:schemeClr val="dk1"/>
              </a:buClr>
              <a:buSzPts val="1600"/>
              <a:buFont typeface="Arial"/>
              <a:buNone/>
              <a:defRPr/>
            </a:lvl4pPr>
            <a:lvl5pPr lvl="4" algn="ctr">
              <a:spcBef>
                <a:spcPts val="280"/>
              </a:spcBef>
              <a:spcAft>
                <a:spcPts val="0"/>
              </a:spcAft>
              <a:buClr>
                <a:schemeClr val="dk1"/>
              </a:buClr>
              <a:buSzPts val="1400"/>
              <a:buFont typeface="Arial"/>
              <a:buNone/>
              <a:defRPr/>
            </a:lvl5pPr>
            <a:lvl6pPr lvl="5" algn="ctr">
              <a:spcBef>
                <a:spcPts val="280"/>
              </a:spcBef>
              <a:spcAft>
                <a:spcPts val="0"/>
              </a:spcAft>
              <a:buClr>
                <a:schemeClr val="dk1"/>
              </a:buClr>
              <a:buSzPts val="1400"/>
              <a:buFont typeface="Arial"/>
              <a:buNone/>
              <a:defRPr/>
            </a:lvl6pPr>
            <a:lvl7pPr lvl="6" algn="ctr">
              <a:spcBef>
                <a:spcPts val="280"/>
              </a:spcBef>
              <a:spcAft>
                <a:spcPts val="0"/>
              </a:spcAft>
              <a:buClr>
                <a:schemeClr val="dk1"/>
              </a:buClr>
              <a:buSzPts val="1400"/>
              <a:buFont typeface="Arial"/>
              <a:buNone/>
              <a:defRPr/>
            </a:lvl7pPr>
            <a:lvl8pPr lvl="7" algn="ctr">
              <a:spcBef>
                <a:spcPts val="280"/>
              </a:spcBef>
              <a:spcAft>
                <a:spcPts val="0"/>
              </a:spcAft>
              <a:buClr>
                <a:schemeClr val="dk1"/>
              </a:buClr>
              <a:buSzPts val="1400"/>
              <a:buFont typeface="Arial"/>
              <a:buNone/>
              <a:defRPr/>
            </a:lvl8pPr>
            <a:lvl9pPr lvl="8" algn="ctr">
              <a:spcBef>
                <a:spcPts val="280"/>
              </a:spcBef>
              <a:spcAft>
                <a:spcPts val="0"/>
              </a:spcAft>
              <a:buClr>
                <a:schemeClr val="dk1"/>
              </a:buClr>
              <a:buSzPts val="1400"/>
              <a:buFont typeface="Arial"/>
              <a:buNone/>
              <a:defRPr/>
            </a:lvl9pPr>
          </a:lstStyle>
          <a:p/>
        </p:txBody>
      </p:sp>
      <p:sp>
        <p:nvSpPr>
          <p:cNvPr id="18" name="Google Shape;18;p14"/>
          <p:cNvSpPr txBox="1"/>
          <p:nvPr>
            <p:ph idx="12" type="sldNum"/>
          </p:nvPr>
        </p:nvSpPr>
        <p:spPr>
          <a:xfrm>
            <a:off x="6553200" y="637857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5"/>
          <p:cNvSpPr txBox="1"/>
          <p:nvPr>
            <p:ph type="title"/>
          </p:nvPr>
        </p:nvSpPr>
        <p:spPr>
          <a:xfrm>
            <a:off x="457200" y="122237"/>
            <a:ext cx="8229600" cy="6397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25"/>
          <p:cNvSpPr txBox="1"/>
          <p:nvPr>
            <p:ph idx="12" type="sldNum"/>
          </p:nvPr>
        </p:nvSpPr>
        <p:spPr>
          <a:xfrm>
            <a:off x="6553200" y="637857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2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59" name="Google Shape;59;p2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60" name="Google Shape;60;p2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61" name="Google Shape;61;p2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62" name="Google Shape;62;p26"/>
          <p:cNvSpPr txBox="1"/>
          <p:nvPr>
            <p:ph idx="12" type="sldNum"/>
          </p:nvPr>
        </p:nvSpPr>
        <p:spPr>
          <a:xfrm>
            <a:off x="6553200" y="637857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3" name="Shape 63"/>
        <p:cNvGrpSpPr/>
        <p:nvPr/>
      </p:nvGrpSpPr>
      <p:grpSpPr>
        <a:xfrm>
          <a:off x="0" y="0"/>
          <a:ext cx="0" cy="0"/>
          <a:chOff x="0" y="0"/>
          <a:chExt cx="0" cy="0"/>
        </a:xfrm>
      </p:grpSpPr>
      <p:sp>
        <p:nvSpPr>
          <p:cNvPr id="64" name="Google Shape;64;p27"/>
          <p:cNvSpPr txBox="1"/>
          <p:nvPr>
            <p:ph type="title"/>
          </p:nvPr>
        </p:nvSpPr>
        <p:spPr>
          <a:xfrm>
            <a:off x="457200" y="122237"/>
            <a:ext cx="8229600" cy="6397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5" name="Google Shape;65;p27"/>
          <p:cNvSpPr txBox="1"/>
          <p:nvPr>
            <p:ph idx="1" type="body"/>
          </p:nvPr>
        </p:nvSpPr>
        <p:spPr>
          <a:xfrm>
            <a:off x="457200" y="1066800"/>
            <a:ext cx="4038600" cy="51816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66" name="Google Shape;66;p27"/>
          <p:cNvSpPr txBox="1"/>
          <p:nvPr>
            <p:ph idx="2" type="body"/>
          </p:nvPr>
        </p:nvSpPr>
        <p:spPr>
          <a:xfrm>
            <a:off x="4648200" y="1066800"/>
            <a:ext cx="4038600" cy="51816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67" name="Google Shape;67;p27"/>
          <p:cNvSpPr txBox="1"/>
          <p:nvPr>
            <p:ph idx="12" type="sldNum"/>
          </p:nvPr>
        </p:nvSpPr>
        <p:spPr>
          <a:xfrm>
            <a:off x="6553200" y="637857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2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0" name="Google Shape;70;p2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71" name="Google Shape;71;p28"/>
          <p:cNvSpPr txBox="1"/>
          <p:nvPr>
            <p:ph idx="12" type="sldNum"/>
          </p:nvPr>
        </p:nvSpPr>
        <p:spPr>
          <a:xfrm>
            <a:off x="6553200" y="637857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0" name="Shape 80"/>
        <p:cNvGrpSpPr/>
        <p:nvPr/>
      </p:nvGrpSpPr>
      <p:grpSpPr>
        <a:xfrm>
          <a:off x="0" y="0"/>
          <a:ext cx="0" cy="0"/>
          <a:chOff x="0" y="0"/>
          <a:chExt cx="0" cy="0"/>
        </a:xfrm>
      </p:grpSpPr>
      <p:sp>
        <p:nvSpPr>
          <p:cNvPr id="81" name="Google Shape;81;p16"/>
          <p:cNvSpPr txBox="1"/>
          <p:nvPr>
            <p:ph type="title"/>
          </p:nvPr>
        </p:nvSpPr>
        <p:spPr>
          <a:xfrm>
            <a:off x="457200" y="122237"/>
            <a:ext cx="8229600" cy="6397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2" name="Google Shape;82;p16"/>
          <p:cNvSpPr txBox="1"/>
          <p:nvPr>
            <p:ph idx="1" type="body"/>
          </p:nvPr>
        </p:nvSpPr>
        <p:spPr>
          <a:xfrm>
            <a:off x="457200" y="1066800"/>
            <a:ext cx="8229600" cy="5181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3" name="Google Shape;83;p16"/>
          <p:cNvSpPr txBox="1"/>
          <p:nvPr>
            <p:ph idx="12" type="sldNum"/>
          </p:nvPr>
        </p:nvSpPr>
        <p:spPr>
          <a:xfrm>
            <a:off x="6553200" y="637857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19" name="Shape 19"/>
        <p:cNvGrpSpPr/>
        <p:nvPr/>
      </p:nvGrpSpPr>
      <p:grpSpPr>
        <a:xfrm>
          <a:off x="0" y="0"/>
          <a:ext cx="0" cy="0"/>
          <a:chOff x="0" y="0"/>
          <a:chExt cx="0" cy="0"/>
        </a:xfrm>
      </p:grpSpPr>
      <p:sp>
        <p:nvSpPr>
          <p:cNvPr id="20" name="Google Shape;20;p17"/>
          <p:cNvSpPr txBox="1"/>
          <p:nvPr>
            <p:ph type="title"/>
          </p:nvPr>
        </p:nvSpPr>
        <p:spPr>
          <a:xfrm>
            <a:off x="457200" y="122238"/>
            <a:ext cx="8229600" cy="6397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 name="Google Shape;21;p17"/>
          <p:cNvSpPr txBox="1"/>
          <p:nvPr>
            <p:ph idx="12" type="sldNum"/>
          </p:nvPr>
        </p:nvSpPr>
        <p:spPr>
          <a:xfrm>
            <a:off x="6553200" y="637857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22" name="Shape 22"/>
        <p:cNvGrpSpPr/>
        <p:nvPr/>
      </p:nvGrpSpPr>
      <p:grpSpPr>
        <a:xfrm>
          <a:off x="0" y="0"/>
          <a:ext cx="0" cy="0"/>
          <a:chOff x="0" y="0"/>
          <a:chExt cx="0" cy="0"/>
        </a:xfrm>
      </p:grpSpPr>
      <p:sp>
        <p:nvSpPr>
          <p:cNvPr id="23" name="Google Shape;23;p18"/>
          <p:cNvSpPr txBox="1"/>
          <p:nvPr>
            <p:ph type="title"/>
          </p:nvPr>
        </p:nvSpPr>
        <p:spPr>
          <a:xfrm>
            <a:off x="457200" y="122238"/>
            <a:ext cx="8229600" cy="6397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 name="Google Shape;24;p18"/>
          <p:cNvSpPr txBox="1"/>
          <p:nvPr>
            <p:ph idx="1" type="body"/>
          </p:nvPr>
        </p:nvSpPr>
        <p:spPr>
          <a:xfrm>
            <a:off x="457200" y="1066800"/>
            <a:ext cx="4038600" cy="5181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18"/>
          <p:cNvSpPr txBox="1"/>
          <p:nvPr>
            <p:ph idx="2" type="body"/>
          </p:nvPr>
        </p:nvSpPr>
        <p:spPr>
          <a:xfrm>
            <a:off x="4648200" y="1066800"/>
            <a:ext cx="4038600" cy="2514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18"/>
          <p:cNvSpPr txBox="1"/>
          <p:nvPr>
            <p:ph idx="3" type="body"/>
          </p:nvPr>
        </p:nvSpPr>
        <p:spPr>
          <a:xfrm>
            <a:off x="4648200" y="3733800"/>
            <a:ext cx="4038600" cy="2514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 name="Google Shape;27;p18"/>
          <p:cNvSpPr txBox="1"/>
          <p:nvPr>
            <p:ph idx="12" type="sldNum"/>
          </p:nvPr>
        </p:nvSpPr>
        <p:spPr>
          <a:xfrm>
            <a:off x="6553200" y="637857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28" name="Shape 28"/>
        <p:cNvGrpSpPr/>
        <p:nvPr/>
      </p:nvGrpSpPr>
      <p:grpSpPr>
        <a:xfrm>
          <a:off x="0" y="0"/>
          <a:ext cx="0" cy="0"/>
          <a:chOff x="0" y="0"/>
          <a:chExt cx="0" cy="0"/>
        </a:xfrm>
      </p:grpSpPr>
      <p:sp>
        <p:nvSpPr>
          <p:cNvPr id="29" name="Google Shape;29;p19"/>
          <p:cNvSpPr txBox="1"/>
          <p:nvPr>
            <p:ph type="title"/>
          </p:nvPr>
        </p:nvSpPr>
        <p:spPr>
          <a:xfrm>
            <a:off x="457200" y="122238"/>
            <a:ext cx="8229600" cy="6397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 name="Google Shape;30;p19"/>
          <p:cNvSpPr txBox="1"/>
          <p:nvPr>
            <p:ph idx="1" type="body"/>
          </p:nvPr>
        </p:nvSpPr>
        <p:spPr>
          <a:xfrm>
            <a:off x="457200" y="1066800"/>
            <a:ext cx="4038600" cy="5181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19"/>
          <p:cNvSpPr txBox="1"/>
          <p:nvPr>
            <p:ph idx="2" type="body"/>
          </p:nvPr>
        </p:nvSpPr>
        <p:spPr>
          <a:xfrm>
            <a:off x="4648200" y="1066800"/>
            <a:ext cx="4038600" cy="5181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 name="Google Shape;32;p19"/>
          <p:cNvSpPr txBox="1"/>
          <p:nvPr>
            <p:ph idx="12" type="sldNum"/>
          </p:nvPr>
        </p:nvSpPr>
        <p:spPr>
          <a:xfrm>
            <a:off x="6553200" y="637857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3" name="Shape 33"/>
        <p:cNvGrpSpPr/>
        <p:nvPr/>
      </p:nvGrpSpPr>
      <p:grpSpPr>
        <a:xfrm>
          <a:off x="0" y="0"/>
          <a:ext cx="0" cy="0"/>
          <a:chOff x="0" y="0"/>
          <a:chExt cx="0" cy="0"/>
        </a:xfrm>
      </p:grpSpPr>
      <p:sp>
        <p:nvSpPr>
          <p:cNvPr id="34" name="Google Shape;34;p20"/>
          <p:cNvSpPr txBox="1"/>
          <p:nvPr>
            <p:ph type="title"/>
          </p:nvPr>
        </p:nvSpPr>
        <p:spPr>
          <a:xfrm rot="5400000">
            <a:off x="4595019" y="2156619"/>
            <a:ext cx="6126162"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20"/>
          <p:cNvSpPr txBox="1"/>
          <p:nvPr>
            <p:ph idx="1" type="body"/>
          </p:nvPr>
        </p:nvSpPr>
        <p:spPr>
          <a:xfrm rot="5400000">
            <a:off x="404019" y="175419"/>
            <a:ext cx="6126162"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 name="Google Shape;36;p20"/>
          <p:cNvSpPr txBox="1"/>
          <p:nvPr>
            <p:ph idx="12" type="sldNum"/>
          </p:nvPr>
        </p:nvSpPr>
        <p:spPr>
          <a:xfrm>
            <a:off x="6553200" y="637857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7" name="Shape 37"/>
        <p:cNvGrpSpPr/>
        <p:nvPr/>
      </p:nvGrpSpPr>
      <p:grpSpPr>
        <a:xfrm>
          <a:off x="0" y="0"/>
          <a:ext cx="0" cy="0"/>
          <a:chOff x="0" y="0"/>
          <a:chExt cx="0" cy="0"/>
        </a:xfrm>
      </p:grpSpPr>
      <p:sp>
        <p:nvSpPr>
          <p:cNvPr id="38" name="Google Shape;38;p21"/>
          <p:cNvSpPr txBox="1"/>
          <p:nvPr>
            <p:ph type="title"/>
          </p:nvPr>
        </p:nvSpPr>
        <p:spPr>
          <a:xfrm>
            <a:off x="457200" y="122237"/>
            <a:ext cx="8229600" cy="6397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21"/>
          <p:cNvSpPr txBox="1"/>
          <p:nvPr>
            <p:ph idx="1" type="body"/>
          </p:nvPr>
        </p:nvSpPr>
        <p:spPr>
          <a:xfrm rot="5400000">
            <a:off x="1981200" y="-457200"/>
            <a:ext cx="5181600"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 name="Google Shape;40;p21"/>
          <p:cNvSpPr txBox="1"/>
          <p:nvPr>
            <p:ph idx="12" type="sldNum"/>
          </p:nvPr>
        </p:nvSpPr>
        <p:spPr>
          <a:xfrm>
            <a:off x="6553200" y="637857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1" name="Shape 41"/>
        <p:cNvGrpSpPr/>
        <p:nvPr/>
      </p:nvGrpSpPr>
      <p:grpSpPr>
        <a:xfrm>
          <a:off x="0" y="0"/>
          <a:ext cx="0" cy="0"/>
          <a:chOff x="0" y="0"/>
          <a:chExt cx="0" cy="0"/>
        </a:xfrm>
      </p:grpSpPr>
      <p:sp>
        <p:nvSpPr>
          <p:cNvPr id="42" name="Google Shape;42;p2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3" name="Google Shape;43;p22"/>
          <p:cNvSpPr/>
          <p:nvPr>
            <p:ph idx="2" type="pic"/>
          </p:nvPr>
        </p:nvSpPr>
        <p:spPr>
          <a:xfrm>
            <a:off x="1792288" y="612775"/>
            <a:ext cx="5486400" cy="4114800"/>
          </a:xfrm>
          <a:prstGeom prst="rect">
            <a:avLst/>
          </a:prstGeom>
          <a:noFill/>
          <a:ln>
            <a:noFill/>
          </a:ln>
        </p:spPr>
      </p:sp>
      <p:sp>
        <p:nvSpPr>
          <p:cNvPr id="44" name="Google Shape;44;p2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45" name="Google Shape;45;p22"/>
          <p:cNvSpPr txBox="1"/>
          <p:nvPr>
            <p:ph idx="12" type="sldNum"/>
          </p:nvPr>
        </p:nvSpPr>
        <p:spPr>
          <a:xfrm>
            <a:off x="6553200" y="637857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6" name="Shape 46"/>
        <p:cNvGrpSpPr/>
        <p:nvPr/>
      </p:nvGrpSpPr>
      <p:grpSpPr>
        <a:xfrm>
          <a:off x="0" y="0"/>
          <a:ext cx="0" cy="0"/>
          <a:chOff x="0" y="0"/>
          <a:chExt cx="0" cy="0"/>
        </a:xfrm>
      </p:grpSpPr>
      <p:sp>
        <p:nvSpPr>
          <p:cNvPr id="47" name="Google Shape;47;p2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 name="Google Shape;48;p2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49" name="Google Shape;49;p2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50" name="Google Shape;50;p23"/>
          <p:cNvSpPr txBox="1"/>
          <p:nvPr>
            <p:ph idx="12" type="sldNum"/>
          </p:nvPr>
        </p:nvSpPr>
        <p:spPr>
          <a:xfrm>
            <a:off x="6553200" y="637857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24"/>
          <p:cNvSpPr txBox="1"/>
          <p:nvPr>
            <p:ph idx="12" type="sldNum"/>
          </p:nvPr>
        </p:nvSpPr>
        <p:spPr>
          <a:xfrm>
            <a:off x="6553200" y="637857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4.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457200" y="122237"/>
            <a:ext cx="8229600" cy="639762"/>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2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32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32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32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32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32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32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32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3200" u="none" cap="none" strike="noStrike">
                <a:solidFill>
                  <a:schemeClr val="dk2"/>
                </a:solidFill>
                <a:latin typeface="Arial"/>
                <a:ea typeface="Arial"/>
                <a:cs typeface="Arial"/>
                <a:sym typeface="Arial"/>
              </a:defRPr>
            </a:lvl9pPr>
          </a:lstStyle>
          <a:p/>
        </p:txBody>
      </p:sp>
      <p:sp>
        <p:nvSpPr>
          <p:cNvPr id="11" name="Google Shape;11;p13"/>
          <p:cNvSpPr txBox="1"/>
          <p:nvPr>
            <p:ph idx="1" type="body"/>
          </p:nvPr>
        </p:nvSpPr>
        <p:spPr>
          <a:xfrm>
            <a:off x="457200" y="1066800"/>
            <a:ext cx="8229600" cy="51816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2" name="Google Shape;12;p13"/>
          <p:cNvSpPr txBox="1"/>
          <p:nvPr>
            <p:ph idx="12" type="sldNum"/>
          </p:nvPr>
        </p:nvSpPr>
        <p:spPr>
          <a:xfrm>
            <a:off x="6553200" y="637857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cxnSp>
        <p:nvCxnSpPr>
          <p:cNvPr id="13" name="Google Shape;13;p13"/>
          <p:cNvCxnSpPr/>
          <p:nvPr/>
        </p:nvCxnSpPr>
        <p:spPr>
          <a:xfrm>
            <a:off x="0" y="914400"/>
            <a:ext cx="9144000" cy="0"/>
          </a:xfrm>
          <a:prstGeom prst="straightConnector1">
            <a:avLst/>
          </a:prstGeom>
          <a:noFill/>
          <a:ln cap="flat" cmpd="sng" w="28575">
            <a:solidFill>
              <a:schemeClr val="accent2"/>
            </a:solidFill>
            <a:prstDash val="solid"/>
            <a:miter lim="800000"/>
            <a:headEnd len="med" w="med" type="none"/>
            <a:tailEnd len="med" w="med" type="none"/>
          </a:ln>
        </p:spPr>
      </p:cxnSp>
      <p:cxnSp>
        <p:nvCxnSpPr>
          <p:cNvPr id="14" name="Google Shape;14;p13"/>
          <p:cNvCxnSpPr/>
          <p:nvPr/>
        </p:nvCxnSpPr>
        <p:spPr>
          <a:xfrm>
            <a:off x="0" y="6324600"/>
            <a:ext cx="9144000" cy="0"/>
          </a:xfrm>
          <a:prstGeom prst="straightConnector1">
            <a:avLst/>
          </a:prstGeom>
          <a:noFill/>
          <a:ln cap="flat" cmpd="sng" w="28575">
            <a:solidFill>
              <a:schemeClr val="accent2"/>
            </a:solidFill>
            <a:prstDash val="solid"/>
            <a:miter lim="800000"/>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 name="Shape 72"/>
        <p:cNvGrpSpPr/>
        <p:nvPr/>
      </p:nvGrpSpPr>
      <p:grpSpPr>
        <a:xfrm>
          <a:off x="0" y="0"/>
          <a:ext cx="0" cy="0"/>
          <a:chOff x="0" y="0"/>
          <a:chExt cx="0" cy="0"/>
        </a:xfrm>
      </p:grpSpPr>
      <p:cxnSp>
        <p:nvCxnSpPr>
          <p:cNvPr id="73" name="Google Shape;73;p15"/>
          <p:cNvCxnSpPr/>
          <p:nvPr/>
        </p:nvCxnSpPr>
        <p:spPr>
          <a:xfrm>
            <a:off x="0" y="914400"/>
            <a:ext cx="9144000" cy="0"/>
          </a:xfrm>
          <a:prstGeom prst="straightConnector1">
            <a:avLst/>
          </a:prstGeom>
          <a:noFill/>
          <a:ln cap="flat" cmpd="sng" w="28575">
            <a:solidFill>
              <a:schemeClr val="accent2"/>
            </a:solidFill>
            <a:prstDash val="solid"/>
            <a:miter lim="800000"/>
            <a:headEnd len="med" w="med" type="none"/>
            <a:tailEnd len="med" w="med" type="none"/>
          </a:ln>
        </p:spPr>
      </p:cxnSp>
      <p:cxnSp>
        <p:nvCxnSpPr>
          <p:cNvPr id="74" name="Google Shape;74;p15"/>
          <p:cNvCxnSpPr/>
          <p:nvPr/>
        </p:nvCxnSpPr>
        <p:spPr>
          <a:xfrm>
            <a:off x="0" y="6324600"/>
            <a:ext cx="9144000" cy="0"/>
          </a:xfrm>
          <a:prstGeom prst="straightConnector1">
            <a:avLst/>
          </a:prstGeom>
          <a:noFill/>
          <a:ln cap="flat" cmpd="sng" w="28575">
            <a:solidFill>
              <a:schemeClr val="accent2"/>
            </a:solidFill>
            <a:prstDash val="solid"/>
            <a:miter lim="800000"/>
            <a:headEnd len="med" w="med" type="none"/>
            <a:tailEnd len="med" w="med" type="none"/>
          </a:ln>
        </p:spPr>
      </p:cxnSp>
      <p:sp>
        <p:nvSpPr>
          <p:cNvPr id="75" name="Google Shape;75;p15"/>
          <p:cNvSpPr txBox="1"/>
          <p:nvPr/>
        </p:nvSpPr>
        <p:spPr>
          <a:xfrm>
            <a:off x="3556000" y="6362700"/>
            <a:ext cx="1905000" cy="4572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76" name="Google Shape;76;p15"/>
          <p:cNvPicPr preferRelativeResize="0"/>
          <p:nvPr/>
        </p:nvPicPr>
        <p:blipFill rotWithShape="1">
          <a:blip r:embed="rId1">
            <a:alphaModFix/>
          </a:blip>
          <a:srcRect b="0" l="0" r="0" t="0"/>
          <a:stretch/>
        </p:blipFill>
        <p:spPr>
          <a:xfrm>
            <a:off x="0" y="6324600"/>
            <a:ext cx="561975" cy="533400"/>
          </a:xfrm>
          <a:prstGeom prst="rect">
            <a:avLst/>
          </a:prstGeom>
          <a:noFill/>
          <a:ln>
            <a:noFill/>
          </a:ln>
        </p:spPr>
      </p:pic>
      <p:sp>
        <p:nvSpPr>
          <p:cNvPr id="77" name="Google Shape;77;p15"/>
          <p:cNvSpPr txBox="1"/>
          <p:nvPr>
            <p:ph type="title"/>
          </p:nvPr>
        </p:nvSpPr>
        <p:spPr>
          <a:xfrm>
            <a:off x="457200" y="122237"/>
            <a:ext cx="8229600" cy="639762"/>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2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32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32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32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32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32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32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32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3200" u="none" cap="none" strike="noStrike">
                <a:solidFill>
                  <a:schemeClr val="dk2"/>
                </a:solidFill>
                <a:latin typeface="Arial"/>
                <a:ea typeface="Arial"/>
                <a:cs typeface="Arial"/>
                <a:sym typeface="Arial"/>
              </a:defRPr>
            </a:lvl9pPr>
          </a:lstStyle>
          <a:p/>
        </p:txBody>
      </p:sp>
      <p:sp>
        <p:nvSpPr>
          <p:cNvPr id="78" name="Google Shape;78;p15"/>
          <p:cNvSpPr txBox="1"/>
          <p:nvPr>
            <p:ph idx="1" type="body"/>
          </p:nvPr>
        </p:nvSpPr>
        <p:spPr>
          <a:xfrm>
            <a:off x="457200" y="1066800"/>
            <a:ext cx="8229600" cy="51816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79" name="Google Shape;79;p15"/>
          <p:cNvSpPr txBox="1"/>
          <p:nvPr>
            <p:ph idx="12" type="sldNum"/>
          </p:nvPr>
        </p:nvSpPr>
        <p:spPr>
          <a:xfrm>
            <a:off x="6553200" y="637857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63"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993175" y="1890650"/>
            <a:ext cx="7256700" cy="1147200"/>
          </a:xfrm>
          <a:prstGeom prst="rect">
            <a:avLst/>
          </a:prstGeom>
          <a:noFill/>
          <a:ln>
            <a:noFill/>
          </a:ln>
        </p:spPr>
        <p:txBody>
          <a:bodyPr anchorCtr="0" anchor="ctr" bIns="45700" lIns="91425" spcFirstLastPara="1" rIns="91425" wrap="square" tIns="45700">
            <a:noAutofit/>
          </a:bodyPr>
          <a:lstStyle/>
          <a:p>
            <a:pPr indent="0" lvl="0" marL="1016000" marR="939800" rtl="0" algn="l">
              <a:lnSpc>
                <a:spcPct val="115000"/>
              </a:lnSpc>
              <a:spcBef>
                <a:spcPts val="300"/>
              </a:spcBef>
              <a:spcAft>
                <a:spcPts val="0"/>
              </a:spcAft>
              <a:buClr>
                <a:schemeClr val="dk1"/>
              </a:buClr>
              <a:buSzPts val="1100"/>
              <a:buFont typeface="Arial"/>
              <a:buNone/>
            </a:pPr>
            <a:r>
              <a:rPr b="1" lang="en-US" sz="3300">
                <a:solidFill>
                  <a:schemeClr val="dk1"/>
                </a:solidFill>
                <a:latin typeface="Times New Roman"/>
                <a:ea typeface="Times New Roman"/>
                <a:cs typeface="Times New Roman"/>
                <a:sym typeface="Times New Roman"/>
              </a:rPr>
              <a:t>Intelligent Object Detection and Interactive Surveillance</a:t>
            </a:r>
            <a:endParaRPr b="1" sz="3300">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800"/>
              </a:spcAft>
              <a:buClr>
                <a:schemeClr val="dk1"/>
              </a:buClr>
              <a:buSzPts val="1100"/>
              <a:buFont typeface="Arial"/>
              <a:buNone/>
            </a:pPr>
            <a:r>
              <a:t/>
            </a:r>
            <a:endParaRPr b="1" sz="3300">
              <a:latin typeface="Times New Roman"/>
              <a:ea typeface="Times New Roman"/>
              <a:cs typeface="Times New Roman"/>
              <a:sym typeface="Times New Roman"/>
            </a:endParaRPr>
          </a:p>
        </p:txBody>
      </p:sp>
      <p:sp>
        <p:nvSpPr>
          <p:cNvPr id="89" name="Google Shape;89;p1"/>
          <p:cNvSpPr txBox="1"/>
          <p:nvPr/>
        </p:nvSpPr>
        <p:spPr>
          <a:xfrm>
            <a:off x="1603375" y="1000125"/>
            <a:ext cx="63945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Department of Information Technology</a:t>
            </a:r>
            <a:endParaRPr/>
          </a:p>
        </p:txBody>
      </p:sp>
      <p:pic>
        <p:nvPicPr>
          <p:cNvPr id="90" name="Google Shape;90;p1"/>
          <p:cNvPicPr preferRelativeResize="0"/>
          <p:nvPr/>
        </p:nvPicPr>
        <p:blipFill rotWithShape="1">
          <a:blip r:embed="rId3">
            <a:alphaModFix/>
          </a:blip>
          <a:srcRect b="0" l="0" r="0" t="0"/>
          <a:stretch/>
        </p:blipFill>
        <p:spPr>
          <a:xfrm>
            <a:off x="215900" y="76200"/>
            <a:ext cx="1079500" cy="787400"/>
          </a:xfrm>
          <a:prstGeom prst="rect">
            <a:avLst/>
          </a:prstGeom>
          <a:noFill/>
          <a:ln>
            <a:noFill/>
          </a:ln>
        </p:spPr>
      </p:pic>
      <p:sp>
        <p:nvSpPr>
          <p:cNvPr id="91" name="Google Shape;91;p1"/>
          <p:cNvSpPr txBox="1"/>
          <p:nvPr/>
        </p:nvSpPr>
        <p:spPr>
          <a:xfrm>
            <a:off x="1219200" y="-3175"/>
            <a:ext cx="7162800" cy="887400"/>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Clr>
                <a:schemeClr val="dk1"/>
              </a:buClr>
              <a:buSzPts val="1400"/>
              <a:buFont typeface="Times New Roman"/>
              <a:buNone/>
            </a:pPr>
            <a:r>
              <a:rPr b="1" i="0" lang="en-US" sz="1400" u="none" cap="none" strike="noStrike">
                <a:solidFill>
                  <a:schemeClr val="dk1"/>
                </a:solidFill>
                <a:latin typeface="Times New Roman"/>
                <a:ea typeface="Times New Roman"/>
                <a:cs typeface="Times New Roman"/>
                <a:sym typeface="Times New Roman"/>
              </a:rPr>
              <a:t>Aldel Education Trust’s</a:t>
            </a:r>
            <a:endParaRPr b="0" i="0" sz="1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80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            St. John College of Engineering and Management, Palghar</a:t>
            </a:r>
            <a:endParaRPr/>
          </a:p>
          <a:p>
            <a:pPr indent="0" lvl="0" marL="0" marR="0" rtl="0" algn="ctr">
              <a:lnSpc>
                <a:spcPct val="100000"/>
              </a:lnSpc>
              <a:spcBef>
                <a:spcPts val="0"/>
              </a:spcBef>
              <a:spcAft>
                <a:spcPts val="0"/>
              </a:spcAft>
              <a:buClr>
                <a:srgbClr val="C00000"/>
              </a:buClr>
              <a:buSzPts val="1200"/>
              <a:buFont typeface="Times New Roman"/>
              <a:buNone/>
            </a:pPr>
            <a:r>
              <a:rPr b="1" i="0" lang="en-US" sz="1200" u="none" cap="none" strike="noStrike">
                <a:solidFill>
                  <a:srgbClr val="C00000"/>
                </a:solidFill>
                <a:latin typeface="Times New Roman"/>
                <a:ea typeface="Times New Roman"/>
                <a:cs typeface="Times New Roman"/>
                <a:sym typeface="Times New Roman"/>
              </a:rPr>
              <a:t>NAAC Accredited with Grade A</a:t>
            </a:r>
            <a:r>
              <a:rPr b="1" lang="en-US" sz="1200">
                <a:solidFill>
                  <a:srgbClr val="C00000"/>
                </a:solidFill>
                <a:latin typeface="Times New Roman"/>
                <a:ea typeface="Times New Roman"/>
                <a:cs typeface="Times New Roman"/>
                <a:sym typeface="Times New Roman"/>
              </a:rPr>
              <a:t>+</a:t>
            </a:r>
            <a:endParaRPr/>
          </a:p>
        </p:txBody>
      </p:sp>
      <p:pic>
        <p:nvPicPr>
          <p:cNvPr id="92" name="Google Shape;92;p1"/>
          <p:cNvPicPr preferRelativeResize="0"/>
          <p:nvPr/>
        </p:nvPicPr>
        <p:blipFill rotWithShape="1">
          <a:blip r:embed="rId4">
            <a:alphaModFix/>
          </a:blip>
          <a:srcRect b="0" l="0" r="0" t="0"/>
          <a:stretch/>
        </p:blipFill>
        <p:spPr>
          <a:xfrm>
            <a:off x="8077200" y="69850"/>
            <a:ext cx="838200" cy="796925"/>
          </a:xfrm>
          <a:prstGeom prst="rect">
            <a:avLst/>
          </a:prstGeom>
          <a:noFill/>
          <a:ln>
            <a:noFill/>
          </a:ln>
        </p:spPr>
      </p:pic>
      <p:sp>
        <p:nvSpPr>
          <p:cNvPr id="93" name="Google Shape;93;p1"/>
          <p:cNvSpPr txBox="1"/>
          <p:nvPr/>
        </p:nvSpPr>
        <p:spPr>
          <a:xfrm>
            <a:off x="457200" y="3200400"/>
            <a:ext cx="8153400" cy="30603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       Sushma Kumbhar                     [EU1204038]</a:t>
            </a:r>
            <a:endParaRPr b="1" sz="28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Akash Patel                               [EU1204003]</a:t>
            </a:r>
            <a:endParaRPr b="1" sz="28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Heenal Patel                              [EU1204021]</a:t>
            </a:r>
            <a:endParaRPr b="1" sz="2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Ms.Shraddha More</a:t>
            </a:r>
            <a:r>
              <a:rPr b="1" i="0" lang="en-US" sz="2400" u="none" cap="none" strike="noStrike">
                <a:solidFill>
                  <a:schemeClr val="dk1"/>
                </a:solidFill>
                <a:latin typeface="Times New Roman"/>
                <a:ea typeface="Times New Roman"/>
                <a:cs typeface="Times New Roman"/>
                <a:sym typeface="Times New Roman"/>
              </a:rPr>
              <a:t>| </a:t>
            </a:r>
            <a:r>
              <a:rPr b="1" lang="en-US" sz="2400">
                <a:solidFill>
                  <a:schemeClr val="dk1"/>
                </a:solidFill>
                <a:latin typeface="Times New Roman"/>
                <a:ea typeface="Times New Roman"/>
                <a:cs typeface="Times New Roman"/>
                <a:sym typeface="Times New Roman"/>
              </a:rPr>
              <a:t>Assistant Professor</a:t>
            </a:r>
            <a:endParaRPr b="0" i="0" sz="2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2400"/>
              <a:buFont typeface="Times New Roman"/>
              <a:buNone/>
            </a:pPr>
            <a:r>
              <a:t/>
            </a:r>
            <a:endParaRPr b="1" sz="24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November</a:t>
            </a:r>
            <a:r>
              <a:rPr b="1" i="0" lang="en-US" sz="2400" u="none" cap="none" strike="noStrike">
                <a:solidFill>
                  <a:schemeClr val="dk1"/>
                </a:solidFill>
                <a:latin typeface="Times New Roman"/>
                <a:ea typeface="Times New Roman"/>
                <a:cs typeface="Times New Roman"/>
                <a:sym typeface="Times New Roman"/>
              </a:rPr>
              <a:t> </a:t>
            </a:r>
            <a:r>
              <a:rPr b="1" lang="en-US" sz="2400">
                <a:solidFill>
                  <a:schemeClr val="dk1"/>
                </a:solidFill>
                <a:latin typeface="Times New Roman"/>
                <a:ea typeface="Times New Roman"/>
                <a:cs typeface="Times New Roman"/>
                <a:sym typeface="Times New Roman"/>
              </a:rPr>
              <a:t>8,</a:t>
            </a:r>
            <a:r>
              <a:rPr b="1" i="0" lang="en-US" sz="2400" u="none" cap="none" strike="noStrike">
                <a:solidFill>
                  <a:schemeClr val="dk1"/>
                </a:solidFill>
                <a:latin typeface="Times New Roman"/>
                <a:ea typeface="Times New Roman"/>
                <a:cs typeface="Times New Roman"/>
                <a:sym typeface="Times New Roman"/>
              </a:rPr>
              <a:t> 20</a:t>
            </a:r>
            <a:r>
              <a:rPr b="1" lang="en-US" sz="2400">
                <a:solidFill>
                  <a:schemeClr val="dk1"/>
                </a:solidFill>
                <a:latin typeface="Times New Roman"/>
                <a:ea typeface="Times New Roman"/>
                <a:cs typeface="Times New Roman"/>
                <a:sym typeface="Times New Roman"/>
              </a:rPr>
              <a:t>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43fe8c7453_0_7"/>
          <p:cNvSpPr txBox="1"/>
          <p:nvPr>
            <p:ph type="title"/>
          </p:nvPr>
        </p:nvSpPr>
        <p:spPr>
          <a:xfrm>
            <a:off x="457200" y="122237"/>
            <a:ext cx="8229600" cy="639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Scope</a:t>
            </a:r>
            <a:endParaRPr b="1">
              <a:latin typeface="Times New Roman"/>
              <a:ea typeface="Times New Roman"/>
              <a:cs typeface="Times New Roman"/>
              <a:sym typeface="Times New Roman"/>
            </a:endParaRPr>
          </a:p>
        </p:txBody>
      </p:sp>
      <p:sp>
        <p:nvSpPr>
          <p:cNvPr id="162" name="Google Shape;162;g243fe8c7453_0_7"/>
          <p:cNvSpPr txBox="1"/>
          <p:nvPr>
            <p:ph idx="1" type="body"/>
          </p:nvPr>
        </p:nvSpPr>
        <p:spPr>
          <a:xfrm>
            <a:off x="457200" y="1066800"/>
            <a:ext cx="8229600" cy="5181600"/>
          </a:xfrm>
          <a:prstGeom prst="rect">
            <a:avLst/>
          </a:prstGeom>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t/>
            </a:r>
            <a:endParaRPr sz="1400">
              <a:solidFill>
                <a:srgbClr val="333333"/>
              </a:solidFill>
              <a:highlight>
                <a:schemeClr val="lt1"/>
              </a:highlight>
              <a:latin typeface="Times New Roman"/>
              <a:ea typeface="Times New Roman"/>
              <a:cs typeface="Times New Roman"/>
              <a:sym typeface="Times New Roman"/>
            </a:endParaRPr>
          </a:p>
          <a:p>
            <a:pPr indent="-317500" lvl="0" marL="457200" rtl="0" algn="just">
              <a:lnSpc>
                <a:spcPct val="150000"/>
              </a:lnSpc>
              <a:spcBef>
                <a:spcPts val="1200"/>
              </a:spcBef>
              <a:spcAft>
                <a:spcPts val="0"/>
              </a:spcAft>
              <a:buClr>
                <a:srgbClr val="333333"/>
              </a:buClr>
              <a:buSzPts val="1400"/>
              <a:buFont typeface="Times New Roman"/>
              <a:buChar char="●"/>
            </a:pPr>
            <a:r>
              <a:rPr lang="en-US" sz="1400">
                <a:solidFill>
                  <a:srgbClr val="374151"/>
                </a:solidFill>
                <a:highlight>
                  <a:schemeClr val="lt1"/>
                </a:highlight>
                <a:latin typeface="Times New Roman"/>
                <a:ea typeface="Times New Roman"/>
                <a:cs typeface="Times New Roman"/>
                <a:sym typeface="Times New Roman"/>
              </a:rPr>
              <a:t>The project scope includes the development and implementation of state-of-the-art deep learning models for face detection and recognition. </a:t>
            </a:r>
            <a:endParaRPr sz="1400">
              <a:solidFill>
                <a:srgbClr val="374151"/>
              </a:solidFill>
              <a:highlight>
                <a:schemeClr val="lt1"/>
              </a:highlight>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333333"/>
              </a:buClr>
              <a:buSzPts val="1400"/>
              <a:buFont typeface="Times New Roman"/>
              <a:buChar char="●"/>
            </a:pPr>
            <a:r>
              <a:rPr lang="en-US" sz="1400">
                <a:solidFill>
                  <a:srgbClr val="333333"/>
                </a:solidFill>
                <a:highlight>
                  <a:schemeClr val="lt1"/>
                </a:highlight>
                <a:latin typeface="Times New Roman"/>
                <a:ea typeface="Times New Roman"/>
                <a:cs typeface="Times New Roman"/>
                <a:sym typeface="Times New Roman"/>
              </a:rPr>
              <a:t>Integration of YOLO-NAS for real-time and highly accurate object detection in security and surveillance applications.</a:t>
            </a:r>
            <a:endParaRPr sz="1400">
              <a:solidFill>
                <a:srgbClr val="333333"/>
              </a:solidFill>
              <a:highlight>
                <a:schemeClr val="lt1"/>
              </a:highlight>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333333"/>
              </a:buClr>
              <a:buSzPts val="1400"/>
              <a:buFont typeface="Times New Roman"/>
              <a:buChar char="●"/>
            </a:pPr>
            <a:r>
              <a:rPr lang="en-US" sz="1400">
                <a:solidFill>
                  <a:srgbClr val="374151"/>
                </a:solidFill>
                <a:highlight>
                  <a:schemeClr val="lt1"/>
                </a:highlight>
                <a:latin typeface="Times New Roman"/>
                <a:ea typeface="Times New Roman"/>
                <a:cs typeface="Times New Roman"/>
                <a:sym typeface="Times New Roman"/>
              </a:rPr>
              <a:t>The project will encompass the creation of specialized algorithms for intruder detection, distinguishing between authorized and unauthorized individuals. </a:t>
            </a:r>
            <a:endParaRPr sz="1400">
              <a:solidFill>
                <a:srgbClr val="374151"/>
              </a:solidFill>
              <a:highlight>
                <a:schemeClr val="lt1"/>
              </a:highlight>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333333"/>
              </a:buClr>
              <a:buSzPts val="1400"/>
              <a:buFont typeface="Times New Roman"/>
              <a:buChar char="●"/>
            </a:pPr>
            <a:r>
              <a:rPr lang="en-US" sz="1400">
                <a:solidFill>
                  <a:srgbClr val="374151"/>
                </a:solidFill>
                <a:highlight>
                  <a:schemeClr val="lt1"/>
                </a:highlight>
                <a:latin typeface="Times New Roman"/>
                <a:ea typeface="Times New Roman"/>
                <a:cs typeface="Times New Roman"/>
                <a:sym typeface="Times New Roman"/>
              </a:rPr>
              <a:t>These models will enable the system to accurately identify individuals, providing access control and identity verification in secure environments.</a:t>
            </a:r>
            <a:endParaRPr sz="1400">
              <a:solidFill>
                <a:srgbClr val="333333"/>
              </a:solidFill>
              <a:highlight>
                <a:schemeClr val="lt1"/>
              </a:highlight>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333333"/>
              </a:buClr>
              <a:buSzPts val="1400"/>
              <a:buFont typeface="Times New Roman"/>
              <a:buChar char="●"/>
            </a:pPr>
            <a:r>
              <a:rPr lang="en-US" sz="1400">
                <a:solidFill>
                  <a:srgbClr val="374151"/>
                </a:solidFill>
                <a:highlight>
                  <a:schemeClr val="lt1"/>
                </a:highlight>
                <a:latin typeface="Times New Roman"/>
                <a:ea typeface="Times New Roman"/>
                <a:cs typeface="Times New Roman"/>
                <a:sym typeface="Times New Roman"/>
              </a:rPr>
              <a:t>The system will be designed to process data in real-time, ensuring swift detection and response to security events</a:t>
            </a:r>
            <a:endParaRPr sz="1400">
              <a:solidFill>
                <a:srgbClr val="374151"/>
              </a:solidFill>
              <a:highlight>
                <a:schemeClr val="lt1"/>
              </a:highlight>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374151"/>
              </a:buClr>
              <a:buSzPts val="1400"/>
              <a:buFont typeface="Times New Roman"/>
              <a:buChar char="●"/>
            </a:pPr>
            <a:r>
              <a:rPr lang="en-US" sz="1400">
                <a:solidFill>
                  <a:srgbClr val="374151"/>
                </a:solidFill>
                <a:highlight>
                  <a:schemeClr val="lt1"/>
                </a:highlight>
                <a:latin typeface="Times New Roman"/>
                <a:ea typeface="Times New Roman"/>
                <a:cs typeface="Times New Roman"/>
                <a:sym typeface="Times New Roman"/>
              </a:rPr>
              <a:t>The project scope extends to integrating the detection algorithms with alerting and notification systems. This integration will enable immediate alerts to be sent to security personnel or law enforcement agencies when security threats are detected.</a:t>
            </a:r>
            <a:endParaRPr sz="1400">
              <a:solidFill>
                <a:srgbClr val="333333"/>
              </a:solidFill>
              <a:highlight>
                <a:schemeClr val="lt1"/>
              </a:highlight>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t/>
            </a:r>
            <a:endParaRPr sz="1400">
              <a:highlight>
                <a:schemeClr val="lt1"/>
              </a:highlight>
              <a:latin typeface="Times New Roman"/>
              <a:ea typeface="Times New Roman"/>
              <a:cs typeface="Times New Roman"/>
              <a:sym typeface="Times New Roman"/>
            </a:endParaRPr>
          </a:p>
        </p:txBody>
      </p:sp>
      <p:sp>
        <p:nvSpPr>
          <p:cNvPr id="163" name="Google Shape;163;g243fe8c7453_0_7"/>
          <p:cNvSpPr txBox="1"/>
          <p:nvPr>
            <p:ph idx="12" type="sldNum"/>
          </p:nvPr>
        </p:nvSpPr>
        <p:spPr>
          <a:xfrm>
            <a:off x="6553200" y="6378575"/>
            <a:ext cx="21336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6"/>
          <p:cNvSpPr txBox="1"/>
          <p:nvPr>
            <p:ph type="title"/>
          </p:nvPr>
        </p:nvSpPr>
        <p:spPr>
          <a:xfrm>
            <a:off x="393700" y="-131763"/>
            <a:ext cx="8229600" cy="639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Proposed System</a:t>
            </a:r>
            <a:endParaRPr/>
          </a:p>
        </p:txBody>
      </p:sp>
      <p:sp>
        <p:nvSpPr>
          <p:cNvPr id="169" name="Google Shape;169;p6"/>
          <p:cNvSpPr txBox="1"/>
          <p:nvPr>
            <p:ph idx="1" type="body"/>
          </p:nvPr>
        </p:nvSpPr>
        <p:spPr>
          <a:xfrm>
            <a:off x="457200" y="1066800"/>
            <a:ext cx="8229600" cy="51816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lang="en-US" sz="1400">
                <a:solidFill>
                  <a:srgbClr val="333333"/>
                </a:solidFill>
                <a:highlight>
                  <a:schemeClr val="lt1"/>
                </a:highlight>
                <a:latin typeface="Times New Roman"/>
                <a:ea typeface="Times New Roman"/>
                <a:cs typeface="Times New Roman"/>
                <a:sym typeface="Times New Roman"/>
              </a:rPr>
              <a:t>Our proposed advanced Security and Surveillance System addresses the limitations faced by traditional camera-based surveillance systems, ushering in a new era of security and surveillance. By leveraging state-of-the-art machine learning techniques, particularly object detection, this system offers intelligent, real-time security enhancements.The integration of object detection technology allows the system to differentiate between authorized and unauthorized individuals accurately. By combining this capability with robust facial recognition, we ensure precise identity verification and access control, thus minimizing false alarms and improving security. Additionally, the system's object detection features provide efficient motion detection, reducing false positives and enhancing reliability. Real-time data processing capabilities enable swift responses, while behavior analysis ensures early anomaly detection. Furthermore, the system optimizes resource usage, reducing energy consumption in commercial and public spaces. With seamless integration into existing security infrastructure, our advanced Security and Surveillance System not only rectifies the shortcomings of traditional systems but also paves the way for a safer and more secure environment, making it a game-changer in the field of security and surveillance.</a:t>
            </a:r>
            <a:endParaRPr sz="1400">
              <a:solidFill>
                <a:srgbClr val="333333"/>
              </a:solidFill>
              <a:highlight>
                <a:schemeClr val="lt1"/>
              </a:highlight>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ts val="1100"/>
              <a:buFont typeface="Arial"/>
              <a:buNone/>
            </a:pPr>
            <a:r>
              <a:t/>
            </a:r>
            <a:endParaRPr sz="1400">
              <a:solidFill>
                <a:srgbClr val="333333"/>
              </a:solidFill>
              <a:highlight>
                <a:schemeClr val="lt1"/>
              </a:highlight>
              <a:latin typeface="Times New Roman"/>
              <a:ea typeface="Times New Roman"/>
              <a:cs typeface="Times New Roman"/>
              <a:sym typeface="Times New Roman"/>
            </a:endParaRPr>
          </a:p>
          <a:p>
            <a:pPr indent="0" lvl="0" marL="342900" marR="0" rtl="0" algn="just">
              <a:lnSpc>
                <a:spcPct val="150000"/>
              </a:lnSpc>
              <a:spcBef>
                <a:spcPts val="1200"/>
              </a:spcBef>
              <a:spcAft>
                <a:spcPts val="0"/>
              </a:spcAft>
              <a:buNone/>
            </a:pPr>
            <a:r>
              <a:t/>
            </a:r>
            <a:endParaRPr sz="1400">
              <a:latin typeface="Times New Roman"/>
              <a:ea typeface="Times New Roman"/>
              <a:cs typeface="Times New Roman"/>
              <a:sym typeface="Times New Roman"/>
            </a:endParaRPr>
          </a:p>
        </p:txBody>
      </p:sp>
      <p:sp>
        <p:nvSpPr>
          <p:cNvPr id="170" name="Google Shape;170;p6"/>
          <p:cNvSpPr txBox="1"/>
          <p:nvPr/>
        </p:nvSpPr>
        <p:spPr>
          <a:xfrm>
            <a:off x="6553200" y="637857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43fe8c7453_0_14"/>
          <p:cNvSpPr txBox="1"/>
          <p:nvPr>
            <p:ph type="title"/>
          </p:nvPr>
        </p:nvSpPr>
        <p:spPr>
          <a:xfrm>
            <a:off x="457200" y="122237"/>
            <a:ext cx="8229600" cy="639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Block Diagram</a:t>
            </a:r>
            <a:endParaRPr b="1">
              <a:latin typeface="Times New Roman"/>
              <a:ea typeface="Times New Roman"/>
              <a:cs typeface="Times New Roman"/>
              <a:sym typeface="Times New Roman"/>
            </a:endParaRPr>
          </a:p>
        </p:txBody>
      </p:sp>
      <p:sp>
        <p:nvSpPr>
          <p:cNvPr id="177" name="Google Shape;177;g243fe8c7453_0_14"/>
          <p:cNvSpPr txBox="1"/>
          <p:nvPr>
            <p:ph idx="12" type="sldNum"/>
          </p:nvPr>
        </p:nvSpPr>
        <p:spPr>
          <a:xfrm>
            <a:off x="6553200" y="6378575"/>
            <a:ext cx="21336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pic>
        <p:nvPicPr>
          <p:cNvPr id="178" name="Google Shape;178;g243fe8c7453_0_14"/>
          <p:cNvPicPr preferRelativeResize="0"/>
          <p:nvPr/>
        </p:nvPicPr>
        <p:blipFill>
          <a:blip r:embed="rId3">
            <a:alphaModFix/>
          </a:blip>
          <a:stretch>
            <a:fillRect/>
          </a:stretch>
        </p:blipFill>
        <p:spPr>
          <a:xfrm>
            <a:off x="1471650" y="1137825"/>
            <a:ext cx="6060550" cy="4437025"/>
          </a:xfrm>
          <a:prstGeom prst="rect">
            <a:avLst/>
          </a:prstGeom>
          <a:noFill/>
          <a:ln>
            <a:noFill/>
          </a:ln>
        </p:spPr>
      </p:pic>
      <p:sp>
        <p:nvSpPr>
          <p:cNvPr id="179" name="Google Shape;179;g243fe8c7453_0_14"/>
          <p:cNvSpPr txBox="1"/>
          <p:nvPr/>
        </p:nvSpPr>
        <p:spPr>
          <a:xfrm>
            <a:off x="4106900" y="5718375"/>
            <a:ext cx="2133600" cy="2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Times New Roman"/>
                <a:ea typeface="Times New Roman"/>
                <a:cs typeface="Times New Roman"/>
                <a:sym typeface="Times New Roman"/>
              </a:rPr>
              <a:t>Fig 1 (Block Diagram)</a:t>
            </a:r>
            <a:endParaRPr b="1">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27f5e24d8e6_0_0"/>
          <p:cNvSpPr txBox="1"/>
          <p:nvPr>
            <p:ph type="title"/>
          </p:nvPr>
        </p:nvSpPr>
        <p:spPr>
          <a:xfrm>
            <a:off x="457200" y="122237"/>
            <a:ext cx="8229600" cy="639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a:t>Flow Chart</a:t>
            </a:r>
            <a:endParaRPr b="1"/>
          </a:p>
        </p:txBody>
      </p:sp>
      <p:sp>
        <p:nvSpPr>
          <p:cNvPr id="186" name="Google Shape;186;g27f5e24d8e6_0_0"/>
          <p:cNvSpPr txBox="1"/>
          <p:nvPr>
            <p:ph idx="12" type="sldNum"/>
          </p:nvPr>
        </p:nvSpPr>
        <p:spPr>
          <a:xfrm>
            <a:off x="6553200" y="6378575"/>
            <a:ext cx="21336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pic>
        <p:nvPicPr>
          <p:cNvPr id="187" name="Google Shape;187;g27f5e24d8e6_0_0"/>
          <p:cNvPicPr preferRelativeResize="0"/>
          <p:nvPr/>
        </p:nvPicPr>
        <p:blipFill>
          <a:blip r:embed="rId3">
            <a:alphaModFix/>
          </a:blip>
          <a:stretch>
            <a:fillRect/>
          </a:stretch>
        </p:blipFill>
        <p:spPr>
          <a:xfrm>
            <a:off x="1870375" y="930475"/>
            <a:ext cx="5566125" cy="4915500"/>
          </a:xfrm>
          <a:prstGeom prst="rect">
            <a:avLst/>
          </a:prstGeom>
          <a:noFill/>
          <a:ln>
            <a:noFill/>
          </a:ln>
        </p:spPr>
      </p:pic>
      <p:sp>
        <p:nvSpPr>
          <p:cNvPr id="188" name="Google Shape;188;g27f5e24d8e6_0_0"/>
          <p:cNvSpPr txBox="1"/>
          <p:nvPr/>
        </p:nvSpPr>
        <p:spPr>
          <a:xfrm>
            <a:off x="3879925" y="5845975"/>
            <a:ext cx="180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latin typeface="Times New Roman"/>
                <a:ea typeface="Times New Roman"/>
                <a:cs typeface="Times New Roman"/>
                <a:sym typeface="Times New Roman"/>
              </a:rPr>
              <a:t>Fig 2(Flowchart)</a:t>
            </a:r>
            <a:endParaRPr b="1">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25005be4bfe_0_0"/>
          <p:cNvSpPr txBox="1"/>
          <p:nvPr>
            <p:ph type="title"/>
          </p:nvPr>
        </p:nvSpPr>
        <p:spPr>
          <a:xfrm>
            <a:off x="457200" y="122237"/>
            <a:ext cx="8229600" cy="639900"/>
          </a:xfrm>
          <a:prstGeom prst="rect">
            <a:avLst/>
          </a:prstGeom>
        </p:spPr>
        <p:txBody>
          <a:bodyPr anchorCtr="0" anchor="ctr" bIns="45700" lIns="91425" spcFirstLastPara="1" rIns="91425" wrap="square" tIns="45700">
            <a:noAutofit/>
          </a:bodyPr>
          <a:lstStyle/>
          <a:p>
            <a:pPr indent="0" lvl="0" marL="520700" rtl="0" algn="ctr">
              <a:spcBef>
                <a:spcPts val="370"/>
              </a:spcBef>
              <a:spcAft>
                <a:spcPts val="0"/>
              </a:spcAft>
              <a:buNone/>
            </a:pPr>
            <a:r>
              <a:rPr b="1" lang="en-US">
                <a:solidFill>
                  <a:schemeClr val="dk1"/>
                </a:solidFill>
                <a:latin typeface="Times New Roman"/>
                <a:ea typeface="Times New Roman"/>
                <a:cs typeface="Times New Roman"/>
                <a:sym typeface="Times New Roman"/>
              </a:rPr>
              <a:t>Screenshots of Output with Description</a:t>
            </a:r>
            <a:endParaRPr/>
          </a:p>
        </p:txBody>
      </p:sp>
      <p:sp>
        <p:nvSpPr>
          <p:cNvPr id="195" name="Google Shape;195;g25005be4bfe_0_0"/>
          <p:cNvSpPr txBox="1"/>
          <p:nvPr>
            <p:ph idx="1" type="body"/>
          </p:nvPr>
        </p:nvSpPr>
        <p:spPr>
          <a:xfrm>
            <a:off x="457200" y="1066800"/>
            <a:ext cx="8229600" cy="5181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b="1" sz="14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Following is the output of the object detection model which is able to detect any object in the images and videos.It will help to detect any object in the real time Footage in the camera</a:t>
            </a:r>
            <a:endParaRPr sz="2900"/>
          </a:p>
        </p:txBody>
      </p:sp>
      <p:sp>
        <p:nvSpPr>
          <p:cNvPr id="196" name="Google Shape;196;g25005be4bfe_0_0"/>
          <p:cNvSpPr txBox="1"/>
          <p:nvPr>
            <p:ph idx="12" type="sldNum"/>
          </p:nvPr>
        </p:nvSpPr>
        <p:spPr>
          <a:xfrm>
            <a:off x="6553200" y="6378575"/>
            <a:ext cx="21336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pic>
        <p:nvPicPr>
          <p:cNvPr id="197" name="Google Shape;197;g25005be4bfe_0_0"/>
          <p:cNvPicPr preferRelativeResize="0"/>
          <p:nvPr/>
        </p:nvPicPr>
        <p:blipFill>
          <a:blip r:embed="rId3">
            <a:alphaModFix/>
          </a:blip>
          <a:stretch>
            <a:fillRect/>
          </a:stretch>
        </p:blipFill>
        <p:spPr>
          <a:xfrm>
            <a:off x="1877875" y="2231200"/>
            <a:ext cx="5718126" cy="2852800"/>
          </a:xfrm>
          <a:prstGeom prst="rect">
            <a:avLst/>
          </a:prstGeom>
          <a:noFill/>
          <a:ln>
            <a:noFill/>
          </a:ln>
        </p:spPr>
      </p:pic>
      <p:sp>
        <p:nvSpPr>
          <p:cNvPr id="198" name="Google Shape;198;g25005be4bfe_0_0"/>
          <p:cNvSpPr txBox="1"/>
          <p:nvPr/>
        </p:nvSpPr>
        <p:spPr>
          <a:xfrm>
            <a:off x="3895875" y="5303725"/>
            <a:ext cx="25677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latin typeface="Times New Roman"/>
                <a:ea typeface="Times New Roman"/>
                <a:cs typeface="Times New Roman"/>
                <a:sym typeface="Times New Roman"/>
              </a:rPr>
              <a:t>Fig 3(Object Detection Model)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5005be4bfe_0_7"/>
          <p:cNvSpPr txBox="1"/>
          <p:nvPr>
            <p:ph type="title"/>
          </p:nvPr>
        </p:nvSpPr>
        <p:spPr>
          <a:xfrm>
            <a:off x="457200" y="122237"/>
            <a:ext cx="8229600" cy="639900"/>
          </a:xfrm>
          <a:prstGeom prst="rect">
            <a:avLst/>
          </a:prstGeom>
        </p:spPr>
        <p:txBody>
          <a:bodyPr anchorCtr="0" anchor="ctr" bIns="45700" lIns="91425" spcFirstLastPara="1" rIns="91425" wrap="square" tIns="45700">
            <a:noAutofit/>
          </a:bodyPr>
          <a:lstStyle/>
          <a:p>
            <a:pPr indent="0" lvl="0" marL="520700" rtl="0" algn="ctr">
              <a:spcBef>
                <a:spcPts val="370"/>
              </a:spcBef>
              <a:spcAft>
                <a:spcPts val="0"/>
              </a:spcAft>
              <a:buNone/>
            </a:pPr>
            <a:r>
              <a:rPr b="1" lang="en-US">
                <a:solidFill>
                  <a:schemeClr val="dk1"/>
                </a:solidFill>
                <a:latin typeface="Times New Roman"/>
                <a:ea typeface="Times New Roman"/>
                <a:cs typeface="Times New Roman"/>
                <a:sym typeface="Times New Roman"/>
              </a:rPr>
              <a:t>Screenshots of Output with Description</a:t>
            </a:r>
            <a:endParaRPr/>
          </a:p>
        </p:txBody>
      </p:sp>
      <p:sp>
        <p:nvSpPr>
          <p:cNvPr id="205" name="Google Shape;205;g25005be4bfe_0_7"/>
          <p:cNvSpPr txBox="1"/>
          <p:nvPr>
            <p:ph idx="1" type="body"/>
          </p:nvPr>
        </p:nvSpPr>
        <p:spPr>
          <a:xfrm>
            <a:off x="457200" y="1066800"/>
            <a:ext cx="8229600" cy="5181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Following is the 2 output of Face detection &amp; Face Recognition model which is able to detect multiple  faces of the person in real time footage. It will help to know about the identification of Person</a:t>
            </a:r>
            <a:endParaRPr sz="1600"/>
          </a:p>
        </p:txBody>
      </p:sp>
      <p:sp>
        <p:nvSpPr>
          <p:cNvPr id="206" name="Google Shape;206;g25005be4bfe_0_7"/>
          <p:cNvSpPr txBox="1"/>
          <p:nvPr>
            <p:ph idx="12" type="sldNum"/>
          </p:nvPr>
        </p:nvSpPr>
        <p:spPr>
          <a:xfrm>
            <a:off x="6553200" y="6378575"/>
            <a:ext cx="21336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7" name="Google Shape;207;g25005be4bfe_0_7"/>
          <p:cNvPicPr preferRelativeResize="0"/>
          <p:nvPr/>
        </p:nvPicPr>
        <p:blipFill>
          <a:blip r:embed="rId3">
            <a:alphaModFix/>
          </a:blip>
          <a:stretch>
            <a:fillRect/>
          </a:stretch>
        </p:blipFill>
        <p:spPr>
          <a:xfrm>
            <a:off x="2205300" y="1910700"/>
            <a:ext cx="5438551" cy="3780850"/>
          </a:xfrm>
          <a:prstGeom prst="rect">
            <a:avLst/>
          </a:prstGeom>
          <a:noFill/>
          <a:ln>
            <a:noFill/>
          </a:ln>
        </p:spPr>
      </p:pic>
      <p:sp>
        <p:nvSpPr>
          <p:cNvPr id="208" name="Google Shape;208;g25005be4bfe_0_7"/>
          <p:cNvSpPr txBox="1"/>
          <p:nvPr/>
        </p:nvSpPr>
        <p:spPr>
          <a:xfrm>
            <a:off x="3784225" y="5879100"/>
            <a:ext cx="26952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Times New Roman"/>
                <a:ea typeface="Times New Roman"/>
                <a:cs typeface="Times New Roman"/>
                <a:sym typeface="Times New Roman"/>
              </a:rPr>
              <a:t>Fig 4</a:t>
            </a:r>
            <a:r>
              <a:rPr b="1" lang="en-US">
                <a:solidFill>
                  <a:schemeClr val="dk1"/>
                </a:solidFill>
                <a:latin typeface="Times New Roman"/>
                <a:ea typeface="Times New Roman"/>
                <a:cs typeface="Times New Roman"/>
                <a:sym typeface="Times New Roman"/>
              </a:rPr>
              <a:t>(Face Detection Model)</a:t>
            </a:r>
            <a:endParaRPr b="1">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25e44bb4550_0_13"/>
          <p:cNvSpPr txBox="1"/>
          <p:nvPr>
            <p:ph type="title"/>
          </p:nvPr>
        </p:nvSpPr>
        <p:spPr>
          <a:xfrm>
            <a:off x="457200" y="122237"/>
            <a:ext cx="8229600" cy="639900"/>
          </a:xfrm>
          <a:prstGeom prst="rect">
            <a:avLst/>
          </a:prstGeom>
        </p:spPr>
        <p:txBody>
          <a:bodyPr anchorCtr="0" anchor="ctr" bIns="45700" lIns="91425" spcFirstLastPara="1" rIns="91425" wrap="square" tIns="45700">
            <a:noAutofit/>
          </a:bodyPr>
          <a:lstStyle/>
          <a:p>
            <a:pPr indent="0" lvl="0" marL="520700" rtl="0" algn="ctr">
              <a:spcBef>
                <a:spcPts val="370"/>
              </a:spcBef>
              <a:spcAft>
                <a:spcPts val="0"/>
              </a:spcAft>
              <a:buNone/>
            </a:pPr>
            <a:r>
              <a:rPr b="1" lang="en-US">
                <a:solidFill>
                  <a:schemeClr val="dk1"/>
                </a:solidFill>
                <a:latin typeface="Times New Roman"/>
                <a:ea typeface="Times New Roman"/>
                <a:cs typeface="Times New Roman"/>
                <a:sym typeface="Times New Roman"/>
              </a:rPr>
              <a:t>Screenshots of Output with Description</a:t>
            </a:r>
            <a:endParaRPr/>
          </a:p>
        </p:txBody>
      </p:sp>
      <p:sp>
        <p:nvSpPr>
          <p:cNvPr id="215" name="Google Shape;215;g25e44bb4550_0_13"/>
          <p:cNvSpPr txBox="1"/>
          <p:nvPr>
            <p:ph idx="1" type="body"/>
          </p:nvPr>
        </p:nvSpPr>
        <p:spPr>
          <a:xfrm>
            <a:off x="457200" y="979550"/>
            <a:ext cx="8229600" cy="5181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Following is the output of Motion detection model which is able to detect the motion of any object in real time. It will help to detect any unusual activity based on some criteria. </a:t>
            </a:r>
            <a:endParaRPr sz="1600">
              <a:latin typeface="Times New Roman"/>
              <a:ea typeface="Times New Roman"/>
              <a:cs typeface="Times New Roman"/>
              <a:sym typeface="Times New Roman"/>
            </a:endParaRPr>
          </a:p>
        </p:txBody>
      </p:sp>
      <p:sp>
        <p:nvSpPr>
          <p:cNvPr id="216" name="Google Shape;216;g25e44bb4550_0_13"/>
          <p:cNvSpPr txBox="1"/>
          <p:nvPr>
            <p:ph idx="12" type="sldNum"/>
          </p:nvPr>
        </p:nvSpPr>
        <p:spPr>
          <a:xfrm>
            <a:off x="6553200" y="6378575"/>
            <a:ext cx="21336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pic>
        <p:nvPicPr>
          <p:cNvPr id="217" name="Google Shape;217;g25e44bb4550_0_13"/>
          <p:cNvPicPr preferRelativeResize="0"/>
          <p:nvPr/>
        </p:nvPicPr>
        <p:blipFill>
          <a:blip r:embed="rId3">
            <a:alphaModFix/>
          </a:blip>
          <a:stretch>
            <a:fillRect/>
          </a:stretch>
        </p:blipFill>
        <p:spPr>
          <a:xfrm>
            <a:off x="2205275" y="2034350"/>
            <a:ext cx="5199301" cy="3686175"/>
          </a:xfrm>
          <a:prstGeom prst="rect">
            <a:avLst/>
          </a:prstGeom>
          <a:noFill/>
          <a:ln>
            <a:noFill/>
          </a:ln>
        </p:spPr>
      </p:pic>
      <p:sp>
        <p:nvSpPr>
          <p:cNvPr id="218" name="Google Shape;218;g25e44bb4550_0_13"/>
          <p:cNvSpPr txBox="1"/>
          <p:nvPr/>
        </p:nvSpPr>
        <p:spPr>
          <a:xfrm>
            <a:off x="3688525" y="5826350"/>
            <a:ext cx="27591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latin typeface="Times New Roman"/>
                <a:ea typeface="Times New Roman"/>
                <a:cs typeface="Times New Roman"/>
                <a:sym typeface="Times New Roman"/>
              </a:rPr>
              <a:t>Fig 5 (Motion Detection Model)</a:t>
            </a:r>
            <a:endParaRPr b="1">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7f5e24d8e6_1_0"/>
          <p:cNvSpPr txBox="1"/>
          <p:nvPr>
            <p:ph type="title"/>
          </p:nvPr>
        </p:nvSpPr>
        <p:spPr>
          <a:xfrm>
            <a:off x="457200" y="122237"/>
            <a:ext cx="8229600" cy="639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a:t>Functions</a:t>
            </a:r>
            <a:endParaRPr b="1"/>
          </a:p>
        </p:txBody>
      </p:sp>
      <p:sp>
        <p:nvSpPr>
          <p:cNvPr id="225" name="Google Shape;225;g27f5e24d8e6_1_0"/>
          <p:cNvSpPr txBox="1"/>
          <p:nvPr>
            <p:ph idx="12" type="sldNum"/>
          </p:nvPr>
        </p:nvSpPr>
        <p:spPr>
          <a:xfrm>
            <a:off x="6553200" y="6378575"/>
            <a:ext cx="21336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pic>
        <p:nvPicPr>
          <p:cNvPr id="226" name="Google Shape;226;g27f5e24d8e6_1_0"/>
          <p:cNvPicPr preferRelativeResize="0"/>
          <p:nvPr/>
        </p:nvPicPr>
        <p:blipFill>
          <a:blip r:embed="rId3">
            <a:alphaModFix/>
          </a:blip>
          <a:stretch>
            <a:fillRect/>
          </a:stretch>
        </p:blipFill>
        <p:spPr>
          <a:xfrm>
            <a:off x="515050" y="1134475"/>
            <a:ext cx="7862451" cy="4696450"/>
          </a:xfrm>
          <a:prstGeom prst="rect">
            <a:avLst/>
          </a:prstGeom>
          <a:noFill/>
          <a:ln>
            <a:noFill/>
          </a:ln>
        </p:spPr>
      </p:pic>
      <p:sp>
        <p:nvSpPr>
          <p:cNvPr id="227" name="Google Shape;227;g27f5e24d8e6_1_0"/>
          <p:cNvSpPr txBox="1"/>
          <p:nvPr/>
        </p:nvSpPr>
        <p:spPr>
          <a:xfrm>
            <a:off x="3768300" y="5830925"/>
            <a:ext cx="1897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latin typeface="Times New Roman"/>
                <a:ea typeface="Times New Roman"/>
                <a:cs typeface="Times New Roman"/>
                <a:sym typeface="Times New Roman"/>
              </a:rPr>
              <a:t>Fig 6 (Applications)</a:t>
            </a:r>
            <a:endParaRPr b="1">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9"/>
          <p:cNvSpPr txBox="1"/>
          <p:nvPr>
            <p:ph type="title"/>
          </p:nvPr>
        </p:nvSpPr>
        <p:spPr>
          <a:xfrm>
            <a:off x="457200" y="122237"/>
            <a:ext cx="82296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Conclusion</a:t>
            </a:r>
            <a:endParaRPr/>
          </a:p>
        </p:txBody>
      </p:sp>
      <p:sp>
        <p:nvSpPr>
          <p:cNvPr id="233" name="Google Shape;233;p9"/>
          <p:cNvSpPr txBox="1"/>
          <p:nvPr>
            <p:ph idx="1" type="body"/>
          </p:nvPr>
        </p:nvSpPr>
        <p:spPr>
          <a:xfrm>
            <a:off x="457200" y="1066800"/>
            <a:ext cx="8229600" cy="5181600"/>
          </a:xfrm>
          <a:prstGeom prst="rect">
            <a:avLst/>
          </a:prstGeom>
          <a:noFill/>
          <a:ln>
            <a:noFill/>
          </a:ln>
        </p:spPr>
        <p:txBody>
          <a:bodyPr anchorCtr="0" anchor="t" bIns="45700" lIns="91425" spcFirstLastPara="1" rIns="91425" wrap="square" tIns="45700">
            <a:noAutofit/>
          </a:bodyPr>
          <a:lstStyle/>
          <a:p>
            <a:pPr indent="0" lvl="0" marL="342900" marR="0" rtl="0" algn="just">
              <a:lnSpc>
                <a:spcPct val="150000"/>
              </a:lnSpc>
              <a:spcBef>
                <a:spcPts val="0"/>
              </a:spcBef>
              <a:spcAft>
                <a:spcPts val="0"/>
              </a:spcAft>
              <a:buNone/>
            </a:pPr>
            <a:r>
              <a:rPr lang="en-US" sz="1400">
                <a:solidFill>
                  <a:srgbClr val="374151"/>
                </a:solidFill>
                <a:highlight>
                  <a:schemeClr val="lt1"/>
                </a:highlight>
                <a:latin typeface="Times New Roman"/>
                <a:ea typeface="Times New Roman"/>
                <a:cs typeface="Times New Roman"/>
                <a:sym typeface="Times New Roman"/>
              </a:rPr>
              <a:t>In conclusion, our advanced Security and Surveillance System, powered by cutting-edge machine learning techniques and object detection technology, redefines security by addressing the limitations of traditional camera systems. With precise identification, real-time alerts, and resource optimization, it offers a comprehensive solution for a safer and more secure environment, marking a significant step forward in modern security and surveillance.</a:t>
            </a:r>
            <a:endParaRPr sz="1400">
              <a:highlight>
                <a:schemeClr val="lt1"/>
              </a:highlight>
              <a:latin typeface="Times New Roman"/>
              <a:ea typeface="Times New Roman"/>
              <a:cs typeface="Times New Roman"/>
              <a:sym typeface="Times New Roman"/>
            </a:endParaRPr>
          </a:p>
        </p:txBody>
      </p:sp>
      <p:sp>
        <p:nvSpPr>
          <p:cNvPr id="234" name="Google Shape;234;p9"/>
          <p:cNvSpPr txBox="1"/>
          <p:nvPr/>
        </p:nvSpPr>
        <p:spPr>
          <a:xfrm>
            <a:off x="6553200" y="637857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1"/>
          <p:cNvSpPr txBox="1"/>
          <p:nvPr>
            <p:ph type="title"/>
          </p:nvPr>
        </p:nvSpPr>
        <p:spPr>
          <a:xfrm>
            <a:off x="447675" y="2713037"/>
            <a:ext cx="82296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9600"/>
              <a:buFont typeface="Arial"/>
              <a:buNone/>
            </a:pPr>
            <a:r>
              <a:rPr b="0" i="0" lang="en-US" sz="9600" u="none">
                <a:solidFill>
                  <a:schemeClr val="dk2"/>
                </a:solidFill>
                <a:latin typeface="Arial"/>
                <a:ea typeface="Arial"/>
                <a:cs typeface="Arial"/>
                <a:sym typeface="Arial"/>
              </a:rPr>
              <a:t>Thank You !!!</a:t>
            </a:r>
            <a:endParaRPr/>
          </a:p>
        </p:txBody>
      </p:sp>
      <p:sp>
        <p:nvSpPr>
          <p:cNvPr id="240" name="Google Shape;240;p11"/>
          <p:cNvSpPr txBox="1"/>
          <p:nvPr/>
        </p:nvSpPr>
        <p:spPr>
          <a:xfrm>
            <a:off x="6553200" y="637857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457200" y="122237"/>
            <a:ext cx="82296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a:t>
            </a:r>
            <a:r>
              <a:rPr b="1" lang="en-US">
                <a:latin typeface="Times New Roman"/>
                <a:ea typeface="Times New Roman"/>
                <a:cs typeface="Times New Roman"/>
                <a:sym typeface="Times New Roman"/>
              </a:rPr>
              <a:t>ontents</a:t>
            </a:r>
            <a:endParaRPr/>
          </a:p>
        </p:txBody>
      </p:sp>
      <p:sp>
        <p:nvSpPr>
          <p:cNvPr id="99" name="Google Shape;99;p2"/>
          <p:cNvSpPr txBox="1"/>
          <p:nvPr>
            <p:ph idx="1" type="body"/>
          </p:nvPr>
        </p:nvSpPr>
        <p:spPr>
          <a:xfrm>
            <a:off x="457200" y="1066800"/>
            <a:ext cx="8229600" cy="51816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00000"/>
              </a:lnSpc>
              <a:spcBef>
                <a:spcPts val="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Abstract</a:t>
            </a:r>
            <a:endParaRPr b="1"/>
          </a:p>
          <a:p>
            <a:pPr indent="-381000" lvl="0" marL="457200" marR="0" rtl="0" algn="l">
              <a:lnSpc>
                <a:spcPct val="100000"/>
              </a:lnSpc>
              <a:spcBef>
                <a:spcPts val="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Introduction</a:t>
            </a:r>
            <a:endParaRPr b="1" i="0" sz="2400" u="none" cap="none" strike="noStrike">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US">
                <a:latin typeface="Times New Roman"/>
                <a:ea typeface="Times New Roman"/>
                <a:cs typeface="Times New Roman"/>
                <a:sym typeface="Times New Roman"/>
              </a:rPr>
              <a:t>Literature Review</a:t>
            </a:r>
            <a:endParaRPr b="1">
              <a:latin typeface="Times New Roman"/>
              <a:ea typeface="Times New Roman"/>
              <a:cs typeface="Times New Roman"/>
              <a:sym typeface="Times New Roman"/>
            </a:endParaRPr>
          </a:p>
          <a:p>
            <a:pPr indent="0" lvl="0" marL="457200" marR="0" rtl="0" algn="l">
              <a:lnSpc>
                <a:spcPct val="100000"/>
              </a:lnSpc>
              <a:spcBef>
                <a:spcPts val="480"/>
              </a:spcBef>
              <a:spcAft>
                <a:spcPts val="0"/>
              </a:spcAft>
              <a:buNone/>
            </a:pPr>
            <a:r>
              <a:rPr b="1" lang="en-US">
                <a:latin typeface="Times New Roman"/>
                <a:ea typeface="Times New Roman"/>
                <a:cs typeface="Times New Roman"/>
                <a:sym typeface="Times New Roman"/>
              </a:rPr>
              <a:t>  </a:t>
            </a:r>
            <a:r>
              <a:rPr lang="en-US" sz="2200">
                <a:latin typeface="Times New Roman"/>
                <a:ea typeface="Times New Roman"/>
                <a:cs typeface="Times New Roman"/>
                <a:sym typeface="Times New Roman"/>
              </a:rPr>
              <a:t>Problem Statement</a:t>
            </a:r>
            <a:endParaRPr sz="2200">
              <a:latin typeface="Times New Roman"/>
              <a:ea typeface="Times New Roman"/>
              <a:cs typeface="Times New Roman"/>
              <a:sym typeface="Times New Roman"/>
            </a:endParaRPr>
          </a:p>
          <a:p>
            <a:pPr indent="0" lvl="0" marL="457200" marR="0" rtl="0" algn="l">
              <a:lnSpc>
                <a:spcPct val="100000"/>
              </a:lnSpc>
              <a:spcBef>
                <a:spcPts val="480"/>
              </a:spcBef>
              <a:spcAft>
                <a:spcPts val="0"/>
              </a:spcAft>
              <a:buNone/>
            </a:pPr>
            <a:r>
              <a:rPr lang="en-US" sz="2200">
                <a:latin typeface="Times New Roman"/>
                <a:ea typeface="Times New Roman"/>
                <a:cs typeface="Times New Roman"/>
                <a:sym typeface="Times New Roman"/>
              </a:rPr>
              <a:t>  Scope</a:t>
            </a:r>
            <a:endParaRPr b="1"/>
          </a:p>
          <a:p>
            <a:pPr indent="-381000" lvl="0" marL="457200" marR="0" rtl="0" algn="l">
              <a:lnSpc>
                <a:spcPct val="100000"/>
              </a:lnSpc>
              <a:spcBef>
                <a:spcPts val="48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Proposed System (Block diagram)</a:t>
            </a:r>
            <a:endParaRPr b="1">
              <a:latin typeface="Times New Roman"/>
              <a:ea typeface="Times New Roman"/>
              <a:cs typeface="Times New Roman"/>
              <a:sym typeface="Times New Roman"/>
            </a:endParaRPr>
          </a:p>
          <a:p>
            <a:pPr indent="0" lvl="0" marL="457200" marR="0" rtl="0" algn="l">
              <a:lnSpc>
                <a:spcPct val="100000"/>
              </a:lnSpc>
              <a:spcBef>
                <a:spcPts val="480"/>
              </a:spcBef>
              <a:spcAft>
                <a:spcPts val="0"/>
              </a:spcAft>
              <a:buNone/>
            </a:pPr>
            <a:r>
              <a:rPr b="1" lang="en-US">
                <a:latin typeface="Times New Roman"/>
                <a:ea typeface="Times New Roman"/>
                <a:cs typeface="Times New Roman"/>
                <a:sym typeface="Times New Roman"/>
              </a:rPr>
              <a:t> </a:t>
            </a:r>
            <a:r>
              <a:rPr lang="en-US" sz="2000">
                <a:latin typeface="Times New Roman"/>
                <a:ea typeface="Times New Roman"/>
                <a:cs typeface="Times New Roman"/>
                <a:sym typeface="Times New Roman"/>
              </a:rPr>
              <a:t> Proposed Solution</a:t>
            </a:r>
            <a:endParaRPr sz="2000">
              <a:latin typeface="Times New Roman"/>
              <a:ea typeface="Times New Roman"/>
              <a:cs typeface="Times New Roman"/>
              <a:sym typeface="Times New Roman"/>
            </a:endParaRPr>
          </a:p>
          <a:p>
            <a:pPr indent="0" lvl="0" marL="457200" marR="0" rtl="0" algn="l">
              <a:lnSpc>
                <a:spcPct val="100000"/>
              </a:lnSpc>
              <a:spcBef>
                <a:spcPts val="480"/>
              </a:spcBef>
              <a:spcAft>
                <a:spcPts val="0"/>
              </a:spcAft>
              <a:buNone/>
            </a:pPr>
            <a:r>
              <a:rPr lang="en-US" sz="2000">
                <a:latin typeface="Times New Roman"/>
                <a:ea typeface="Times New Roman"/>
                <a:cs typeface="Times New Roman"/>
                <a:sym typeface="Times New Roman"/>
              </a:rPr>
              <a:t>  Block Diagram</a:t>
            </a:r>
            <a:endParaRPr sz="2000">
              <a:latin typeface="Times New Roman"/>
              <a:ea typeface="Times New Roman"/>
              <a:cs typeface="Times New Roman"/>
              <a:sym typeface="Times New Roman"/>
            </a:endParaRPr>
          </a:p>
          <a:p>
            <a:pPr indent="0" lvl="0" marL="457200" marR="0" rtl="0" algn="l">
              <a:lnSpc>
                <a:spcPct val="100000"/>
              </a:lnSpc>
              <a:spcBef>
                <a:spcPts val="480"/>
              </a:spcBef>
              <a:spcAft>
                <a:spcPts val="0"/>
              </a:spcAft>
              <a:buNone/>
            </a:pPr>
            <a:r>
              <a:rPr lang="en-US" sz="2000">
                <a:latin typeface="Times New Roman"/>
                <a:ea typeface="Times New Roman"/>
                <a:cs typeface="Times New Roman"/>
                <a:sym typeface="Times New Roman"/>
              </a:rPr>
              <a:t>  Flowchart</a:t>
            </a:r>
            <a:endParaRPr sz="2000">
              <a:latin typeface="Times New Roman"/>
              <a:ea typeface="Times New Roman"/>
              <a:cs typeface="Times New Roman"/>
              <a:sym typeface="Times New Roman"/>
            </a:endParaRPr>
          </a:p>
          <a:p>
            <a:pPr indent="-381000" lvl="0" marL="457200" marR="0" rtl="0" algn="l">
              <a:spcBef>
                <a:spcPts val="560"/>
              </a:spcBef>
              <a:spcAft>
                <a:spcPts val="0"/>
              </a:spcAft>
              <a:buClr>
                <a:schemeClr val="dk1"/>
              </a:buClr>
              <a:buSzPts val="2400"/>
              <a:buFont typeface="Times New Roman"/>
              <a:buChar char="•"/>
            </a:pPr>
            <a:r>
              <a:rPr b="1" lang="en-US">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a:p>
            <a:pPr indent="0" lvl="0" marL="457200" marR="0" rtl="0" algn="l">
              <a:spcBef>
                <a:spcPts val="560"/>
              </a:spcBef>
              <a:spcAft>
                <a:spcPts val="0"/>
              </a:spcAft>
              <a:buNone/>
            </a:pPr>
            <a:r>
              <a:t/>
            </a:r>
            <a:endParaRPr b="1">
              <a:latin typeface="Times New Roman"/>
              <a:ea typeface="Times New Roman"/>
              <a:cs typeface="Times New Roman"/>
              <a:sym typeface="Times New Roman"/>
            </a:endParaRPr>
          </a:p>
        </p:txBody>
      </p:sp>
      <p:sp>
        <p:nvSpPr>
          <p:cNvPr id="100" name="Google Shape;100;p2"/>
          <p:cNvSpPr txBox="1"/>
          <p:nvPr/>
        </p:nvSpPr>
        <p:spPr>
          <a:xfrm>
            <a:off x="6553200" y="637857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2"/>
          <p:cNvSpPr txBox="1"/>
          <p:nvPr>
            <p:ph type="title"/>
          </p:nvPr>
        </p:nvSpPr>
        <p:spPr>
          <a:xfrm>
            <a:off x="447675" y="2713037"/>
            <a:ext cx="82296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9600"/>
              <a:buFont typeface="Arial"/>
              <a:buNone/>
            </a:pPr>
            <a:r>
              <a:rPr b="0" i="0" lang="en-US" sz="9600" u="none">
                <a:solidFill>
                  <a:schemeClr val="dk2"/>
                </a:solidFill>
                <a:latin typeface="Arial"/>
                <a:ea typeface="Arial"/>
                <a:cs typeface="Arial"/>
                <a:sym typeface="Arial"/>
              </a:rPr>
              <a:t>Q &amp; A</a:t>
            </a:r>
            <a:endParaRPr/>
          </a:p>
        </p:txBody>
      </p:sp>
      <p:sp>
        <p:nvSpPr>
          <p:cNvPr id="246" name="Google Shape;246;p12"/>
          <p:cNvSpPr txBox="1"/>
          <p:nvPr/>
        </p:nvSpPr>
        <p:spPr>
          <a:xfrm>
            <a:off x="6553200" y="637857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457200" y="122237"/>
            <a:ext cx="82296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Abstract</a:t>
            </a:r>
            <a:endParaRPr/>
          </a:p>
        </p:txBody>
      </p:sp>
      <p:sp>
        <p:nvSpPr>
          <p:cNvPr id="106" name="Google Shape;106;p3"/>
          <p:cNvSpPr txBox="1"/>
          <p:nvPr>
            <p:ph idx="1" type="body"/>
          </p:nvPr>
        </p:nvSpPr>
        <p:spPr>
          <a:xfrm>
            <a:off x="457200" y="1066800"/>
            <a:ext cx="8229600" cy="5181600"/>
          </a:xfrm>
          <a:prstGeom prst="rect">
            <a:avLst/>
          </a:prstGeom>
          <a:noFill/>
          <a:ln>
            <a:noFill/>
          </a:ln>
        </p:spPr>
        <p:txBody>
          <a:bodyPr anchorCtr="0" anchor="t" bIns="45700" lIns="91425" spcFirstLastPara="1" rIns="91425" wrap="square" tIns="45700">
            <a:noAutofit/>
          </a:bodyPr>
          <a:lstStyle/>
          <a:p>
            <a:pPr indent="0" lvl="0" marL="342900" marR="0" rtl="0" algn="just">
              <a:lnSpc>
                <a:spcPct val="150000"/>
              </a:lnSpc>
              <a:spcBef>
                <a:spcPts val="0"/>
              </a:spcBef>
              <a:spcAft>
                <a:spcPts val="0"/>
              </a:spcAft>
              <a:buNone/>
            </a:pPr>
            <a:r>
              <a:rPr lang="en-US" sz="1400">
                <a:latin typeface="Times New Roman"/>
                <a:ea typeface="Times New Roman"/>
                <a:cs typeface="Times New Roman"/>
                <a:sym typeface="Times New Roman"/>
              </a:rPr>
              <a:t>Introducing a cutting-edge Security and Surveillance System that uses advanced machine learning to improve security. It combines various functions to make security measures better. The system's core capabilities include accurate face detection and recognition through deep learning algorithms, enabling enhanced access control and identity verification. Additionally, it offers continuous people detection and real-time headcounting, vital for crowd management and occupancy monitoring. Swift motion detection capabilities identify sudden movements, enabling the system to promptly flag suspicious activities or unauthorized access. Further, the system differentiates between authorized and unauthorized individuals, triggering immediate alarms or notifications in the case of security breaches. Beyond detection, our system goes a step further by executing intelligent tasks such as immediate alerts to security personnel or law enforcement, automated access control based on facial recognition. It also provides anomaly detection, analyzing movement patterns and behaviors to identify potential threats, and offers comprehensive reporting for post-incident analysis and regulatory compliance. </a:t>
            </a:r>
            <a:endParaRPr sz="1400">
              <a:latin typeface="Times New Roman"/>
              <a:ea typeface="Times New Roman"/>
              <a:cs typeface="Times New Roman"/>
              <a:sym typeface="Times New Roman"/>
            </a:endParaRPr>
          </a:p>
        </p:txBody>
      </p:sp>
      <p:sp>
        <p:nvSpPr>
          <p:cNvPr id="107" name="Google Shape;107;p3"/>
          <p:cNvSpPr txBox="1"/>
          <p:nvPr/>
        </p:nvSpPr>
        <p:spPr>
          <a:xfrm>
            <a:off x="6553200" y="637857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24538f3acd8_0_0"/>
          <p:cNvSpPr txBox="1"/>
          <p:nvPr>
            <p:ph type="title"/>
          </p:nvPr>
        </p:nvSpPr>
        <p:spPr>
          <a:xfrm>
            <a:off x="457200" y="122237"/>
            <a:ext cx="8229600" cy="639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114" name="Google Shape;114;g24538f3acd8_0_0"/>
          <p:cNvSpPr txBox="1"/>
          <p:nvPr>
            <p:ph idx="1" type="body"/>
          </p:nvPr>
        </p:nvSpPr>
        <p:spPr>
          <a:xfrm>
            <a:off x="457200" y="1066800"/>
            <a:ext cx="8229600" cy="5181600"/>
          </a:xfrm>
          <a:prstGeom prst="rect">
            <a:avLst/>
          </a:prstGeom>
        </p:spPr>
        <p:txBody>
          <a:bodyPr anchorCtr="0" anchor="t" bIns="45700" lIns="91425" spcFirstLastPara="1" rIns="91425" wrap="square" tIns="45700">
            <a:noAutofit/>
          </a:bodyPr>
          <a:lstStyle/>
          <a:p>
            <a:pPr indent="0" lvl="0" marL="0" rtl="0" algn="just">
              <a:lnSpc>
                <a:spcPct val="150000"/>
              </a:lnSpc>
              <a:spcBef>
                <a:spcPts val="360"/>
              </a:spcBef>
              <a:spcAft>
                <a:spcPts val="0"/>
              </a:spcAft>
              <a:buNone/>
            </a:pPr>
            <a:r>
              <a:rPr lang="en-US" sz="1400">
                <a:solidFill>
                  <a:srgbClr val="222222"/>
                </a:solidFill>
                <a:highlight>
                  <a:srgbClr val="FFFFFF"/>
                </a:highlight>
                <a:latin typeface="Times New Roman"/>
                <a:ea typeface="Times New Roman"/>
                <a:cs typeface="Times New Roman"/>
                <a:sym typeface="Times New Roman"/>
              </a:rPr>
              <a:t>Object detection is a fundamental task in computer vision that involves the identification and localization of multiple objects within an image or video frame. This process comprises two key steps: localization and classification. During localization, the system determines the precise location of objects by drawing bounding boxes around them. Following this, in the classification step, each localized object is assigned a label or category, such as "car," "person," or "dog," based on its characteristics. Object detection relies heavily on deep learning techniques, particularly Convolutional Neural Networks (CNNs), which are trained on extensive datasets containing labeled images. This training allows these models to learn intricate patterns and features associated with various objects. Object detection finds applications in diverse fields, including autonomous vehicles for pedestrian and traffic sign recognition, security systems for intruder detection, retail for inventory management and customer analytics, medical imaging for anomaly identification, and robotics for environmental interaction and task execution. In summary, object detection is a pivotal technology that empowers machines to comprehend and engage with their visual surroundings, offering invaluable contributions across numerous industries.</a:t>
            </a:r>
            <a:endParaRPr sz="1400">
              <a:latin typeface="Times New Roman"/>
              <a:ea typeface="Times New Roman"/>
              <a:cs typeface="Times New Roman"/>
              <a:sym typeface="Times New Roman"/>
            </a:endParaRPr>
          </a:p>
        </p:txBody>
      </p:sp>
      <p:sp>
        <p:nvSpPr>
          <p:cNvPr id="115" name="Google Shape;115;g24538f3acd8_0_0"/>
          <p:cNvSpPr txBox="1"/>
          <p:nvPr>
            <p:ph idx="12" type="sldNum"/>
          </p:nvPr>
        </p:nvSpPr>
        <p:spPr>
          <a:xfrm>
            <a:off x="6553200" y="6378575"/>
            <a:ext cx="21336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type="title"/>
          </p:nvPr>
        </p:nvSpPr>
        <p:spPr>
          <a:xfrm>
            <a:off x="457200" y="122237"/>
            <a:ext cx="82296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Literature Review</a:t>
            </a:r>
            <a:endParaRPr/>
          </a:p>
        </p:txBody>
      </p:sp>
      <p:sp>
        <p:nvSpPr>
          <p:cNvPr id="121" name="Google Shape;121;p5"/>
          <p:cNvSpPr txBox="1"/>
          <p:nvPr>
            <p:ph idx="1" type="body"/>
          </p:nvPr>
        </p:nvSpPr>
        <p:spPr>
          <a:xfrm>
            <a:off x="106350" y="979488"/>
            <a:ext cx="8931300" cy="5181600"/>
          </a:xfrm>
          <a:prstGeom prst="rect">
            <a:avLst/>
          </a:prstGeom>
          <a:noFill/>
          <a:ln>
            <a:noFill/>
          </a:ln>
        </p:spPr>
        <p:txBody>
          <a:bodyPr anchorCtr="0" anchor="t" bIns="45700" lIns="91425" spcFirstLastPara="1" rIns="91425" wrap="square" tIns="45700">
            <a:noAutofit/>
          </a:bodyPr>
          <a:lstStyle/>
          <a:p>
            <a:pPr indent="0" lvl="0" marL="342900" marR="0" rtl="0" algn="just">
              <a:lnSpc>
                <a:spcPct val="100000"/>
              </a:lnSpc>
              <a:spcBef>
                <a:spcPts val="480"/>
              </a:spcBef>
              <a:spcAft>
                <a:spcPts val="0"/>
              </a:spcAft>
              <a:buNone/>
            </a:pPr>
            <a:r>
              <a:t/>
            </a:r>
            <a:endParaRPr/>
          </a:p>
          <a:p>
            <a:pPr indent="0" lvl="0" marL="342900" marR="0" rtl="0" algn="just">
              <a:lnSpc>
                <a:spcPct val="100000"/>
              </a:lnSpc>
              <a:spcBef>
                <a:spcPts val="480"/>
              </a:spcBef>
              <a:spcAft>
                <a:spcPts val="0"/>
              </a:spcAft>
              <a:buNone/>
            </a:pPr>
            <a:r>
              <a:t/>
            </a:r>
            <a:endParaRPr/>
          </a:p>
          <a:p>
            <a:pPr indent="-342900" lvl="0" marL="342900" marR="0" rtl="0" algn="just">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endParaRPr/>
          </a:p>
        </p:txBody>
      </p:sp>
      <p:graphicFrame>
        <p:nvGraphicFramePr>
          <p:cNvPr id="122" name="Google Shape;122;p5"/>
          <p:cNvGraphicFramePr/>
          <p:nvPr/>
        </p:nvGraphicFramePr>
        <p:xfrm>
          <a:off x="251375" y="1093375"/>
          <a:ext cx="3000000" cy="3000000"/>
        </p:xfrm>
        <a:graphic>
          <a:graphicData uri="http://schemas.openxmlformats.org/drawingml/2006/table">
            <a:tbl>
              <a:tblPr>
                <a:noFill/>
                <a:tableStyleId>{162CBDCD-8A61-4FE9-9C6C-779630BAD990}</a:tableStyleId>
              </a:tblPr>
              <a:tblGrid>
                <a:gridCol w="485975"/>
                <a:gridCol w="2176525"/>
                <a:gridCol w="1873525"/>
                <a:gridCol w="2383875"/>
                <a:gridCol w="1729975"/>
              </a:tblGrid>
              <a:tr h="12700">
                <a:tc>
                  <a:txBody>
                    <a:bodyPr/>
                    <a:lstStyle/>
                    <a:p>
                      <a:pPr indent="0" lvl="0" marL="0" rtl="0" algn="ctr">
                        <a:lnSpc>
                          <a:spcPct val="100000"/>
                        </a:lnSpc>
                        <a:spcBef>
                          <a:spcPts val="0"/>
                        </a:spcBef>
                        <a:spcAft>
                          <a:spcPts val="0"/>
                        </a:spcAft>
                        <a:buNone/>
                      </a:pPr>
                      <a:r>
                        <a:rPr b="1" lang="en-US" sz="1200">
                          <a:latin typeface="Times New Roman"/>
                          <a:ea typeface="Times New Roman"/>
                          <a:cs typeface="Times New Roman"/>
                          <a:sym typeface="Times New Roman"/>
                        </a:rPr>
                        <a:t>No.</a:t>
                      </a:r>
                      <a:endParaRPr b="1" sz="1200">
                        <a:latin typeface="Times New Roman"/>
                        <a:ea typeface="Times New Roman"/>
                        <a:cs typeface="Times New Roman"/>
                        <a:sym typeface="Times New Roman"/>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200">
                          <a:latin typeface="Times New Roman"/>
                          <a:ea typeface="Times New Roman"/>
                          <a:cs typeface="Times New Roman"/>
                          <a:sym typeface="Times New Roman"/>
                        </a:rPr>
                        <a:t>Paper Title</a:t>
                      </a:r>
                      <a:endParaRPr b="1" sz="1200">
                        <a:latin typeface="Times New Roman"/>
                        <a:ea typeface="Times New Roman"/>
                        <a:cs typeface="Times New Roman"/>
                        <a:sym typeface="Times New Roman"/>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200">
                          <a:latin typeface="Times New Roman"/>
                          <a:ea typeface="Times New Roman"/>
                          <a:cs typeface="Times New Roman"/>
                          <a:sym typeface="Times New Roman"/>
                        </a:rPr>
                        <a:t>Author </a:t>
                      </a:r>
                      <a:r>
                        <a:rPr b="1" lang="en-US" sz="1200">
                          <a:latin typeface="Times New Roman"/>
                          <a:ea typeface="Times New Roman"/>
                          <a:cs typeface="Times New Roman"/>
                          <a:sym typeface="Times New Roman"/>
                        </a:rPr>
                        <a:t>Names</a:t>
                      </a:r>
                      <a:endParaRPr b="1" sz="1200">
                        <a:latin typeface="Times New Roman"/>
                        <a:ea typeface="Times New Roman"/>
                        <a:cs typeface="Times New Roman"/>
                        <a:sym typeface="Times New Roman"/>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200">
                          <a:latin typeface="Times New Roman"/>
                          <a:ea typeface="Times New Roman"/>
                          <a:cs typeface="Times New Roman"/>
                          <a:sym typeface="Times New Roman"/>
                        </a:rPr>
                        <a:t>Conclusion</a:t>
                      </a:r>
                      <a:endParaRPr b="1" sz="1200">
                        <a:latin typeface="Times New Roman"/>
                        <a:ea typeface="Times New Roman"/>
                        <a:cs typeface="Times New Roman"/>
                        <a:sym typeface="Times New Roman"/>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200">
                          <a:latin typeface="Times New Roman"/>
                          <a:ea typeface="Times New Roman"/>
                          <a:cs typeface="Times New Roman"/>
                          <a:sym typeface="Times New Roman"/>
                        </a:rPr>
                        <a:t>Research Gaps</a:t>
                      </a:r>
                      <a:endParaRPr b="1" sz="1200">
                        <a:latin typeface="Times New Roman"/>
                        <a:ea typeface="Times New Roman"/>
                        <a:cs typeface="Times New Roman"/>
                        <a:sym typeface="Times New Roman"/>
                      </a:endParaRPr>
                    </a:p>
                  </a:txBody>
                  <a:tcPr marT="63500" marB="63500" marR="63500" marL="63500">
                    <a:lnB cap="flat" cmpd="sng" w="12700">
                      <a:solidFill>
                        <a:srgbClr val="000000"/>
                      </a:solidFill>
                      <a:prstDash val="solid"/>
                      <a:round/>
                      <a:headEnd len="sm" w="sm" type="none"/>
                      <a:tailEnd len="sm" w="sm" type="none"/>
                    </a:lnB>
                  </a:tcPr>
                </a:tc>
              </a:tr>
              <a:tr h="12700">
                <a:tc>
                  <a:txBody>
                    <a:bodyPr/>
                    <a:lstStyle/>
                    <a:p>
                      <a:pPr indent="0" lvl="0" marL="0" rtl="0" algn="just">
                        <a:lnSpc>
                          <a:spcPct val="100000"/>
                        </a:lnSpc>
                        <a:spcBef>
                          <a:spcPts val="0"/>
                        </a:spcBef>
                        <a:spcAft>
                          <a:spcPts val="0"/>
                        </a:spcAft>
                        <a:buNone/>
                      </a:pPr>
                      <a:r>
                        <a:rPr lang="en-US"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US" sz="1200">
                          <a:latin typeface="Times New Roman"/>
                          <a:ea typeface="Times New Roman"/>
                          <a:cs typeface="Times New Roman"/>
                          <a:sym typeface="Times New Roman"/>
                        </a:rPr>
                        <a:t>A Real-time Border Surveillance System using Deep Learning and Edge Computing (Base Paper)</a:t>
                      </a:r>
                      <a:endParaRPr sz="1200">
                        <a:latin typeface="Times New Roman"/>
                        <a:ea typeface="Times New Roman"/>
                        <a:cs typeface="Times New Roman"/>
                        <a:sym typeface="Times New Roman"/>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US" sz="1200">
                          <a:solidFill>
                            <a:srgbClr val="474747"/>
                          </a:solidFill>
                          <a:highlight>
                            <a:srgbClr val="FFFFFF"/>
                          </a:highlight>
                          <a:latin typeface="Times New Roman"/>
                          <a:ea typeface="Times New Roman"/>
                          <a:cs typeface="Times New Roman"/>
                          <a:sym typeface="Times New Roman"/>
                        </a:rPr>
                        <a:t>Dang-Khoa Luong-Huu,Tan-An Ngo,Huy-Tan Thai, Kim-Hung Le</a:t>
                      </a:r>
                      <a:endParaRPr sz="1200">
                        <a:latin typeface="Times New Roman"/>
                        <a:ea typeface="Times New Roman"/>
                        <a:cs typeface="Times New Roman"/>
                        <a:sym typeface="Times New Roman"/>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US" sz="1200">
                          <a:latin typeface="Times New Roman"/>
                          <a:ea typeface="Times New Roman"/>
                          <a:cs typeface="Times New Roman"/>
                          <a:sym typeface="Times New Roman"/>
                        </a:rPr>
                        <a:t>Border Edge</a:t>
                      </a:r>
                      <a:r>
                        <a:rPr lang="en-US" sz="1200">
                          <a:latin typeface="Times New Roman"/>
                          <a:ea typeface="Times New Roman"/>
                          <a:cs typeface="Times New Roman"/>
                          <a:sym typeface="Times New Roman"/>
                        </a:rPr>
                        <a:t> system, based on MobileNet architecture, provides real-time border surveillance ,efficiently detecting unauthorized access for countering illegal cross-border activities.</a:t>
                      </a:r>
                      <a:endParaRPr sz="1200">
                        <a:latin typeface="Times New Roman"/>
                        <a:ea typeface="Times New Roman"/>
                        <a:cs typeface="Times New Roman"/>
                        <a:sym typeface="Times New Roman"/>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US" sz="1200">
                          <a:latin typeface="Times New Roman"/>
                          <a:ea typeface="Times New Roman"/>
                          <a:cs typeface="Times New Roman"/>
                          <a:sym typeface="Times New Roman"/>
                        </a:rPr>
                        <a:t>Lack of specific methodologies for model pruning while maintaining accuracy.</a:t>
                      </a:r>
                      <a:endParaRPr sz="1200">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US"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200">
                        <a:latin typeface="Times New Roman"/>
                        <a:ea typeface="Times New Roman"/>
                        <a:cs typeface="Times New Roman"/>
                        <a:sym typeface="Times New Roman"/>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just">
                        <a:lnSpc>
                          <a:spcPct val="100000"/>
                        </a:lnSpc>
                        <a:spcBef>
                          <a:spcPts val="0"/>
                        </a:spcBef>
                        <a:spcAft>
                          <a:spcPts val="0"/>
                        </a:spcAft>
                        <a:buNone/>
                      </a:pPr>
                      <a:r>
                        <a:rPr lang="en-US"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a:txBody>
                  <a:tcPr marT="63500" marB="63500" marR="63500" marL="6350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US" sz="1200">
                          <a:solidFill>
                            <a:schemeClr val="dk1"/>
                          </a:solidFill>
                          <a:highlight>
                            <a:schemeClr val="lt1"/>
                          </a:highlight>
                          <a:latin typeface="Times New Roman"/>
                          <a:ea typeface="Times New Roman"/>
                          <a:cs typeface="Times New Roman"/>
                          <a:sym typeface="Times New Roman"/>
                        </a:rPr>
                        <a:t>Object Detection using Machine Learning Technique</a:t>
                      </a:r>
                      <a:endParaRPr sz="1200">
                        <a:solidFill>
                          <a:schemeClr val="dk1"/>
                        </a:solidFill>
                        <a:highlight>
                          <a:schemeClr val="lt1"/>
                        </a:highlight>
                        <a:latin typeface="Times New Roman"/>
                        <a:ea typeface="Times New Roman"/>
                        <a:cs typeface="Times New Roman"/>
                        <a:sym typeface="Times New Roman"/>
                      </a:endParaRPr>
                    </a:p>
                  </a:txBody>
                  <a:tcPr marT="63500" marB="63500" marR="63500" marL="6350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00000"/>
                        </a:lnSpc>
                        <a:spcBef>
                          <a:spcPts val="0"/>
                        </a:spcBef>
                        <a:spcAft>
                          <a:spcPts val="0"/>
                        </a:spcAft>
                        <a:buClr>
                          <a:schemeClr val="dk1"/>
                        </a:buClr>
                        <a:buSzPts val="1100"/>
                        <a:buFont typeface="Arial"/>
                        <a:buNone/>
                      </a:pPr>
                      <a:r>
                        <a:rPr lang="en-US" sz="1200">
                          <a:solidFill>
                            <a:schemeClr val="dk1"/>
                          </a:solidFill>
                          <a:highlight>
                            <a:schemeClr val="lt1"/>
                          </a:highlight>
                          <a:latin typeface="Times New Roman"/>
                          <a:ea typeface="Times New Roman"/>
                          <a:cs typeface="Times New Roman"/>
                          <a:sym typeface="Times New Roman"/>
                        </a:rPr>
                        <a:t>Praahas Amin, Anushree B. S., Bhavana B. Shetty, Kavya K., Likitha Shetty</a:t>
                      </a:r>
                      <a:endParaRPr sz="1200">
                        <a:solidFill>
                          <a:schemeClr val="dk1"/>
                        </a:solidFill>
                        <a:highlight>
                          <a:schemeClr val="lt1"/>
                        </a:highlight>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200">
                        <a:solidFill>
                          <a:schemeClr val="dk1"/>
                        </a:solidFill>
                        <a:highlight>
                          <a:schemeClr val="lt1"/>
                        </a:highlight>
                        <a:latin typeface="Times New Roman"/>
                        <a:ea typeface="Times New Roman"/>
                        <a:cs typeface="Times New Roman"/>
                        <a:sym typeface="Times New Roman"/>
                      </a:endParaRPr>
                    </a:p>
                  </a:txBody>
                  <a:tcPr marT="63500" marB="63500" marR="63500" marL="6350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US" sz="1200">
                          <a:solidFill>
                            <a:schemeClr val="dk1"/>
                          </a:solidFill>
                          <a:highlight>
                            <a:schemeClr val="lt1"/>
                          </a:highlight>
                          <a:latin typeface="Times New Roman"/>
                          <a:ea typeface="Times New Roman"/>
                          <a:cs typeface="Times New Roman"/>
                          <a:sym typeface="Times New Roman"/>
                        </a:rPr>
                        <a:t>It introduces a real-time object detection system employing YOLO algorithm, achieving efficient bounding box prediction and classification for images/videos, showcasing enhanced accuracy and speed.</a:t>
                      </a:r>
                      <a:endParaRPr sz="1200">
                        <a:solidFill>
                          <a:schemeClr val="dk1"/>
                        </a:solidFill>
                        <a:highlight>
                          <a:schemeClr val="lt1"/>
                        </a:highlight>
                        <a:latin typeface="Times New Roman"/>
                        <a:ea typeface="Times New Roman"/>
                        <a:cs typeface="Times New Roman"/>
                        <a:sym typeface="Times New Roman"/>
                      </a:endParaRPr>
                    </a:p>
                  </a:txBody>
                  <a:tcPr marT="63500" marB="63500" marR="63500" marL="6350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00000"/>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Absence of validation plans for diverse indoor environments, especially in homes.</a:t>
                      </a:r>
                      <a:endParaRPr sz="12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txBody>
                  <a:tcPr marT="63500" marB="63500" marR="63500" marL="6350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just">
                        <a:lnSpc>
                          <a:spcPct val="100000"/>
                        </a:lnSpc>
                        <a:spcBef>
                          <a:spcPts val="0"/>
                        </a:spcBef>
                        <a:spcAft>
                          <a:spcPts val="0"/>
                        </a:spcAft>
                        <a:buNone/>
                      </a:pPr>
                      <a:r>
                        <a:rPr lang="en-US" sz="1200">
                          <a:latin typeface="Times New Roman"/>
                          <a:ea typeface="Times New Roman"/>
                          <a:cs typeface="Times New Roman"/>
                          <a:sym typeface="Times New Roman"/>
                        </a:rPr>
                        <a:t>3.</a:t>
                      </a:r>
                      <a:endParaRPr sz="1200">
                        <a:latin typeface="Times New Roman"/>
                        <a:ea typeface="Times New Roman"/>
                        <a:cs typeface="Times New Roman"/>
                        <a:sym typeface="Times New Roman"/>
                      </a:endParaRPr>
                    </a:p>
                  </a:txBody>
                  <a:tcPr marT="63500" marB="63500" marR="63500" marL="63500">
                    <a:lnT cap="flat" cmpd="sng" w="12700">
                      <a:solidFill>
                        <a:srgbClr val="000000"/>
                      </a:solidFill>
                      <a:prstDash val="solid"/>
                      <a:round/>
                      <a:headEnd len="sm" w="sm" type="none"/>
                      <a:tailEnd len="sm" w="sm" type="none"/>
                    </a:lnT>
                  </a:tcPr>
                </a:tc>
                <a:tc>
                  <a:txBody>
                    <a:bodyPr/>
                    <a:lstStyle/>
                    <a:p>
                      <a:pPr indent="0" lvl="0" marL="0" rtl="0" algn="just">
                        <a:lnSpc>
                          <a:spcPct val="100000"/>
                        </a:lnSpc>
                        <a:spcBef>
                          <a:spcPts val="0"/>
                        </a:spcBef>
                        <a:spcAft>
                          <a:spcPts val="0"/>
                        </a:spcAft>
                        <a:buClr>
                          <a:schemeClr val="dk1"/>
                        </a:buClr>
                        <a:buSzPts val="1100"/>
                        <a:buFont typeface="Arial"/>
                        <a:buNone/>
                      </a:pPr>
                      <a:r>
                        <a:rPr lang="en-US" sz="1200">
                          <a:solidFill>
                            <a:schemeClr val="dk1"/>
                          </a:solidFill>
                          <a:highlight>
                            <a:schemeClr val="lt1"/>
                          </a:highlight>
                          <a:latin typeface="Times New Roman"/>
                          <a:ea typeface="Times New Roman"/>
                          <a:cs typeface="Times New Roman"/>
                          <a:sym typeface="Times New Roman"/>
                        </a:rPr>
                        <a:t>Real-time Object Detection using Deep Learning for helping People with Visual Impairments</a:t>
                      </a:r>
                      <a:endParaRPr sz="1200">
                        <a:solidFill>
                          <a:schemeClr val="dk1"/>
                        </a:solidFill>
                        <a:highlight>
                          <a:schemeClr val="lt1"/>
                        </a:highlight>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txBody>
                  <a:tcPr marT="63500" marB="63500" marR="63500" marL="6350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00000"/>
                        </a:lnSpc>
                        <a:spcBef>
                          <a:spcPts val="0"/>
                        </a:spcBef>
                        <a:spcAft>
                          <a:spcPts val="0"/>
                        </a:spcAft>
                        <a:buClr>
                          <a:schemeClr val="dk1"/>
                        </a:buClr>
                        <a:buSzPts val="1100"/>
                        <a:buFont typeface="Arial"/>
                        <a:buNone/>
                      </a:pPr>
                      <a:r>
                        <a:rPr lang="en-US" sz="1200">
                          <a:solidFill>
                            <a:schemeClr val="dk1"/>
                          </a:solidFill>
                          <a:highlight>
                            <a:schemeClr val="lt1"/>
                          </a:highlight>
                          <a:latin typeface="Times New Roman"/>
                          <a:ea typeface="Times New Roman"/>
                          <a:cs typeface="Times New Roman"/>
                          <a:sym typeface="Times New Roman"/>
                        </a:rPr>
                        <a:t>M. Terreran, A. G. Tramontano, J. C. Lock, S. Ghidoni and N. Bellotto,</a:t>
                      </a:r>
                      <a:endParaRPr sz="12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200">
                        <a:latin typeface="Times New Roman"/>
                        <a:ea typeface="Times New Roman"/>
                        <a:cs typeface="Times New Roman"/>
                        <a:sym typeface="Times New Roman"/>
                      </a:endParaRPr>
                    </a:p>
                  </a:txBody>
                  <a:tcPr marT="63500" marB="63500" marR="63500" marL="6350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US" sz="1200">
                          <a:solidFill>
                            <a:schemeClr val="dk1"/>
                          </a:solidFill>
                          <a:highlight>
                            <a:schemeClr val="lt1"/>
                          </a:highlight>
                          <a:latin typeface="Times New Roman"/>
                          <a:ea typeface="Times New Roman"/>
                          <a:cs typeface="Times New Roman"/>
                          <a:sym typeface="Times New Roman"/>
                        </a:rPr>
                        <a:t>It assesses lightweight object detection models for real-time use in Electronic Travel Aids for visually impaired users, introducing the L-CAS Office dataset to validate models in real-world scenarios.</a:t>
                      </a:r>
                      <a:endParaRPr sz="1200">
                        <a:latin typeface="Times New Roman"/>
                        <a:ea typeface="Times New Roman"/>
                        <a:cs typeface="Times New Roman"/>
                        <a:sym typeface="Times New Roman"/>
                      </a:endParaRPr>
                    </a:p>
                  </a:txBody>
                  <a:tcPr marT="63500" marB="63500" marR="63500" marL="6350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00000"/>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Absence of validation plans for diverse indoor environments, especially in homes.</a:t>
                      </a:r>
                      <a:endParaRPr sz="12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200">
                        <a:latin typeface="Times New Roman"/>
                        <a:ea typeface="Times New Roman"/>
                        <a:cs typeface="Times New Roman"/>
                        <a:sym typeface="Times New Roman"/>
                      </a:endParaRPr>
                    </a:p>
                  </a:txBody>
                  <a:tcPr marT="63500" marB="63500" marR="63500" marL="6350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just">
                        <a:lnSpc>
                          <a:spcPct val="100000"/>
                        </a:lnSpc>
                        <a:spcBef>
                          <a:spcPts val="0"/>
                        </a:spcBef>
                        <a:spcAft>
                          <a:spcPts val="0"/>
                        </a:spcAft>
                        <a:buNone/>
                      </a:pPr>
                      <a:r>
                        <a:rPr lang="en-US" sz="1200">
                          <a:latin typeface="Times New Roman"/>
                          <a:ea typeface="Times New Roman"/>
                          <a:cs typeface="Times New Roman"/>
                          <a:sym typeface="Times New Roman"/>
                        </a:rPr>
                        <a:t>4.</a:t>
                      </a:r>
                      <a:endParaRPr sz="1200">
                        <a:latin typeface="Times New Roman"/>
                        <a:ea typeface="Times New Roman"/>
                        <a:cs typeface="Times New Roman"/>
                        <a:sym typeface="Times New Roman"/>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just">
                        <a:lnSpc>
                          <a:spcPct val="100000"/>
                        </a:lnSpc>
                        <a:spcBef>
                          <a:spcPts val="0"/>
                        </a:spcBef>
                        <a:spcAft>
                          <a:spcPts val="0"/>
                        </a:spcAft>
                        <a:buNone/>
                      </a:pPr>
                      <a:r>
                        <a:rPr lang="en-US" sz="1200">
                          <a:solidFill>
                            <a:srgbClr val="333333"/>
                          </a:solidFill>
                          <a:highlight>
                            <a:srgbClr val="FFFFFF"/>
                          </a:highlight>
                          <a:latin typeface="Times New Roman"/>
                          <a:ea typeface="Times New Roman"/>
                          <a:cs typeface="Times New Roman"/>
                          <a:sym typeface="Times New Roman"/>
                        </a:rPr>
                        <a:t>The Object Detection Based on Deep Learning</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US" sz="1200">
                          <a:solidFill>
                            <a:srgbClr val="333333"/>
                          </a:solidFill>
                          <a:highlight>
                            <a:srgbClr val="FFFFFF"/>
                          </a:highlight>
                          <a:latin typeface="Times New Roman"/>
                          <a:ea typeface="Times New Roman"/>
                          <a:cs typeface="Times New Roman"/>
                          <a:sym typeface="Times New Roman"/>
                        </a:rPr>
                        <a:t>Cong Tang, Yunsong Feng, Xing Yang, Chao Zheng, Yuanpu Zhou</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US" sz="1200">
                          <a:latin typeface="Times New Roman"/>
                          <a:ea typeface="Times New Roman"/>
                          <a:cs typeface="Times New Roman"/>
                          <a:sym typeface="Times New Roman"/>
                        </a:rPr>
                        <a:t>The paper thoroughly dissects and compares deep learning-based object detection models like R-CNN,, Faster R-CNN, YOLO, and SSD.</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US" sz="1200">
                          <a:solidFill>
                            <a:srgbClr val="374151"/>
                          </a:solidFill>
                          <a:highlight>
                            <a:srgbClr val="FFFFFF"/>
                          </a:highlight>
                          <a:latin typeface="Times New Roman"/>
                          <a:ea typeface="Times New Roman"/>
                          <a:cs typeface="Times New Roman"/>
                          <a:sym typeface="Times New Roman"/>
                        </a:rPr>
                        <a:t>It does not introduce new techniques, approaches, or experimental findings</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23" name="Google Shape;123;p5"/>
          <p:cNvSpPr txBox="1"/>
          <p:nvPr/>
        </p:nvSpPr>
        <p:spPr>
          <a:xfrm>
            <a:off x="6553200" y="637857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4525dfafc0_0_3"/>
          <p:cNvSpPr txBox="1"/>
          <p:nvPr>
            <p:ph type="title"/>
          </p:nvPr>
        </p:nvSpPr>
        <p:spPr>
          <a:xfrm>
            <a:off x="457200" y="122237"/>
            <a:ext cx="8229600" cy="639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Literature Review</a:t>
            </a:r>
            <a:endParaRPr/>
          </a:p>
        </p:txBody>
      </p:sp>
      <p:sp>
        <p:nvSpPr>
          <p:cNvPr id="129" name="Google Shape;129;g24525dfafc0_0_3"/>
          <p:cNvSpPr txBox="1"/>
          <p:nvPr>
            <p:ph idx="1" type="body"/>
          </p:nvPr>
        </p:nvSpPr>
        <p:spPr>
          <a:xfrm>
            <a:off x="131950" y="1066800"/>
            <a:ext cx="8931300" cy="5181600"/>
          </a:xfrm>
          <a:prstGeom prst="rect">
            <a:avLst/>
          </a:prstGeom>
          <a:noFill/>
          <a:ln>
            <a:noFill/>
          </a:ln>
        </p:spPr>
        <p:txBody>
          <a:bodyPr anchorCtr="0" anchor="t" bIns="45700" lIns="91425" spcFirstLastPara="1" rIns="91425" wrap="square" tIns="45700">
            <a:noAutofit/>
          </a:bodyPr>
          <a:lstStyle/>
          <a:p>
            <a:pPr indent="0" lvl="0" marL="342900" marR="0" rtl="0" algn="just">
              <a:lnSpc>
                <a:spcPct val="100000"/>
              </a:lnSpc>
              <a:spcBef>
                <a:spcPts val="480"/>
              </a:spcBef>
              <a:spcAft>
                <a:spcPts val="0"/>
              </a:spcAft>
              <a:buNone/>
            </a:pPr>
            <a:r>
              <a:t/>
            </a:r>
            <a:endParaRPr/>
          </a:p>
          <a:p>
            <a:pPr indent="0" lvl="0" marL="342900" marR="0" rtl="0" algn="just">
              <a:lnSpc>
                <a:spcPct val="100000"/>
              </a:lnSpc>
              <a:spcBef>
                <a:spcPts val="480"/>
              </a:spcBef>
              <a:spcAft>
                <a:spcPts val="0"/>
              </a:spcAft>
              <a:buNone/>
            </a:pPr>
            <a:r>
              <a:t/>
            </a:r>
            <a:endParaRPr/>
          </a:p>
          <a:p>
            <a:pPr indent="-342900" lvl="0" marL="342900" marR="0" rtl="0" algn="just">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endParaRPr/>
          </a:p>
        </p:txBody>
      </p:sp>
      <p:sp>
        <p:nvSpPr>
          <p:cNvPr id="130" name="Google Shape;130;g24525dfafc0_0_3"/>
          <p:cNvSpPr txBox="1"/>
          <p:nvPr/>
        </p:nvSpPr>
        <p:spPr>
          <a:xfrm>
            <a:off x="6553200" y="6378575"/>
            <a:ext cx="2133600" cy="476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graphicFrame>
        <p:nvGraphicFramePr>
          <p:cNvPr id="131" name="Google Shape;131;g24525dfafc0_0_3"/>
          <p:cNvGraphicFramePr/>
          <p:nvPr/>
        </p:nvGraphicFramePr>
        <p:xfrm>
          <a:off x="240750" y="1449275"/>
          <a:ext cx="3000000" cy="3000000"/>
        </p:xfrm>
        <a:graphic>
          <a:graphicData uri="http://schemas.openxmlformats.org/drawingml/2006/table">
            <a:tbl>
              <a:tblPr>
                <a:noFill/>
                <a:tableStyleId>{162CBDCD-8A61-4FE9-9C6C-779630BAD990}</a:tableStyleId>
              </a:tblPr>
              <a:tblGrid>
                <a:gridCol w="399850"/>
                <a:gridCol w="2218000"/>
                <a:gridCol w="1819300"/>
                <a:gridCol w="2409400"/>
                <a:gridCol w="1867150"/>
              </a:tblGrid>
              <a:tr h="333050">
                <a:tc>
                  <a:txBody>
                    <a:bodyPr/>
                    <a:lstStyle/>
                    <a:p>
                      <a:pPr indent="0" lvl="0" marL="0" rtl="0" algn="ctr">
                        <a:lnSpc>
                          <a:spcPct val="100000"/>
                        </a:lnSpc>
                        <a:spcBef>
                          <a:spcPts val="0"/>
                        </a:spcBef>
                        <a:spcAft>
                          <a:spcPts val="0"/>
                        </a:spcAft>
                        <a:buNone/>
                      </a:pPr>
                      <a:r>
                        <a:rPr b="1" lang="en-US" sz="1200">
                          <a:latin typeface="Times New Roman"/>
                          <a:ea typeface="Times New Roman"/>
                          <a:cs typeface="Times New Roman"/>
                          <a:sym typeface="Times New Roman"/>
                        </a:rPr>
                        <a:t>No.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200">
                          <a:latin typeface="Times New Roman"/>
                          <a:ea typeface="Times New Roman"/>
                          <a:cs typeface="Times New Roman"/>
                          <a:sym typeface="Times New Roman"/>
                        </a:rPr>
                        <a:t>Paper Title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200">
                          <a:latin typeface="Times New Roman"/>
                          <a:ea typeface="Times New Roman"/>
                          <a:cs typeface="Times New Roman"/>
                          <a:sym typeface="Times New Roman"/>
                        </a:rPr>
                        <a:t>Author Names</a:t>
                      </a:r>
                      <a:endParaRPr b="1" sz="1200">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200">
                          <a:latin typeface="Times New Roman"/>
                          <a:ea typeface="Times New Roman"/>
                          <a:cs typeface="Times New Roman"/>
                          <a:sym typeface="Times New Roman"/>
                        </a:rPr>
                        <a:t>Conclusion</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200">
                          <a:latin typeface="Times New Roman"/>
                          <a:ea typeface="Times New Roman"/>
                          <a:cs typeface="Times New Roman"/>
                          <a:sym typeface="Times New Roman"/>
                        </a:rPr>
                        <a:t>Research Gaps</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70475">
                <a:tc>
                  <a:txBody>
                    <a:bodyPr/>
                    <a:lstStyle/>
                    <a:p>
                      <a:pPr indent="0" lvl="0" marL="0" rtl="0" algn="just">
                        <a:lnSpc>
                          <a:spcPct val="100000"/>
                        </a:lnSpc>
                        <a:spcBef>
                          <a:spcPts val="0"/>
                        </a:spcBef>
                        <a:spcAft>
                          <a:spcPts val="0"/>
                        </a:spcAft>
                        <a:buNone/>
                      </a:pPr>
                      <a:r>
                        <a:rPr lang="en-US" sz="1200">
                          <a:latin typeface="Times New Roman"/>
                          <a:ea typeface="Times New Roman"/>
                          <a:cs typeface="Times New Roman"/>
                          <a:sym typeface="Times New Roman"/>
                        </a:rPr>
                        <a:t>5.</a:t>
                      </a:r>
                      <a:endParaRPr sz="1200">
                        <a:latin typeface="Times New Roman"/>
                        <a:ea typeface="Times New Roman"/>
                        <a:cs typeface="Times New Roman"/>
                        <a:sym typeface="Times New Roman"/>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c>
                  <a:txBody>
                    <a:bodyPr/>
                    <a:lstStyle/>
                    <a:p>
                      <a:pPr indent="0" lvl="0" marL="0" rtl="0" algn="just">
                        <a:lnSpc>
                          <a:spcPct val="100000"/>
                        </a:lnSpc>
                        <a:spcBef>
                          <a:spcPts val="0"/>
                        </a:spcBef>
                        <a:spcAft>
                          <a:spcPts val="0"/>
                        </a:spcAft>
                        <a:buNone/>
                      </a:pPr>
                      <a:r>
                        <a:rPr lang="en-US" sz="1200">
                          <a:highlight>
                            <a:srgbClr val="FFFFFF"/>
                          </a:highlight>
                          <a:latin typeface="Times New Roman"/>
                          <a:ea typeface="Times New Roman"/>
                          <a:cs typeface="Times New Roman"/>
                          <a:sym typeface="Times New Roman"/>
                        </a:rPr>
                        <a:t>Object Detection using Deep Learning</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US" sz="1200">
                          <a:highlight>
                            <a:srgbClr val="FFFFFF"/>
                          </a:highlight>
                          <a:latin typeface="Times New Roman"/>
                          <a:ea typeface="Times New Roman"/>
                          <a:cs typeface="Times New Roman"/>
                          <a:sym typeface="Times New Roman"/>
                        </a:rPr>
                        <a:t>Pranita Jadhav, Vrushali Koli, Priyanka Shinde, Dr. M.M. Pawar</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US" sz="1200">
                          <a:solidFill>
                            <a:srgbClr val="374151"/>
                          </a:solidFill>
                          <a:highlight>
                            <a:srgbClr val="FFFFFF"/>
                          </a:highlight>
                          <a:latin typeface="Times New Roman"/>
                          <a:ea typeface="Times New Roman"/>
                          <a:cs typeface="Times New Roman"/>
                          <a:sym typeface="Times New Roman"/>
                        </a:rPr>
                        <a:t>The paper focuses on explaining framework designs, model principles, and performance evaluations</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US" sz="1200">
                          <a:highlight>
                            <a:srgbClr val="FFFFFF"/>
                          </a:highlight>
                          <a:latin typeface="Times New Roman"/>
                          <a:ea typeface="Times New Roman"/>
                          <a:cs typeface="Times New Roman"/>
                          <a:sym typeface="Times New Roman"/>
                        </a:rPr>
                        <a:t>it lacks a thorough exploration of innovative solutions to practical limitations and challenges.</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70475">
                <a:tc>
                  <a:txBody>
                    <a:bodyPr/>
                    <a:lstStyle/>
                    <a:p>
                      <a:pPr indent="0" lvl="0" marL="0" rtl="0" algn="just">
                        <a:lnSpc>
                          <a:spcPct val="100000"/>
                        </a:lnSpc>
                        <a:spcBef>
                          <a:spcPts val="0"/>
                        </a:spcBef>
                        <a:spcAft>
                          <a:spcPts val="0"/>
                        </a:spcAft>
                        <a:buNone/>
                      </a:pPr>
                      <a:r>
                        <a:rPr lang="en-US" sz="1200">
                          <a:latin typeface="Times New Roman"/>
                          <a:ea typeface="Times New Roman"/>
                          <a:cs typeface="Times New Roman"/>
                          <a:sym typeface="Times New Roman"/>
                        </a:rPr>
                        <a:t>6.</a:t>
                      </a:r>
                      <a:endParaRPr sz="1200">
                        <a:latin typeface="Times New Roman"/>
                        <a:ea typeface="Times New Roman"/>
                        <a:cs typeface="Times New Roman"/>
                        <a:sym typeface="Times New Roman"/>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just">
                        <a:lnSpc>
                          <a:spcPct val="100000"/>
                        </a:lnSpc>
                        <a:spcBef>
                          <a:spcPts val="0"/>
                        </a:spcBef>
                        <a:spcAft>
                          <a:spcPts val="0"/>
                        </a:spcAft>
                        <a:buNone/>
                      </a:pPr>
                      <a:r>
                        <a:rPr lang="en-US" sz="1200">
                          <a:solidFill>
                            <a:srgbClr val="333333"/>
                          </a:solidFill>
                          <a:highlight>
                            <a:srgbClr val="FFFFFF"/>
                          </a:highlight>
                          <a:latin typeface="Times New Roman"/>
                          <a:ea typeface="Times New Roman"/>
                          <a:cs typeface="Times New Roman"/>
                          <a:sym typeface="Times New Roman"/>
                        </a:rPr>
                        <a:t>Real-Time Object Detection with Yolo</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US" sz="1200">
                          <a:solidFill>
                            <a:srgbClr val="333333"/>
                          </a:solidFill>
                          <a:highlight>
                            <a:srgbClr val="FFFFFF"/>
                          </a:highlight>
                          <a:latin typeface="Times New Roman"/>
                          <a:ea typeface="Times New Roman"/>
                          <a:cs typeface="Times New Roman"/>
                          <a:sym typeface="Times New Roman"/>
                        </a:rPr>
                        <a:t>Geethapriya. S, N. Duraimurugan, S.P. Chokkalingam</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US" sz="1200">
                          <a:solidFill>
                            <a:srgbClr val="374151"/>
                          </a:solidFill>
                          <a:highlight>
                            <a:srgbClr val="FFFFFF"/>
                          </a:highlight>
                          <a:latin typeface="Times New Roman"/>
                          <a:ea typeface="Times New Roman"/>
                          <a:cs typeface="Times New Roman"/>
                          <a:sym typeface="Times New Roman"/>
                        </a:rPr>
                        <a:t>Implemented</a:t>
                      </a:r>
                      <a:r>
                        <a:rPr lang="en-US" sz="1200">
                          <a:solidFill>
                            <a:srgbClr val="374151"/>
                          </a:solidFill>
                          <a:highlight>
                            <a:srgbClr val="FFFFFF"/>
                          </a:highlight>
                          <a:latin typeface="Times New Roman"/>
                          <a:ea typeface="Times New Roman"/>
                          <a:cs typeface="Times New Roman"/>
                          <a:sym typeface="Times New Roman"/>
                        </a:rPr>
                        <a:t> Yolo algorithm to detect object</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US" sz="1200">
                          <a:latin typeface="Times New Roman"/>
                          <a:ea typeface="Times New Roman"/>
                          <a:cs typeface="Times New Roman"/>
                          <a:sym typeface="Times New Roman"/>
                        </a:rPr>
                        <a:t>it predicts fewer false positives in background</a:t>
                      </a:r>
                      <a:endParaRPr sz="1200">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US" sz="1200">
                          <a:latin typeface="Times New Roman"/>
                          <a:ea typeface="Times New Roman"/>
                          <a:cs typeface="Times New Roman"/>
                          <a:sym typeface="Times New Roman"/>
                        </a:rPr>
                        <a:t>areas.</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70475">
                <a:tc>
                  <a:txBody>
                    <a:bodyPr/>
                    <a:lstStyle/>
                    <a:p>
                      <a:pPr indent="0" lvl="0" marL="0" rtl="0" algn="just">
                        <a:lnSpc>
                          <a:spcPct val="100000"/>
                        </a:lnSpc>
                        <a:spcBef>
                          <a:spcPts val="0"/>
                        </a:spcBef>
                        <a:spcAft>
                          <a:spcPts val="0"/>
                        </a:spcAft>
                        <a:buNone/>
                      </a:pPr>
                      <a:r>
                        <a:rPr lang="en-US" sz="1200">
                          <a:latin typeface="Times New Roman"/>
                          <a:ea typeface="Times New Roman"/>
                          <a:cs typeface="Times New Roman"/>
                          <a:sym typeface="Times New Roman"/>
                        </a:rPr>
                        <a:t>7.</a:t>
                      </a:r>
                      <a:endParaRPr sz="1200">
                        <a:latin typeface="Times New Roman"/>
                        <a:ea typeface="Times New Roman"/>
                        <a:cs typeface="Times New Roman"/>
                        <a:sym typeface="Times New Roman"/>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just">
                        <a:lnSpc>
                          <a:spcPct val="100000"/>
                        </a:lnSpc>
                        <a:spcBef>
                          <a:spcPts val="0"/>
                        </a:spcBef>
                        <a:spcAft>
                          <a:spcPts val="0"/>
                        </a:spcAft>
                        <a:buNone/>
                      </a:pPr>
                      <a:r>
                        <a:rPr lang="en-US" sz="1200">
                          <a:solidFill>
                            <a:srgbClr val="333333"/>
                          </a:solidFill>
                          <a:highlight>
                            <a:srgbClr val="FFFFFF"/>
                          </a:highlight>
                          <a:latin typeface="Times New Roman"/>
                          <a:ea typeface="Times New Roman"/>
                          <a:cs typeface="Times New Roman"/>
                          <a:sym typeface="Times New Roman"/>
                        </a:rPr>
                        <a:t>Object Detection through Modified YOLO Neural Network</a:t>
                      </a:r>
                      <a:endParaRPr sz="1200">
                        <a:solidFill>
                          <a:srgbClr val="333333"/>
                        </a:solidFill>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US" sz="1200">
                          <a:solidFill>
                            <a:srgbClr val="333333"/>
                          </a:solidFill>
                          <a:highlight>
                            <a:srgbClr val="FFFFFF"/>
                          </a:highlight>
                          <a:latin typeface="Times New Roman"/>
                          <a:ea typeface="Times New Roman"/>
                          <a:cs typeface="Times New Roman"/>
                          <a:sym typeface="Times New Roman"/>
                        </a:rPr>
                        <a:t>Tanvir Ahmad ,</a:t>
                      </a:r>
                      <a:endParaRPr sz="1200">
                        <a:solidFill>
                          <a:srgbClr val="333333"/>
                        </a:solidFill>
                        <a:highlight>
                          <a:srgbClr val="FFFFFF"/>
                        </a:highlight>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US" sz="1200">
                          <a:solidFill>
                            <a:srgbClr val="333333"/>
                          </a:solidFill>
                          <a:highlight>
                            <a:srgbClr val="FFFFFF"/>
                          </a:highlight>
                          <a:latin typeface="Times New Roman"/>
                          <a:ea typeface="Times New Roman"/>
                          <a:cs typeface="Times New Roman"/>
                          <a:sym typeface="Times New Roman"/>
                        </a:rPr>
                        <a:t> Yinglong Ma ,</a:t>
                      </a:r>
                      <a:endParaRPr sz="1200">
                        <a:solidFill>
                          <a:srgbClr val="333333"/>
                        </a:solidFill>
                        <a:highlight>
                          <a:srgbClr val="FFFFFF"/>
                        </a:highlight>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US" sz="1200">
                          <a:solidFill>
                            <a:srgbClr val="333333"/>
                          </a:solidFill>
                          <a:highlight>
                            <a:srgbClr val="FFFFFF"/>
                          </a:highlight>
                          <a:latin typeface="Times New Roman"/>
                          <a:ea typeface="Times New Roman"/>
                          <a:cs typeface="Times New Roman"/>
                          <a:sym typeface="Times New Roman"/>
                        </a:rPr>
                        <a:t> Muhammad Yahya, Belal Ahmad, Shah Nazir , Amin ul Haq </a:t>
                      </a:r>
                      <a:endParaRPr sz="1200">
                        <a:solidFill>
                          <a:srgbClr val="333333"/>
                        </a:solidFill>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US" sz="1200">
                          <a:solidFill>
                            <a:srgbClr val="374151"/>
                          </a:solidFill>
                          <a:highlight>
                            <a:srgbClr val="FFFFFF"/>
                          </a:highlight>
                          <a:latin typeface="Times New Roman"/>
                          <a:ea typeface="Times New Roman"/>
                          <a:cs typeface="Times New Roman"/>
                          <a:sym typeface="Times New Roman"/>
                        </a:rPr>
                        <a:t>It modifies the YOLOv1 architecture, leading to enhanced detection performance.</a:t>
                      </a:r>
                      <a:endParaRPr sz="1200">
                        <a:solidFill>
                          <a:srgbClr val="374151"/>
                        </a:solidFill>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US" sz="1200">
                          <a:latin typeface="Times New Roman"/>
                          <a:ea typeface="Times New Roman"/>
                          <a:cs typeface="Times New Roman"/>
                          <a:sym typeface="Times New Roman"/>
                        </a:rPr>
                        <a:t>It </a:t>
                      </a:r>
                      <a:r>
                        <a:rPr lang="en-US" sz="1200">
                          <a:latin typeface="Times New Roman"/>
                          <a:ea typeface="Times New Roman"/>
                          <a:cs typeface="Times New Roman"/>
                          <a:sym typeface="Times New Roman"/>
                        </a:rPr>
                        <a:t> lacks a specific roadmap or detailed approach for creating a benchmark dataset</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70475">
                <a:tc>
                  <a:txBody>
                    <a:bodyPr/>
                    <a:lstStyle/>
                    <a:p>
                      <a:pPr indent="0" lvl="0" marL="0" rtl="0" algn="just">
                        <a:lnSpc>
                          <a:spcPct val="100000"/>
                        </a:lnSpc>
                        <a:spcBef>
                          <a:spcPts val="0"/>
                        </a:spcBef>
                        <a:spcAft>
                          <a:spcPts val="0"/>
                        </a:spcAft>
                        <a:buNone/>
                      </a:pPr>
                      <a:r>
                        <a:rPr lang="en-US" sz="1200">
                          <a:latin typeface="Times New Roman"/>
                          <a:ea typeface="Times New Roman"/>
                          <a:cs typeface="Times New Roman"/>
                          <a:sym typeface="Times New Roman"/>
                        </a:rPr>
                        <a:t>8.</a:t>
                      </a:r>
                      <a:endParaRPr sz="1200">
                        <a:latin typeface="Times New Roman"/>
                        <a:ea typeface="Times New Roman"/>
                        <a:cs typeface="Times New Roman"/>
                        <a:sym typeface="Times New Roman"/>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just">
                        <a:lnSpc>
                          <a:spcPct val="100000"/>
                        </a:lnSpc>
                        <a:spcBef>
                          <a:spcPts val="0"/>
                        </a:spcBef>
                        <a:spcAft>
                          <a:spcPts val="0"/>
                        </a:spcAft>
                        <a:buNone/>
                      </a:pPr>
                      <a:r>
                        <a:rPr lang="en-US" sz="1200">
                          <a:highlight>
                            <a:srgbClr val="FFFFFF"/>
                          </a:highlight>
                          <a:latin typeface="Times New Roman"/>
                          <a:ea typeface="Times New Roman"/>
                          <a:cs typeface="Times New Roman"/>
                          <a:sym typeface="Times New Roman"/>
                        </a:rPr>
                        <a:t>Object Recognition Using Deep Learning</a:t>
                      </a:r>
                      <a:endParaRPr sz="1200">
                        <a:solidFill>
                          <a:srgbClr val="333333"/>
                        </a:solidFill>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US" sz="1200">
                          <a:highlight>
                            <a:srgbClr val="FFFFFF"/>
                          </a:highlight>
                          <a:latin typeface="Times New Roman"/>
                          <a:ea typeface="Times New Roman"/>
                          <a:cs typeface="Times New Roman"/>
                          <a:sym typeface="Times New Roman"/>
                        </a:rPr>
                        <a:t>Rohini Goel, Avinash Sharma, and Rajiv Kapoor</a:t>
                      </a:r>
                      <a:endParaRPr sz="1200">
                        <a:solidFill>
                          <a:srgbClr val="333333"/>
                        </a:solidFill>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US" sz="1200">
                          <a:highlight>
                            <a:srgbClr val="FFFFFF"/>
                          </a:highlight>
                          <a:latin typeface="Times New Roman"/>
                          <a:ea typeface="Times New Roman"/>
                          <a:cs typeface="Times New Roman"/>
                          <a:sym typeface="Times New Roman"/>
                        </a:rPr>
                        <a:t>The paper presents a recent survey of deep learning for object recognition, comparing it favorably to traditional methods, and suggests potential future research directions.</a:t>
                      </a:r>
                      <a:endParaRPr sz="1200">
                        <a:solidFill>
                          <a:srgbClr val="374151"/>
                        </a:solidFill>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US" sz="1200">
                          <a:latin typeface="Times New Roman"/>
                          <a:ea typeface="Times New Roman"/>
                          <a:cs typeface="Times New Roman"/>
                          <a:sym typeface="Times New Roman"/>
                        </a:rPr>
                        <a:t>It Lacks effectiveness of the Deep Residual Conv-Deconv Network with Adaptive Profiles (APs) and estimation profiles for robust </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4538f3acd8_0_35"/>
          <p:cNvSpPr txBox="1"/>
          <p:nvPr>
            <p:ph type="title"/>
          </p:nvPr>
        </p:nvSpPr>
        <p:spPr>
          <a:xfrm>
            <a:off x="457200" y="122237"/>
            <a:ext cx="8229600" cy="639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Literature Review</a:t>
            </a:r>
            <a:endParaRPr/>
          </a:p>
        </p:txBody>
      </p:sp>
      <p:sp>
        <p:nvSpPr>
          <p:cNvPr id="137" name="Google Shape;137;g24538f3acd8_0_35"/>
          <p:cNvSpPr txBox="1"/>
          <p:nvPr>
            <p:ph idx="1" type="body"/>
          </p:nvPr>
        </p:nvSpPr>
        <p:spPr>
          <a:xfrm>
            <a:off x="131950" y="1066800"/>
            <a:ext cx="8931300" cy="5181600"/>
          </a:xfrm>
          <a:prstGeom prst="rect">
            <a:avLst/>
          </a:prstGeom>
          <a:noFill/>
          <a:ln>
            <a:noFill/>
          </a:ln>
        </p:spPr>
        <p:txBody>
          <a:bodyPr anchorCtr="0" anchor="t" bIns="45700" lIns="91425" spcFirstLastPara="1" rIns="91425" wrap="square" tIns="45700">
            <a:noAutofit/>
          </a:bodyPr>
          <a:lstStyle/>
          <a:p>
            <a:pPr indent="0" lvl="0" marL="342900" marR="0" rtl="0" algn="just">
              <a:lnSpc>
                <a:spcPct val="100000"/>
              </a:lnSpc>
              <a:spcBef>
                <a:spcPts val="480"/>
              </a:spcBef>
              <a:spcAft>
                <a:spcPts val="0"/>
              </a:spcAft>
              <a:buNone/>
            </a:pPr>
            <a:r>
              <a:t/>
            </a:r>
            <a:endParaRPr/>
          </a:p>
          <a:p>
            <a:pPr indent="0" lvl="0" marL="342900" marR="0" rtl="0" algn="just">
              <a:lnSpc>
                <a:spcPct val="100000"/>
              </a:lnSpc>
              <a:spcBef>
                <a:spcPts val="480"/>
              </a:spcBef>
              <a:spcAft>
                <a:spcPts val="0"/>
              </a:spcAft>
              <a:buNone/>
            </a:pPr>
            <a:r>
              <a:t/>
            </a:r>
            <a:endParaRPr/>
          </a:p>
          <a:p>
            <a:pPr indent="-342900" lvl="0" marL="342900" marR="0" rtl="0" algn="just">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endParaRPr/>
          </a:p>
        </p:txBody>
      </p:sp>
      <p:sp>
        <p:nvSpPr>
          <p:cNvPr id="138" name="Google Shape;138;g24538f3acd8_0_35"/>
          <p:cNvSpPr txBox="1"/>
          <p:nvPr/>
        </p:nvSpPr>
        <p:spPr>
          <a:xfrm>
            <a:off x="6553200" y="6378575"/>
            <a:ext cx="2133600" cy="476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graphicFrame>
        <p:nvGraphicFramePr>
          <p:cNvPr id="139" name="Google Shape;139;g24538f3acd8_0_35"/>
          <p:cNvGraphicFramePr/>
          <p:nvPr/>
        </p:nvGraphicFramePr>
        <p:xfrm>
          <a:off x="215150" y="1226275"/>
          <a:ext cx="3000000" cy="3000000"/>
        </p:xfrm>
        <a:graphic>
          <a:graphicData uri="http://schemas.openxmlformats.org/drawingml/2006/table">
            <a:tbl>
              <a:tblPr>
                <a:noFill/>
                <a:tableStyleId>{162CBDCD-8A61-4FE9-9C6C-779630BAD990}</a:tableStyleId>
              </a:tblPr>
              <a:tblGrid>
                <a:gridCol w="399850"/>
                <a:gridCol w="2218000"/>
                <a:gridCol w="1819300"/>
                <a:gridCol w="2409400"/>
                <a:gridCol w="1867150"/>
              </a:tblGrid>
              <a:tr h="306075">
                <a:tc>
                  <a:txBody>
                    <a:bodyPr/>
                    <a:lstStyle/>
                    <a:p>
                      <a:pPr indent="0" lvl="0" marL="0" rtl="0" algn="ctr">
                        <a:lnSpc>
                          <a:spcPct val="100000"/>
                        </a:lnSpc>
                        <a:spcBef>
                          <a:spcPts val="0"/>
                        </a:spcBef>
                        <a:spcAft>
                          <a:spcPts val="0"/>
                        </a:spcAft>
                        <a:buNone/>
                      </a:pPr>
                      <a:r>
                        <a:rPr b="1" lang="en-US" sz="1200">
                          <a:latin typeface="Times New Roman"/>
                          <a:ea typeface="Times New Roman"/>
                          <a:cs typeface="Times New Roman"/>
                          <a:sym typeface="Times New Roman"/>
                        </a:rPr>
                        <a:t>No.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200">
                          <a:latin typeface="Times New Roman"/>
                          <a:ea typeface="Times New Roman"/>
                          <a:cs typeface="Times New Roman"/>
                          <a:sym typeface="Times New Roman"/>
                        </a:rPr>
                        <a:t>Paper Title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200">
                          <a:latin typeface="Times New Roman"/>
                          <a:ea typeface="Times New Roman"/>
                          <a:cs typeface="Times New Roman"/>
                          <a:sym typeface="Times New Roman"/>
                        </a:rPr>
                        <a:t>Author Names</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200">
                          <a:latin typeface="Times New Roman"/>
                          <a:ea typeface="Times New Roman"/>
                          <a:cs typeface="Times New Roman"/>
                          <a:sym typeface="Times New Roman"/>
                        </a:rPr>
                        <a:t>Conclusion</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200">
                          <a:latin typeface="Times New Roman"/>
                          <a:ea typeface="Times New Roman"/>
                          <a:cs typeface="Times New Roman"/>
                          <a:sym typeface="Times New Roman"/>
                        </a:rPr>
                        <a:t>Research Gaps</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68325">
                <a:tc>
                  <a:txBody>
                    <a:bodyPr/>
                    <a:lstStyle/>
                    <a:p>
                      <a:pPr indent="0" lvl="0" marL="0" rtl="0" algn="just">
                        <a:lnSpc>
                          <a:spcPct val="100000"/>
                        </a:lnSpc>
                        <a:spcBef>
                          <a:spcPts val="0"/>
                        </a:spcBef>
                        <a:spcAft>
                          <a:spcPts val="0"/>
                        </a:spcAft>
                        <a:buNone/>
                      </a:pPr>
                      <a:r>
                        <a:rPr lang="en-US" sz="1200">
                          <a:latin typeface="Times New Roman"/>
                          <a:ea typeface="Times New Roman"/>
                          <a:cs typeface="Times New Roman"/>
                          <a:sym typeface="Times New Roman"/>
                        </a:rPr>
                        <a:t>9.</a:t>
                      </a:r>
                      <a:endParaRPr sz="1200">
                        <a:latin typeface="Times New Roman"/>
                        <a:ea typeface="Times New Roman"/>
                        <a:cs typeface="Times New Roman"/>
                        <a:sym typeface="Times New Roman"/>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c>
                  <a:txBody>
                    <a:bodyPr/>
                    <a:lstStyle/>
                    <a:p>
                      <a:pPr indent="0" lvl="0" marL="0" rtl="0" algn="just">
                        <a:lnSpc>
                          <a:spcPct val="123913"/>
                        </a:lnSpc>
                        <a:spcBef>
                          <a:spcPts val="0"/>
                        </a:spcBef>
                        <a:spcAft>
                          <a:spcPts val="0"/>
                        </a:spcAft>
                        <a:buNone/>
                      </a:pPr>
                      <a:r>
                        <a:rPr lang="en-US" sz="1200">
                          <a:solidFill>
                            <a:srgbClr val="333333"/>
                          </a:solidFill>
                          <a:highlight>
                            <a:srgbClr val="FFFFFF"/>
                          </a:highlight>
                          <a:latin typeface="Times New Roman"/>
                          <a:ea typeface="Times New Roman"/>
                          <a:cs typeface="Times New Roman"/>
                          <a:sym typeface="Times New Roman"/>
                        </a:rPr>
                        <a:t>Small Objects Detection in Satellite Images Using Deep Learning</a:t>
                      </a:r>
                      <a:endParaRPr sz="12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1200">
                          <a:solidFill>
                            <a:srgbClr val="333333"/>
                          </a:solidFill>
                          <a:highlight>
                            <a:srgbClr val="FFFFFF"/>
                          </a:highlight>
                          <a:latin typeface="Times New Roman"/>
                          <a:ea typeface="Times New Roman"/>
                          <a:cs typeface="Times New Roman"/>
                          <a:sym typeface="Times New Roman"/>
                        </a:rPr>
                        <a:t>A. Mansour, W. M. Hussein and E. Said</a:t>
                      </a:r>
                      <a:endParaRPr sz="12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US" sz="1200">
                          <a:highlight>
                            <a:srgbClr val="FFFFFF"/>
                          </a:highlight>
                          <a:latin typeface="Times New Roman"/>
                          <a:ea typeface="Times New Roman"/>
                          <a:cs typeface="Times New Roman"/>
                          <a:sym typeface="Times New Roman"/>
                        </a:rPr>
                        <a:t>Optimizing object size in high-resolution satellite images improves detection accuracy without significant processing time increase, emphasizing the importance of training quality and applicability across image types.</a:t>
                      </a:r>
                      <a:endParaRPr sz="1200">
                        <a:highlight>
                          <a:srgbClr val="FFFFFF"/>
                        </a:highlight>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2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US" sz="1200">
                          <a:latin typeface="Times New Roman"/>
                          <a:ea typeface="Times New Roman"/>
                          <a:cs typeface="Times New Roman"/>
                          <a:sym typeface="Times New Roman"/>
                        </a:rPr>
                        <a:t>challenges in applying the technique to various image types.</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6100">
                <a:tc>
                  <a:txBody>
                    <a:bodyPr/>
                    <a:lstStyle/>
                    <a:p>
                      <a:pPr indent="0" lvl="0" marL="0" rtl="0" algn="just">
                        <a:lnSpc>
                          <a:spcPct val="100000"/>
                        </a:lnSpc>
                        <a:spcBef>
                          <a:spcPts val="0"/>
                        </a:spcBef>
                        <a:spcAft>
                          <a:spcPts val="0"/>
                        </a:spcAft>
                        <a:buNone/>
                      </a:pPr>
                      <a:r>
                        <a:rPr lang="en-US" sz="1200">
                          <a:latin typeface="Times New Roman"/>
                          <a:ea typeface="Times New Roman"/>
                          <a:cs typeface="Times New Roman"/>
                          <a:sym typeface="Times New Roman"/>
                        </a:rPr>
                        <a:t>10.</a:t>
                      </a:r>
                      <a:endParaRPr sz="1200">
                        <a:latin typeface="Times New Roman"/>
                        <a:ea typeface="Times New Roman"/>
                        <a:cs typeface="Times New Roman"/>
                        <a:sym typeface="Times New Roman"/>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just">
                        <a:lnSpc>
                          <a:spcPct val="115000"/>
                        </a:lnSpc>
                        <a:spcBef>
                          <a:spcPts val="0"/>
                        </a:spcBef>
                        <a:spcAft>
                          <a:spcPts val="0"/>
                        </a:spcAft>
                        <a:buNone/>
                      </a:pPr>
                      <a:r>
                        <a:rPr lang="en-US" sz="1200">
                          <a:solidFill>
                            <a:schemeClr val="dk1"/>
                          </a:solidFill>
                          <a:highlight>
                            <a:srgbClr val="FFFFFF"/>
                          </a:highlight>
                          <a:latin typeface="Times New Roman"/>
                          <a:ea typeface="Times New Roman"/>
                          <a:cs typeface="Times New Roman"/>
                          <a:sym typeface="Times New Roman"/>
                        </a:rPr>
                        <a:t>Real-Time Deep Learning- Based Object Detection Framework</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200">
                          <a:solidFill>
                            <a:schemeClr val="dk1"/>
                          </a:solidFill>
                          <a:highlight>
                            <a:srgbClr val="FFFFFF"/>
                          </a:highlight>
                          <a:latin typeface="Times New Roman"/>
                          <a:ea typeface="Times New Roman"/>
                          <a:cs typeface="Times New Roman"/>
                          <a:sym typeface="Times New Roman"/>
                        </a:rPr>
                        <a:t>William Tarimo, Moustafa </a:t>
                      </a:r>
                      <a:endParaRPr sz="12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200">
                          <a:solidFill>
                            <a:schemeClr val="dk1"/>
                          </a:solidFill>
                          <a:highlight>
                            <a:srgbClr val="FFFFFF"/>
                          </a:highlight>
                          <a:latin typeface="Times New Roman"/>
                          <a:ea typeface="Times New Roman"/>
                          <a:cs typeface="Times New Roman"/>
                          <a:sym typeface="Times New Roman"/>
                        </a:rPr>
                        <a:t>M Sabra</a:t>
                      </a:r>
                      <a:endParaRPr sz="12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solidFill>
                          <a:schemeClr val="dk1"/>
                        </a:solidFill>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1200">
                          <a:solidFill>
                            <a:schemeClr val="dk1"/>
                          </a:solidFill>
                          <a:highlight>
                            <a:srgbClr val="FFFFFF"/>
                          </a:highlight>
                          <a:latin typeface="Times New Roman"/>
                          <a:ea typeface="Times New Roman"/>
                          <a:cs typeface="Times New Roman"/>
                          <a:sym typeface="Times New Roman"/>
                        </a:rPr>
                        <a:t>Compared different Object detection algorithm</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It has less accuracy</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34550">
                <a:tc>
                  <a:txBody>
                    <a:bodyPr/>
                    <a:lstStyle/>
                    <a:p>
                      <a:pPr indent="0" lvl="0" marL="0" rtl="0" algn="just">
                        <a:lnSpc>
                          <a:spcPct val="100000"/>
                        </a:lnSpc>
                        <a:spcBef>
                          <a:spcPts val="0"/>
                        </a:spcBef>
                        <a:spcAft>
                          <a:spcPts val="0"/>
                        </a:spcAft>
                        <a:buNone/>
                      </a:pPr>
                      <a:r>
                        <a:rPr lang="en-US" sz="1200">
                          <a:latin typeface="Times New Roman"/>
                          <a:ea typeface="Times New Roman"/>
                          <a:cs typeface="Times New Roman"/>
                          <a:sym typeface="Times New Roman"/>
                        </a:rPr>
                        <a:t>11.</a:t>
                      </a:r>
                      <a:endParaRPr sz="1200">
                        <a:latin typeface="Times New Roman"/>
                        <a:ea typeface="Times New Roman"/>
                        <a:cs typeface="Times New Roman"/>
                        <a:sym typeface="Times New Roman"/>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just">
                        <a:lnSpc>
                          <a:spcPct val="123913"/>
                        </a:lnSpc>
                        <a:spcBef>
                          <a:spcPts val="0"/>
                        </a:spcBef>
                        <a:spcAft>
                          <a:spcPts val="0"/>
                        </a:spcAft>
                        <a:buNone/>
                      </a:pPr>
                      <a:r>
                        <a:rPr lang="en-US" sz="1100">
                          <a:solidFill>
                            <a:srgbClr val="333333"/>
                          </a:solidFill>
                          <a:highlight>
                            <a:srgbClr val="FFFFFF"/>
                          </a:highlight>
                          <a:latin typeface="Times New Roman"/>
                          <a:ea typeface="Times New Roman"/>
                          <a:cs typeface="Times New Roman"/>
                          <a:sym typeface="Times New Roman"/>
                        </a:rPr>
                        <a:t>Object Detection in Deep Surveillance</a:t>
                      </a:r>
                      <a:endParaRPr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1100">
                          <a:solidFill>
                            <a:srgbClr val="333333"/>
                          </a:solidFill>
                          <a:highlight>
                            <a:srgbClr val="FFFFFF"/>
                          </a:highlight>
                          <a:latin typeface="Times New Roman"/>
                          <a:ea typeface="Times New Roman"/>
                          <a:cs typeface="Times New Roman"/>
                          <a:sym typeface="Times New Roman"/>
                        </a:rPr>
                        <a:t>Narina Thakur, Preeti Nagrath, Rachna Jain, Dharmender Saini, Nitika Sharma,</a:t>
                      </a:r>
                      <a:endParaRPr sz="1100">
                        <a:solidFill>
                          <a:srgbClr val="333333"/>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n-US" sz="1100">
                          <a:solidFill>
                            <a:srgbClr val="333333"/>
                          </a:solidFill>
                          <a:highlight>
                            <a:srgbClr val="FFFFFF"/>
                          </a:highlight>
                          <a:latin typeface="Times New Roman"/>
                          <a:ea typeface="Times New Roman"/>
                          <a:cs typeface="Times New Roman"/>
                          <a:sym typeface="Times New Roman"/>
                        </a:rPr>
                        <a:t>D. Jude Hemanth</a:t>
                      </a:r>
                      <a:endParaRPr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The research concludes that Yolov5 outperforms other models with a notable 61% precision and 44% F-measure.</a:t>
                      </a:r>
                      <a:endParaRPr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The study lacks an in-depth examination of how the proposed approach tackles challenges unique to high-end surveillance applications.</a:t>
                      </a:r>
                      <a:endParaRPr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59375">
                <a:tc>
                  <a:txBody>
                    <a:bodyPr/>
                    <a:lstStyle/>
                    <a:p>
                      <a:pPr indent="0" lvl="0" marL="0" rtl="0" algn="just">
                        <a:lnSpc>
                          <a:spcPct val="100000"/>
                        </a:lnSpc>
                        <a:spcBef>
                          <a:spcPts val="0"/>
                        </a:spcBef>
                        <a:spcAft>
                          <a:spcPts val="0"/>
                        </a:spcAft>
                        <a:buNone/>
                      </a:pPr>
                      <a:r>
                        <a:rPr lang="en-US" sz="1200">
                          <a:latin typeface="Times New Roman"/>
                          <a:ea typeface="Times New Roman"/>
                          <a:cs typeface="Times New Roman"/>
                          <a:sym typeface="Times New Roman"/>
                        </a:rPr>
                        <a:t>12.</a:t>
                      </a:r>
                      <a:endParaRPr sz="1200">
                        <a:latin typeface="Times New Roman"/>
                        <a:ea typeface="Times New Roman"/>
                        <a:cs typeface="Times New Roman"/>
                        <a:sym typeface="Times New Roman"/>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just">
                        <a:lnSpc>
                          <a:spcPct val="115000"/>
                        </a:lnSpc>
                        <a:spcBef>
                          <a:spcPts val="0"/>
                        </a:spcBef>
                        <a:spcAft>
                          <a:spcPts val="0"/>
                        </a:spcAft>
                        <a:buNone/>
                      </a:pPr>
                      <a:r>
                        <a:rPr lang="en-US" sz="1200">
                          <a:highlight>
                            <a:srgbClr val="FFFFFF"/>
                          </a:highlight>
                          <a:latin typeface="Times New Roman"/>
                          <a:ea typeface="Times New Roman"/>
                          <a:cs typeface="Times New Roman"/>
                          <a:sym typeface="Times New Roman"/>
                        </a:rPr>
                        <a:t>Intelligent monitoring of indoor surveillance video based on deep learning</a:t>
                      </a:r>
                      <a:endParaRPr sz="12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200">
                          <a:highlight>
                            <a:srgbClr val="FFFFFF"/>
                          </a:highlight>
                          <a:latin typeface="Times New Roman"/>
                          <a:ea typeface="Times New Roman"/>
                          <a:cs typeface="Times New Roman"/>
                          <a:sym typeface="Times New Roman"/>
                        </a:rPr>
                        <a:t>Yun-Xia Liu, Yang Yang, Aijun Shi, Peng Jigang, Liu Haowe</a:t>
                      </a:r>
                      <a:endParaRPr sz="12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1200">
                          <a:highlight>
                            <a:srgbClr val="FFFFFF"/>
                          </a:highlight>
                          <a:latin typeface="Times New Roman"/>
                          <a:ea typeface="Times New Roman"/>
                          <a:cs typeface="Times New Roman"/>
                          <a:sym typeface="Times New Roman"/>
                        </a:rPr>
                        <a:t>Implemented monitoring system for home surveillance </a:t>
                      </a:r>
                      <a:endParaRPr sz="12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The research lacks empirical validation and scalability assessment in real-world surveillance scenarios.</a:t>
                      </a:r>
                      <a:endParaRPr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24538f3acd8_0_24"/>
          <p:cNvSpPr txBox="1"/>
          <p:nvPr>
            <p:ph type="title"/>
          </p:nvPr>
        </p:nvSpPr>
        <p:spPr>
          <a:xfrm>
            <a:off x="457200" y="122237"/>
            <a:ext cx="8229600" cy="639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Literature Review</a:t>
            </a:r>
            <a:endParaRPr/>
          </a:p>
        </p:txBody>
      </p:sp>
      <p:sp>
        <p:nvSpPr>
          <p:cNvPr id="145" name="Google Shape;145;g24538f3acd8_0_24"/>
          <p:cNvSpPr txBox="1"/>
          <p:nvPr>
            <p:ph idx="1" type="body"/>
          </p:nvPr>
        </p:nvSpPr>
        <p:spPr>
          <a:xfrm>
            <a:off x="131950" y="1066800"/>
            <a:ext cx="8931300" cy="5181600"/>
          </a:xfrm>
          <a:prstGeom prst="rect">
            <a:avLst/>
          </a:prstGeom>
          <a:noFill/>
          <a:ln>
            <a:noFill/>
          </a:ln>
        </p:spPr>
        <p:txBody>
          <a:bodyPr anchorCtr="0" anchor="t" bIns="45700" lIns="91425" spcFirstLastPara="1" rIns="91425" wrap="square" tIns="45700">
            <a:noAutofit/>
          </a:bodyPr>
          <a:lstStyle/>
          <a:p>
            <a:pPr indent="0" lvl="0" marL="342900" marR="0" rtl="0" algn="just">
              <a:lnSpc>
                <a:spcPct val="100000"/>
              </a:lnSpc>
              <a:spcBef>
                <a:spcPts val="480"/>
              </a:spcBef>
              <a:spcAft>
                <a:spcPts val="0"/>
              </a:spcAft>
              <a:buNone/>
            </a:pPr>
            <a:r>
              <a:t/>
            </a:r>
            <a:endParaRPr/>
          </a:p>
          <a:p>
            <a:pPr indent="0" lvl="0" marL="342900" marR="0" rtl="0" algn="just">
              <a:lnSpc>
                <a:spcPct val="100000"/>
              </a:lnSpc>
              <a:spcBef>
                <a:spcPts val="480"/>
              </a:spcBef>
              <a:spcAft>
                <a:spcPts val="0"/>
              </a:spcAft>
              <a:buNone/>
            </a:pPr>
            <a:r>
              <a:t/>
            </a:r>
            <a:endParaRPr/>
          </a:p>
          <a:p>
            <a:pPr indent="-342900" lvl="0" marL="342900" marR="0" rtl="0" algn="just">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endParaRPr/>
          </a:p>
        </p:txBody>
      </p:sp>
      <p:sp>
        <p:nvSpPr>
          <p:cNvPr id="146" name="Google Shape;146;g24538f3acd8_0_24"/>
          <p:cNvSpPr txBox="1"/>
          <p:nvPr/>
        </p:nvSpPr>
        <p:spPr>
          <a:xfrm>
            <a:off x="6553200" y="6378575"/>
            <a:ext cx="2133600" cy="476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graphicFrame>
        <p:nvGraphicFramePr>
          <p:cNvPr id="147" name="Google Shape;147;g24538f3acd8_0_24"/>
          <p:cNvGraphicFramePr/>
          <p:nvPr/>
        </p:nvGraphicFramePr>
        <p:xfrm>
          <a:off x="215150" y="1529300"/>
          <a:ext cx="3000000" cy="3000000"/>
        </p:xfrm>
        <a:graphic>
          <a:graphicData uri="http://schemas.openxmlformats.org/drawingml/2006/table">
            <a:tbl>
              <a:tblPr>
                <a:noFill/>
                <a:tableStyleId>{162CBDCD-8A61-4FE9-9C6C-779630BAD990}</a:tableStyleId>
              </a:tblPr>
              <a:tblGrid>
                <a:gridCol w="399850"/>
                <a:gridCol w="2218000"/>
                <a:gridCol w="1819300"/>
                <a:gridCol w="2409400"/>
                <a:gridCol w="1867150"/>
              </a:tblGrid>
              <a:tr h="369875">
                <a:tc>
                  <a:txBody>
                    <a:bodyPr/>
                    <a:lstStyle/>
                    <a:p>
                      <a:pPr indent="0" lvl="0" marL="0" rtl="0" algn="ctr">
                        <a:lnSpc>
                          <a:spcPct val="100000"/>
                        </a:lnSpc>
                        <a:spcBef>
                          <a:spcPts val="0"/>
                        </a:spcBef>
                        <a:spcAft>
                          <a:spcPts val="0"/>
                        </a:spcAft>
                        <a:buNone/>
                      </a:pPr>
                      <a:r>
                        <a:rPr b="1" lang="en-US" sz="1200">
                          <a:latin typeface="Times New Roman"/>
                          <a:ea typeface="Times New Roman"/>
                          <a:cs typeface="Times New Roman"/>
                          <a:sym typeface="Times New Roman"/>
                        </a:rPr>
                        <a:t>No.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200">
                          <a:latin typeface="Times New Roman"/>
                          <a:ea typeface="Times New Roman"/>
                          <a:cs typeface="Times New Roman"/>
                          <a:sym typeface="Times New Roman"/>
                        </a:rPr>
                        <a:t>Paper Title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200">
                          <a:latin typeface="Times New Roman"/>
                          <a:ea typeface="Times New Roman"/>
                          <a:cs typeface="Times New Roman"/>
                          <a:sym typeface="Times New Roman"/>
                        </a:rPr>
                        <a:t>Author Names</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200">
                          <a:latin typeface="Times New Roman"/>
                          <a:ea typeface="Times New Roman"/>
                          <a:cs typeface="Times New Roman"/>
                          <a:sym typeface="Times New Roman"/>
                        </a:rPr>
                        <a:t>Conclusion</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200">
                          <a:latin typeface="Times New Roman"/>
                          <a:ea typeface="Times New Roman"/>
                          <a:cs typeface="Times New Roman"/>
                          <a:sym typeface="Times New Roman"/>
                        </a:rPr>
                        <a:t>Research Gaps</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07625">
                <a:tc>
                  <a:txBody>
                    <a:bodyPr/>
                    <a:lstStyle/>
                    <a:p>
                      <a:pPr indent="0" lvl="0" marL="0" rtl="0" algn="just">
                        <a:lnSpc>
                          <a:spcPct val="100000"/>
                        </a:lnSpc>
                        <a:spcBef>
                          <a:spcPts val="0"/>
                        </a:spcBef>
                        <a:spcAft>
                          <a:spcPts val="0"/>
                        </a:spcAft>
                        <a:buNone/>
                      </a:pPr>
                      <a:r>
                        <a:rPr lang="en-US" sz="1200">
                          <a:latin typeface="Times New Roman"/>
                          <a:ea typeface="Times New Roman"/>
                          <a:cs typeface="Times New Roman"/>
                          <a:sym typeface="Times New Roman"/>
                        </a:rPr>
                        <a:t>13.</a:t>
                      </a:r>
                      <a:endParaRPr sz="1200">
                        <a:latin typeface="Times New Roman"/>
                        <a:ea typeface="Times New Roman"/>
                        <a:cs typeface="Times New Roman"/>
                        <a:sym typeface="Times New Roman"/>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23913"/>
                        </a:lnSpc>
                        <a:spcBef>
                          <a:spcPts val="0"/>
                        </a:spcBef>
                        <a:spcAft>
                          <a:spcPts val="0"/>
                        </a:spcAft>
                        <a:buNone/>
                      </a:pPr>
                      <a:r>
                        <a:rPr lang="en-US" sz="1200">
                          <a:highlight>
                            <a:srgbClr val="FFFFFF"/>
                          </a:highlight>
                          <a:latin typeface="Times New Roman"/>
                          <a:ea typeface="Times New Roman"/>
                          <a:cs typeface="Times New Roman"/>
                          <a:sym typeface="Times New Roman"/>
                        </a:rPr>
                        <a:t>Smart Surveillance and Tracking System using Resnet and Tesseract-OCR</a:t>
                      </a:r>
                      <a:endParaRPr sz="12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1200">
                          <a:highlight>
                            <a:srgbClr val="FFFFFF"/>
                          </a:highlight>
                          <a:latin typeface="Times New Roman"/>
                          <a:ea typeface="Times New Roman"/>
                          <a:cs typeface="Times New Roman"/>
                          <a:sym typeface="Times New Roman"/>
                        </a:rPr>
                        <a:t>C. Sonavane, P. Kulkarni, O. Podey and P. Rewane</a:t>
                      </a:r>
                      <a:endParaRPr sz="12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1200">
                          <a:highlight>
                            <a:srgbClr val="FFFFFF"/>
                          </a:highlight>
                          <a:latin typeface="Times New Roman"/>
                          <a:ea typeface="Times New Roman"/>
                          <a:cs typeface="Times New Roman"/>
                          <a:sym typeface="Times New Roman"/>
                        </a:rPr>
                        <a:t>Face and object detection, as well as vehicle number plate recognition, </a:t>
                      </a:r>
                      <a:endParaRPr sz="12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lack of empirical validation in diverse real-world environments.</a:t>
                      </a:r>
                      <a:endParaRPr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07625">
                <a:tc>
                  <a:txBody>
                    <a:bodyPr/>
                    <a:lstStyle/>
                    <a:p>
                      <a:pPr indent="0" lvl="0" marL="0" rtl="0" algn="just">
                        <a:lnSpc>
                          <a:spcPct val="100000"/>
                        </a:lnSpc>
                        <a:spcBef>
                          <a:spcPts val="0"/>
                        </a:spcBef>
                        <a:spcAft>
                          <a:spcPts val="0"/>
                        </a:spcAft>
                        <a:buNone/>
                      </a:pPr>
                      <a:r>
                        <a:rPr lang="en-US" sz="1200">
                          <a:latin typeface="Times New Roman"/>
                          <a:ea typeface="Times New Roman"/>
                          <a:cs typeface="Times New Roman"/>
                          <a:sym typeface="Times New Roman"/>
                        </a:rPr>
                        <a:t>14.</a:t>
                      </a:r>
                      <a:endParaRPr sz="1200">
                        <a:latin typeface="Times New Roman"/>
                        <a:ea typeface="Times New Roman"/>
                        <a:cs typeface="Times New Roman"/>
                        <a:sym typeface="Times New Roman"/>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Clr>
                          <a:schemeClr val="dk1"/>
                        </a:buClr>
                        <a:buSzPts val="1100"/>
                        <a:buFont typeface="Arial"/>
                        <a:buNone/>
                      </a:pPr>
                      <a:r>
                        <a:rPr lang="en-US" sz="1200">
                          <a:solidFill>
                            <a:schemeClr val="dk1"/>
                          </a:solidFill>
                          <a:highlight>
                            <a:schemeClr val="lt1"/>
                          </a:highlight>
                          <a:latin typeface="Times New Roman"/>
                          <a:ea typeface="Times New Roman"/>
                          <a:cs typeface="Times New Roman"/>
                          <a:sym typeface="Times New Roman"/>
                        </a:rPr>
                        <a:t>Simulation of Object Detection Algorithms for Video Surveillance Applications</a:t>
                      </a:r>
                      <a:endParaRPr sz="1200">
                        <a:solidFill>
                          <a:schemeClr val="dk1"/>
                        </a:solidFill>
                        <a:highlight>
                          <a:schemeClr val="lt1"/>
                        </a:highlight>
                        <a:latin typeface="Times New Roman"/>
                        <a:ea typeface="Times New Roman"/>
                        <a:cs typeface="Times New Roman"/>
                        <a:sym typeface="Times New Roman"/>
                      </a:endParaRPr>
                    </a:p>
                    <a:p>
                      <a:pPr indent="0" lvl="0" marL="0" rtl="0" algn="just">
                        <a:spcBef>
                          <a:spcPts val="0"/>
                        </a:spcBef>
                        <a:spcAft>
                          <a:spcPts val="0"/>
                        </a:spcAft>
                        <a:buNone/>
                      </a:pPr>
                      <a:r>
                        <a:t/>
                      </a:r>
                      <a:endParaRPr sz="12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Clr>
                          <a:schemeClr val="dk1"/>
                        </a:buClr>
                        <a:buSzPts val="1100"/>
                        <a:buFont typeface="Arial"/>
                        <a:buNone/>
                      </a:pPr>
                      <a:r>
                        <a:rPr lang="en-US" sz="1200">
                          <a:solidFill>
                            <a:srgbClr val="333333"/>
                          </a:solidFill>
                          <a:highlight>
                            <a:schemeClr val="lt1"/>
                          </a:highlight>
                          <a:latin typeface="Times New Roman"/>
                          <a:ea typeface="Times New Roman"/>
                          <a:cs typeface="Times New Roman"/>
                          <a:sym typeface="Times New Roman"/>
                        </a:rPr>
                        <a:t>Mohana and H. V. Ravish Aradhya</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The study finds that adjusting parameters in the Gaussian mixture model improves object detection. The Local Binary Pattern algorithm reduces false alarms and proves reliable for the dataset.</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Clr>
                          <a:schemeClr val="dk1"/>
                        </a:buClr>
                        <a:buSzPts val="1100"/>
                        <a:buFont typeface="Arial"/>
                        <a:buNone/>
                      </a:pPr>
                      <a:r>
                        <a:rPr lang="en-US" sz="1200">
                          <a:solidFill>
                            <a:schemeClr val="dk1"/>
                          </a:solidFill>
                          <a:highlight>
                            <a:schemeClr val="lt1"/>
                          </a:highlight>
                          <a:latin typeface="Times New Roman"/>
                          <a:ea typeface="Times New Roman"/>
                          <a:cs typeface="Times New Roman"/>
                          <a:sym typeface="Times New Roman"/>
                        </a:rPr>
                        <a:t>Finite changes in object detection</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07625">
                <a:tc>
                  <a:txBody>
                    <a:bodyPr/>
                    <a:lstStyle/>
                    <a:p>
                      <a:pPr indent="0" lvl="0" marL="0" rtl="0" algn="just">
                        <a:lnSpc>
                          <a:spcPct val="100000"/>
                        </a:lnSpc>
                        <a:spcBef>
                          <a:spcPts val="0"/>
                        </a:spcBef>
                        <a:spcAft>
                          <a:spcPts val="0"/>
                        </a:spcAft>
                        <a:buNone/>
                      </a:pPr>
                      <a:r>
                        <a:rPr lang="en-US" sz="1200">
                          <a:latin typeface="Times New Roman"/>
                          <a:ea typeface="Times New Roman"/>
                          <a:cs typeface="Times New Roman"/>
                          <a:sym typeface="Times New Roman"/>
                        </a:rPr>
                        <a:t>15.</a:t>
                      </a:r>
                      <a:endParaRPr sz="1200">
                        <a:latin typeface="Times New Roman"/>
                        <a:ea typeface="Times New Roman"/>
                        <a:cs typeface="Times New Roman"/>
                        <a:sym typeface="Times New Roman"/>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c>
                  <a:txBody>
                    <a:bodyPr/>
                    <a:lstStyle/>
                    <a:p>
                      <a:pPr indent="0" lvl="0" marL="0" rtl="0" algn="just">
                        <a:lnSpc>
                          <a:spcPct val="115000"/>
                        </a:lnSpc>
                        <a:spcBef>
                          <a:spcPts val="0"/>
                        </a:spcBef>
                        <a:spcAft>
                          <a:spcPts val="0"/>
                        </a:spcAft>
                        <a:buNone/>
                      </a:pPr>
                      <a:r>
                        <a:rPr lang="en-US" sz="1200">
                          <a:solidFill>
                            <a:schemeClr val="dk1"/>
                          </a:solidFill>
                          <a:highlight>
                            <a:schemeClr val="lt1"/>
                          </a:highlight>
                          <a:latin typeface="Times New Roman"/>
                          <a:ea typeface="Times New Roman"/>
                          <a:cs typeface="Times New Roman"/>
                          <a:sym typeface="Times New Roman"/>
                        </a:rPr>
                        <a:t>Real-Time Abnormal Object Detection for Video Surveillance in Smart Cities</a:t>
                      </a:r>
                      <a:endParaRPr sz="1200">
                        <a:solidFill>
                          <a:schemeClr val="dk1"/>
                        </a:solidFill>
                        <a:highlight>
                          <a:schemeClr val="lt1"/>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200">
                          <a:solidFill>
                            <a:srgbClr val="333333"/>
                          </a:solidFill>
                          <a:highlight>
                            <a:schemeClr val="lt1"/>
                          </a:highlight>
                          <a:latin typeface="Times New Roman"/>
                          <a:ea typeface="Times New Roman"/>
                          <a:cs typeface="Times New Roman"/>
                          <a:sym typeface="Times New Roman"/>
                        </a:rPr>
                        <a:t>Palash Yuvraj Ingle and Young-Gab Kim </a:t>
                      </a:r>
                      <a:endParaRPr sz="1200">
                        <a:solidFill>
                          <a:srgbClr val="333333"/>
                        </a:solidFill>
                        <a:highlight>
                          <a:schemeClr val="lt1"/>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1200">
                          <a:solidFill>
                            <a:schemeClr val="dk1"/>
                          </a:solidFill>
                          <a:latin typeface="Times New Roman"/>
                          <a:ea typeface="Times New Roman"/>
                          <a:cs typeface="Times New Roman"/>
                          <a:sym typeface="Times New Roman"/>
                        </a:rPr>
                        <a:t>The study introduces an MSD-CNN model for efficient detection of guns and knives in public areas through video surveillance.</a:t>
                      </a:r>
                      <a:endParaRPr sz="1200">
                        <a:solidFill>
                          <a:schemeClr val="dk1"/>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1200">
                          <a:solidFill>
                            <a:schemeClr val="dk1"/>
                          </a:solidFill>
                          <a:highlight>
                            <a:schemeClr val="lt1"/>
                          </a:highlight>
                          <a:latin typeface="Times New Roman"/>
                          <a:ea typeface="Times New Roman"/>
                          <a:cs typeface="Times New Roman"/>
                          <a:sym typeface="Times New Roman"/>
                        </a:rPr>
                        <a:t>deploying the model on edge devices, enhancing real-time computation, and diversifying camera testing conditions.</a:t>
                      </a:r>
                      <a:endParaRPr sz="1200">
                        <a:solidFill>
                          <a:schemeClr val="dk1"/>
                        </a:solidFill>
                        <a:highlight>
                          <a:schemeClr val="lt1"/>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43fe8c7453_0_0"/>
          <p:cNvSpPr txBox="1"/>
          <p:nvPr>
            <p:ph type="title"/>
          </p:nvPr>
        </p:nvSpPr>
        <p:spPr>
          <a:xfrm>
            <a:off x="457200" y="122237"/>
            <a:ext cx="8229600" cy="639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Problem Statement</a:t>
            </a:r>
            <a:endParaRPr b="1">
              <a:latin typeface="Times New Roman"/>
              <a:ea typeface="Times New Roman"/>
              <a:cs typeface="Times New Roman"/>
              <a:sym typeface="Times New Roman"/>
            </a:endParaRPr>
          </a:p>
        </p:txBody>
      </p:sp>
      <p:sp>
        <p:nvSpPr>
          <p:cNvPr id="154" name="Google Shape;154;g243fe8c7453_0_0"/>
          <p:cNvSpPr txBox="1"/>
          <p:nvPr>
            <p:ph idx="1" type="body"/>
          </p:nvPr>
        </p:nvSpPr>
        <p:spPr>
          <a:xfrm>
            <a:off x="457200" y="1066800"/>
            <a:ext cx="8229600" cy="5181600"/>
          </a:xfrm>
          <a:prstGeom prst="rect">
            <a:avLst/>
          </a:prstGeom>
        </p:spPr>
        <p:txBody>
          <a:bodyPr anchorCtr="0" anchor="t" bIns="45700" lIns="91425" spcFirstLastPara="1" rIns="91425" wrap="square" tIns="45700">
            <a:noAutofit/>
          </a:bodyPr>
          <a:lstStyle/>
          <a:p>
            <a:pPr indent="0" lvl="0" marL="0" rtl="0" algn="just">
              <a:lnSpc>
                <a:spcPct val="150000"/>
              </a:lnSpc>
              <a:spcBef>
                <a:spcPts val="360"/>
              </a:spcBef>
              <a:spcAft>
                <a:spcPts val="0"/>
              </a:spcAft>
              <a:buNone/>
            </a:pPr>
            <a:r>
              <a:rPr lang="en-US" sz="1400">
                <a:latin typeface="Times New Roman"/>
                <a:ea typeface="Times New Roman"/>
                <a:cs typeface="Times New Roman"/>
                <a:sym typeface="Times New Roman"/>
              </a:rPr>
              <a:t>          In the domain of security and surveillance, there is a pressing need for a comprehensive solution that augments conventional camera systems with real-time object detection capabilities . The primary challenges include the lack of automated intelligence in surveillance systems, leading to delayed incident response and the cumbersome process of accessing and analyzing surveillance footage manually. This project aims to bridge these gaps by implementing YOLO-NAS for object detection and other algorithm for face detection and </a:t>
            </a:r>
            <a:r>
              <a:rPr lang="en-US" sz="1400">
                <a:latin typeface="Times New Roman"/>
                <a:ea typeface="Times New Roman"/>
                <a:cs typeface="Times New Roman"/>
                <a:sym typeface="Times New Roman"/>
              </a:rPr>
              <a:t>recognition</a:t>
            </a:r>
            <a:r>
              <a:rPr lang="en-US" sz="1400">
                <a:latin typeface="Times New Roman"/>
                <a:ea typeface="Times New Roman"/>
                <a:cs typeface="Times New Roman"/>
                <a:sym typeface="Times New Roman"/>
              </a:rPr>
              <a:t>, motion detection, intruder detection, people counting, providing an automatic, secure, and intelligent surveillance solution that significantly enhances security operations and responsiveness while simplifying the footage analysis process</a:t>
            </a:r>
            <a:endParaRPr sz="1400">
              <a:latin typeface="Times New Roman"/>
              <a:ea typeface="Times New Roman"/>
              <a:cs typeface="Times New Roman"/>
              <a:sym typeface="Times New Roman"/>
            </a:endParaRPr>
          </a:p>
        </p:txBody>
      </p:sp>
      <p:sp>
        <p:nvSpPr>
          <p:cNvPr id="155" name="Google Shape;155;g243fe8c7453_0_0"/>
          <p:cNvSpPr txBox="1"/>
          <p:nvPr>
            <p:ph idx="12" type="sldNum"/>
          </p:nvPr>
        </p:nvSpPr>
        <p:spPr>
          <a:xfrm>
            <a:off x="6553200" y="6378575"/>
            <a:ext cx="21336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2009-10-13T20:39:54Z</dcterms:created>
  <dc:creator>Santosh Chapaneri</dc:creator>
</cp:coreProperties>
</file>