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3B2D-213E-F1D3-812E-8D268C906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56F4B2-45F3-711F-E573-373545BF28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CFD5D7-04D0-7110-B5F7-D1D0500D221F}"/>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5" name="Footer Placeholder 4">
            <a:extLst>
              <a:ext uri="{FF2B5EF4-FFF2-40B4-BE49-F238E27FC236}">
                <a16:creationId xmlns:a16="http://schemas.microsoft.com/office/drawing/2014/main" id="{A4A25D66-6284-A335-66FA-F2E7FC61B3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E7206-10E1-ACE7-5EF0-BF219EAA64F5}"/>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196063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3FBF-5C83-0075-FCB2-FAD90EC2A6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2B354E-1D7E-78DF-4658-3BFB6C240A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BB0A9-EBFE-0827-F230-8F758F6AF28D}"/>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5" name="Footer Placeholder 4">
            <a:extLst>
              <a:ext uri="{FF2B5EF4-FFF2-40B4-BE49-F238E27FC236}">
                <a16:creationId xmlns:a16="http://schemas.microsoft.com/office/drawing/2014/main" id="{52680B09-A17C-4CDB-3917-FFEED545E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30AFA-F921-D94F-1392-772CFFE793AE}"/>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368725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B5C725-15E1-368D-AC98-F2834FDCDF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44AD2A-0E88-C93C-2D01-83082561D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1C669-A003-9E06-EA94-C4D8C10830C5}"/>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5" name="Footer Placeholder 4">
            <a:extLst>
              <a:ext uri="{FF2B5EF4-FFF2-40B4-BE49-F238E27FC236}">
                <a16:creationId xmlns:a16="http://schemas.microsoft.com/office/drawing/2014/main" id="{6C6AA658-09FC-0073-5855-72A029565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E8A111-EB96-78D9-B5B9-26BAE235A73D}"/>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392719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0B57-68A1-FB97-A734-A41B55486A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5830DB-B748-0C99-F075-2DEF71968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9A816-A18A-E9FA-910F-089D44FC8557}"/>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5" name="Footer Placeholder 4">
            <a:extLst>
              <a:ext uri="{FF2B5EF4-FFF2-40B4-BE49-F238E27FC236}">
                <a16:creationId xmlns:a16="http://schemas.microsoft.com/office/drawing/2014/main" id="{1FCCD025-EBF9-DF3C-9B1B-14BE30BD9B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AC746-B32F-BA0A-2C6C-5CC9925C87A9}"/>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423987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E66F-81D6-265E-5991-9F4E5C6A3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85046F-95BF-33C0-4000-C1F678186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221CD5-74E4-D853-DDFA-A1E0AA7B34EA}"/>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5" name="Footer Placeholder 4">
            <a:extLst>
              <a:ext uri="{FF2B5EF4-FFF2-40B4-BE49-F238E27FC236}">
                <a16:creationId xmlns:a16="http://schemas.microsoft.com/office/drawing/2014/main" id="{FC3E5649-8419-E012-2C10-12397A5FB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A27F8-31F2-9236-5A2D-05277A1A1E92}"/>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233744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F291-9705-B48A-7C06-59DBF262E9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1EF48C-56F7-2FFC-6037-1DA91A04D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8B8019-A9DB-6E5D-3182-4240C701F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36D52D-7D9F-60FD-97BF-27D890B893C4}"/>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6" name="Footer Placeholder 5">
            <a:extLst>
              <a:ext uri="{FF2B5EF4-FFF2-40B4-BE49-F238E27FC236}">
                <a16:creationId xmlns:a16="http://schemas.microsoft.com/office/drawing/2014/main" id="{A3BA4E7F-16CA-A45C-D77F-5BEFE6C5D3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503873-76EE-A390-1FB4-6FA94F63E734}"/>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9736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7E74-5D97-A5F3-8FAC-E6DBCB2E0B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F73CAD-A663-669D-637E-6AC8965FE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CDC66-FA33-3101-C409-59F6FE6F7C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196695-C4C1-93A6-0346-12D82138A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17306C-8096-0084-848F-48DE091978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41A8F1-BB3A-CF5A-444A-945D7B6A817E}"/>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8" name="Footer Placeholder 7">
            <a:extLst>
              <a:ext uri="{FF2B5EF4-FFF2-40B4-BE49-F238E27FC236}">
                <a16:creationId xmlns:a16="http://schemas.microsoft.com/office/drawing/2014/main" id="{533E8527-0E1C-DAA8-FE8F-42F439E1B8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95211A-AFB2-1306-5A3E-41D706CF8367}"/>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342169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325C-DB16-C666-21EB-3B1B881234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774D7B-DCF1-9BDF-DE3F-5E375FA3DE95}"/>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4" name="Footer Placeholder 3">
            <a:extLst>
              <a:ext uri="{FF2B5EF4-FFF2-40B4-BE49-F238E27FC236}">
                <a16:creationId xmlns:a16="http://schemas.microsoft.com/office/drawing/2014/main" id="{9D0775D3-6017-B078-78EE-1DA2E28B0E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38B8F5-0834-89FB-A907-89FE4737FAA1}"/>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312377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42A4C-5A02-778C-61AB-34B80F323309}"/>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3" name="Footer Placeholder 2">
            <a:extLst>
              <a:ext uri="{FF2B5EF4-FFF2-40B4-BE49-F238E27FC236}">
                <a16:creationId xmlns:a16="http://schemas.microsoft.com/office/drawing/2014/main" id="{1F3A029A-E179-E260-20F4-7EB5BADB2D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D4E054-95F2-7BC5-245B-45CB4C3C9897}"/>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46437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BD5D-3AC0-D0BE-C5AF-8FC61C8A4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376DDE-7A1B-7DAC-1F8C-59C1110C6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BBA9C6-5625-1A6B-CC86-804423752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90FAF-36A1-A157-8571-36DEAB44951D}"/>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6" name="Footer Placeholder 5">
            <a:extLst>
              <a:ext uri="{FF2B5EF4-FFF2-40B4-BE49-F238E27FC236}">
                <a16:creationId xmlns:a16="http://schemas.microsoft.com/office/drawing/2014/main" id="{88353CC0-0D0F-E9B3-B67C-F680A22F3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6C33B-9417-CD98-6394-692B94C71350}"/>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167796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826A-521C-BFAF-EF8E-6C7C023E7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F17696-E9A1-AAB9-1320-86A48737C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B8D9EB-0802-9618-8E21-50D6E3231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D9656-7669-5898-6ED9-28953FE03397}"/>
              </a:ext>
            </a:extLst>
          </p:cNvPr>
          <p:cNvSpPr>
            <a:spLocks noGrp="1"/>
          </p:cNvSpPr>
          <p:nvPr>
            <p:ph type="dt" sz="half" idx="10"/>
          </p:nvPr>
        </p:nvSpPr>
        <p:spPr/>
        <p:txBody>
          <a:bodyPr/>
          <a:lstStyle/>
          <a:p>
            <a:fld id="{CD59A1C8-60B1-4102-AA09-8BCF1F41A431}" type="datetimeFigureOut">
              <a:rPr lang="en-IN" smtClean="0"/>
              <a:t>26-03-2024</a:t>
            </a:fld>
            <a:endParaRPr lang="en-IN"/>
          </a:p>
        </p:txBody>
      </p:sp>
      <p:sp>
        <p:nvSpPr>
          <p:cNvPr id="6" name="Footer Placeholder 5">
            <a:extLst>
              <a:ext uri="{FF2B5EF4-FFF2-40B4-BE49-F238E27FC236}">
                <a16:creationId xmlns:a16="http://schemas.microsoft.com/office/drawing/2014/main" id="{8A3A50D4-6881-64A5-75CE-F731DFFA90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84934E-2E25-85F7-505B-5F14DCEABD2D}"/>
              </a:ext>
            </a:extLst>
          </p:cNvPr>
          <p:cNvSpPr>
            <a:spLocks noGrp="1"/>
          </p:cNvSpPr>
          <p:nvPr>
            <p:ph type="sldNum" sz="quarter" idx="12"/>
          </p:nvPr>
        </p:nvSpPr>
        <p:spPr/>
        <p:txBody>
          <a:bodyPr/>
          <a:lstStyle/>
          <a:p>
            <a:fld id="{98BA26BB-B583-4394-90F8-9C83A1EE714D}" type="slidenum">
              <a:rPr lang="en-IN" smtClean="0"/>
              <a:t>‹#›</a:t>
            </a:fld>
            <a:endParaRPr lang="en-IN"/>
          </a:p>
        </p:txBody>
      </p:sp>
    </p:spTree>
    <p:extLst>
      <p:ext uri="{BB962C8B-B14F-4D97-AF65-F5344CB8AC3E}">
        <p14:creationId xmlns:p14="http://schemas.microsoft.com/office/powerpoint/2010/main" val="124761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9FC8C-5D35-7B8F-663C-1B97B6A45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99AA8D-177A-379D-AE74-F1EFC9D6DF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C6B5C-AABA-0E58-E99D-0FC2EA08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9A1C8-60B1-4102-AA09-8BCF1F41A431}" type="datetimeFigureOut">
              <a:rPr lang="en-IN" smtClean="0"/>
              <a:t>26-03-2024</a:t>
            </a:fld>
            <a:endParaRPr lang="en-IN"/>
          </a:p>
        </p:txBody>
      </p:sp>
      <p:sp>
        <p:nvSpPr>
          <p:cNvPr id="5" name="Footer Placeholder 4">
            <a:extLst>
              <a:ext uri="{FF2B5EF4-FFF2-40B4-BE49-F238E27FC236}">
                <a16:creationId xmlns:a16="http://schemas.microsoft.com/office/drawing/2014/main" id="{965771E9-ED9F-1908-E2DB-A96062526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EC881E-82C6-CF22-7C19-2C792220D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A26BB-B583-4394-90F8-9C83A1EE714D}" type="slidenum">
              <a:rPr lang="en-IN" smtClean="0"/>
              <a:t>‹#›</a:t>
            </a:fld>
            <a:endParaRPr lang="en-IN"/>
          </a:p>
        </p:txBody>
      </p:sp>
    </p:spTree>
    <p:extLst>
      <p:ext uri="{BB962C8B-B14F-4D97-AF65-F5344CB8AC3E}">
        <p14:creationId xmlns:p14="http://schemas.microsoft.com/office/powerpoint/2010/main" val="246233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D6D2-D1AD-CE40-DBA8-B9D324D4CBE1}"/>
              </a:ext>
            </a:extLst>
          </p:cNvPr>
          <p:cNvSpPr>
            <a:spLocks noGrp="1"/>
          </p:cNvSpPr>
          <p:nvPr>
            <p:ph type="ctrTitle"/>
          </p:nvPr>
        </p:nvSpPr>
        <p:spPr>
          <a:xfrm>
            <a:off x="1524000" y="2042319"/>
            <a:ext cx="9144000" cy="2387600"/>
          </a:xfrm>
        </p:spPr>
        <p:txBody>
          <a:bodyPr>
            <a:normAutofit fontScale="90000"/>
          </a:bodyPr>
          <a:lstStyle/>
          <a:p>
            <a:r>
              <a:rPr lang="en-US" sz="7200" dirty="0"/>
              <a:t>EMOTION_BASED</a:t>
            </a:r>
            <a:br>
              <a:rPr lang="en-US" sz="7200" dirty="0"/>
            </a:br>
            <a:r>
              <a:rPr lang="en-US" sz="7200" dirty="0"/>
              <a:t>MUSIC PLAYER</a:t>
            </a:r>
            <a:br>
              <a:rPr lang="en-US" sz="7200" dirty="0"/>
            </a:br>
            <a:r>
              <a:rPr lang="en-US" sz="4400" dirty="0"/>
              <a:t>USING PYTHON AND CV2</a:t>
            </a:r>
            <a:endParaRPr lang="en-IN" sz="7200" dirty="0"/>
          </a:p>
        </p:txBody>
      </p:sp>
    </p:spTree>
    <p:extLst>
      <p:ext uri="{BB962C8B-B14F-4D97-AF65-F5344CB8AC3E}">
        <p14:creationId xmlns:p14="http://schemas.microsoft.com/office/powerpoint/2010/main" val="3439127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ctivity diagram on motion sensor and face recognition from system |  Download Scientific Diagram">
            <a:extLst>
              <a:ext uri="{FF2B5EF4-FFF2-40B4-BE49-F238E27FC236}">
                <a16:creationId xmlns:a16="http://schemas.microsoft.com/office/drawing/2014/main" id="{C5D304D5-BECD-95FC-0BD0-CA8D65A49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20" y="612559"/>
            <a:ext cx="5083953" cy="601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74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C142-01D3-CA21-4A7A-656142A2AE90}"/>
              </a:ext>
            </a:extLst>
          </p:cNvPr>
          <p:cNvSpPr>
            <a:spLocks noGrp="1"/>
          </p:cNvSpPr>
          <p:nvPr>
            <p:ph type="title"/>
          </p:nvPr>
        </p:nvSpPr>
        <p:spPr>
          <a:xfrm>
            <a:off x="838200" y="658089"/>
            <a:ext cx="10515600" cy="1325563"/>
          </a:xfrm>
        </p:spPr>
        <p:txBody>
          <a:bodyPr>
            <a:noAutofit/>
          </a:bodyPr>
          <a:lstStyle/>
          <a:p>
            <a:r>
              <a:rPr lang="en-US" sz="2400" b="0" i="0" dirty="0">
                <a:solidFill>
                  <a:srgbClr val="0D0D0D"/>
                </a:solidFill>
                <a:effectLst/>
                <a:latin typeface="Söhne"/>
              </a:rPr>
              <a:t>Today, we're excited to introduce you to our groundbreaking project that merges technology with emotion recognition to create a unique music player experience. By harnessing the power of Python and OpenCV, we've developed a system that understands and responds to human emotions, providing a personalized music playlist tailored to the user's mood.</a:t>
            </a:r>
            <a:endParaRPr lang="en-IN" sz="2400" dirty="0"/>
          </a:p>
        </p:txBody>
      </p:sp>
      <p:pic>
        <p:nvPicPr>
          <p:cNvPr id="4" name="Picture 3">
            <a:extLst>
              <a:ext uri="{FF2B5EF4-FFF2-40B4-BE49-F238E27FC236}">
                <a16:creationId xmlns:a16="http://schemas.microsoft.com/office/drawing/2014/main" id="{0C431820-B245-7711-79F2-22E63FCE0555}"/>
              </a:ext>
            </a:extLst>
          </p:cNvPr>
          <p:cNvPicPr>
            <a:picLocks noChangeAspect="1"/>
          </p:cNvPicPr>
          <p:nvPr/>
        </p:nvPicPr>
        <p:blipFill rotWithShape="1">
          <a:blip r:embed="rId2"/>
          <a:srcRect b="4630"/>
          <a:stretch/>
        </p:blipFill>
        <p:spPr>
          <a:xfrm>
            <a:off x="1985010" y="2233136"/>
            <a:ext cx="8221980" cy="4410732"/>
          </a:xfrm>
          <a:prstGeom prst="rect">
            <a:avLst/>
          </a:prstGeom>
        </p:spPr>
      </p:pic>
    </p:spTree>
    <p:extLst>
      <p:ext uri="{BB962C8B-B14F-4D97-AF65-F5344CB8AC3E}">
        <p14:creationId xmlns:p14="http://schemas.microsoft.com/office/powerpoint/2010/main" val="132973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A495-3D39-031F-BE78-BA446DD88A16}"/>
              </a:ext>
            </a:extLst>
          </p:cNvPr>
          <p:cNvSpPr>
            <a:spLocks noGrp="1"/>
          </p:cNvSpPr>
          <p:nvPr>
            <p:ph type="title"/>
          </p:nvPr>
        </p:nvSpPr>
        <p:spPr/>
        <p:txBody>
          <a:bodyPr/>
          <a:lstStyle/>
          <a:p>
            <a:r>
              <a:rPr lang="en-US" dirty="0"/>
              <a:t>Capture.py (main code)</a:t>
            </a:r>
            <a:br>
              <a:rPr lang="en-US" dirty="0"/>
            </a:br>
            <a:endParaRPr lang="en-IN" dirty="0"/>
          </a:p>
        </p:txBody>
      </p:sp>
      <p:pic>
        <p:nvPicPr>
          <p:cNvPr id="4" name="Picture 3">
            <a:extLst>
              <a:ext uri="{FF2B5EF4-FFF2-40B4-BE49-F238E27FC236}">
                <a16:creationId xmlns:a16="http://schemas.microsoft.com/office/drawing/2014/main" id="{5D789713-5440-DAF6-1051-9A001950F077}"/>
              </a:ext>
            </a:extLst>
          </p:cNvPr>
          <p:cNvPicPr>
            <a:picLocks noChangeAspect="1"/>
          </p:cNvPicPr>
          <p:nvPr/>
        </p:nvPicPr>
        <p:blipFill rotWithShape="1">
          <a:blip r:embed="rId2"/>
          <a:srcRect b="6399"/>
          <a:stretch/>
        </p:blipFill>
        <p:spPr>
          <a:xfrm>
            <a:off x="520860" y="1152404"/>
            <a:ext cx="10143281" cy="5340471"/>
          </a:xfrm>
          <a:prstGeom prst="rect">
            <a:avLst/>
          </a:prstGeom>
        </p:spPr>
      </p:pic>
    </p:spTree>
    <p:extLst>
      <p:ext uri="{BB962C8B-B14F-4D97-AF65-F5344CB8AC3E}">
        <p14:creationId xmlns:p14="http://schemas.microsoft.com/office/powerpoint/2010/main" val="272696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A37D-9ACD-274F-F6B3-7C3ADA30DCB6}"/>
              </a:ext>
            </a:extLst>
          </p:cNvPr>
          <p:cNvSpPr>
            <a:spLocks noGrp="1"/>
          </p:cNvSpPr>
          <p:nvPr>
            <p:ph type="title"/>
          </p:nvPr>
        </p:nvSpPr>
        <p:spPr>
          <a:xfrm>
            <a:off x="838200" y="365125"/>
            <a:ext cx="10515600" cy="5850480"/>
          </a:xfrm>
        </p:spPr>
        <p:txBody>
          <a:bodyPr>
            <a:normAutofit/>
          </a:bodyPr>
          <a:lstStyle/>
          <a:p>
            <a:r>
              <a:rPr lang="en-US" sz="4800" dirty="0"/>
              <a:t>OBJECTIVE:</a:t>
            </a:r>
            <a:br>
              <a:rPr lang="en-US" sz="4800" dirty="0"/>
            </a:br>
            <a:r>
              <a:rPr lang="en-US" sz="2000" b="0" i="0" dirty="0">
                <a:solidFill>
                  <a:srgbClr val="0D0D0D"/>
                </a:solidFill>
                <a:effectLst/>
                <a:latin typeface="Söhne"/>
              </a:rPr>
              <a:t>Our objective with this project is to explore the intersection of music, emotion, and technology. By leveraging computer vision techniques through OpenCV, we aim to detect facial expressions and translate them into emotional states. This data is then used to curate a playlist that aligns with the user's current emotional state.</a:t>
            </a:r>
            <a:endParaRPr lang="en-IN" sz="4800" dirty="0"/>
          </a:p>
        </p:txBody>
      </p:sp>
    </p:spTree>
    <p:extLst>
      <p:ext uri="{BB962C8B-B14F-4D97-AF65-F5344CB8AC3E}">
        <p14:creationId xmlns:p14="http://schemas.microsoft.com/office/powerpoint/2010/main" val="288997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8DF2-95CD-243A-6CA0-8AE8ABE2C6B9}"/>
              </a:ext>
            </a:extLst>
          </p:cNvPr>
          <p:cNvSpPr>
            <a:spLocks noGrp="1"/>
          </p:cNvSpPr>
          <p:nvPr>
            <p:ph type="title"/>
          </p:nvPr>
        </p:nvSpPr>
        <p:spPr>
          <a:xfrm>
            <a:off x="838200" y="2946280"/>
            <a:ext cx="10515600" cy="1325563"/>
          </a:xfrm>
        </p:spPr>
        <p:txBody>
          <a:bodyPr>
            <a:normAutofit fontScale="90000"/>
          </a:bodyPr>
          <a:lstStyle/>
          <a:p>
            <a:r>
              <a:rPr lang="en-US" b="0" i="0" dirty="0">
                <a:solidFill>
                  <a:srgbClr val="FF0000"/>
                </a:solidFill>
                <a:effectLst/>
                <a:latin typeface="Söhne"/>
              </a:rPr>
              <a:t>Why Emotion-Based Music Player?</a:t>
            </a:r>
            <a:br>
              <a:rPr lang="en-US" b="0" i="0" dirty="0">
                <a:solidFill>
                  <a:srgbClr val="0D0D0D"/>
                </a:solidFill>
                <a:effectLst/>
                <a:latin typeface="Söhne"/>
              </a:rPr>
            </a:br>
            <a:r>
              <a:rPr lang="en-US" sz="2700" b="0" i="0" dirty="0">
                <a:solidFill>
                  <a:srgbClr val="0D0D0D"/>
                </a:solidFill>
                <a:effectLst/>
                <a:latin typeface="Söhne"/>
              </a:rPr>
              <a:t>Traditional music players offer limited personalization options.</a:t>
            </a:r>
            <a:br>
              <a:rPr lang="en-US" sz="2700" b="0" i="0" dirty="0">
                <a:solidFill>
                  <a:srgbClr val="0D0D0D"/>
                </a:solidFill>
                <a:effectLst/>
                <a:latin typeface="Söhne"/>
              </a:rPr>
            </a:br>
            <a:r>
              <a:rPr lang="en-US" sz="2700" b="0" i="0" dirty="0">
                <a:solidFill>
                  <a:srgbClr val="0D0D0D"/>
                </a:solidFill>
                <a:effectLst/>
                <a:latin typeface="Söhne"/>
              </a:rPr>
              <a:t>Emotions play a significant role in our music preferences and experiences.</a:t>
            </a:r>
            <a:br>
              <a:rPr lang="en-US" sz="2700" b="0" i="0" dirty="0">
                <a:solidFill>
                  <a:srgbClr val="0D0D0D"/>
                </a:solidFill>
                <a:effectLst/>
                <a:latin typeface="Söhne"/>
              </a:rPr>
            </a:br>
            <a:r>
              <a:rPr lang="en-US" sz="2700" b="0" i="0" dirty="0">
                <a:solidFill>
                  <a:srgbClr val="0D0D0D"/>
                </a:solidFill>
                <a:effectLst/>
                <a:latin typeface="Söhne"/>
              </a:rPr>
              <a:t>By incorporating emotion recognition, we can enhance user engagement and satisfaction.</a:t>
            </a:r>
            <a:br>
              <a:rPr lang="en-US" sz="2700" b="0" i="0" dirty="0">
                <a:solidFill>
                  <a:srgbClr val="0D0D0D"/>
                </a:solidFill>
                <a:effectLst/>
                <a:latin typeface="Söhne"/>
              </a:rPr>
            </a:br>
            <a:r>
              <a:rPr lang="en-US" sz="2700" b="0" i="0" dirty="0">
                <a:solidFill>
                  <a:srgbClr val="0D0D0D"/>
                </a:solidFill>
                <a:effectLst/>
                <a:latin typeface="Söhne"/>
              </a:rPr>
              <a:t>This technology has potential applications in various fields, including entertainment, mental health, and human-computer interaction.</a:t>
            </a:r>
            <a:br>
              <a:rPr lang="en-US" sz="2700" b="0" i="0" dirty="0">
                <a:solidFill>
                  <a:srgbClr val="0D0D0D"/>
                </a:solidFill>
                <a:effectLst/>
                <a:latin typeface="Söhne"/>
              </a:rPr>
            </a:br>
            <a:endParaRPr lang="en-IN" dirty="0"/>
          </a:p>
        </p:txBody>
      </p:sp>
    </p:spTree>
    <p:extLst>
      <p:ext uri="{BB962C8B-B14F-4D97-AF65-F5344CB8AC3E}">
        <p14:creationId xmlns:p14="http://schemas.microsoft.com/office/powerpoint/2010/main" val="302972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B897-D20C-EAF5-6FD9-4AE677B79304}"/>
              </a:ext>
            </a:extLst>
          </p:cNvPr>
          <p:cNvSpPr>
            <a:spLocks noGrp="1"/>
          </p:cNvSpPr>
          <p:nvPr>
            <p:ph type="title"/>
          </p:nvPr>
        </p:nvSpPr>
        <p:spPr/>
        <p:txBody>
          <a:bodyPr/>
          <a:lstStyle/>
          <a:p>
            <a:r>
              <a:rPr lang="en-US" dirty="0"/>
              <a:t>Test results </a:t>
            </a:r>
            <a:endParaRPr lang="en-IN" dirty="0"/>
          </a:p>
        </p:txBody>
      </p:sp>
      <p:pic>
        <p:nvPicPr>
          <p:cNvPr id="4" name="Picture 3">
            <a:extLst>
              <a:ext uri="{FF2B5EF4-FFF2-40B4-BE49-F238E27FC236}">
                <a16:creationId xmlns:a16="http://schemas.microsoft.com/office/drawing/2014/main" id="{F92207F3-7E85-492F-5378-0E7822628C7C}"/>
              </a:ext>
            </a:extLst>
          </p:cNvPr>
          <p:cNvPicPr>
            <a:picLocks noChangeAspect="1"/>
          </p:cNvPicPr>
          <p:nvPr/>
        </p:nvPicPr>
        <p:blipFill>
          <a:blip r:embed="rId2"/>
          <a:stretch>
            <a:fillRect/>
          </a:stretch>
        </p:blipFill>
        <p:spPr>
          <a:xfrm>
            <a:off x="1095736" y="1945693"/>
            <a:ext cx="10000527" cy="4818564"/>
          </a:xfrm>
          <a:prstGeom prst="rect">
            <a:avLst/>
          </a:prstGeom>
        </p:spPr>
      </p:pic>
    </p:spTree>
    <p:extLst>
      <p:ext uri="{BB962C8B-B14F-4D97-AF65-F5344CB8AC3E}">
        <p14:creationId xmlns:p14="http://schemas.microsoft.com/office/powerpoint/2010/main" val="137800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0530-328E-8300-A3DB-9921670CFA6C}"/>
              </a:ext>
            </a:extLst>
          </p:cNvPr>
          <p:cNvSpPr>
            <a:spLocks noGrp="1"/>
          </p:cNvSpPr>
          <p:nvPr>
            <p:ph type="title"/>
          </p:nvPr>
        </p:nvSpPr>
        <p:spPr>
          <a:xfrm>
            <a:off x="1150716" y="2946280"/>
            <a:ext cx="10515600" cy="1325563"/>
          </a:xfrm>
        </p:spPr>
        <p:txBody>
          <a:bodyPr>
            <a:normAutofit fontScale="90000"/>
          </a:bodyPr>
          <a:lstStyle/>
          <a:p>
            <a:r>
              <a:rPr lang="en-US" b="0" i="0" dirty="0">
                <a:solidFill>
                  <a:srgbClr val="FF0000"/>
                </a:solidFill>
                <a:effectLst/>
                <a:latin typeface="Söhne"/>
              </a:rPr>
              <a:t>How It Works?</a:t>
            </a:r>
            <a:br>
              <a:rPr lang="en-US" b="0" i="0" dirty="0">
                <a:solidFill>
                  <a:srgbClr val="0D0D0D"/>
                </a:solidFill>
                <a:effectLst/>
                <a:latin typeface="Söhne"/>
              </a:rPr>
            </a:br>
            <a:r>
              <a:rPr lang="en-US" sz="3100" b="1" i="0" dirty="0">
                <a:solidFill>
                  <a:srgbClr val="0D0D0D"/>
                </a:solidFill>
                <a:effectLst/>
                <a:latin typeface="Söhne"/>
              </a:rPr>
              <a:t>Facial Expression Detection</a:t>
            </a:r>
            <a:r>
              <a:rPr lang="en-US" sz="3100" b="0" i="0" dirty="0">
                <a:solidFill>
                  <a:srgbClr val="0D0D0D"/>
                </a:solidFill>
                <a:effectLst/>
                <a:latin typeface="Söhne"/>
              </a:rPr>
              <a:t>: Utilizing OpenCV, we analyze live or recorded video input to detect facial landmarks and expressions.</a:t>
            </a:r>
            <a:br>
              <a:rPr lang="en-US" sz="3100" b="0" i="0" dirty="0">
                <a:solidFill>
                  <a:srgbClr val="0D0D0D"/>
                </a:solidFill>
                <a:effectLst/>
                <a:latin typeface="Söhne"/>
              </a:rPr>
            </a:br>
            <a:r>
              <a:rPr lang="en-US" sz="3100" b="1" i="0" dirty="0">
                <a:solidFill>
                  <a:srgbClr val="0D0D0D"/>
                </a:solidFill>
                <a:effectLst/>
                <a:latin typeface="Söhne"/>
              </a:rPr>
              <a:t>Emotion Recognition</a:t>
            </a:r>
            <a:r>
              <a:rPr lang="en-US" sz="3100" b="0" i="0" dirty="0">
                <a:solidFill>
                  <a:srgbClr val="0D0D0D"/>
                </a:solidFill>
                <a:effectLst/>
                <a:latin typeface="Söhne"/>
              </a:rPr>
              <a:t>: Through machine learning algorithms, we classify these facial expressions into specific emotional states such as happiness, sadness, anger, etc.</a:t>
            </a:r>
            <a:br>
              <a:rPr lang="en-US" sz="3100" b="0" i="0" dirty="0">
                <a:solidFill>
                  <a:srgbClr val="0D0D0D"/>
                </a:solidFill>
                <a:effectLst/>
                <a:latin typeface="Söhne"/>
              </a:rPr>
            </a:br>
            <a:r>
              <a:rPr lang="en-US" sz="3100" b="1" i="0" dirty="0">
                <a:solidFill>
                  <a:srgbClr val="0D0D0D"/>
                </a:solidFill>
                <a:effectLst/>
                <a:latin typeface="Söhne"/>
              </a:rPr>
              <a:t>Playlist Generation</a:t>
            </a:r>
            <a:r>
              <a:rPr lang="en-US" sz="3100" b="0" i="0" dirty="0">
                <a:solidFill>
                  <a:srgbClr val="0D0D0D"/>
                </a:solidFill>
                <a:effectLst/>
                <a:latin typeface="Söhne"/>
              </a:rPr>
              <a:t>: Based on the detected emotion, the system retrieves music tracks from a pre-defined database or streaming service that corresponds to the identified emotional state.</a:t>
            </a:r>
            <a:br>
              <a:rPr lang="en-US" sz="3100" b="0" i="0" dirty="0">
                <a:solidFill>
                  <a:srgbClr val="0D0D0D"/>
                </a:solidFill>
                <a:effectLst/>
                <a:latin typeface="Söhne"/>
              </a:rPr>
            </a:br>
            <a:r>
              <a:rPr lang="en-US" sz="3100" b="1" i="0" dirty="0">
                <a:solidFill>
                  <a:srgbClr val="0D0D0D"/>
                </a:solidFill>
                <a:effectLst/>
                <a:latin typeface="Söhne"/>
              </a:rPr>
              <a:t>User Interaction</a:t>
            </a:r>
            <a:r>
              <a:rPr lang="en-US" sz="3100" b="0" i="0" dirty="0">
                <a:solidFill>
                  <a:srgbClr val="0D0D0D"/>
                </a:solidFill>
                <a:effectLst/>
                <a:latin typeface="Söhne"/>
              </a:rPr>
              <a:t>: Users have the option to provide feedback on the selected tracks, enabling the system to learn and adapt to their preferences over time.</a:t>
            </a:r>
            <a:br>
              <a:rPr lang="en-US" sz="3100" b="0" i="0" dirty="0">
                <a:solidFill>
                  <a:srgbClr val="0D0D0D"/>
                </a:solidFill>
                <a:effectLst/>
                <a:latin typeface="Söhne"/>
              </a:rPr>
            </a:br>
            <a:endParaRPr lang="en-IN" dirty="0"/>
          </a:p>
        </p:txBody>
      </p:sp>
    </p:spTree>
    <p:extLst>
      <p:ext uri="{BB962C8B-B14F-4D97-AF65-F5344CB8AC3E}">
        <p14:creationId xmlns:p14="http://schemas.microsoft.com/office/powerpoint/2010/main" val="293521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9D22-9279-FD28-4FFD-4402923FA1A4}"/>
              </a:ext>
            </a:extLst>
          </p:cNvPr>
          <p:cNvSpPr>
            <a:spLocks noGrp="1"/>
          </p:cNvSpPr>
          <p:nvPr>
            <p:ph type="title"/>
          </p:nvPr>
        </p:nvSpPr>
        <p:spPr>
          <a:xfrm>
            <a:off x="722453" y="3154624"/>
            <a:ext cx="10515600" cy="1325563"/>
          </a:xfrm>
        </p:spPr>
        <p:txBody>
          <a:bodyPr>
            <a:normAutofit fontScale="90000"/>
          </a:bodyPr>
          <a:lstStyle/>
          <a:p>
            <a:r>
              <a:rPr lang="en-US" b="0" i="0" dirty="0">
                <a:solidFill>
                  <a:srgbClr val="FF0000"/>
                </a:solidFill>
                <a:effectLst/>
                <a:latin typeface="Söhne"/>
              </a:rPr>
              <a:t>Conclusion</a:t>
            </a:r>
            <a:br>
              <a:rPr lang="en-US" b="0" i="0" dirty="0">
                <a:solidFill>
                  <a:srgbClr val="0D0D0D"/>
                </a:solidFill>
                <a:effectLst/>
                <a:latin typeface="Söhne"/>
              </a:rPr>
            </a:br>
            <a:r>
              <a:rPr lang="en-US" sz="3100" b="0" i="0" dirty="0">
                <a:solidFill>
                  <a:srgbClr val="0D0D0D"/>
                </a:solidFill>
                <a:effectLst/>
                <a:latin typeface="Söhne"/>
              </a:rPr>
              <a:t>In conclusion, our Emotion-Based Music Player represents a significant advancement in the field of human-computer interaction and emotional computing. By combining Python programming with OpenCV's computer vision capabilities, we've created a system that not only understands human emotions but also responds to them in a meaningful way through music. We believe this technology has the potential to revolutionize how we experience and interact with music in various aspects of our lives.</a:t>
            </a:r>
            <a:br>
              <a:rPr lang="en-US" sz="3100" b="0" i="0" dirty="0">
                <a:solidFill>
                  <a:srgbClr val="0D0D0D"/>
                </a:solidFill>
                <a:effectLst/>
                <a:latin typeface="Söhne"/>
              </a:rPr>
            </a:br>
            <a:endParaRPr lang="en-IN" dirty="0"/>
          </a:p>
        </p:txBody>
      </p:sp>
    </p:spTree>
    <p:extLst>
      <p:ext uri="{BB962C8B-B14F-4D97-AF65-F5344CB8AC3E}">
        <p14:creationId xmlns:p14="http://schemas.microsoft.com/office/powerpoint/2010/main" val="193826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A76B9-A2F3-4FF7-DBFA-083373A6418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88FCE18-B39C-15EB-FFBE-B49FC73AE8B2}"/>
              </a:ext>
            </a:extLst>
          </p:cNvPr>
          <p:cNvPicPr>
            <a:picLocks noChangeAspect="1"/>
          </p:cNvPicPr>
          <p:nvPr/>
        </p:nvPicPr>
        <p:blipFill>
          <a:blip r:embed="rId2"/>
          <a:stretch>
            <a:fillRect/>
          </a:stretch>
        </p:blipFill>
        <p:spPr>
          <a:xfrm>
            <a:off x="0" y="199663"/>
            <a:ext cx="12192000" cy="1916174"/>
          </a:xfrm>
          <a:prstGeom prst="rect">
            <a:avLst/>
          </a:prstGeom>
        </p:spPr>
      </p:pic>
      <p:sp>
        <p:nvSpPr>
          <p:cNvPr id="2" name="TextBox 1">
            <a:extLst>
              <a:ext uri="{FF2B5EF4-FFF2-40B4-BE49-F238E27FC236}">
                <a16:creationId xmlns:a16="http://schemas.microsoft.com/office/drawing/2014/main" id="{66584BAE-E8C1-F40F-90DC-743386A9B612}"/>
              </a:ext>
            </a:extLst>
          </p:cNvPr>
          <p:cNvSpPr txBox="1"/>
          <p:nvPr/>
        </p:nvSpPr>
        <p:spPr>
          <a:xfrm>
            <a:off x="706056" y="2604303"/>
            <a:ext cx="9641711" cy="3385542"/>
          </a:xfrm>
          <a:prstGeom prst="rect">
            <a:avLst/>
          </a:prstGeom>
          <a:noFill/>
        </p:spPr>
        <p:txBody>
          <a:bodyPr wrap="square" rtlCol="0">
            <a:spAutoFit/>
          </a:bodyPr>
          <a:lstStyle/>
          <a:p>
            <a:r>
              <a:rPr lang="en-US" sz="2800" dirty="0"/>
              <a:t>here webcam captured the sad  expression and emoji is displayed according to it</a:t>
            </a:r>
          </a:p>
          <a:p>
            <a:endParaRPr lang="en-US" sz="2800" dirty="0"/>
          </a:p>
          <a:p>
            <a:r>
              <a:rPr lang="en-US" sz="2800" dirty="0"/>
              <a:t>Here we also have three modes  </a:t>
            </a:r>
          </a:p>
          <a:p>
            <a:pPr marL="514350" indent="-514350">
              <a:buAutoNum type="arabicParenR"/>
            </a:pPr>
            <a:r>
              <a:rPr lang="en-US" sz="2800" dirty="0"/>
              <a:t>queue-mode</a:t>
            </a:r>
          </a:p>
          <a:p>
            <a:pPr marL="514350" indent="-514350">
              <a:buAutoNum type="arabicParenR"/>
            </a:pPr>
            <a:r>
              <a:rPr lang="en-US" sz="2800" dirty="0"/>
              <a:t>Emotion-mode</a:t>
            </a:r>
          </a:p>
          <a:p>
            <a:pPr marL="514350" indent="-514350">
              <a:buAutoNum type="arabicParenR"/>
            </a:pPr>
            <a:r>
              <a:rPr lang="en-US" sz="2800" dirty="0"/>
              <a:t>Rando-mode</a:t>
            </a:r>
          </a:p>
          <a:p>
            <a:endParaRPr lang="en-US" dirty="0"/>
          </a:p>
        </p:txBody>
      </p:sp>
    </p:spTree>
    <p:extLst>
      <p:ext uri="{BB962C8B-B14F-4D97-AF65-F5344CB8AC3E}">
        <p14:creationId xmlns:p14="http://schemas.microsoft.com/office/powerpoint/2010/main" val="3974011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415</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EMOTION_BASED MUSIC PLAYER USING PYTHON AND CV2</vt:lpstr>
      <vt:lpstr>Today, we're excited to introduce you to our groundbreaking project that merges technology with emotion recognition to create a unique music player experience. By harnessing the power of Python and OpenCV, we've developed a system that understands and responds to human emotions, providing a personalized music playlist tailored to the user's mood.</vt:lpstr>
      <vt:lpstr>Capture.py (main code) </vt:lpstr>
      <vt:lpstr>OBJECTIVE: Our objective with this project is to explore the intersection of music, emotion, and technology. By leveraging computer vision techniques through OpenCV, we aim to detect facial expressions and translate them into emotional states. This data is then used to curate a playlist that aligns with the user's current emotional state.</vt:lpstr>
      <vt:lpstr>Why Emotion-Based Music Player? Traditional music players offer limited personalization options. Emotions play a significant role in our music preferences and experiences. By incorporating emotion recognition, we can enhance user engagement and satisfaction. This technology has potential applications in various fields, including entertainment, mental health, and human-computer interaction. </vt:lpstr>
      <vt:lpstr>Test results </vt:lpstr>
      <vt:lpstr>How It Works? Facial Expression Detection: Utilizing OpenCV, we analyze live or recorded video input to detect facial landmarks and expressions. Emotion Recognition: Through machine learning algorithms, we classify these facial expressions into specific emotional states such as happiness, sadness, anger, etc. Playlist Generation: Based on the detected emotion, the system retrieves music tracks from a pre-defined database or streaming service that corresponds to the identified emotional state. User Interaction: Users have the option to provide feedback on the selected tracks, enabling the system to learn and adapt to their preferences over time. </vt:lpstr>
      <vt:lpstr>Conclusion In conclusion, our Emotion-Based Music Player represents a significant advancement in the field of human-computer interaction and emotional computing. By combining Python programming with OpenCV's computer vision capabilities, we've created a system that not only understands human emotions but also responds to them in a meaningful way through music. We believe this technology has the potential to revolutionize how we experience and interact with music in various aspects of our lives.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EMOTION_BASED MUSIC PLAYER USING PYTHON AND CV2</dc:title>
  <dc:creator>heena ....</dc:creator>
  <cp:lastModifiedBy>heena ....</cp:lastModifiedBy>
  <cp:revision>3</cp:revision>
  <dcterms:created xsi:type="dcterms:W3CDTF">2024-03-03T11:30:06Z</dcterms:created>
  <dcterms:modified xsi:type="dcterms:W3CDTF">2024-03-26T05:30:05Z</dcterms:modified>
</cp:coreProperties>
</file>