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9" r:id="rId10"/>
    <p:sldId id="270" r:id="rId11"/>
    <p:sldId id="271" r:id="rId12"/>
    <p:sldId id="274" r:id="rId13"/>
    <p:sldId id="276" r:id="rId14"/>
    <p:sldId id="279" r:id="rId15"/>
    <p:sldId id="280" r:id="rId16"/>
    <p:sldId id="287" r:id="rId17"/>
    <p:sldId id="281" r:id="rId18"/>
    <p:sldId id="288" r:id="rId19"/>
    <p:sldId id="282" r:id="rId20"/>
    <p:sldId id="283" r:id="rId21"/>
    <p:sldId id="286" r:id="rId22"/>
    <p:sldId id="284" r:id="rId23"/>
    <p:sldId id="285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9E9"/>
    <a:srgbClr val="D51D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>
      <p:cViewPr varScale="1">
        <p:scale>
          <a:sx n="68" d="100"/>
          <a:sy n="68" d="100"/>
        </p:scale>
        <p:origin x="-6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B817B-F4D1-4114-96A3-5DEDCBACFBCC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BDE99-60A0-41B7-A39E-04C1874A1A6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DE99-60A0-41B7-A39E-04C1874A1A6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DE99-60A0-41B7-A39E-04C1874A1A6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DE99-60A0-41B7-A39E-04C1874A1A6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DE99-60A0-41B7-A39E-04C1874A1A6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DE99-60A0-41B7-A39E-04C1874A1A6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BDE99-60A0-41B7-A39E-04C1874A1A6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3124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FILE  READER  AND  FILE   WRITER </a:t>
            </a:r>
            <a:b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</a:br>
            <a:r>
              <a:rPr lang="en-US" b="1" dirty="0" smtClean="0"/>
              <a:t> (</a:t>
            </a:r>
            <a:r>
              <a:rPr lang="en-US" b="1" dirty="0" smtClean="0"/>
              <a:t>File Handling in java)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i="1" dirty="0">
              <a:solidFill>
                <a:schemeClr val="accent2">
                  <a:lumMod val="75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Franklin Gothic Demi" pitchFamily="34" charset="0"/>
              </a:rPr>
              <a:t>NAME: HEENA </a:t>
            </a:r>
            <a:r>
              <a:rPr lang="en-US" sz="4800" dirty="0" smtClean="0">
                <a:solidFill>
                  <a:srgbClr val="00B050"/>
                </a:solidFill>
                <a:latin typeface="Franklin Gothic Demi" pitchFamily="34" charset="0"/>
              </a:rPr>
              <a:t>SALIM  SHAIKH </a:t>
            </a:r>
            <a:endParaRPr lang="en-US" sz="4800" dirty="0">
              <a:solidFill>
                <a:srgbClr val="00B050"/>
              </a:solidFill>
              <a:latin typeface="Franklin Gothic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INBUILT Methods of FileReader class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600" b="1" dirty="0" smtClean="0">
                <a:solidFill>
                  <a:srgbClr val="2909E9"/>
                </a:solidFill>
              </a:rPr>
              <a:t>1</a:t>
            </a:r>
            <a:r>
              <a:rPr lang="en-US" sz="11200" b="1" dirty="0" smtClean="0">
                <a:solidFill>
                  <a:srgbClr val="2909E9"/>
                </a:solidFill>
              </a:rPr>
              <a:t>) public int read()-</a:t>
            </a:r>
          </a:p>
          <a:p>
            <a:r>
              <a:rPr lang="en-US" sz="8000" dirty="0" smtClean="0">
                <a:solidFill>
                  <a:srgbClr val="FF0000"/>
                </a:solidFill>
              </a:rPr>
              <a:t>returns a character in ASCII form. It returns -1 at the end of file.</a:t>
            </a:r>
          </a:p>
          <a:p>
            <a:r>
              <a:rPr lang="en-US" sz="11200" dirty="0" smtClean="0">
                <a:solidFill>
                  <a:srgbClr val="2909E9"/>
                </a:solidFill>
              </a:rPr>
              <a:t>FileReader  f = new  FileReader(“abc.txt”);  </a:t>
            </a:r>
            <a:endParaRPr lang="en-US" sz="11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8000" b="1" dirty="0" smtClean="0">
                <a:solidFill>
                  <a:srgbClr val="C00000"/>
                </a:solidFill>
              </a:rPr>
              <a:t>                                      </a:t>
            </a:r>
            <a:r>
              <a:rPr lang="en-US" sz="8000" b="1" dirty="0" smtClean="0">
                <a:solidFill>
                  <a:srgbClr val="C00000"/>
                </a:solidFill>
                <a:latin typeface="Bookman Old Style" pitchFamily="18" charset="0"/>
              </a:rPr>
              <a:t>opening  file   in read  mode </a:t>
            </a:r>
          </a:p>
          <a:p>
            <a:pPr>
              <a:buNone/>
            </a:pPr>
            <a:r>
              <a:rPr lang="en-US" sz="8600" dirty="0" smtClean="0">
                <a:solidFill>
                  <a:srgbClr val="00B050"/>
                </a:solidFill>
              </a:rPr>
              <a:t>    Integer </a:t>
            </a:r>
            <a:r>
              <a:rPr lang="en-US" sz="8600" dirty="0" err="1" smtClean="0">
                <a:solidFill>
                  <a:srgbClr val="00B050"/>
                </a:solidFill>
              </a:rPr>
              <a:t>i</a:t>
            </a:r>
            <a:r>
              <a:rPr lang="en-US" sz="8600" dirty="0" smtClean="0">
                <a:solidFill>
                  <a:srgbClr val="2909E9"/>
                </a:solidFill>
              </a:rPr>
              <a:t>=</a:t>
            </a:r>
            <a:r>
              <a:rPr lang="en-US" sz="8600" dirty="0" err="1" smtClean="0">
                <a:solidFill>
                  <a:srgbClr val="2909E9"/>
                </a:solidFill>
              </a:rPr>
              <a:t>f.read</a:t>
            </a:r>
            <a:r>
              <a:rPr lang="en-US" sz="6200" dirty="0" smtClean="0">
                <a:solidFill>
                  <a:srgbClr val="2909E9"/>
                </a:solidFill>
                <a:latin typeface="Bookman Old Style" pitchFamily="18" charset="0"/>
              </a:rPr>
              <a:t>();</a:t>
            </a:r>
            <a:r>
              <a:rPr lang="en-US" sz="6200" dirty="0" smtClean="0">
                <a:solidFill>
                  <a:srgbClr val="C00000"/>
                </a:solidFill>
                <a:latin typeface="Bookman Old Style" pitchFamily="18" charset="0"/>
              </a:rPr>
              <a:t>     </a:t>
            </a:r>
            <a:r>
              <a:rPr lang="en-US" sz="8000" b="1" dirty="0" smtClean="0">
                <a:solidFill>
                  <a:srgbClr val="C00000"/>
                </a:solidFill>
                <a:latin typeface="Bookman Old Style" pitchFamily="18" charset="0"/>
              </a:rPr>
              <a:t>Reading   file  Character  by character </a:t>
            </a:r>
          </a:p>
          <a:p>
            <a:pPr lvl="0"/>
            <a:endParaRPr lang="en-US" sz="7400" dirty="0" smtClean="0"/>
          </a:p>
          <a:p>
            <a:pPr lvl="0"/>
            <a:r>
              <a:rPr lang="en-US" sz="6200" b="1" dirty="0" smtClean="0">
                <a:solidFill>
                  <a:srgbClr val="00B050"/>
                </a:solidFill>
                <a:latin typeface="Bookman Old Style" pitchFamily="18" charset="0"/>
              </a:rPr>
              <a:t>                          </a:t>
            </a:r>
          </a:p>
          <a:p>
            <a:pPr lvl="0">
              <a:buNone/>
            </a:pPr>
            <a:r>
              <a:rPr lang="en-US" sz="8000" b="1" dirty="0" smtClean="0">
                <a:solidFill>
                  <a:srgbClr val="00B050"/>
                </a:solidFill>
                <a:latin typeface="Bookman Old Style" pitchFamily="18" charset="0"/>
              </a:rPr>
              <a:t>  </a:t>
            </a:r>
            <a:r>
              <a:rPr lang="en-US" sz="11200" b="1" dirty="0" smtClean="0">
                <a:solidFill>
                  <a:srgbClr val="00B050"/>
                </a:solidFill>
                <a:latin typeface="Bookman Old Style" pitchFamily="18" charset="0"/>
              </a:rPr>
              <a:t>It  is storing characters  into </a:t>
            </a:r>
            <a:r>
              <a:rPr lang="en-US" sz="11200" b="1" dirty="0" err="1" smtClean="0">
                <a:solidFill>
                  <a:srgbClr val="00B050"/>
                </a:solidFill>
                <a:latin typeface="Bookman Old Style" pitchFamily="18" charset="0"/>
              </a:rPr>
              <a:t>ascii</a:t>
            </a:r>
            <a:r>
              <a:rPr lang="en-US" sz="11200" b="1" dirty="0" smtClean="0">
                <a:solidFill>
                  <a:srgbClr val="00B050"/>
                </a:solidFill>
                <a:latin typeface="Bookman Old Style" pitchFamily="18" charset="0"/>
              </a:rPr>
              <a:t>  format </a:t>
            </a:r>
          </a:p>
          <a:p>
            <a:pPr lvl="0">
              <a:buNone/>
            </a:pPr>
            <a:r>
              <a:rPr lang="en-US" sz="11200" dirty="0" smtClean="0">
                <a:solidFill>
                  <a:srgbClr val="2909E9"/>
                </a:solidFill>
              </a:rPr>
              <a:t>   while((</a:t>
            </a:r>
            <a:r>
              <a:rPr lang="en-US" sz="11200" dirty="0" err="1" smtClean="0">
                <a:solidFill>
                  <a:srgbClr val="2909E9"/>
                </a:solidFill>
              </a:rPr>
              <a:t>i</a:t>
            </a:r>
            <a:r>
              <a:rPr lang="en-US" sz="11200" dirty="0" smtClean="0">
                <a:solidFill>
                  <a:srgbClr val="2909E9"/>
                </a:solidFill>
              </a:rPr>
              <a:t>!=</a:t>
            </a:r>
            <a:r>
              <a:rPr lang="en-US" sz="11200" dirty="0" smtClean="0">
                <a:solidFill>
                  <a:srgbClr val="C00000"/>
                </a:solidFill>
              </a:rPr>
              <a:t>1</a:t>
            </a:r>
            <a:r>
              <a:rPr lang="en-US" sz="11200" dirty="0" smtClean="0">
                <a:solidFill>
                  <a:srgbClr val="2909E9"/>
                </a:solidFill>
              </a:rPr>
              <a:t>)  </a:t>
            </a:r>
          </a:p>
          <a:p>
            <a:pPr lvl="0"/>
            <a:r>
              <a:rPr lang="en-US" sz="5000" dirty="0" smtClean="0">
                <a:solidFill>
                  <a:srgbClr val="2909E9"/>
                </a:solidFill>
              </a:rPr>
              <a:t>{  </a:t>
            </a:r>
          </a:p>
          <a:p>
            <a:pPr lvl="0"/>
            <a:r>
              <a:rPr lang="en-US" sz="9600" dirty="0" err="1" smtClean="0">
                <a:solidFill>
                  <a:srgbClr val="2909E9"/>
                </a:solidFill>
              </a:rPr>
              <a:t>i</a:t>
            </a:r>
            <a:r>
              <a:rPr lang="en-US" sz="9600" dirty="0" smtClean="0">
                <a:solidFill>
                  <a:srgbClr val="2909E9"/>
                </a:solidFill>
              </a:rPr>
              <a:t>=</a:t>
            </a:r>
            <a:r>
              <a:rPr lang="en-US" sz="9600" dirty="0" err="1" smtClean="0">
                <a:solidFill>
                  <a:srgbClr val="2909E9"/>
                </a:solidFill>
              </a:rPr>
              <a:t>f.read</a:t>
            </a:r>
            <a:r>
              <a:rPr lang="en-US" sz="9600" dirty="0" smtClean="0">
                <a:solidFill>
                  <a:srgbClr val="2909E9"/>
                </a:solidFill>
              </a:rPr>
              <a:t>();                                                                                                               </a:t>
            </a:r>
            <a:r>
              <a:rPr lang="en-US" sz="9600" b="1" dirty="0" smtClean="0">
                <a:solidFill>
                  <a:srgbClr val="2909E9"/>
                </a:solidFill>
              </a:rPr>
              <a:t>        </a:t>
            </a:r>
          </a:p>
          <a:p>
            <a:pPr lvl="0">
              <a:buNone/>
            </a:pPr>
            <a:r>
              <a:rPr lang="en-US" sz="9600" b="1" dirty="0" smtClean="0">
                <a:solidFill>
                  <a:srgbClr val="2909E9"/>
                </a:solidFill>
              </a:rPr>
              <a:t>                                                             </a:t>
            </a:r>
            <a:r>
              <a:rPr lang="en-US" sz="9600" b="1" dirty="0" smtClean="0">
                <a:solidFill>
                  <a:srgbClr val="C00000"/>
                </a:solidFill>
              </a:rPr>
              <a:t>Till  end  of  file  not  reach</a:t>
            </a:r>
          </a:p>
          <a:p>
            <a:pPr>
              <a:buNone/>
            </a:pPr>
            <a:r>
              <a:rPr lang="en-US" sz="8600" b="1" dirty="0" smtClean="0">
                <a:solidFill>
                  <a:srgbClr val="C00000"/>
                </a:solidFill>
              </a:rPr>
              <a:t> </a:t>
            </a:r>
            <a:r>
              <a:rPr lang="en-US" sz="8600" dirty="0" err="1" smtClean="0">
                <a:solidFill>
                  <a:srgbClr val="2909E9"/>
                </a:solidFill>
              </a:rPr>
              <a:t>System.out.println</a:t>
            </a:r>
            <a:r>
              <a:rPr lang="en-US" sz="8600" dirty="0" smtClean="0">
                <a:solidFill>
                  <a:srgbClr val="C00000"/>
                </a:solidFill>
              </a:rPr>
              <a:t>((char)</a:t>
            </a:r>
            <a:r>
              <a:rPr lang="en-US" sz="8600" dirty="0" err="1" smtClean="0">
                <a:solidFill>
                  <a:srgbClr val="C00000"/>
                </a:solidFill>
              </a:rPr>
              <a:t>i</a:t>
            </a:r>
            <a:r>
              <a:rPr lang="en-US" sz="8600" dirty="0" smtClean="0">
                <a:solidFill>
                  <a:srgbClr val="C00000"/>
                </a:solidFill>
              </a:rPr>
              <a:t>);</a:t>
            </a:r>
            <a:r>
              <a:rPr lang="en-US" sz="5000" dirty="0" smtClean="0">
                <a:solidFill>
                  <a:srgbClr val="2909E9"/>
                </a:solidFill>
              </a:rPr>
              <a:t>  </a:t>
            </a:r>
            <a:r>
              <a:rPr lang="en-US" sz="8000" dirty="0" smtClean="0">
                <a:solidFill>
                  <a:srgbClr val="2909E9"/>
                </a:solidFill>
              </a:rPr>
              <a:t>                                   </a:t>
            </a:r>
            <a:r>
              <a:rPr lang="en-US" sz="8000" b="1" dirty="0" smtClean="0">
                <a:solidFill>
                  <a:srgbClr val="C00000"/>
                </a:solidFill>
              </a:rPr>
              <a:t>if i=1;  END  OF  FILE </a:t>
            </a:r>
          </a:p>
          <a:p>
            <a:pPr lvl="0"/>
            <a:r>
              <a:rPr lang="en-US" sz="5000" dirty="0" smtClean="0"/>
              <a:t>  </a:t>
            </a:r>
          </a:p>
          <a:p>
            <a:pPr lvl="0"/>
            <a:r>
              <a:rPr lang="en-US" sz="5000" dirty="0" smtClean="0">
                <a:solidFill>
                  <a:srgbClr val="2909E9"/>
                </a:solidFill>
              </a:rPr>
              <a:t>}</a:t>
            </a:r>
          </a:p>
          <a:p>
            <a:pPr lvl="0"/>
            <a:endParaRPr lang="en-US" sz="5000" dirty="0" smtClean="0"/>
          </a:p>
          <a:p>
            <a:pPr lvl="0">
              <a:buNone/>
            </a:pPr>
            <a:r>
              <a:rPr lang="en-US" sz="6200" b="1" dirty="0" smtClean="0">
                <a:solidFill>
                  <a:srgbClr val="C00000"/>
                </a:solidFill>
                <a:latin typeface="Bookman Old Style" pitchFamily="18" charset="0"/>
              </a:rPr>
              <a:t>      </a:t>
            </a:r>
            <a:r>
              <a:rPr lang="en-US" sz="11200" b="1" dirty="0" smtClean="0">
                <a:solidFill>
                  <a:srgbClr val="C00000"/>
                </a:solidFill>
                <a:latin typeface="Bookman Old Style" pitchFamily="18" charset="0"/>
              </a:rPr>
              <a:t> Integer converted   into   character </a:t>
            </a:r>
          </a:p>
          <a:p>
            <a:endParaRPr lang="en-US" sz="5000" dirty="0"/>
          </a:p>
        </p:txBody>
      </p:sp>
      <p:sp>
        <p:nvSpPr>
          <p:cNvPr id="5" name="Up Arrow 4"/>
          <p:cNvSpPr/>
          <p:nvPr/>
        </p:nvSpPr>
        <p:spPr>
          <a:xfrm>
            <a:off x="1066800" y="2667000"/>
            <a:ext cx="609600" cy="53340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257800" y="3810000"/>
            <a:ext cx="1066800" cy="1828800"/>
          </a:xfrm>
          <a:prstGeom prst="rightBrace">
            <a:avLst>
              <a:gd name="adj1" fmla="val 442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2971800" y="5257800"/>
            <a:ext cx="685800" cy="60960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09E9"/>
                </a:solidFill>
              </a:rPr>
              <a:t>METHOD  NO-2</a:t>
            </a:r>
            <a:endParaRPr lang="en-US" dirty="0">
              <a:solidFill>
                <a:srgbClr val="2909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srgbClr val="2909E9"/>
                </a:solidFill>
              </a:rPr>
              <a:t>2) public void close()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closes FileReader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After reading  all  data  character  by  character   by  using  close  method  we  can  close  file </a:t>
            </a:r>
          </a:p>
          <a:p>
            <a:r>
              <a:rPr lang="en-US" dirty="0" smtClean="0">
                <a:solidFill>
                  <a:srgbClr val="2909E9"/>
                </a:solidFill>
              </a:rPr>
              <a:t>F.close();</a:t>
            </a:r>
          </a:p>
          <a:p>
            <a:r>
              <a:rPr lang="en-US" dirty="0" smtClean="0">
                <a:solidFill>
                  <a:srgbClr val="2909E9"/>
                </a:solidFill>
              </a:rPr>
              <a:t>}</a:t>
            </a:r>
            <a:endParaRPr lang="en-US" dirty="0">
              <a:solidFill>
                <a:srgbClr val="2909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In this example, we are </a:t>
            </a:r>
            <a:r>
              <a:rPr lang="en-US" dirty="0" smtClean="0">
                <a:solidFill>
                  <a:srgbClr val="2909E9"/>
                </a:solidFill>
              </a:rPr>
              <a:t>READING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data from the file abc.txt file.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solidFill>
                  <a:srgbClr val="2909E9"/>
                </a:solidFill>
              </a:rPr>
              <a:t>import java.io.*;</a:t>
            </a:r>
            <a:r>
              <a:rPr lang="en-US" dirty="0" smtClean="0"/>
              <a:t>  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class Simple{  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 public static void main(String args[])</a:t>
            </a:r>
            <a:r>
              <a:rPr lang="en-US" dirty="0" smtClean="0">
                <a:solidFill>
                  <a:srgbClr val="00B050"/>
                </a:solidFill>
              </a:rPr>
              <a:t>throws Exception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{  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  </a:t>
            </a:r>
            <a:r>
              <a:rPr lang="en-US" dirty="0" smtClean="0">
                <a:solidFill>
                  <a:srgbClr val="00B050"/>
                </a:solidFill>
              </a:rPr>
              <a:t>FileReader f=new FileReader("abc.txt");</a:t>
            </a:r>
            <a:r>
              <a:rPr lang="en-US" dirty="0" smtClean="0">
                <a:solidFill>
                  <a:srgbClr val="C00000"/>
                </a:solidFill>
              </a:rPr>
              <a:t>  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  int i;  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  while((</a:t>
            </a:r>
            <a:r>
              <a:rPr lang="en-US" dirty="0" smtClean="0">
                <a:solidFill>
                  <a:srgbClr val="00B050"/>
                </a:solidFill>
              </a:rPr>
              <a:t>i=f.read())!=-</a:t>
            </a:r>
            <a:r>
              <a:rPr lang="en-US" dirty="0" smtClean="0">
                <a:solidFill>
                  <a:srgbClr val="C00000"/>
                </a:solidFill>
              </a:rPr>
              <a:t>1)  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  System.out.println((char)i);   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 </a:t>
            </a:r>
            <a:r>
              <a:rPr lang="en-US" dirty="0" smtClean="0">
                <a:solidFill>
                  <a:srgbClr val="00B050"/>
                </a:solidFill>
              </a:rPr>
              <a:t> f.close();</a:t>
            </a:r>
            <a:r>
              <a:rPr lang="en-US" dirty="0" smtClean="0">
                <a:solidFill>
                  <a:srgbClr val="2909E9"/>
                </a:solidFill>
              </a:rPr>
              <a:t>  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 }  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09E9"/>
                </a:solidFill>
              </a:rPr>
              <a:t>FILE  WRITER    </a:t>
            </a:r>
            <a:endParaRPr lang="en-US" dirty="0">
              <a:solidFill>
                <a:srgbClr val="2909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  FOR  </a:t>
            </a:r>
            <a:r>
              <a:rPr lang="en-US" dirty="0" smtClean="0">
                <a:solidFill>
                  <a:srgbClr val="2909E9"/>
                </a:solidFill>
              </a:rPr>
              <a:t>WRITING  INTO  </a:t>
            </a:r>
            <a:r>
              <a:rPr lang="en-US" dirty="0" smtClean="0">
                <a:solidFill>
                  <a:srgbClr val="C00000"/>
                </a:solidFill>
              </a:rPr>
              <a:t>THE</a:t>
            </a:r>
            <a:r>
              <a:rPr lang="en-US" dirty="0" smtClean="0">
                <a:solidFill>
                  <a:srgbClr val="2909E9"/>
                </a:solidFill>
              </a:rPr>
              <a:t>  FILE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909E9"/>
                </a:solidFill>
              </a:rPr>
              <a:t>FILE  WRITER  CONSTRUCTOR  </a:t>
            </a:r>
            <a:endParaRPr lang="en-US" dirty="0">
              <a:solidFill>
                <a:srgbClr val="2909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</a:rPr>
              <a:t>FileWriter</a:t>
            </a:r>
            <a:r>
              <a:rPr lang="en-US" sz="3600" dirty="0" smtClean="0">
                <a:solidFill>
                  <a:srgbClr val="00B050"/>
                </a:solidFill>
              </a:rPr>
              <a:t> f1=new  </a:t>
            </a:r>
            <a:r>
              <a:rPr lang="en-US" sz="3600" dirty="0" err="1" smtClean="0">
                <a:solidFill>
                  <a:srgbClr val="00B050"/>
                </a:solidFill>
              </a:rPr>
              <a:t>FileWriter</a:t>
            </a:r>
            <a:r>
              <a:rPr lang="en-US" sz="3600" dirty="0" smtClean="0">
                <a:solidFill>
                  <a:srgbClr val="00B050"/>
                </a:solidFill>
              </a:rPr>
              <a:t>(“ file  name  is  in string  format”) </a:t>
            </a:r>
          </a:p>
          <a:p>
            <a:r>
              <a:rPr lang="en-US" sz="4000" dirty="0" smtClean="0">
                <a:solidFill>
                  <a:srgbClr val="C00000"/>
                </a:solidFill>
              </a:rPr>
              <a:t>creates a new file.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Examples</a:t>
            </a:r>
          </a:p>
          <a:p>
            <a:r>
              <a:rPr lang="en-US" sz="4000" dirty="0" err="1" smtClean="0">
                <a:solidFill>
                  <a:srgbClr val="FF0000"/>
                </a:solidFill>
              </a:rPr>
              <a:t>FileWriter</a:t>
            </a:r>
            <a:r>
              <a:rPr lang="en-US" sz="4000" dirty="0" smtClean="0">
                <a:solidFill>
                  <a:srgbClr val="FF0000"/>
                </a:solidFill>
              </a:rPr>
              <a:t>  f=</a:t>
            </a:r>
            <a:r>
              <a:rPr lang="en-US" sz="4000" dirty="0" err="1" smtClean="0">
                <a:solidFill>
                  <a:srgbClr val="FF0000"/>
                </a:solidFill>
              </a:rPr>
              <a:t>FileWriter</a:t>
            </a:r>
            <a:r>
              <a:rPr lang="en-US" sz="4000" dirty="0" smtClean="0">
                <a:solidFill>
                  <a:srgbClr val="FF0000"/>
                </a:solidFill>
              </a:rPr>
              <a:t> (“pqr.txt”);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  It   will  create  new  file  with  name </a:t>
            </a:r>
            <a:r>
              <a:rPr lang="en-US" sz="3600" dirty="0" smtClean="0">
                <a:solidFill>
                  <a:srgbClr val="2909E9"/>
                </a:solidFill>
              </a:rPr>
              <a:t> </a:t>
            </a:r>
            <a:r>
              <a:rPr lang="en-US" sz="3600" dirty="0" err="1" smtClean="0">
                <a:solidFill>
                  <a:srgbClr val="2909E9"/>
                </a:solidFill>
              </a:rPr>
              <a:t>pqr</a:t>
            </a:r>
            <a:endParaRPr lang="en-US" sz="3600" dirty="0" smtClean="0">
              <a:solidFill>
                <a:srgbClr val="2909E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2909E9"/>
                </a:solidFill>
              </a:rPr>
              <a:t>Inbuilt  Methods  Of  File  Writer  Class </a:t>
            </a:r>
            <a:endParaRPr lang="en-US" dirty="0">
              <a:solidFill>
                <a:srgbClr val="2909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sz="8400" dirty="0" smtClean="0">
                <a:solidFill>
                  <a:srgbClr val="00B050"/>
                </a:solidFill>
              </a:rPr>
              <a:t>1) public void write(String text)</a:t>
            </a:r>
          </a:p>
          <a:p>
            <a:r>
              <a:rPr lang="en-US" sz="8400" dirty="0" smtClean="0"/>
              <a:t>w</a:t>
            </a:r>
            <a:r>
              <a:rPr lang="en-US" sz="5800" dirty="0" smtClean="0"/>
              <a:t>rites the string into FileWriter.</a:t>
            </a:r>
          </a:p>
          <a:p>
            <a:r>
              <a:rPr lang="en-US" sz="4200" dirty="0" smtClean="0">
                <a:solidFill>
                  <a:srgbClr val="2909E9"/>
                </a:solidFill>
                <a:latin typeface="Bookman Old Style" pitchFamily="18" charset="0"/>
              </a:rPr>
              <a:t>Example</a:t>
            </a:r>
            <a:r>
              <a:rPr lang="en-US" sz="5800" dirty="0" smtClean="0">
                <a:solidFill>
                  <a:srgbClr val="2909E9"/>
                </a:solidFill>
                <a:latin typeface="Bookman Old Style" pitchFamily="18" charset="0"/>
              </a:rPr>
              <a:t> =&gt;</a:t>
            </a:r>
            <a:r>
              <a:rPr lang="en-US" sz="5800" dirty="0" smtClean="0">
                <a:solidFill>
                  <a:srgbClr val="C00000"/>
                </a:solidFill>
                <a:latin typeface="Bookman Old Style" pitchFamily="18" charset="0"/>
              </a:rPr>
              <a:t>f.write(“</a:t>
            </a:r>
            <a:r>
              <a:rPr lang="en-US" sz="4200" dirty="0" smtClean="0">
                <a:solidFill>
                  <a:srgbClr val="C00000"/>
                </a:solidFill>
                <a:latin typeface="Bookman Old Style" pitchFamily="18" charset="0"/>
              </a:rPr>
              <a:t>HELLO  HOW  ARE  U  WATS</a:t>
            </a:r>
            <a:r>
              <a:rPr lang="en-US" sz="5800" dirty="0" smtClean="0">
                <a:solidFill>
                  <a:srgbClr val="C00000"/>
                </a:solidFill>
                <a:latin typeface="Bookman Old Style" pitchFamily="18" charset="0"/>
              </a:rPr>
              <a:t>  </a:t>
            </a:r>
            <a:r>
              <a:rPr lang="en-US" sz="4200" dirty="0" smtClean="0">
                <a:solidFill>
                  <a:srgbClr val="C00000"/>
                </a:solidFill>
                <a:latin typeface="Bookman Old Style" pitchFamily="18" charset="0"/>
              </a:rPr>
              <a:t>APP</a:t>
            </a:r>
            <a:r>
              <a:rPr lang="en-US" sz="5800" dirty="0" smtClean="0">
                <a:solidFill>
                  <a:srgbClr val="C00000"/>
                </a:solidFill>
                <a:latin typeface="Bookman Old Style" pitchFamily="18" charset="0"/>
              </a:rPr>
              <a:t>”);</a:t>
            </a:r>
          </a:p>
          <a:p>
            <a:r>
              <a:rPr lang="en-US" sz="7600" dirty="0" smtClean="0">
                <a:solidFill>
                  <a:srgbClr val="00B050"/>
                </a:solidFill>
              </a:rPr>
              <a:t>2) public void write(char c)</a:t>
            </a:r>
          </a:p>
          <a:p>
            <a:r>
              <a:rPr lang="en-US" sz="5800" dirty="0" smtClean="0"/>
              <a:t>writes the char into FileWriter.</a:t>
            </a:r>
          </a:p>
          <a:p>
            <a:r>
              <a:rPr lang="en-US" sz="4200" dirty="0" smtClean="0">
                <a:solidFill>
                  <a:srgbClr val="2909E9"/>
                </a:solidFill>
                <a:latin typeface="Bookman Old Style" pitchFamily="18" charset="0"/>
              </a:rPr>
              <a:t>Example</a:t>
            </a:r>
            <a:r>
              <a:rPr lang="en-US" sz="5800" dirty="0" smtClean="0">
                <a:solidFill>
                  <a:srgbClr val="2909E9"/>
                </a:solidFill>
                <a:latin typeface="Bookman Old Style" pitchFamily="18" charset="0"/>
              </a:rPr>
              <a:t> =&gt; </a:t>
            </a:r>
            <a:r>
              <a:rPr lang="en-US" sz="5800" dirty="0" smtClean="0">
                <a:solidFill>
                  <a:srgbClr val="C00000"/>
                </a:solidFill>
                <a:latin typeface="Bookman Old Style" pitchFamily="18" charset="0"/>
              </a:rPr>
              <a:t>f.write(H);</a:t>
            </a:r>
            <a:endParaRPr lang="en-US" sz="5800" dirty="0" smtClean="0"/>
          </a:p>
          <a:p>
            <a:r>
              <a:rPr lang="en-US" sz="8400" dirty="0" smtClean="0">
                <a:solidFill>
                  <a:srgbClr val="00B050"/>
                </a:solidFill>
              </a:rPr>
              <a:t>3) public void write(char[] c)</a:t>
            </a:r>
          </a:p>
          <a:p>
            <a:r>
              <a:rPr lang="en-US" sz="5800" dirty="0" smtClean="0"/>
              <a:t>writes char array into FileWriter.</a:t>
            </a:r>
          </a:p>
          <a:p>
            <a:r>
              <a:rPr lang="en-US" sz="4200" dirty="0" smtClean="0">
                <a:solidFill>
                  <a:srgbClr val="2909E9"/>
                </a:solidFill>
                <a:latin typeface="Bookman Old Style" pitchFamily="18" charset="0"/>
              </a:rPr>
              <a:t>Example</a:t>
            </a:r>
            <a:r>
              <a:rPr lang="en-US" sz="5800" dirty="0" smtClean="0">
                <a:solidFill>
                  <a:srgbClr val="2909E9"/>
                </a:solidFill>
                <a:latin typeface="Bookman Old Style" pitchFamily="18" charset="0"/>
              </a:rPr>
              <a:t> =&gt; </a:t>
            </a:r>
            <a:r>
              <a:rPr lang="en-US" sz="5800" dirty="0" smtClean="0">
                <a:solidFill>
                  <a:srgbClr val="C00000"/>
                </a:solidFill>
                <a:latin typeface="Bookman Old Style" pitchFamily="18" charset="0"/>
              </a:rPr>
              <a:t>f.write(H,E,l,l,o,j,A,V,a,I,e,r,s);</a:t>
            </a:r>
          </a:p>
          <a:p>
            <a:endParaRPr lang="en-US" sz="5800" dirty="0" smtClean="0"/>
          </a:p>
          <a:p>
            <a:endParaRPr lang="en-US" sz="5800" dirty="0" smtClean="0">
              <a:solidFill>
                <a:srgbClr val="C00000"/>
              </a:solidFill>
              <a:latin typeface="Bookman Old Style" pitchFamily="18" charset="0"/>
            </a:endParaRPr>
          </a:p>
          <a:p>
            <a:endParaRPr lang="en-US" sz="5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5100" dirty="0" smtClean="0">
                <a:solidFill>
                  <a:srgbClr val="00B050"/>
                </a:solidFill>
              </a:rPr>
              <a:t>4) public void flush()</a:t>
            </a:r>
          </a:p>
          <a:p>
            <a:r>
              <a:rPr lang="en-US" dirty="0" smtClean="0"/>
              <a:t>flushes the data of FileWriter.</a:t>
            </a:r>
          </a:p>
          <a:p>
            <a:r>
              <a:rPr lang="en-US" dirty="0" smtClean="0">
                <a:solidFill>
                  <a:srgbClr val="2909E9"/>
                </a:solidFill>
                <a:latin typeface="Bookman Old Style" pitchFamily="18" charset="0"/>
              </a:rPr>
              <a:t>EXAMPLE</a:t>
            </a:r>
            <a:r>
              <a:rPr lang="en-US" sz="5000" dirty="0" smtClean="0">
                <a:solidFill>
                  <a:srgbClr val="2909E9"/>
                </a:solidFill>
                <a:latin typeface="Bookman Old Style" pitchFamily="18" charset="0"/>
              </a:rPr>
              <a:t>=&gt;</a:t>
            </a:r>
            <a:r>
              <a:rPr lang="en-US" sz="5000" dirty="0" err="1" smtClean="0">
                <a:solidFill>
                  <a:srgbClr val="C00000"/>
                </a:solidFill>
                <a:latin typeface="Bookman Old Style" pitchFamily="18" charset="0"/>
              </a:rPr>
              <a:t>f.flush</a:t>
            </a:r>
            <a:r>
              <a:rPr lang="en-US" sz="5000" dirty="0" smtClean="0">
                <a:solidFill>
                  <a:srgbClr val="C00000"/>
                </a:solidFill>
                <a:latin typeface="Bookman Old Style" pitchFamily="18" charset="0"/>
              </a:rPr>
              <a:t>();</a:t>
            </a:r>
          </a:p>
          <a:p>
            <a:r>
              <a:rPr lang="en-US" sz="5100" dirty="0" smtClean="0">
                <a:solidFill>
                  <a:srgbClr val="00B050"/>
                </a:solidFill>
              </a:rPr>
              <a:t>5) public void close()</a:t>
            </a:r>
          </a:p>
          <a:p>
            <a:r>
              <a:rPr lang="en-US" dirty="0" smtClean="0"/>
              <a:t>closes FileWriter.</a:t>
            </a:r>
          </a:p>
          <a:p>
            <a:r>
              <a:rPr lang="en-US" dirty="0" smtClean="0">
                <a:solidFill>
                  <a:srgbClr val="2909E9"/>
                </a:solidFill>
                <a:latin typeface="Bookman Old Style" pitchFamily="18" charset="0"/>
              </a:rPr>
              <a:t>EXAMPLE</a:t>
            </a:r>
            <a:r>
              <a:rPr lang="en-US" sz="5000" dirty="0" smtClean="0">
                <a:solidFill>
                  <a:srgbClr val="2909E9"/>
                </a:solidFill>
                <a:latin typeface="Bookman Old Style" pitchFamily="18" charset="0"/>
              </a:rPr>
              <a:t>=&gt;</a:t>
            </a:r>
            <a:r>
              <a:rPr lang="en-US" sz="5000" dirty="0" smtClean="0">
                <a:solidFill>
                  <a:srgbClr val="C00000"/>
                </a:solidFill>
                <a:latin typeface="Bookman Old Style" pitchFamily="18" charset="0"/>
              </a:rPr>
              <a:t>f.close()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PRAGRAM this example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909E9"/>
                </a:solidFill>
              </a:rPr>
              <a:t>we are writing </a:t>
            </a:r>
            <a:r>
              <a:rPr lang="en-US" dirty="0" smtClean="0">
                <a:solidFill>
                  <a:srgbClr val="C00000"/>
                </a:solidFill>
              </a:rPr>
              <a:t>the data in the file pqr.txt.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===========================================</a:t>
            </a:r>
          </a:p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import java.io.*;  </a:t>
            </a:r>
          </a:p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class Simple{  </a:t>
            </a:r>
          </a:p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 public static void main(String args[]){  </a:t>
            </a:r>
          </a:p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  try{  </a:t>
            </a:r>
          </a:p>
          <a:p>
            <a:pPr lvl="0">
              <a:buNone/>
            </a:pPr>
            <a:r>
              <a:rPr lang="en-US" sz="2800" dirty="0" smtClean="0">
                <a:solidFill>
                  <a:srgbClr val="2909E9"/>
                </a:solidFill>
              </a:rPr>
              <a:t>     </a:t>
            </a:r>
            <a:r>
              <a:rPr lang="en-US" sz="2800" b="1" dirty="0" smtClean="0">
                <a:solidFill>
                  <a:srgbClr val="2909E9"/>
                </a:solidFill>
              </a:rPr>
              <a:t>FileWriter f=new   FileWriter(“pqr.txt");  </a:t>
            </a:r>
          </a:p>
          <a:p>
            <a:pPr lvl="0">
              <a:buNone/>
            </a:pPr>
            <a:r>
              <a:rPr lang="en-US" sz="2800" dirty="0" smtClean="0">
                <a:solidFill>
                  <a:srgbClr val="2909E9"/>
                </a:solidFill>
              </a:rPr>
              <a:t>                                   </a:t>
            </a:r>
            <a:r>
              <a:rPr lang="en-US" sz="2800" dirty="0" smtClean="0">
                <a:solidFill>
                  <a:srgbClr val="FF0000"/>
                </a:solidFill>
              </a:rPr>
              <a:t>Creating   new   file </a:t>
            </a:r>
          </a:p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 </a:t>
            </a:r>
            <a:r>
              <a:rPr lang="en-US" sz="2800" b="1" dirty="0" smtClean="0">
                <a:solidFill>
                  <a:srgbClr val="2909E9"/>
                </a:solidFill>
              </a:rPr>
              <a:t> f.write("my name is HEENA "); </a:t>
            </a:r>
            <a:r>
              <a:rPr lang="en-US" sz="2800" dirty="0" smtClean="0">
                <a:solidFill>
                  <a:srgbClr val="C00000"/>
                </a:solidFill>
              </a:rPr>
              <a:t>    //  u  can      specify  </a:t>
            </a:r>
            <a:r>
              <a:rPr lang="en-US" sz="2800" dirty="0" smtClean="0">
                <a:solidFill>
                  <a:srgbClr val="FF0000"/>
                </a:solidFill>
              </a:rPr>
              <a:t>path  of  another   file  </a:t>
            </a:r>
            <a:r>
              <a:rPr lang="en-US" sz="2800" dirty="0" smtClean="0">
                <a:solidFill>
                  <a:srgbClr val="C00000"/>
                </a:solidFill>
              </a:rPr>
              <a:t>here to   copy it  into  newly   created  file</a:t>
            </a:r>
          </a:p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   f.close();         }   for  closing  file       </a:t>
            </a:r>
          </a:p>
          <a:p>
            <a:pPr lvl="0"/>
            <a:r>
              <a:rPr lang="en-US" sz="2800" dirty="0" smtClean="0">
                <a:solidFill>
                  <a:srgbClr val="2909E9"/>
                </a:solidFill>
              </a:rPr>
              <a:t>  }</a:t>
            </a:r>
          </a:p>
        </p:txBody>
      </p:sp>
      <p:sp>
        <p:nvSpPr>
          <p:cNvPr id="4" name="Up Arrow 3"/>
          <p:cNvSpPr/>
          <p:nvPr/>
        </p:nvSpPr>
        <p:spPr>
          <a:xfrm>
            <a:off x="4724400" y="3962400"/>
            <a:ext cx="304800" cy="228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solidFill>
                  <a:srgbClr val="2909E9"/>
                </a:solidFill>
              </a:rPr>
              <a:t>catch(Exception e)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{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System.out.println(e);}                         } </a:t>
            </a: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 try   and  catch  block  is  </a:t>
            </a:r>
            <a:r>
              <a:rPr lang="en-US" dirty="0" smtClean="0">
                <a:solidFill>
                  <a:srgbClr val="C00000"/>
                </a:solidFill>
              </a:rPr>
              <a:t>surrounded  </a:t>
            </a:r>
            <a:r>
              <a:rPr lang="en-US" dirty="0" smtClean="0">
                <a:solidFill>
                  <a:srgbClr val="C00000"/>
                </a:solidFill>
              </a:rPr>
              <a:t>to  code  so  as   to    throw  Exception  in  case  of  </a:t>
            </a:r>
            <a:r>
              <a:rPr lang="en-US" dirty="0" smtClean="0">
                <a:solidFill>
                  <a:srgbClr val="C00000"/>
                </a:solidFill>
              </a:rPr>
              <a:t>copying    </a:t>
            </a:r>
            <a:r>
              <a:rPr lang="en-US" dirty="0" smtClean="0">
                <a:solidFill>
                  <a:srgbClr val="C00000"/>
                </a:solidFill>
              </a:rPr>
              <a:t>or  user   </a:t>
            </a:r>
            <a:r>
              <a:rPr lang="en-US" dirty="0" smtClean="0">
                <a:solidFill>
                  <a:srgbClr val="C00000"/>
                </a:solidFill>
              </a:rPr>
              <a:t>forget  </a:t>
            </a:r>
            <a:r>
              <a:rPr lang="en-US" dirty="0" smtClean="0">
                <a:solidFill>
                  <a:srgbClr val="C00000"/>
                </a:solidFill>
              </a:rPr>
              <a:t>to  include name  of  file  to     be  created 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  System.out.println("success");  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 }  </a:t>
            </a:r>
          </a:p>
          <a:p>
            <a:pPr lvl="0"/>
            <a:r>
              <a:rPr lang="en-US" dirty="0" smtClean="0">
                <a:solidFill>
                  <a:srgbClr val="2909E9"/>
                </a:solidFill>
              </a:rPr>
              <a:t>}  </a:t>
            </a:r>
          </a:p>
          <a:p>
            <a:endParaRPr lang="en-US" dirty="0" smtClean="0">
              <a:solidFill>
                <a:srgbClr val="2909E9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THIS  WHOLE   ABOUT   FILE  READER   AND  WRITER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 descr="D:\11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124200"/>
            <a:ext cx="19812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2909E9"/>
                </a:solidFill>
              </a:rPr>
              <a:t>Java  programming </a:t>
            </a:r>
            <a:endParaRPr lang="en-US" dirty="0">
              <a:solidFill>
                <a:srgbClr val="2909E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715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2909E9"/>
                </a:solidFill>
              </a:rPr>
              <a:t>  INPUT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909E9"/>
                </a:solidFill>
              </a:rPr>
              <a:t>=&gt;      </a:t>
            </a:r>
            <a:r>
              <a:rPr lang="en-US" dirty="0" smtClean="0">
                <a:solidFill>
                  <a:srgbClr val="00B050"/>
                </a:solidFill>
              </a:rPr>
              <a:t>PROGRAM </a:t>
            </a:r>
            <a:r>
              <a:rPr lang="en-US" dirty="0" smtClean="0">
                <a:solidFill>
                  <a:srgbClr val="2909E9"/>
                </a:solidFill>
              </a:rPr>
              <a:t>        =&gt; OUTPUT </a:t>
            </a:r>
          </a:p>
          <a:p>
            <a:pPr>
              <a:buNone/>
            </a:pPr>
            <a:r>
              <a:rPr lang="en-US" dirty="0" smtClean="0"/>
              <a:t>                  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</a:t>
            </a:r>
          </a:p>
          <a:p>
            <a:pPr>
              <a:buNone/>
            </a:pPr>
            <a:r>
              <a:rPr lang="en-US" dirty="0" smtClean="0"/>
              <a:t>                     </a:t>
            </a:r>
          </a:p>
          <a:p>
            <a:pPr>
              <a:buNone/>
            </a:pPr>
            <a:r>
              <a:rPr lang="en-US" dirty="0" smtClean="0"/>
              <a:t>                     (code/statements </a:t>
            </a:r>
          </a:p>
          <a:p>
            <a:pPr>
              <a:buNone/>
            </a:pPr>
            <a:r>
              <a:rPr lang="en-US" dirty="0" smtClean="0"/>
              <a:t>                        with various  </a:t>
            </a:r>
          </a:p>
          <a:p>
            <a:pPr>
              <a:buNone/>
            </a:pPr>
            <a:r>
              <a:rPr lang="en-US" dirty="0" smtClean="0"/>
              <a:t>              methods and  procedures)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2860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The   Major  Difference  Between 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File Reader  Writer And  File  </a:t>
            </a:r>
            <a:r>
              <a:rPr lang="en-US" dirty="0" err="1" smtClean="0">
                <a:solidFill>
                  <a:srgbClr val="C00000"/>
                </a:solidFill>
              </a:rPr>
              <a:t>Inputstream</a:t>
            </a:r>
            <a:r>
              <a:rPr lang="en-US" dirty="0" smtClean="0">
                <a:solidFill>
                  <a:srgbClr val="C00000"/>
                </a:solidFill>
              </a:rPr>
              <a:t>  And  </a:t>
            </a:r>
            <a:r>
              <a:rPr lang="en-US" dirty="0" err="1" smtClean="0">
                <a:solidFill>
                  <a:srgbClr val="C00000"/>
                </a:solidFill>
              </a:rPr>
              <a:t>Outputstream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9" y="1981200"/>
          <a:ext cx="8382002" cy="4572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943586"/>
                <a:gridCol w="2719208"/>
                <a:gridCol w="2719208"/>
              </a:tblGrid>
              <a:tr h="457200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FILE   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READER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   AND 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WRITER </a:t>
                      </a:r>
                    </a:p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1&gt;</a:t>
                      </a:r>
                    </a:p>
                    <a:p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                </a:t>
                      </a:r>
                      <a:r>
                        <a:rPr lang="en-US" baseline="0" dirty="0" smtClean="0">
                          <a:solidFill>
                            <a:srgbClr val="2909E9"/>
                          </a:solidFill>
                        </a:rPr>
                        <a:t> 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  INPUT</a:t>
                      </a:r>
                    </a:p>
                    <a:p>
                      <a:r>
                        <a:rPr lang="en-US" dirty="0" smtClean="0"/>
                        <a:t>         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                         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 </a:t>
                      </a:r>
                    </a:p>
                    <a:p>
                      <a:r>
                        <a:rPr lang="en-US" baseline="0" dirty="0" smtClean="0"/>
                        <a:t>               </a:t>
                      </a:r>
                      <a:r>
                        <a:rPr lang="en-US" baseline="0" dirty="0" smtClean="0">
                          <a:solidFill>
                            <a:srgbClr val="2909E9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OUTPUT </a:t>
                      </a:r>
                      <a:endParaRPr lang="en-US" dirty="0">
                        <a:solidFill>
                          <a:srgbClr val="2909E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FILE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 INPUTSTREAM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AND 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OUTPUTSTREAM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                  INPUT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=&gt;</a:t>
                      </a:r>
                      <a:r>
                        <a:rPr lang="en-US" baseline="0" dirty="0" smtClean="0"/>
                        <a:t>   </a:t>
                      </a:r>
                      <a:endParaRPr lang="en-US" baseline="0" dirty="0" smtClean="0">
                        <a:solidFill>
                          <a:srgbClr val="2909E9"/>
                        </a:solidFill>
                      </a:endParaRPr>
                    </a:p>
                    <a:p>
                      <a:r>
                        <a:rPr lang="en-US" baseline="0" dirty="0" smtClean="0">
                          <a:solidFill>
                            <a:srgbClr val="2909E9"/>
                          </a:solidFill>
                        </a:rPr>
                        <a:t>                  OUTPUT </a:t>
                      </a:r>
                      <a:endParaRPr lang="en-US" dirty="0" smtClean="0">
                        <a:solidFill>
                          <a:srgbClr val="2909E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FILE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BUFFEREDREADER</a:t>
                      </a:r>
                      <a:r>
                        <a:rPr lang="en-US" baseline="0" dirty="0" smtClean="0">
                          <a:solidFill>
                            <a:srgbClr val="2909E9"/>
                          </a:solidFill>
                        </a:rPr>
                        <a:t> 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AND  </a:t>
                      </a:r>
                      <a:r>
                        <a:rPr lang="en-US" baseline="0" dirty="0" smtClean="0">
                          <a:solidFill>
                            <a:srgbClr val="2909E9"/>
                          </a:solidFill>
                        </a:rPr>
                        <a:t>BUFFERED WRITER </a:t>
                      </a:r>
                    </a:p>
                    <a:p>
                      <a:endParaRPr lang="en-US" baseline="0" dirty="0" smtClean="0">
                        <a:solidFill>
                          <a:srgbClr val="2909E9"/>
                        </a:solidFill>
                      </a:endParaRPr>
                    </a:p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INPUT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 =&gt; </a:t>
                      </a:r>
                      <a:r>
                        <a:rPr lang="en-US" dirty="0" smtClean="0"/>
                        <a:t>  ”;</a:t>
                      </a:r>
                      <a:r>
                        <a:rPr lang="en-US" baseline="0" dirty="0" smtClean="0"/>
                        <a:t>   (:   #  1  1</a:t>
                      </a:r>
                    </a:p>
                    <a:p>
                      <a:r>
                        <a:rPr lang="en-US" baseline="0" dirty="0" smtClean="0"/>
                        <a:t>“C  O  M  PU  T  E   R” // ||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H        5  {    } J   “  A  ?”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>
                        <a:solidFill>
                          <a:srgbClr val="2909E9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2909E9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2909E9"/>
                          </a:solidFill>
                        </a:rPr>
                        <a:t>                 OUTPUT </a:t>
                      </a:r>
                      <a:endParaRPr lang="en-US" dirty="0">
                        <a:solidFill>
                          <a:srgbClr val="2909E9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1600200" y="3733800"/>
            <a:ext cx="533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3810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2909E9"/>
                </a:solidFill>
              </a:rPr>
              <a:t>H  </a:t>
            </a:r>
            <a:r>
              <a:rPr lang="en-US" dirty="0" smtClean="0">
                <a:solidFill>
                  <a:schemeClr val="bg1"/>
                </a:solidFill>
              </a:rPr>
              <a:t>E L L O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4267200"/>
            <a:ext cx="381000" cy="369332"/>
          </a:xfrm>
          <a:prstGeom prst="rect">
            <a:avLst/>
          </a:prstGeom>
          <a:ln>
            <a:solidFill>
              <a:srgbClr val="2909E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 </a:t>
            </a:r>
            <a:endParaRPr lang="en-US" b="1" dirty="0">
              <a:ln w="18000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143000" y="4800600"/>
            <a:ext cx="381000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 </a:t>
            </a:r>
            <a:endParaRPr lang="en-US" b="1" dirty="0">
              <a:ln w="18000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209800" y="4800600"/>
            <a:ext cx="457200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 </a:t>
            </a:r>
            <a:endParaRPr lang="en-US" b="1" dirty="0">
              <a:ln w="18000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4267200"/>
            <a:ext cx="457200" cy="369332"/>
          </a:xfrm>
          <a:prstGeom prst="rect">
            <a:avLst/>
          </a:prstGeom>
          <a:ln>
            <a:solidFill>
              <a:srgbClr val="2909E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 </a:t>
            </a:r>
            <a:endParaRPr lang="en-US" b="1" dirty="0">
              <a:ln w="18000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676400" y="4343400"/>
            <a:ext cx="457200" cy="369332"/>
          </a:xfrm>
          <a:prstGeom prst="rect">
            <a:avLst/>
          </a:prstGeom>
          <a:ln>
            <a:solidFill>
              <a:srgbClr val="2909E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 </a:t>
            </a:r>
            <a:endParaRPr lang="en-US" b="1" dirty="0">
              <a:ln w="18000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10000" y="3810000"/>
            <a:ext cx="1676400" cy="533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1 01011010 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858000" y="4495800"/>
            <a:ext cx="13716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2909E9"/>
                </a:solidFill>
                <a:latin typeface="Franklin Gothic Demi" pitchFamily="34" charset="0"/>
              </a:rPr>
              <a:t>BUFFER </a:t>
            </a:r>
            <a:endParaRPr lang="en-US" sz="2400" dirty="0">
              <a:solidFill>
                <a:srgbClr val="2909E9"/>
              </a:solidFill>
              <a:latin typeface="Franklin Gothic Dem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4114800"/>
            <a:ext cx="152400" cy="228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62800" y="3810000"/>
            <a:ext cx="1524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7696200" y="3962400"/>
            <a:ext cx="152400" cy="457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29600" y="3886200"/>
            <a:ext cx="152400" cy="30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7315200" y="5410200"/>
            <a:ext cx="381000" cy="381000"/>
          </a:xfrm>
          <a:prstGeom prst="downArrow">
            <a:avLst/>
          </a:prstGeom>
          <a:solidFill>
            <a:srgbClr val="2909E9"/>
          </a:solidFill>
          <a:ln>
            <a:solidFill>
              <a:srgbClr val="290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>
            <a:off x="4495800" y="3200400"/>
            <a:ext cx="381000" cy="381000"/>
          </a:xfrm>
          <a:prstGeom prst="downArrow">
            <a:avLst/>
          </a:prstGeom>
          <a:solidFill>
            <a:srgbClr val="2909E9"/>
          </a:solidFill>
          <a:ln>
            <a:solidFill>
              <a:srgbClr val="290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4419600" y="4648200"/>
            <a:ext cx="533400" cy="533400"/>
          </a:xfrm>
          <a:prstGeom prst="downArrow">
            <a:avLst/>
          </a:prstGeom>
          <a:solidFill>
            <a:srgbClr val="2909E9"/>
          </a:solidFill>
          <a:ln>
            <a:solidFill>
              <a:srgbClr val="290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1600200" y="5486400"/>
            <a:ext cx="533400" cy="381000"/>
          </a:xfrm>
          <a:prstGeom prst="downArrow">
            <a:avLst>
              <a:gd name="adj1" fmla="val 54616"/>
              <a:gd name="adj2" fmla="val 42000"/>
            </a:avLst>
          </a:prstGeom>
          <a:solidFill>
            <a:srgbClr val="2909E9"/>
          </a:solidFill>
          <a:ln>
            <a:solidFill>
              <a:srgbClr val="2909E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1676400" y="3200400"/>
            <a:ext cx="381000" cy="381000"/>
          </a:xfrm>
          <a:prstGeom prst="downArrow">
            <a:avLst/>
          </a:prstGeom>
          <a:solidFill>
            <a:srgbClr val="2909E9"/>
          </a:solidFill>
          <a:ln>
            <a:solidFill>
              <a:srgbClr val="290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   Major  Difference  Between 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File Reader  Writer And  File  </a:t>
            </a:r>
            <a:r>
              <a:rPr lang="en-US" dirty="0" err="1" smtClean="0">
                <a:solidFill>
                  <a:srgbClr val="C00000"/>
                </a:solidFill>
              </a:rPr>
              <a:t>Inputstream</a:t>
            </a:r>
            <a:r>
              <a:rPr lang="en-US" dirty="0" smtClean="0">
                <a:solidFill>
                  <a:srgbClr val="C00000"/>
                </a:solidFill>
              </a:rPr>
              <a:t>  And  </a:t>
            </a:r>
            <a:r>
              <a:rPr lang="en-US" dirty="0" err="1" smtClean="0">
                <a:solidFill>
                  <a:srgbClr val="C00000"/>
                </a:solidFill>
              </a:rPr>
              <a:t>Outputstream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846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43200"/>
                <a:gridCol w="2743200"/>
                <a:gridCol w="2743200"/>
              </a:tblGrid>
              <a:tr h="422148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909E9"/>
                          </a:solidFill>
                        </a:rPr>
                        <a:t>FILE  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sz="2400" dirty="0" smtClean="0">
                          <a:solidFill>
                            <a:srgbClr val="2909E9"/>
                          </a:solidFill>
                        </a:rPr>
                        <a:t>READER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  AND  </a:t>
                      </a:r>
                      <a:r>
                        <a:rPr lang="en-US" sz="2400" dirty="0" smtClean="0">
                          <a:solidFill>
                            <a:srgbClr val="2909E9"/>
                          </a:solidFill>
                        </a:rPr>
                        <a:t>WRITER </a:t>
                      </a:r>
                    </a:p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2&gt;</a:t>
                      </a:r>
                    </a:p>
                    <a:p>
                      <a:endParaRPr lang="en-US" dirty="0" smtClean="0">
                        <a:solidFill>
                          <a:srgbClr val="2909E9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2909E9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rgbClr val="00B0F0"/>
                          </a:solidFill>
                        </a:rPr>
                        <a:t>  TEXT   FILES  </a:t>
                      </a:r>
                      <a:r>
                        <a:rPr lang="en-US" sz="2400" baseline="0" dirty="0" smtClean="0">
                          <a:solidFill>
                            <a:srgbClr val="2909E9"/>
                          </a:solidFill>
                        </a:rPr>
                        <a:t>ONLY </a:t>
                      </a:r>
                      <a:endParaRPr lang="en-US" sz="2400" dirty="0" smtClean="0">
                        <a:solidFill>
                          <a:srgbClr val="2909E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2909E9"/>
                          </a:solidFill>
                        </a:rPr>
                        <a:t>FILE  INPUTSTREAM 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AND  </a:t>
                      </a:r>
                      <a:r>
                        <a:rPr lang="en-US" sz="2400" dirty="0" smtClean="0">
                          <a:solidFill>
                            <a:srgbClr val="2909E9"/>
                          </a:solidFill>
                        </a:rPr>
                        <a:t>OUTPUTSTREAM</a:t>
                      </a:r>
                    </a:p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  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BINARY  FILES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  </a:t>
                      </a:r>
                    </a:p>
                    <a:p>
                      <a:pPr lvl="0"/>
                      <a:r>
                        <a:rPr lang="en-US" sz="2400" b="1" kern="120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Audio files   </a:t>
                      </a:r>
                      <a:r>
                        <a:rPr lang="en-US" sz="2400" b="1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mp3  </a:t>
                      </a:r>
                      <a:r>
                        <a:rPr lang="en-US" sz="2400" b="1" kern="120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Image files </a:t>
                      </a:r>
                      <a:r>
                        <a:rPr lang="en-US" sz="2400" b="1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(jpegs and </a:t>
                      </a:r>
                      <a:r>
                        <a:rPr lang="en-US" sz="2400" b="1" kern="1200" dirty="0" err="1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pngs</a:t>
                      </a:r>
                      <a:r>
                        <a:rPr lang="en-US" sz="2400" b="1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rgbClr val="00B0F0"/>
                          </a:solidFill>
                          <a:latin typeface="Arial Narrow" pitchFamily="34" charset="0"/>
                        </a:rPr>
                        <a:t> JPG </a:t>
                      </a:r>
                      <a:r>
                        <a:rPr lang="en-US" sz="2400" b="1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0"/>
                      <a:r>
                        <a:rPr lang="en-US" sz="2400" b="1" kern="120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Video files   </a:t>
                      </a:r>
                      <a:r>
                        <a:rPr lang="en-US" sz="2400" b="1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(mp4 </a:t>
                      </a:r>
                      <a:r>
                        <a:rPr lang="en-US" sz="2400" b="1" kern="1200" baseline="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baseline="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sz="2400" b="1" kern="1200" dirty="0" smtClean="0">
                        <a:solidFill>
                          <a:srgbClr val="2909E9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2400" b="1" kern="120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Compressed files (</a:t>
                      </a:r>
                      <a:r>
                        <a:rPr lang="en-US" sz="2400" b="1" kern="1200" dirty="0" err="1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e.G.</a:t>
                      </a:r>
                      <a:r>
                        <a:rPr lang="en-US" sz="2400" b="1" kern="1200" dirty="0" smtClean="0">
                          <a:solidFill>
                            <a:srgbClr val="2909E9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ZIP files)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rgbClr val="00B0F0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.exe  files   </a:t>
                      </a:r>
                      <a:r>
                        <a:rPr lang="en-US" sz="2400" baseline="0" dirty="0" smtClean="0">
                          <a:solidFill>
                            <a:srgbClr val="2909E9"/>
                          </a:solidFill>
                          <a:latin typeface="Arial Narrow" pitchFamily="34" charset="0"/>
                        </a:rPr>
                        <a:t>LES</a:t>
                      </a:r>
                      <a:endParaRPr lang="en-US" sz="2400" dirty="0">
                        <a:solidFill>
                          <a:srgbClr val="2909E9"/>
                        </a:solidFill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909E9"/>
                          </a:solidFill>
                        </a:rPr>
                        <a:t>FILEBUFFEREDREADER</a:t>
                      </a:r>
                      <a:r>
                        <a:rPr lang="en-US" sz="2400" baseline="0" dirty="0" smtClean="0">
                          <a:solidFill>
                            <a:srgbClr val="2909E9"/>
                          </a:solidFill>
                        </a:rPr>
                        <a:t>  </a:t>
                      </a:r>
                      <a:r>
                        <a:rPr lang="en-US" sz="2400" baseline="0" dirty="0" smtClean="0">
                          <a:solidFill>
                            <a:srgbClr val="C00000"/>
                          </a:solidFill>
                        </a:rPr>
                        <a:t>AND  </a:t>
                      </a:r>
                      <a:r>
                        <a:rPr lang="en-US" sz="2400" baseline="0" dirty="0" smtClean="0">
                          <a:solidFill>
                            <a:srgbClr val="2909E9"/>
                          </a:solidFill>
                        </a:rPr>
                        <a:t>BUFFERED WRITER </a:t>
                      </a:r>
                    </a:p>
                    <a:p>
                      <a:endParaRPr lang="en-US" baseline="0" dirty="0" smtClean="0">
                        <a:solidFill>
                          <a:srgbClr val="2909E9"/>
                        </a:solidFill>
                      </a:endParaRPr>
                    </a:p>
                    <a:p>
                      <a:endParaRPr lang="en-US" baseline="0" dirty="0" smtClean="0">
                        <a:solidFill>
                          <a:srgbClr val="2909E9"/>
                        </a:solidFill>
                      </a:endParaRPr>
                    </a:p>
                    <a:p>
                      <a:endParaRPr lang="en-US" baseline="0" dirty="0" smtClean="0">
                        <a:solidFill>
                          <a:srgbClr val="2909E9"/>
                        </a:solidFill>
                      </a:endParaRPr>
                    </a:p>
                    <a:p>
                      <a:r>
                        <a:rPr lang="en-US" sz="2400" baseline="0" dirty="0" smtClean="0">
                          <a:solidFill>
                            <a:srgbClr val="2909E9"/>
                          </a:solidFill>
                        </a:rPr>
                        <a:t>           BOTH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00B0F0"/>
                          </a:solidFill>
                        </a:rPr>
                        <a:t>TEXT  AND   BINARY  FILES  </a:t>
                      </a:r>
                      <a:r>
                        <a:rPr lang="en-US" sz="2400" baseline="0" dirty="0" smtClean="0">
                          <a:solidFill>
                            <a:srgbClr val="2909E9"/>
                          </a:solidFill>
                        </a:rPr>
                        <a:t>CAN  BE    BUFFERED </a:t>
                      </a:r>
                    </a:p>
                    <a:p>
                      <a:endParaRPr lang="en-US" sz="2400" baseline="0" dirty="0" smtClean="0">
                        <a:solidFill>
                          <a:srgbClr val="2909E9"/>
                        </a:solidFill>
                      </a:endParaRPr>
                    </a:p>
                    <a:p>
                      <a:endParaRPr lang="en-US" baseline="0" dirty="0" smtClean="0">
                        <a:solidFill>
                          <a:srgbClr val="2909E9"/>
                        </a:solidFill>
                      </a:endParaRP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DIFFRENCE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828800"/>
          <a:ext cx="8229600" cy="4114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{72833802-FEF1-4C79-8D5D-14CF1EAF98D9}</a:tableStyleId>
              </a:tblPr>
              <a:tblGrid>
                <a:gridCol w="2514600"/>
                <a:gridCol w="2971800"/>
                <a:gridCol w="2743200"/>
              </a:tblGrid>
              <a:tr h="1513490">
                <a:tc>
                  <a:txBody>
                    <a:bodyPr/>
                    <a:lstStyle/>
                    <a:p>
                      <a:r>
                        <a:rPr lang="en-US" dirty="0" smtClean="0"/>
                        <a:t>FILE    READER   AND  WRITER </a:t>
                      </a:r>
                    </a:p>
                    <a:p>
                      <a:r>
                        <a:rPr lang="en-US" dirty="0" smtClean="0"/>
                        <a:t>2&gt;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  INPUTSTREAM AND  OUTPUTSTREAM</a:t>
                      </a:r>
                    </a:p>
                    <a:p>
                      <a:r>
                        <a:rPr lang="en-US" dirty="0" smtClean="0"/>
                        <a:t>   BINARY  FILES</a:t>
                      </a:r>
                      <a:r>
                        <a:rPr lang="en-US" baseline="0" dirty="0" smtClean="0"/>
                        <a:t> 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FILEBUFFEREDREADER</a:t>
                      </a:r>
                      <a:r>
                        <a:rPr lang="en-US" baseline="0" dirty="0" smtClean="0"/>
                        <a:t>  AND  BUFFERED WRITER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1310">
                <a:tc>
                  <a:txBody>
                    <a:bodyPr/>
                    <a:lstStyle/>
                    <a:p>
                      <a:r>
                        <a:rPr lang="en-US" dirty="0" smtClean="0"/>
                        <a:t> 3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&gt; LOW PERFORMANCE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&gt;  CLASS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 </a:t>
                      </a:r>
                      <a:r>
                        <a:rPr lang="en-US" baseline="0" dirty="0" smtClean="0"/>
                        <a:t>USE=  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FILEREADER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FILEWRITER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 GOOD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dirty="0" smtClean="0"/>
                        <a:t>AS   COMPARE   TO   FILE  READER  AND  WRITER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4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&gt;CLASS </a:t>
                      </a:r>
                      <a:r>
                        <a:rPr lang="en-US" baseline="0" dirty="0" smtClean="0"/>
                        <a:t> USE=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FILEINPUTSTREAM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FILEOUTPUTSTREAM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 BEST</a:t>
                      </a:r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  PERFORMANCE </a:t>
                      </a:r>
                      <a:endParaRPr lang="en-US" dirty="0" smtClean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dirty="0" smtClean="0"/>
                        <a:t>  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4&gt;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 CLASS</a:t>
                      </a:r>
                      <a:r>
                        <a:rPr lang="en-US" baseline="0" dirty="0" smtClean="0">
                          <a:solidFill>
                            <a:srgbClr val="00B050"/>
                          </a:solidFill>
                        </a:rPr>
                        <a:t>   </a:t>
                      </a:r>
                      <a:r>
                        <a:rPr lang="en-US" baseline="0" dirty="0" smtClean="0"/>
                        <a:t>USE=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FILEBUFFEREDREADER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B0F0"/>
                          </a:solidFill>
                        </a:rPr>
                        <a:t>FILEBUFFEREDWRITER 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2964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ndalus" pitchFamily="18" charset="-78"/>
                <a:cs typeface="Andalus" pitchFamily="18" charset="-78"/>
              </a:rPr>
              <a:t>Example-Reading and writing File's content using </a:t>
            </a:r>
            <a:r>
              <a:rPr lang="en-US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FileInputStream</a:t>
            </a:r>
            <a:r>
              <a:rPr lang="en-US" dirty="0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 &amp; </a:t>
            </a:r>
            <a:r>
              <a:rPr lang="en-US" dirty="0" err="1" smtClean="0">
                <a:solidFill>
                  <a:srgbClr val="FFC000"/>
                </a:solidFill>
                <a:latin typeface="Andalus" pitchFamily="18" charset="-78"/>
                <a:cs typeface="Andalus" pitchFamily="18" charset="-78"/>
              </a:rPr>
              <a:t>outputstream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715000"/>
          </a:xfrm>
        </p:spPr>
        <p:txBody>
          <a:bodyPr>
            <a:noAutofit/>
          </a:bodyPr>
          <a:lstStyle/>
          <a:p>
            <a:pPr marL="0" indent="91440">
              <a:spcBef>
                <a:spcPts val="0"/>
              </a:spcBef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ngsana New" pitchFamily="18" charset="-34"/>
                <a:cs typeface="Angsana New" pitchFamily="18" charset="-34"/>
              </a:rPr>
              <a:t>public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class HowToReadFileInJava </a:t>
            </a:r>
            <a:r>
              <a:rPr lang="en-US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{  </a:t>
            </a:r>
          </a:p>
          <a:p>
            <a:pPr marL="0" indent="9144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public static void </a:t>
            </a:r>
            <a:r>
              <a:rPr lang="en-US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main</a:t>
            </a:r>
            <a:r>
              <a:rPr lang="en-US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(String </a:t>
            </a:r>
            <a:r>
              <a:rPr lang="en-US" i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args</a:t>
            </a:r>
            <a:r>
              <a:rPr lang="en-US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[]) { </a:t>
            </a:r>
          </a:p>
          <a:p>
            <a:pPr marL="0" indent="9144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b="1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try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000" b="1" dirty="0" smtClean="0">
                <a:solidFill>
                  <a:srgbClr val="2909E9"/>
                </a:solidFill>
                <a:latin typeface="Bodoni MT" pitchFamily="18" charset="0"/>
                <a:cs typeface="Angsana New" pitchFamily="18" charset="-34"/>
              </a:rPr>
              <a:t>{</a:t>
            </a:r>
            <a:r>
              <a:rPr lang="en-US" sz="2000" b="1" dirty="0" smtClean="0">
                <a:solidFill>
                  <a:srgbClr val="2909E9"/>
                </a:solidFill>
                <a:latin typeface="Bodoni MT" pitchFamily="18" charset="0"/>
                <a:cs typeface="Andalus" pitchFamily="18" charset="-78"/>
              </a:rPr>
              <a:t>     </a:t>
            </a:r>
          </a:p>
          <a:p>
            <a:pPr marL="0" indent="9144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2909E9"/>
                </a:solidFill>
                <a:latin typeface="Bodoni MT" pitchFamily="18" charset="0"/>
                <a:cs typeface="Andalus" pitchFamily="18" charset="-78"/>
              </a:rPr>
              <a:t>    FileInputStream f =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Bodoni MT" pitchFamily="18" charset="0"/>
                <a:cs typeface="Andalus" pitchFamily="18" charset="-78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Bodoni MT" pitchFamily="18" charset="0"/>
                <a:cs typeface="Andalus" pitchFamily="18" charset="-78"/>
              </a:rPr>
              <a:t>new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latin typeface="Bodoni MT" pitchFamily="18" charset="0"/>
                <a:cs typeface="Andalus" pitchFamily="18" charset="-78"/>
              </a:rPr>
              <a:t> </a:t>
            </a:r>
            <a:r>
              <a:rPr lang="en-US" sz="2000" b="1" dirty="0" err="1" smtClean="0">
                <a:solidFill>
                  <a:srgbClr val="2909E9"/>
                </a:solidFill>
                <a:latin typeface="Bodoni MT" pitchFamily="18" charset="0"/>
                <a:cs typeface="Andalus" pitchFamily="18" charset="-78"/>
              </a:rPr>
              <a:t>FileInputStream</a:t>
            </a:r>
            <a:r>
              <a:rPr lang="en-US" sz="2000" b="1" dirty="0" smtClean="0">
                <a:solidFill>
                  <a:srgbClr val="2909E9"/>
                </a:solidFill>
                <a:latin typeface="Bodoni MT" pitchFamily="18" charset="0"/>
                <a:cs typeface="Andalus" pitchFamily="18" charset="-78"/>
              </a:rPr>
              <a:t>(“abc.txt</a:t>
            </a:r>
            <a:r>
              <a:rPr lang="en-US" sz="2000" b="1" dirty="0" smtClean="0">
                <a:solidFill>
                  <a:srgbClr val="2909E9"/>
                </a:solidFill>
                <a:latin typeface="Berlin Sans FB Demi" pitchFamily="34" charset="0"/>
                <a:cs typeface="Andalus" pitchFamily="18" charset="-78"/>
              </a:rPr>
              <a:t>");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2800" b="1" dirty="0" err="1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FileOutputStream</a:t>
            </a:r>
            <a:r>
              <a:rPr lang="en-US" sz="28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f1=new  </a:t>
            </a:r>
            <a:r>
              <a:rPr lang="en-US" sz="2800" b="1" dirty="0" err="1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FileOutputStream</a:t>
            </a:r>
            <a:r>
              <a:rPr lang="en-US" sz="2800" b="1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(“pqr.txt”);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   while (</a:t>
            </a:r>
            <a:r>
              <a:rPr lang="en-US" sz="2800" b="1" dirty="0" err="1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!= -</a:t>
            </a:r>
            <a:r>
              <a:rPr lang="en-US" sz="2800" b="1" i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) {  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          </a:t>
            </a:r>
            <a:r>
              <a:rPr lang="en-US" sz="2800" b="1" dirty="0" err="1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= </a:t>
            </a:r>
            <a:r>
              <a:rPr lang="en-US" sz="2800" b="1" dirty="0" err="1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f.read</a:t>
            </a: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();          </a:t>
            </a:r>
            <a:r>
              <a:rPr lang="en-US" sz="2800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//first   reading  the  file  abc.txt using  f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       f1.write((char)</a:t>
            </a:r>
            <a:r>
              <a:rPr lang="en-US" sz="2800" b="1" dirty="0" err="1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i</a:t>
            </a:r>
            <a:r>
              <a:rPr lang="en-US" sz="2800" b="1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);     //we  are  writing  into  pqr.txt  using  f1</a:t>
            </a:r>
            <a:endParaRPr lang="en-US" sz="2800" dirty="0" smtClean="0">
              <a:solidFill>
                <a:srgbClr val="00B050"/>
              </a:solidFill>
              <a:latin typeface="Angsana New" pitchFamily="18" charset="-34"/>
              <a:cs typeface="Angsana New" pitchFamily="18" charset="-34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        </a:t>
            </a:r>
            <a:r>
              <a:rPr lang="en-US" sz="2800" b="1" dirty="0" err="1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f.close</a:t>
            </a:r>
            <a:r>
              <a:rPr lang="en-US" sz="28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();        }     </a:t>
            </a:r>
            <a:r>
              <a:rPr lang="en-US" sz="2000" b="1" dirty="0" smtClean="0">
                <a:solidFill>
                  <a:srgbClr val="2909E9"/>
                </a:solidFill>
                <a:latin typeface="Berlin Sans FB Demi" pitchFamily="34" charset="0"/>
                <a:cs typeface="Angsana New" pitchFamily="18" charset="-34"/>
              </a:rPr>
              <a:t>}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       </a:t>
            </a:r>
            <a:r>
              <a:rPr lang="en-US" sz="2400" b="1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catch</a:t>
            </a:r>
            <a:r>
              <a:rPr lang="en-US" sz="2400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 (IOException e)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     </a:t>
            </a:r>
            <a:r>
              <a:rPr lang="en-US" sz="2400" dirty="0" smtClean="0">
                <a:solidFill>
                  <a:srgbClr val="2909E9"/>
                </a:solidFill>
                <a:latin typeface="Berlin Sans FB Demi" pitchFamily="34" charset="0"/>
                <a:cs typeface="Angsana New" pitchFamily="18" charset="-34"/>
              </a:rPr>
              <a:t>{</a:t>
            </a:r>
            <a:r>
              <a:rPr lang="en-US" sz="2400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System</a:t>
            </a:r>
            <a:r>
              <a:rPr lang="en-US" sz="24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out</a:t>
            </a:r>
            <a:r>
              <a:rPr lang="en-US" sz="24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println("Failed to read binary data from File");               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e</a:t>
            </a:r>
            <a:r>
              <a:rPr lang="en-US" sz="24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.</a:t>
            </a:r>
            <a:r>
              <a:rPr lang="en-US" sz="2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printStackTrace();     </a:t>
            </a:r>
          </a:p>
          <a:p>
            <a:pPr marL="91440" indent="0"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   </a:t>
            </a:r>
            <a:r>
              <a:rPr lang="en-US" sz="2400" dirty="0" smtClean="0">
                <a:solidFill>
                  <a:srgbClr val="2909E9"/>
                </a:solidFill>
                <a:latin typeface="Berlin Sans FB Demi" pitchFamily="34" charset="0"/>
                <a:cs typeface="Angsana New" pitchFamily="18" charset="-34"/>
              </a:rPr>
              <a:t>}</a:t>
            </a:r>
            <a:endParaRPr lang="en-US" sz="2400" dirty="0">
              <a:solidFill>
                <a:srgbClr val="2909E9"/>
              </a:solidFill>
              <a:latin typeface="Berlin Sans FB Demi" pitchFamily="34" charset="0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THANK  YOU!!!!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09600"/>
            <a:ext cx="7620000" cy="55165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6149" name="Picture 5" descr="D:\zz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352800"/>
            <a:ext cx="2181225" cy="209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981199"/>
          </a:xfrm>
        </p:spPr>
        <p:txBody>
          <a:bodyPr/>
          <a:lstStyle/>
          <a:p>
            <a:r>
              <a:rPr lang="en-US" dirty="0" smtClean="0">
                <a:solidFill>
                  <a:srgbClr val="2909E9"/>
                </a:solidFill>
              </a:rPr>
              <a:t>ANY  QUESTION??</a:t>
            </a:r>
            <a:endParaRPr lang="en-US" dirty="0">
              <a:solidFill>
                <a:srgbClr val="2909E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Lenovo\Documents\SS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95600"/>
            <a:ext cx="2466975" cy="1847850"/>
          </a:xfrm>
          <a:prstGeom prst="rect">
            <a:avLst/>
          </a:prstGeom>
          <a:noFill/>
        </p:spPr>
      </p:pic>
      <p:pic>
        <p:nvPicPr>
          <p:cNvPr id="4" name="Picture 2" descr="C:\Users\Lenovo\Documents\36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3886200"/>
            <a:ext cx="1476375" cy="2305050"/>
          </a:xfrm>
          <a:prstGeom prst="rect">
            <a:avLst/>
          </a:prstGeom>
          <a:noFill/>
        </p:spPr>
      </p:pic>
      <p:pic>
        <p:nvPicPr>
          <p:cNvPr id="1027" name="Picture 3" descr="C:\Users\Lenovo\Documents\images.jpgaaa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810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SUCH  INPUT  CAN  BE  GIVEN   FROM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6482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1&gt;console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2&gt;in  the   form  of files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3&gt;from database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4&gt;from scanner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5&gt;from  </a:t>
            </a:r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RRAY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95400"/>
            <a:ext cx="26670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D:\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133600"/>
            <a:ext cx="2447925" cy="1866900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276600"/>
            <a:ext cx="2133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200400"/>
            <a:ext cx="198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112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 Black" pitchFamily="34" charset="0"/>
                <a:cs typeface="Andalus" pitchFamily="18" charset="-78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rial Black" pitchFamily="34" charset="0"/>
                <a:cs typeface="Andalus" pitchFamily="18" charset="-78"/>
              </a:rPr>
            </a:br>
            <a:r>
              <a:rPr lang="en-US" sz="4000" b="1" dirty="0" smtClean="0">
                <a:solidFill>
                  <a:srgbClr val="C00000"/>
                </a:solidFill>
                <a:latin typeface="Arial Black" pitchFamily="34" charset="0"/>
                <a:cs typeface="Andalus" pitchFamily="18" charset="-78"/>
              </a:rPr>
              <a:t>WE   CAN  </a:t>
            </a:r>
            <a:r>
              <a:rPr lang="en-US" sz="4000" b="1" dirty="0" smtClean="0">
                <a:solidFill>
                  <a:srgbClr val="C00000"/>
                </a:solidFill>
                <a:latin typeface="Arial Black" pitchFamily="34" charset="0"/>
                <a:cs typeface="Angsana New" pitchFamily="18" charset="-34"/>
              </a:rPr>
              <a:t>TAKE   INPUT    FROM  FILES  BY USING</a:t>
            </a:r>
            <a:r>
              <a:rPr lang="en-US" dirty="0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     Reader  and  Writer  classes</a:t>
            </a:r>
          </a:p>
          <a:p>
            <a:pPr>
              <a:buNone/>
            </a:pP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  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Angsana New" pitchFamily="18" charset="-34"/>
                <a:cs typeface="Angsana New" pitchFamily="18" charset="-34"/>
              </a:rPr>
              <a:t>          FILE  READER  AND  WRITER</a:t>
            </a:r>
          </a:p>
          <a:p>
            <a:r>
              <a:rPr lang="en-US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          FILEINPUTSTREAM   AND  FILEOUPUTSTREAM</a:t>
            </a:r>
          </a:p>
          <a:p>
            <a:r>
              <a:rPr lang="en-US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          FILEBUFFEREDREADER  AND   FILEBUFFEREDWRITER </a:t>
            </a:r>
          </a:p>
          <a:p>
            <a:r>
              <a:rPr lang="en-US" dirty="0" smtClean="0">
                <a:solidFill>
                  <a:srgbClr val="2909E9"/>
                </a:solidFill>
                <a:latin typeface="Angsana New" pitchFamily="18" charset="-34"/>
                <a:cs typeface="Angsana New" pitchFamily="18" charset="-34"/>
              </a:rPr>
              <a:t>          AND  MANY  SUCH  CLASSES </a:t>
            </a:r>
            <a:endParaRPr lang="en-US" dirty="0">
              <a:solidFill>
                <a:srgbClr val="2909E9"/>
              </a:solidFill>
            </a:endParaRPr>
          </a:p>
        </p:txBody>
      </p:sp>
      <p:pic>
        <p:nvPicPr>
          <p:cNvPr id="3074" name="Picture 2" descr="D:\index.jpgq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6200" y="4914900"/>
            <a:ext cx="2514600" cy="1943100"/>
          </a:xfrm>
          <a:prstGeom prst="rect">
            <a:avLst/>
          </a:prstGeom>
          <a:noFill/>
        </p:spPr>
      </p:pic>
      <p:pic>
        <p:nvPicPr>
          <p:cNvPr id="3077" name="Picture 5" descr="D:\index.jpgw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295401"/>
            <a:ext cx="2447925" cy="1752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733800" y="1981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INPUT OUTPUT</a:t>
            </a:r>
          </a:p>
          <a:p>
            <a:r>
              <a:rPr lang="en-US" dirty="0" smtClean="0"/>
              <a:t>     I/O PACKAGE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419600" y="28956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38862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ngsana New" pitchFamily="18" charset="-34"/>
                <a:cs typeface="Angsana New" pitchFamily="18" charset="-34"/>
              </a:rPr>
              <a:t/>
            </a:r>
            <a:br>
              <a:rPr lang="en-US" dirty="0" smtClean="0">
                <a:latin typeface="Angsana New" pitchFamily="18" charset="-34"/>
                <a:cs typeface="Angsana New" pitchFamily="18" charset="-34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Bell MT" pitchFamily="18" charset="0"/>
              </a:rPr>
              <a:t>                                          </a:t>
            </a:r>
            <a:r>
              <a:rPr lang="en-US" sz="4200" dirty="0" smtClean="0">
                <a:solidFill>
                  <a:srgbClr val="00B050"/>
                </a:solidFill>
                <a:latin typeface="Showcard Gothic" pitchFamily="82" charset="0"/>
              </a:rPr>
              <a:t>Input   from User</a:t>
            </a:r>
            <a:endParaRPr lang="en-US" sz="4200" dirty="0" smtClean="0">
              <a:solidFill>
                <a:srgbClr val="2909E9"/>
              </a:solidFill>
              <a:latin typeface="Showcard Gothic" pitchFamily="82" charset="0"/>
            </a:endParaRPr>
          </a:p>
          <a:p>
            <a:pPr>
              <a:buNone/>
            </a:pPr>
            <a:r>
              <a:rPr lang="en-US" sz="4200" dirty="0" smtClean="0">
                <a:solidFill>
                  <a:srgbClr val="2909E9"/>
                </a:solidFill>
                <a:latin typeface="PMingLiU-ExtB" pitchFamily="18" charset="-120"/>
                <a:ea typeface="PMingLiU-ExtB" pitchFamily="18" charset="-120"/>
              </a:rPr>
              <a:t>                              Unary    or    binary   data </a:t>
            </a:r>
          </a:p>
          <a:p>
            <a:pPr>
              <a:buNone/>
            </a:pPr>
            <a:r>
              <a:rPr lang="en-US" dirty="0" smtClean="0">
                <a:latin typeface="Bell MT" pitchFamily="18" charset="0"/>
              </a:rPr>
              <a:t>               </a:t>
            </a:r>
          </a:p>
          <a:p>
            <a:pPr>
              <a:buNone/>
            </a:pPr>
            <a:r>
              <a:rPr lang="en-US" dirty="0" smtClean="0"/>
              <a:t>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}   </a:t>
            </a:r>
            <a:r>
              <a:rPr lang="en-US" dirty="0" err="1" smtClean="0"/>
              <a:t>chracter</a:t>
            </a:r>
            <a:r>
              <a:rPr lang="en-US" dirty="0" smtClean="0"/>
              <a:t>  BY</a:t>
            </a:r>
          </a:p>
          <a:p>
            <a:pPr>
              <a:buNone/>
            </a:pPr>
            <a:r>
              <a:rPr lang="en-US" dirty="0" smtClean="0"/>
              <a:t>                                                         OR                                                 character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OR </a:t>
            </a:r>
          </a:p>
          <a:p>
            <a:pPr>
              <a:buNone/>
            </a:pPr>
            <a:r>
              <a:rPr lang="en-US" dirty="0" smtClean="0"/>
              <a:t>                                                       </a:t>
            </a:r>
          </a:p>
          <a:p>
            <a:r>
              <a:rPr lang="en-US" dirty="0" smtClean="0"/>
              <a:t>                                     </a:t>
            </a:r>
          </a:p>
          <a:p>
            <a:r>
              <a:rPr lang="en-US" dirty="0" smtClean="0"/>
              <a:t>                                                </a:t>
            </a:r>
            <a:r>
              <a:rPr lang="en-US" dirty="0" smtClean="0">
                <a:solidFill>
                  <a:srgbClr val="00B050"/>
                </a:solidFill>
                <a:latin typeface="Showcard Gothic" pitchFamily="82" charset="0"/>
              </a:rPr>
              <a:t>In  </a:t>
            </a:r>
            <a:r>
              <a:rPr lang="en-US" dirty="0" smtClean="0">
                <a:solidFill>
                  <a:srgbClr val="2909E9"/>
                </a:solidFill>
                <a:latin typeface="Showcard Gothic" pitchFamily="82" charset="0"/>
              </a:rPr>
              <a:t>stream form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</a:t>
            </a:r>
          </a:p>
          <a:p>
            <a:r>
              <a:rPr lang="en-US" dirty="0" smtClean="0"/>
              <a:t>                                </a:t>
            </a:r>
          </a:p>
          <a:p>
            <a:r>
              <a:rPr lang="en-US" dirty="0" smtClean="0"/>
              <a:t>                             </a:t>
            </a:r>
          </a:p>
          <a:p>
            <a:r>
              <a:rPr lang="en-US" dirty="0" smtClean="0"/>
              <a:t>                               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                                        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Showcard Gothic" pitchFamily="82" charset="0"/>
              </a:rPr>
              <a:t>                                   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Showcard Gothic" pitchFamily="82" charset="0"/>
              </a:rPr>
              <a:t>                                           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Showcard Gothic" pitchFamily="82" charset="0"/>
              </a:rPr>
              <a:t>                                                              </a:t>
            </a:r>
          </a:p>
          <a:p>
            <a:r>
              <a:rPr lang="en-US" dirty="0" smtClean="0">
                <a:solidFill>
                  <a:srgbClr val="00B050"/>
                </a:solidFill>
                <a:latin typeface="Showcard Gothic" pitchFamily="82" charset="0"/>
              </a:rPr>
              <a:t>                                                                    output      </a:t>
            </a:r>
            <a:endParaRPr lang="en-US" dirty="0">
              <a:solidFill>
                <a:srgbClr val="00B050"/>
              </a:solidFill>
              <a:latin typeface="Showcard Gothic" pitchFamily="8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81200" y="1600200"/>
            <a:ext cx="533400" cy="457200"/>
          </a:xfrm>
          <a:prstGeom prst="roundRect">
            <a:avLst>
              <a:gd name="adj" fmla="val 129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0" y="2590800"/>
            <a:ext cx="1143000" cy="381000"/>
          </a:xfrm>
          <a:prstGeom prst="roundRect">
            <a:avLst>
              <a:gd name="adj" fmla="val 258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101110011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2590800"/>
            <a:ext cx="1371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100111111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2667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101110111    byte</a:t>
            </a:r>
          </a:p>
          <a:p>
            <a:r>
              <a:rPr lang="en-US" dirty="0" smtClean="0"/>
              <a:t>                    by   byte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1600200"/>
            <a:ext cx="457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1828800"/>
            <a:ext cx="457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0600" y="1524000"/>
            <a:ext cx="457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1524000"/>
            <a:ext cx="381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1828800"/>
            <a:ext cx="533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886200"/>
            <a:ext cx="2286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733800" y="3962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PROGRAM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1524000"/>
            <a:ext cx="533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43400" y="1828800"/>
            <a:ext cx="4572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05400" y="1828800"/>
            <a:ext cx="4572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1524000"/>
            <a:ext cx="457200" cy="3810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1828800"/>
            <a:ext cx="4572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2590800"/>
            <a:ext cx="106680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1011111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34000" y="2590800"/>
            <a:ext cx="1219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10111011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2209800" y="1905000"/>
            <a:ext cx="533400" cy="304800"/>
          </a:xfrm>
          <a:prstGeom prst="roundRect">
            <a:avLst>
              <a:gd name="adj" fmla="val 129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“H”</a:t>
            </a:r>
            <a:endParaRPr lang="en-US" dirty="0"/>
          </a:p>
        </p:txBody>
      </p:sp>
      <p:sp>
        <p:nvSpPr>
          <p:cNvPr id="37" name="Down Arrow 36"/>
          <p:cNvSpPr/>
          <p:nvPr/>
        </p:nvSpPr>
        <p:spPr>
          <a:xfrm>
            <a:off x="4114800" y="5486400"/>
            <a:ext cx="533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4114800" y="8382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191000" y="34290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FILE  READER  AND  WRITER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2909E9"/>
                </a:solidFill>
              </a:rPr>
              <a:t> file   reader    and writer   use to   take  input   in  character  form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                      Input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D51DCC"/>
                </a:solidFill>
              </a:rPr>
              <a:t>                 stream  of   characters </a:t>
            </a:r>
          </a:p>
          <a:p>
            <a:endParaRPr lang="en-US" dirty="0" smtClean="0"/>
          </a:p>
          <a:p>
            <a:r>
              <a:rPr lang="en-US" dirty="0" smtClean="0"/>
              <a:t>                         two  bytes  at  </a:t>
            </a:r>
            <a:r>
              <a:rPr lang="en-US" dirty="0" err="1" smtClean="0"/>
              <a:t>atime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                             Program</a:t>
            </a:r>
          </a:p>
          <a:p>
            <a:r>
              <a:rPr lang="en-US" dirty="0" smtClean="0"/>
              <a:t>                          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                              output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505200" y="25908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429000" y="42672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505200" y="5105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7800" y="3429000"/>
            <a:ext cx="609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400" y="3429000"/>
            <a:ext cx="609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3429000"/>
            <a:ext cx="609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3429000"/>
            <a:ext cx="609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3429000"/>
            <a:ext cx="609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3429000"/>
            <a:ext cx="609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429000"/>
            <a:ext cx="6096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Read  and  write   </a:t>
            </a:r>
            <a:r>
              <a:rPr lang="en-US" dirty="0" smtClean="0">
                <a:solidFill>
                  <a:srgbClr val="92D050"/>
                </a:solidFill>
              </a:rPr>
              <a:t>text  files  </a:t>
            </a:r>
            <a:r>
              <a:rPr lang="en-US" dirty="0" smtClean="0">
                <a:solidFill>
                  <a:srgbClr val="C00000"/>
                </a:solidFill>
              </a:rPr>
              <a:t>only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2909E9"/>
                </a:solidFill>
              </a:rPr>
              <a:t>Disk</a:t>
            </a:r>
            <a:r>
              <a:rPr lang="en-US" dirty="0" smtClean="0"/>
              <a:t>=&gt;   </a:t>
            </a:r>
            <a:r>
              <a:rPr lang="en-US" dirty="0" smtClean="0">
                <a:solidFill>
                  <a:srgbClr val="00B0F0"/>
                </a:solidFill>
              </a:rPr>
              <a:t>text  file </a:t>
            </a:r>
            <a:r>
              <a:rPr lang="en-US" dirty="0" smtClean="0"/>
              <a:t>=&gt;                   </a:t>
            </a:r>
            <a:r>
              <a:rPr lang="en-US" dirty="0" smtClean="0">
                <a:solidFill>
                  <a:srgbClr val="2909E9"/>
                </a:solidFill>
              </a:rPr>
              <a:t>read  /write </a:t>
            </a:r>
          </a:p>
        </p:txBody>
      </p:sp>
      <p:pic>
        <p:nvPicPr>
          <p:cNvPr id="4098" name="Picture 2" descr="D:\z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438400"/>
            <a:ext cx="1943100" cy="1943100"/>
          </a:xfrm>
          <a:prstGeom prst="rect">
            <a:avLst/>
          </a:prstGeom>
          <a:noFill/>
        </p:spPr>
      </p:pic>
      <p:pic>
        <p:nvPicPr>
          <p:cNvPr id="4099" name="Picture 3" descr="D:\ww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505200"/>
            <a:ext cx="1943100" cy="1943100"/>
          </a:xfrm>
          <a:prstGeom prst="rect">
            <a:avLst/>
          </a:prstGeom>
          <a:noFill/>
        </p:spPr>
      </p:pic>
      <p:pic>
        <p:nvPicPr>
          <p:cNvPr id="4102" name="Picture 6" descr="D:\index.jpgdd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343400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 smtClean="0">
                <a:solidFill>
                  <a:srgbClr val="2909E9"/>
                </a:solidFill>
              </a:rPr>
              <a:t>Cannot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read  or write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it   cannot  works  on  </a:t>
            </a:r>
            <a:r>
              <a:rPr lang="en-US" dirty="0" smtClean="0">
                <a:solidFill>
                  <a:srgbClr val="FF0000"/>
                </a:solidFill>
              </a:rPr>
              <a:t>binary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data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 descr="D:\images.jpg22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5" y="0"/>
            <a:ext cx="2143125" cy="2143125"/>
          </a:xfrm>
          <a:prstGeom prst="rect">
            <a:avLst/>
          </a:prstGeom>
          <a:noFill/>
        </p:spPr>
      </p:pic>
      <p:pic>
        <p:nvPicPr>
          <p:cNvPr id="5123" name="Picture 3" descr="D:\images.jpg2222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657600"/>
            <a:ext cx="2143125" cy="2133600"/>
          </a:xfrm>
          <a:prstGeom prst="rect">
            <a:avLst/>
          </a:prstGeom>
          <a:noFill/>
        </p:spPr>
      </p:pic>
      <p:pic>
        <p:nvPicPr>
          <p:cNvPr id="5124" name="Picture 4" descr="D:\index.jpg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648200"/>
            <a:ext cx="1943100" cy="1943100"/>
          </a:xfrm>
          <a:prstGeom prst="rect">
            <a:avLst/>
          </a:prstGeom>
          <a:noFill/>
        </p:spPr>
      </p:pic>
      <p:pic>
        <p:nvPicPr>
          <p:cNvPr id="5125" name="Picture 5" descr="D:\2222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1524000"/>
            <a:ext cx="1943100" cy="1943100"/>
          </a:xfrm>
          <a:prstGeom prst="rect">
            <a:avLst/>
          </a:prstGeom>
          <a:noFill/>
        </p:spPr>
      </p:pic>
      <p:pic>
        <p:nvPicPr>
          <p:cNvPr id="5126" name="Picture 6" descr="D:\1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25146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JAVA  FILE  READER  CONSTRUCTOR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b="1" dirty="0" err="1" smtClean="0">
                <a:solidFill>
                  <a:srgbClr val="2909E9"/>
                </a:solidFill>
              </a:rPr>
              <a:t>FileReader</a:t>
            </a:r>
            <a:r>
              <a:rPr lang="en-US" b="1" dirty="0" smtClean="0">
                <a:solidFill>
                  <a:srgbClr val="2909E9"/>
                </a:solidFill>
              </a:rPr>
              <a:t>  F =</a:t>
            </a:r>
            <a:r>
              <a:rPr lang="en-US" b="1" dirty="0" err="1" smtClean="0">
                <a:solidFill>
                  <a:srgbClr val="2909E9"/>
                </a:solidFill>
              </a:rPr>
              <a:t>FileReader</a:t>
            </a:r>
            <a:r>
              <a:rPr lang="en-US" dirty="0" smtClean="0">
                <a:solidFill>
                  <a:srgbClr val="FF0000"/>
                </a:solidFill>
              </a:rPr>
              <a:t>(“file  name  in  string  format”);</a:t>
            </a:r>
          </a:p>
          <a:p>
            <a:r>
              <a:rPr lang="en-US" dirty="0" err="1" smtClean="0">
                <a:solidFill>
                  <a:srgbClr val="2909E9"/>
                </a:solidFill>
              </a:rPr>
              <a:t>Ex.FileReader</a:t>
            </a:r>
            <a:r>
              <a:rPr lang="en-US" dirty="0" smtClean="0">
                <a:solidFill>
                  <a:srgbClr val="2909E9"/>
                </a:solidFill>
              </a:rPr>
              <a:t>  f=new </a:t>
            </a:r>
            <a:r>
              <a:rPr lang="en-US" dirty="0" err="1" smtClean="0">
                <a:solidFill>
                  <a:srgbClr val="2909E9"/>
                </a:solidFill>
              </a:rPr>
              <a:t>FileReader</a:t>
            </a:r>
            <a:r>
              <a:rPr lang="en-US" dirty="0" smtClean="0">
                <a:solidFill>
                  <a:srgbClr val="2909E9"/>
                </a:solidFill>
              </a:rPr>
              <a:t>(“abc.txt”);</a:t>
            </a:r>
          </a:p>
          <a:p>
            <a:pPr>
              <a:buNone/>
            </a:pPr>
            <a:r>
              <a:rPr lang="en-US" dirty="0" smtClean="0">
                <a:solidFill>
                  <a:srgbClr val="2909E9"/>
                </a:solidFill>
              </a:rPr>
              <a:t>   </a:t>
            </a:r>
            <a:r>
              <a:rPr lang="en-US" dirty="0" err="1" smtClean="0">
                <a:solidFill>
                  <a:srgbClr val="2909E9"/>
                </a:solidFill>
              </a:rPr>
              <a:t>FileReader</a:t>
            </a:r>
            <a:r>
              <a:rPr lang="en-US" dirty="0" smtClean="0">
                <a:solidFill>
                  <a:srgbClr val="2909E9"/>
                </a:solidFill>
              </a:rPr>
              <a:t>   f1=new </a:t>
            </a:r>
            <a:r>
              <a:rPr lang="en-US" dirty="0" err="1" smtClean="0">
                <a:solidFill>
                  <a:srgbClr val="2909E9"/>
                </a:solidFill>
              </a:rPr>
              <a:t>FileReader</a:t>
            </a:r>
            <a:r>
              <a:rPr lang="en-US" dirty="0" smtClean="0">
                <a:solidFill>
                  <a:srgbClr val="2909E9"/>
                </a:solidFill>
              </a:rPr>
              <a:t>(“xyz”);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It gets filename in string. It </a:t>
            </a:r>
            <a:r>
              <a:rPr lang="en-US" dirty="0" smtClean="0">
                <a:solidFill>
                  <a:srgbClr val="00B050"/>
                </a:solidFill>
              </a:rPr>
              <a:t>opens the given file in read mode</a:t>
            </a:r>
            <a:r>
              <a:rPr lang="en-US" dirty="0" smtClean="0">
                <a:solidFill>
                  <a:srgbClr val="C00000"/>
                </a:solidFill>
              </a:rPr>
              <a:t>. If file doesn't exist, it throws FileNotFoundException.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748</Words>
  <Application>Microsoft Office PowerPoint</Application>
  <PresentationFormat>On-screen Show (4:3)</PresentationFormat>
  <Paragraphs>311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FILE  READER  AND  FILE   WRITER   (File Handling in java) </vt:lpstr>
      <vt:lpstr>Java  programming </vt:lpstr>
      <vt:lpstr> SUCH  INPUT  CAN  BE  GIVEN   FROM </vt:lpstr>
      <vt:lpstr> WE   CAN  TAKE   INPUT    FROM  FILES  BY USING </vt:lpstr>
      <vt:lpstr> </vt:lpstr>
      <vt:lpstr>FILE  READER  AND  WRITER</vt:lpstr>
      <vt:lpstr>Read  and  write   text  files  only </vt:lpstr>
      <vt:lpstr>Cannot  read  or write </vt:lpstr>
      <vt:lpstr>JAVA  FILE  READER  CONSTRUCTOR </vt:lpstr>
      <vt:lpstr>INBUILT Methods of FileReader class</vt:lpstr>
      <vt:lpstr>METHOD  NO-2</vt:lpstr>
      <vt:lpstr> In this example, we are READING the data from the file abc.txt file. </vt:lpstr>
      <vt:lpstr>FILE  WRITER    </vt:lpstr>
      <vt:lpstr>FILE  WRITER  CONSTRUCTOR  </vt:lpstr>
      <vt:lpstr> Inbuilt  Methods  Of  File  Writer  Class </vt:lpstr>
      <vt:lpstr>1</vt:lpstr>
      <vt:lpstr>PRAGRAM this example, we are writing the data in the file pqr.txt. </vt:lpstr>
      <vt:lpstr> !</vt:lpstr>
      <vt:lpstr> THIS  WHOLE   ABOUT   FILE  READER   AND  WRITER </vt:lpstr>
      <vt:lpstr>  The   Major  Difference  Between   File Reader  Writer And  File  Inputstream  And  Outputstream </vt:lpstr>
      <vt:lpstr> The   Major  Difference  Between   File Reader  Writer And  File  Inputstream  And  Outputstream </vt:lpstr>
      <vt:lpstr>DIFFRENCE </vt:lpstr>
      <vt:lpstr>Example-Reading and writing File's content using FileInputStream &amp; outputstream</vt:lpstr>
      <vt:lpstr>THANK  YOU!!!!</vt:lpstr>
      <vt:lpstr>ANY  QUESTION??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 READER  AND  FILE   WRITER</dc:title>
  <dc:creator>Lenovo</dc:creator>
  <cp:lastModifiedBy>rincy.c</cp:lastModifiedBy>
  <cp:revision>797</cp:revision>
  <dcterms:created xsi:type="dcterms:W3CDTF">2006-08-16T00:00:00Z</dcterms:created>
  <dcterms:modified xsi:type="dcterms:W3CDTF">2015-08-18T02:29:57Z</dcterms:modified>
</cp:coreProperties>
</file>