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notesMasterIdLst>
    <p:notesMasterId r:id="rId47"/>
  </p:notesMasterIdLst>
  <p:sldIdLst>
    <p:sldId id="256" r:id="rId2"/>
    <p:sldId id="257" r:id="rId3"/>
    <p:sldId id="258" r:id="rId4"/>
    <p:sldId id="266" r:id="rId5"/>
    <p:sldId id="267" r:id="rId6"/>
    <p:sldId id="268" r:id="rId7"/>
    <p:sldId id="269" r:id="rId8"/>
    <p:sldId id="270" r:id="rId9"/>
    <p:sldId id="272" r:id="rId10"/>
    <p:sldId id="275" r:id="rId11"/>
    <p:sldId id="276" r:id="rId12"/>
    <p:sldId id="277" r:id="rId13"/>
    <p:sldId id="278" r:id="rId14"/>
    <p:sldId id="279" r:id="rId15"/>
    <p:sldId id="280" r:id="rId16"/>
    <p:sldId id="283" r:id="rId17"/>
    <p:sldId id="281" r:id="rId18"/>
    <p:sldId id="282" r:id="rId19"/>
    <p:sldId id="284" r:id="rId20"/>
    <p:sldId id="285" r:id="rId21"/>
    <p:sldId id="304" r:id="rId22"/>
    <p:sldId id="291" r:id="rId23"/>
    <p:sldId id="292" r:id="rId24"/>
    <p:sldId id="293" r:id="rId25"/>
    <p:sldId id="306" r:id="rId26"/>
    <p:sldId id="302" r:id="rId27"/>
    <p:sldId id="286" r:id="rId28"/>
    <p:sldId id="289" r:id="rId29"/>
    <p:sldId id="290" r:id="rId30"/>
    <p:sldId id="301" r:id="rId31"/>
    <p:sldId id="305" r:id="rId32"/>
    <p:sldId id="295" r:id="rId33"/>
    <p:sldId id="312" r:id="rId34"/>
    <p:sldId id="313" r:id="rId35"/>
    <p:sldId id="315" r:id="rId36"/>
    <p:sldId id="314" r:id="rId37"/>
    <p:sldId id="307" r:id="rId38"/>
    <p:sldId id="317" r:id="rId39"/>
    <p:sldId id="308" r:id="rId40"/>
    <p:sldId id="318" r:id="rId41"/>
    <p:sldId id="316" r:id="rId42"/>
    <p:sldId id="309" r:id="rId43"/>
    <p:sldId id="310" r:id="rId44"/>
    <p:sldId id="311" r:id="rId45"/>
    <p:sldId id="296"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76" autoAdjust="0"/>
    <p:restoredTop sz="78815" autoAdjust="0"/>
  </p:normalViewPr>
  <p:slideViewPr>
    <p:cSldViewPr snapToGrid="0">
      <p:cViewPr varScale="1">
        <p:scale>
          <a:sx n="74" d="100"/>
          <a:sy n="74" d="100"/>
        </p:scale>
        <p:origin x="324" y="72"/>
      </p:cViewPr>
      <p:guideLst/>
    </p:cSldViewPr>
  </p:slideViewPr>
  <p:notesTextViewPr>
    <p:cViewPr>
      <p:scale>
        <a:sx n="1" d="1"/>
        <a:sy n="1" d="1"/>
      </p:scale>
      <p:origin x="0" y="0"/>
    </p:cViewPr>
  </p:notesTextViewPr>
  <p:sorterViewPr>
    <p:cViewPr>
      <p:scale>
        <a:sx n="100" d="100"/>
        <a:sy n="100" d="100"/>
      </p:scale>
      <p:origin x="0" y="-59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72C30C-9914-4FD4-B90B-09664E530142}" type="datetimeFigureOut">
              <a:rPr lang="en-US" smtClean="0"/>
              <a:t>4/24/2019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F2651A-A8CE-4564-9AE0-D272418E8A31}" type="slidenum">
              <a:rPr lang="en-US" smtClean="0"/>
              <a:t>‹#›</a:t>
            </a:fld>
            <a:endParaRPr lang="en-US"/>
          </a:p>
        </p:txBody>
      </p:sp>
    </p:spTree>
    <p:extLst>
      <p:ext uri="{BB962C8B-B14F-4D97-AF65-F5344CB8AC3E}">
        <p14:creationId xmlns:p14="http://schemas.microsoft.com/office/powerpoint/2010/main" val="4061417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F2651A-A8CE-4564-9AE0-D272418E8A31}" type="slidenum">
              <a:rPr lang="en-US" smtClean="0"/>
              <a:t>3</a:t>
            </a:fld>
            <a:endParaRPr lang="en-US"/>
          </a:p>
        </p:txBody>
      </p:sp>
    </p:spTree>
    <p:extLst>
      <p:ext uri="{BB962C8B-B14F-4D97-AF65-F5344CB8AC3E}">
        <p14:creationId xmlns:p14="http://schemas.microsoft.com/office/powerpoint/2010/main" val="4003030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F2651A-A8CE-4564-9AE0-D272418E8A31}" type="slidenum">
              <a:rPr lang="en-US" smtClean="0"/>
              <a:t>13</a:t>
            </a:fld>
            <a:endParaRPr lang="en-US"/>
          </a:p>
        </p:txBody>
      </p:sp>
    </p:spTree>
    <p:extLst>
      <p:ext uri="{BB962C8B-B14F-4D97-AF65-F5344CB8AC3E}">
        <p14:creationId xmlns:p14="http://schemas.microsoft.com/office/powerpoint/2010/main" val="2457555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F2651A-A8CE-4564-9AE0-D272418E8A31}" type="slidenum">
              <a:rPr lang="en-US" smtClean="0"/>
              <a:t>20</a:t>
            </a:fld>
            <a:endParaRPr lang="en-US"/>
          </a:p>
        </p:txBody>
      </p:sp>
    </p:spTree>
    <p:extLst>
      <p:ext uri="{BB962C8B-B14F-4D97-AF65-F5344CB8AC3E}">
        <p14:creationId xmlns:p14="http://schemas.microsoft.com/office/powerpoint/2010/main" val="2002772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F2651A-A8CE-4564-9AE0-D272418E8A31}" type="slidenum">
              <a:rPr lang="en-US" smtClean="0"/>
              <a:t>26</a:t>
            </a:fld>
            <a:endParaRPr lang="en-US"/>
          </a:p>
        </p:txBody>
      </p:sp>
    </p:spTree>
    <p:extLst>
      <p:ext uri="{BB962C8B-B14F-4D97-AF65-F5344CB8AC3E}">
        <p14:creationId xmlns:p14="http://schemas.microsoft.com/office/powerpoint/2010/main" val="407999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DB44610-F40F-42A9-8A7E-56A299470DA5}"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3B6CE-AAED-4F42-B06C-E7956636A239}" type="slidenum">
              <a:rPr lang="en-US" smtClean="0"/>
              <a:t>‹#›</a:t>
            </a:fld>
            <a:endParaRPr lang="en-US"/>
          </a:p>
        </p:txBody>
      </p:sp>
    </p:spTree>
    <p:extLst>
      <p:ext uri="{BB962C8B-B14F-4D97-AF65-F5344CB8AC3E}">
        <p14:creationId xmlns:p14="http://schemas.microsoft.com/office/powerpoint/2010/main" val="186746878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B44610-F40F-42A9-8A7E-56A299470DA5}"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3B6CE-AAED-4F42-B06C-E7956636A239}" type="slidenum">
              <a:rPr lang="en-US" smtClean="0"/>
              <a:t>‹#›</a:t>
            </a:fld>
            <a:endParaRPr lang="en-US"/>
          </a:p>
        </p:txBody>
      </p:sp>
    </p:spTree>
    <p:extLst>
      <p:ext uri="{BB962C8B-B14F-4D97-AF65-F5344CB8AC3E}">
        <p14:creationId xmlns:p14="http://schemas.microsoft.com/office/powerpoint/2010/main" val="80558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B44610-F40F-42A9-8A7E-56A299470DA5}"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3B6CE-AAED-4F42-B06C-E7956636A23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43588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B44610-F40F-42A9-8A7E-56A299470DA5}"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3B6CE-AAED-4F42-B06C-E7956636A239}" type="slidenum">
              <a:rPr lang="en-US" smtClean="0"/>
              <a:t>‹#›</a:t>
            </a:fld>
            <a:endParaRPr lang="en-US"/>
          </a:p>
        </p:txBody>
      </p:sp>
    </p:spTree>
    <p:extLst>
      <p:ext uri="{BB962C8B-B14F-4D97-AF65-F5344CB8AC3E}">
        <p14:creationId xmlns:p14="http://schemas.microsoft.com/office/powerpoint/2010/main" val="1037210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B44610-F40F-42A9-8A7E-56A299470DA5}"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3B6CE-AAED-4F42-B06C-E7956636A23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40315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B44610-F40F-42A9-8A7E-56A299470DA5}"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3B6CE-AAED-4F42-B06C-E7956636A239}" type="slidenum">
              <a:rPr lang="en-US" smtClean="0"/>
              <a:t>‹#›</a:t>
            </a:fld>
            <a:endParaRPr lang="en-US"/>
          </a:p>
        </p:txBody>
      </p:sp>
    </p:spTree>
    <p:extLst>
      <p:ext uri="{BB962C8B-B14F-4D97-AF65-F5344CB8AC3E}">
        <p14:creationId xmlns:p14="http://schemas.microsoft.com/office/powerpoint/2010/main" val="2139949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B44610-F40F-42A9-8A7E-56A299470DA5}"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3B6CE-AAED-4F42-B06C-E7956636A239}" type="slidenum">
              <a:rPr lang="en-US" smtClean="0"/>
              <a:t>‹#›</a:t>
            </a:fld>
            <a:endParaRPr lang="en-US"/>
          </a:p>
        </p:txBody>
      </p:sp>
    </p:spTree>
    <p:extLst>
      <p:ext uri="{BB962C8B-B14F-4D97-AF65-F5344CB8AC3E}">
        <p14:creationId xmlns:p14="http://schemas.microsoft.com/office/powerpoint/2010/main" val="2266469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B44610-F40F-42A9-8A7E-56A299470DA5}"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3B6CE-AAED-4F42-B06C-E7956636A239}" type="slidenum">
              <a:rPr lang="en-US" smtClean="0"/>
              <a:t>‹#›</a:t>
            </a:fld>
            <a:endParaRPr lang="en-US"/>
          </a:p>
        </p:txBody>
      </p:sp>
    </p:spTree>
    <p:extLst>
      <p:ext uri="{BB962C8B-B14F-4D97-AF65-F5344CB8AC3E}">
        <p14:creationId xmlns:p14="http://schemas.microsoft.com/office/powerpoint/2010/main" val="1370997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B44610-F40F-42A9-8A7E-56A299470DA5}"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3B6CE-AAED-4F42-B06C-E7956636A239}" type="slidenum">
              <a:rPr lang="en-US" smtClean="0"/>
              <a:t>‹#›</a:t>
            </a:fld>
            <a:endParaRPr lang="en-US"/>
          </a:p>
        </p:txBody>
      </p:sp>
    </p:spTree>
    <p:extLst>
      <p:ext uri="{BB962C8B-B14F-4D97-AF65-F5344CB8AC3E}">
        <p14:creationId xmlns:p14="http://schemas.microsoft.com/office/powerpoint/2010/main" val="2012640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B44610-F40F-42A9-8A7E-56A299470DA5}"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3B6CE-AAED-4F42-B06C-E7956636A239}" type="slidenum">
              <a:rPr lang="en-US" smtClean="0"/>
              <a:t>‹#›</a:t>
            </a:fld>
            <a:endParaRPr lang="en-US"/>
          </a:p>
        </p:txBody>
      </p:sp>
    </p:spTree>
    <p:extLst>
      <p:ext uri="{BB962C8B-B14F-4D97-AF65-F5344CB8AC3E}">
        <p14:creationId xmlns:p14="http://schemas.microsoft.com/office/powerpoint/2010/main" val="1654133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B44610-F40F-42A9-8A7E-56A299470DA5}" type="datetimeFigureOut">
              <a:rPr lang="en-US" smtClean="0"/>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23B6CE-AAED-4F42-B06C-E7956636A239}" type="slidenum">
              <a:rPr lang="en-US" smtClean="0"/>
              <a:t>‹#›</a:t>
            </a:fld>
            <a:endParaRPr lang="en-US"/>
          </a:p>
        </p:txBody>
      </p:sp>
    </p:spTree>
    <p:extLst>
      <p:ext uri="{BB962C8B-B14F-4D97-AF65-F5344CB8AC3E}">
        <p14:creationId xmlns:p14="http://schemas.microsoft.com/office/powerpoint/2010/main" val="2372576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DB44610-F40F-42A9-8A7E-56A299470DA5}" type="datetimeFigureOut">
              <a:rPr lang="en-US" smtClean="0"/>
              <a:t>4/24/2019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23B6CE-AAED-4F42-B06C-E7956636A239}" type="slidenum">
              <a:rPr lang="en-US" smtClean="0"/>
              <a:t>‹#›</a:t>
            </a:fld>
            <a:endParaRPr lang="en-US"/>
          </a:p>
        </p:txBody>
      </p:sp>
    </p:spTree>
    <p:extLst>
      <p:ext uri="{BB962C8B-B14F-4D97-AF65-F5344CB8AC3E}">
        <p14:creationId xmlns:p14="http://schemas.microsoft.com/office/powerpoint/2010/main" val="157222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DB44610-F40F-42A9-8A7E-56A299470DA5}" type="datetimeFigureOut">
              <a:rPr lang="en-US" smtClean="0"/>
              <a:t>4/24/2019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23B6CE-AAED-4F42-B06C-E7956636A239}" type="slidenum">
              <a:rPr lang="en-US" smtClean="0"/>
              <a:t>‹#›</a:t>
            </a:fld>
            <a:endParaRPr lang="en-US"/>
          </a:p>
        </p:txBody>
      </p:sp>
    </p:spTree>
    <p:extLst>
      <p:ext uri="{BB962C8B-B14F-4D97-AF65-F5344CB8AC3E}">
        <p14:creationId xmlns:p14="http://schemas.microsoft.com/office/powerpoint/2010/main" val="1684351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B44610-F40F-42A9-8A7E-56A299470DA5}" type="datetimeFigureOut">
              <a:rPr lang="en-US" smtClean="0"/>
              <a:t>4/24/2019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23B6CE-AAED-4F42-B06C-E7956636A239}" type="slidenum">
              <a:rPr lang="en-US" smtClean="0"/>
              <a:t>‹#›</a:t>
            </a:fld>
            <a:endParaRPr lang="en-US"/>
          </a:p>
        </p:txBody>
      </p:sp>
    </p:spTree>
    <p:extLst>
      <p:ext uri="{BB962C8B-B14F-4D97-AF65-F5344CB8AC3E}">
        <p14:creationId xmlns:p14="http://schemas.microsoft.com/office/powerpoint/2010/main" val="25091429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B44610-F40F-42A9-8A7E-56A299470DA5}" type="datetimeFigureOut">
              <a:rPr lang="en-US" smtClean="0"/>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23B6CE-AAED-4F42-B06C-E7956636A239}" type="slidenum">
              <a:rPr lang="en-US" smtClean="0"/>
              <a:t>‹#›</a:t>
            </a:fld>
            <a:endParaRPr lang="en-US"/>
          </a:p>
        </p:txBody>
      </p:sp>
    </p:spTree>
    <p:extLst>
      <p:ext uri="{BB962C8B-B14F-4D97-AF65-F5344CB8AC3E}">
        <p14:creationId xmlns:p14="http://schemas.microsoft.com/office/powerpoint/2010/main" val="329569875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B44610-F40F-42A9-8A7E-56A299470DA5}" type="datetimeFigureOut">
              <a:rPr lang="en-US" smtClean="0"/>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23B6CE-AAED-4F42-B06C-E7956636A239}" type="slidenum">
              <a:rPr lang="en-US" smtClean="0"/>
              <a:t>‹#›</a:t>
            </a:fld>
            <a:endParaRPr lang="en-US"/>
          </a:p>
        </p:txBody>
      </p:sp>
    </p:spTree>
    <p:extLst>
      <p:ext uri="{BB962C8B-B14F-4D97-AF65-F5344CB8AC3E}">
        <p14:creationId xmlns:p14="http://schemas.microsoft.com/office/powerpoint/2010/main" val="2099583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DB44610-F40F-42A9-8A7E-56A299470DA5}" type="datetimeFigureOut">
              <a:rPr lang="en-US" smtClean="0"/>
              <a:t>4/24/2019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3223B6CE-AAED-4F42-B06C-E7956636A239}" type="slidenum">
              <a:rPr lang="en-US" smtClean="0"/>
              <a:t>‹#›</a:t>
            </a:fld>
            <a:endParaRPr lang="en-US"/>
          </a:p>
        </p:txBody>
      </p:sp>
    </p:spTree>
    <p:extLst>
      <p:ext uri="{BB962C8B-B14F-4D97-AF65-F5344CB8AC3E}">
        <p14:creationId xmlns:p14="http://schemas.microsoft.com/office/powerpoint/2010/main" val="20421254"/>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 id="2147483878" r:id="rId15"/>
    <p:sldLayoutId id="214748387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HIVE</a:t>
            </a:r>
            <a:endParaRPr lang="en-US" dirty="0"/>
          </a:p>
        </p:txBody>
      </p:sp>
      <p:sp>
        <p:nvSpPr>
          <p:cNvPr id="3" name="Subtitle 2"/>
          <p:cNvSpPr>
            <a:spLocks noGrp="1"/>
          </p:cNvSpPr>
          <p:nvPr>
            <p:ph type="subTitle" idx="1"/>
          </p:nvPr>
        </p:nvSpPr>
        <p:spPr/>
        <p:txBody>
          <a:bodyPr>
            <a:normAutofit/>
          </a:bodyPr>
          <a:lstStyle/>
          <a:p>
            <a:r>
              <a:rPr lang="en-US" sz="2400" dirty="0" smtClean="0">
                <a:solidFill>
                  <a:srgbClr val="002060"/>
                </a:solidFill>
              </a:rPr>
              <a:t>Represented by HEENA SALIM SHAIKH</a:t>
            </a:r>
            <a:endParaRPr lang="en-US" sz="2400" dirty="0">
              <a:solidFill>
                <a:srgbClr val="002060"/>
              </a:solidFill>
            </a:endParaRPr>
          </a:p>
        </p:txBody>
      </p:sp>
    </p:spTree>
    <p:extLst>
      <p:ext uri="{BB962C8B-B14F-4D97-AF65-F5344CB8AC3E}">
        <p14:creationId xmlns:p14="http://schemas.microsoft.com/office/powerpoint/2010/main" val="20485434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 data types </a:t>
            </a:r>
            <a:endParaRPr lang="en-US" dirty="0"/>
          </a:p>
        </p:txBody>
      </p:sp>
      <p:sp>
        <p:nvSpPr>
          <p:cNvPr id="3" name="Content Placeholder 2"/>
          <p:cNvSpPr>
            <a:spLocks noGrp="1"/>
          </p:cNvSpPr>
          <p:nvPr>
            <p:ph idx="1"/>
          </p:nvPr>
        </p:nvSpPr>
        <p:spPr>
          <a:xfrm>
            <a:off x="359229" y="1453243"/>
            <a:ext cx="11345042" cy="4963886"/>
          </a:xfrm>
        </p:spPr>
        <p:txBody>
          <a:bodyPr>
            <a:normAutofit/>
          </a:bodyPr>
          <a:lstStyle/>
          <a:p>
            <a:r>
              <a:rPr lang="en-US" dirty="0"/>
              <a:t>Arrays</a:t>
            </a:r>
          </a:p>
          <a:p>
            <a:r>
              <a:rPr lang="en-US" dirty="0"/>
              <a:t>Arrays in Hive are used the same way they are used in Java.</a:t>
            </a:r>
          </a:p>
          <a:p>
            <a:endParaRPr lang="en-US" dirty="0"/>
          </a:p>
          <a:p>
            <a:r>
              <a:rPr lang="en-US" dirty="0"/>
              <a:t>Syntax: ARRAY&lt;</a:t>
            </a:r>
            <a:r>
              <a:rPr lang="en-US" dirty="0" err="1"/>
              <a:t>data_type</a:t>
            </a:r>
            <a:r>
              <a:rPr lang="en-US" dirty="0"/>
              <a:t>&gt;</a:t>
            </a:r>
          </a:p>
          <a:p>
            <a:r>
              <a:rPr lang="en-US" dirty="0"/>
              <a:t>Maps</a:t>
            </a:r>
          </a:p>
          <a:p>
            <a:r>
              <a:rPr lang="en-US" dirty="0"/>
              <a:t>Maps in Hive are similar to Java Maps.</a:t>
            </a:r>
          </a:p>
          <a:p>
            <a:endParaRPr lang="en-US" dirty="0"/>
          </a:p>
          <a:p>
            <a:r>
              <a:rPr lang="en-US" dirty="0"/>
              <a:t>Syntax: MAP&lt;</a:t>
            </a:r>
            <a:r>
              <a:rPr lang="en-US" dirty="0" err="1"/>
              <a:t>primitive_type</a:t>
            </a:r>
            <a:r>
              <a:rPr lang="en-US" dirty="0"/>
              <a:t>, </a:t>
            </a:r>
            <a:r>
              <a:rPr lang="en-US" dirty="0" err="1"/>
              <a:t>data_type</a:t>
            </a:r>
            <a:r>
              <a:rPr lang="en-US" dirty="0"/>
              <a:t>&gt;</a:t>
            </a:r>
          </a:p>
          <a:p>
            <a:r>
              <a:rPr lang="en-US" dirty="0" err="1"/>
              <a:t>Structs</a:t>
            </a:r>
            <a:endParaRPr lang="en-US" dirty="0"/>
          </a:p>
          <a:p>
            <a:r>
              <a:rPr lang="en-US" dirty="0" err="1"/>
              <a:t>Structs</a:t>
            </a:r>
            <a:r>
              <a:rPr lang="en-US" dirty="0"/>
              <a:t> in Hive is similar to using complex data with comment.</a:t>
            </a:r>
          </a:p>
          <a:p>
            <a:endParaRPr lang="en-US" dirty="0"/>
          </a:p>
          <a:p>
            <a:r>
              <a:rPr lang="en-US" dirty="0"/>
              <a:t>Syntax: STRUCT&lt;</a:t>
            </a:r>
            <a:r>
              <a:rPr lang="en-US" dirty="0" err="1"/>
              <a:t>col_name</a:t>
            </a:r>
            <a:r>
              <a:rPr lang="en-US" dirty="0"/>
              <a:t> : </a:t>
            </a:r>
            <a:r>
              <a:rPr lang="en-US" dirty="0" err="1"/>
              <a:t>data_type</a:t>
            </a:r>
            <a:r>
              <a:rPr lang="en-US" dirty="0"/>
              <a:t> [COMMENT </a:t>
            </a:r>
            <a:r>
              <a:rPr lang="en-US" dirty="0" err="1"/>
              <a:t>col_comment</a:t>
            </a:r>
            <a:r>
              <a:rPr lang="en-US" dirty="0"/>
              <a:t>], ...&gt;</a:t>
            </a:r>
          </a:p>
        </p:txBody>
      </p:sp>
    </p:spTree>
    <p:extLst>
      <p:ext uri="{BB962C8B-B14F-4D97-AF65-F5344CB8AC3E}">
        <p14:creationId xmlns:p14="http://schemas.microsoft.com/office/powerpoint/2010/main" val="3486666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Database in hive:-</a:t>
            </a:r>
            <a:br>
              <a:rPr lang="en-US" dirty="0" smtClean="0"/>
            </a:br>
            <a:endParaRPr lang="en-US" dirty="0"/>
          </a:p>
        </p:txBody>
      </p:sp>
      <p:sp>
        <p:nvSpPr>
          <p:cNvPr id="3" name="Content Placeholder 2"/>
          <p:cNvSpPr>
            <a:spLocks noGrp="1"/>
          </p:cNvSpPr>
          <p:nvPr>
            <p:ph idx="1"/>
          </p:nvPr>
        </p:nvSpPr>
        <p:spPr>
          <a:xfrm>
            <a:off x="489858" y="1436915"/>
            <a:ext cx="11214414" cy="4652990"/>
          </a:xfrm>
        </p:spPr>
        <p:txBody>
          <a:bodyPr>
            <a:normAutofit/>
          </a:bodyPr>
          <a:lstStyle/>
          <a:p>
            <a:r>
              <a:rPr lang="en-US" dirty="0" smtClean="0"/>
              <a:t>Database in hive :namespace of tables,/just the catalog  to avoid confusion </a:t>
            </a:r>
          </a:p>
          <a:p>
            <a:r>
              <a:rPr lang="en-US" dirty="0" smtClean="0"/>
              <a:t>If you don’t specify the database ,it uses default databases .</a:t>
            </a:r>
          </a:p>
          <a:p>
            <a:endParaRPr lang="en-US" dirty="0" smtClean="0"/>
          </a:p>
          <a:p>
            <a:r>
              <a:rPr lang="en-US" dirty="0" smtClean="0"/>
              <a:t>Hive &gt;create database </a:t>
            </a:r>
            <a:r>
              <a:rPr lang="en-US" dirty="0" err="1" smtClean="0"/>
              <a:t>heena</a:t>
            </a:r>
            <a:r>
              <a:rPr lang="en-US" dirty="0" smtClean="0"/>
              <a:t>;</a:t>
            </a:r>
          </a:p>
          <a:p>
            <a:pPr marL="0" indent="0">
              <a:buNone/>
            </a:pPr>
            <a:r>
              <a:rPr lang="en-US" dirty="0" smtClean="0"/>
              <a:t>             create database </a:t>
            </a:r>
            <a:r>
              <a:rPr lang="en-US" dirty="0"/>
              <a:t>[</a:t>
            </a:r>
            <a:r>
              <a:rPr lang="en-US" dirty="0" smtClean="0"/>
              <a:t>if not exists] </a:t>
            </a:r>
            <a:r>
              <a:rPr lang="en-US" dirty="0" err="1" smtClean="0"/>
              <a:t>hive_database</a:t>
            </a:r>
            <a:r>
              <a:rPr lang="en-US" dirty="0" smtClean="0"/>
              <a:t>;</a:t>
            </a:r>
          </a:p>
          <a:p>
            <a:pPr marL="0" indent="0">
              <a:buNone/>
            </a:pPr>
            <a:endParaRPr lang="en-US" dirty="0" smtClean="0"/>
          </a:p>
          <a:p>
            <a:r>
              <a:rPr lang="en-US" dirty="0" smtClean="0"/>
              <a:t>Hive &gt; </a:t>
            </a:r>
            <a:r>
              <a:rPr lang="en-US" dirty="0"/>
              <a:t>s</a:t>
            </a:r>
            <a:r>
              <a:rPr lang="en-US" dirty="0" smtClean="0"/>
              <a:t>how databases like hive*database; </a:t>
            </a:r>
          </a:p>
          <a:p>
            <a:pPr marL="0" indent="0">
              <a:buNone/>
            </a:pPr>
            <a:endParaRPr lang="en-US" dirty="0" smtClean="0"/>
          </a:p>
          <a:p>
            <a:pPr marL="0" indent="0">
              <a:buNone/>
            </a:pP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38761115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157" y="568345"/>
            <a:ext cx="11100115" cy="1560716"/>
          </a:xfrm>
        </p:spPr>
        <p:txBody>
          <a:bodyPr/>
          <a:lstStyle/>
          <a:p>
            <a:endParaRPr lang="en-US" dirty="0"/>
          </a:p>
        </p:txBody>
      </p:sp>
      <p:sp>
        <p:nvSpPr>
          <p:cNvPr id="3" name="Content Placeholder 2"/>
          <p:cNvSpPr>
            <a:spLocks noGrp="1"/>
          </p:cNvSpPr>
          <p:nvPr>
            <p:ph idx="1"/>
          </p:nvPr>
        </p:nvSpPr>
        <p:spPr>
          <a:xfrm>
            <a:off x="604157" y="2286000"/>
            <a:ext cx="11100115" cy="3803904"/>
          </a:xfrm>
        </p:spPr>
        <p:txBody>
          <a:bodyPr>
            <a:normAutofit/>
          </a:bodyPr>
          <a:lstStyle/>
          <a:p>
            <a:r>
              <a:rPr lang="en-US" dirty="0" smtClean="0"/>
              <a:t>Hive creates the database on default directory /user/hive/warehouse/</a:t>
            </a:r>
          </a:p>
          <a:p>
            <a:r>
              <a:rPr lang="en-US" dirty="0" smtClean="0"/>
              <a:t>You can change this location to any location like</a:t>
            </a:r>
          </a:p>
          <a:p>
            <a:r>
              <a:rPr lang="en-US" dirty="0" smtClean="0"/>
              <a:t>Create database </a:t>
            </a:r>
            <a:r>
              <a:rPr lang="en-US" dirty="0" err="1" smtClean="0"/>
              <a:t>heena</a:t>
            </a:r>
            <a:r>
              <a:rPr lang="en-US" dirty="0" smtClean="0"/>
              <a:t>  location ‘/</a:t>
            </a:r>
            <a:r>
              <a:rPr lang="en-US" dirty="0" err="1" smtClean="0"/>
              <a:t>my_preffered_directory</a:t>
            </a:r>
            <a:r>
              <a:rPr lang="en-US" dirty="0" smtClean="0"/>
              <a:t>’</a:t>
            </a:r>
          </a:p>
          <a:p>
            <a:r>
              <a:rPr lang="en-US" dirty="0" smtClean="0"/>
              <a:t>Describe database </a:t>
            </a:r>
            <a:r>
              <a:rPr lang="en-US" dirty="0" err="1" smtClean="0"/>
              <a:t>heena</a:t>
            </a:r>
            <a:r>
              <a:rPr lang="en-US" dirty="0" smtClean="0"/>
              <a:t>:-</a:t>
            </a:r>
          </a:p>
          <a:p>
            <a:pPr marL="0" indent="0">
              <a:buNone/>
            </a:pPr>
            <a:r>
              <a:rPr lang="en-US" dirty="0" smtClean="0"/>
              <a:t>     It shows me a information related to the database;</a:t>
            </a:r>
          </a:p>
          <a:p>
            <a:pPr marL="0" indent="0">
              <a:buNone/>
            </a:pPr>
            <a:endParaRPr lang="en-US" dirty="0" smtClean="0"/>
          </a:p>
          <a:p>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6567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714" y="568345"/>
            <a:ext cx="10724557" cy="1064512"/>
          </a:xfrm>
        </p:spPr>
        <p:txBody>
          <a:bodyPr/>
          <a:lstStyle/>
          <a:p>
            <a:endParaRPr lang="en-US" dirty="0"/>
          </a:p>
        </p:txBody>
      </p:sp>
      <p:sp>
        <p:nvSpPr>
          <p:cNvPr id="3" name="Content Placeholder 2"/>
          <p:cNvSpPr>
            <a:spLocks noGrp="1"/>
          </p:cNvSpPr>
          <p:nvPr>
            <p:ph idx="1"/>
          </p:nvPr>
        </p:nvSpPr>
        <p:spPr>
          <a:xfrm>
            <a:off x="783772" y="2057400"/>
            <a:ext cx="10920500" cy="4032504"/>
          </a:xfrm>
        </p:spPr>
        <p:txBody>
          <a:bodyPr/>
          <a:lstStyle/>
          <a:p>
            <a:pPr marL="0" indent="0">
              <a:buNone/>
            </a:pPr>
            <a:endParaRPr lang="en-US" dirty="0"/>
          </a:p>
          <a:p>
            <a:r>
              <a:rPr lang="en-US" dirty="0" smtClean="0"/>
              <a:t>Hive&gt; set </a:t>
            </a:r>
            <a:r>
              <a:rPr lang="en-US" dirty="0" err="1" smtClean="0"/>
              <a:t>hive.cli.print.current.db</a:t>
            </a:r>
            <a:r>
              <a:rPr lang="en-US" dirty="0" smtClean="0"/>
              <a:t>=true;</a:t>
            </a:r>
          </a:p>
          <a:p>
            <a:pPr marL="0" indent="0">
              <a:buNone/>
            </a:pPr>
            <a:r>
              <a:rPr lang="en-US" dirty="0" smtClean="0"/>
              <a:t>             Hive(</a:t>
            </a:r>
            <a:r>
              <a:rPr lang="en-US" dirty="0" err="1" smtClean="0"/>
              <a:t>heenA</a:t>
            </a:r>
            <a:r>
              <a:rPr lang="en-US" dirty="0" smtClean="0"/>
              <a:t>)&gt;select * from table;</a:t>
            </a:r>
          </a:p>
          <a:p>
            <a:pPr marL="0" indent="0">
              <a:buNone/>
            </a:pPr>
            <a:endParaRPr lang="en-US" dirty="0"/>
          </a:p>
          <a:p>
            <a:r>
              <a:rPr lang="en-US" dirty="0" smtClean="0"/>
              <a:t>Hive&gt;</a:t>
            </a:r>
            <a:r>
              <a:rPr lang="en-US" dirty="0"/>
              <a:t>set </a:t>
            </a:r>
            <a:r>
              <a:rPr lang="en-US" dirty="0" err="1" smtClean="0"/>
              <a:t>hive.cli.print.current.db</a:t>
            </a:r>
            <a:r>
              <a:rPr lang="en-US" dirty="0" smtClean="0"/>
              <a:t>=false;</a:t>
            </a:r>
            <a:endParaRPr lang="en-US" dirty="0"/>
          </a:p>
          <a:p>
            <a:pPr marL="0" indent="0">
              <a:buNone/>
            </a:pPr>
            <a:endParaRPr lang="en-US" dirty="0"/>
          </a:p>
        </p:txBody>
      </p:sp>
    </p:spTree>
    <p:extLst>
      <p:ext uri="{BB962C8B-B14F-4D97-AF65-F5344CB8AC3E}">
        <p14:creationId xmlns:p14="http://schemas.microsoft.com/office/powerpoint/2010/main" val="16045991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Drop database :-</a:t>
            </a:r>
            <a:br>
              <a:rPr lang="en-US" dirty="0" smtClean="0"/>
            </a:br>
            <a:endParaRPr lang="en-US" dirty="0"/>
          </a:p>
        </p:txBody>
      </p:sp>
      <p:sp>
        <p:nvSpPr>
          <p:cNvPr id="3" name="Content Placeholder 2"/>
          <p:cNvSpPr>
            <a:spLocks noGrp="1"/>
          </p:cNvSpPr>
          <p:nvPr>
            <p:ph idx="1"/>
          </p:nvPr>
        </p:nvSpPr>
        <p:spPr>
          <a:xfrm>
            <a:off x="930730" y="2438400"/>
            <a:ext cx="10773542" cy="3651504"/>
          </a:xfrm>
        </p:spPr>
        <p:txBody>
          <a:bodyPr/>
          <a:lstStyle/>
          <a:p>
            <a:r>
              <a:rPr lang="en-US" dirty="0" smtClean="0"/>
              <a:t>drop </a:t>
            </a:r>
            <a:r>
              <a:rPr lang="en-US" dirty="0"/>
              <a:t>database if exists </a:t>
            </a:r>
            <a:r>
              <a:rPr lang="en-US" dirty="0" err="1"/>
              <a:t>reen</a:t>
            </a:r>
            <a:r>
              <a:rPr lang="en-US" dirty="0"/>
              <a:t>;</a:t>
            </a:r>
          </a:p>
          <a:p>
            <a:endParaRPr lang="en-US" dirty="0"/>
          </a:p>
        </p:txBody>
      </p:sp>
    </p:spTree>
    <p:extLst>
      <p:ext uri="{BB962C8B-B14F-4D97-AF65-F5344CB8AC3E}">
        <p14:creationId xmlns:p14="http://schemas.microsoft.com/office/powerpoint/2010/main" val="11969886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Creating the Table;</a:t>
            </a:r>
            <a:br>
              <a:rPr lang="en-US" dirty="0" smtClean="0"/>
            </a:b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smtClean="0"/>
              <a:t>There are two types of the table </a:t>
            </a:r>
          </a:p>
          <a:p>
            <a:pPr marL="0" indent="0">
              <a:buNone/>
            </a:pPr>
            <a:r>
              <a:rPr lang="en-US" dirty="0" smtClean="0"/>
              <a:t>1:Managed table</a:t>
            </a:r>
          </a:p>
          <a:p>
            <a:pPr marL="0" indent="0">
              <a:buNone/>
            </a:pPr>
            <a:r>
              <a:rPr lang="en-US" dirty="0" smtClean="0"/>
              <a:t>2:external table:</a:t>
            </a:r>
          </a:p>
          <a:p>
            <a:pPr marL="0" indent="0">
              <a:buNone/>
            </a:pPr>
            <a:r>
              <a:rPr lang="en-US" dirty="0" smtClean="0"/>
              <a:t>-</a:t>
            </a:r>
          </a:p>
          <a:p>
            <a:pPr marL="0" indent="0">
              <a:buNone/>
            </a:pPr>
            <a:endParaRPr lang="en-US" dirty="0"/>
          </a:p>
        </p:txBody>
      </p:sp>
    </p:spTree>
    <p:extLst>
      <p:ext uri="{BB962C8B-B14F-4D97-AF65-F5344CB8AC3E}">
        <p14:creationId xmlns:p14="http://schemas.microsoft.com/office/powerpoint/2010/main" val="32895050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678" y="584674"/>
            <a:ext cx="10027551" cy="1560716"/>
          </a:xfrm>
        </p:spPr>
        <p:txBody>
          <a:bodyPr/>
          <a:lstStyle/>
          <a:p>
            <a:r>
              <a:rPr lang="en-US" dirty="0" smtClean="0"/>
              <a:t>General Syntax for creating  managed the table</a:t>
            </a:r>
            <a:endParaRPr lang="en-US" dirty="0"/>
          </a:p>
        </p:txBody>
      </p:sp>
      <p:sp>
        <p:nvSpPr>
          <p:cNvPr id="3" name="Content Placeholder 2"/>
          <p:cNvSpPr>
            <a:spLocks noGrp="1"/>
          </p:cNvSpPr>
          <p:nvPr>
            <p:ph idx="1"/>
          </p:nvPr>
        </p:nvSpPr>
        <p:spPr>
          <a:xfrm>
            <a:off x="1061358" y="1616529"/>
            <a:ext cx="10642914" cy="4473375"/>
          </a:xfrm>
        </p:spPr>
        <p:txBody>
          <a:bodyPr/>
          <a:lstStyle/>
          <a:p>
            <a:r>
              <a:rPr lang="en-US" sz="2400" dirty="0"/>
              <a:t>create table </a:t>
            </a:r>
            <a:r>
              <a:rPr lang="en-US" sz="2400" dirty="0" err="1" smtClean="0"/>
              <a:t>database_name.table_name</a:t>
            </a:r>
            <a:endParaRPr lang="en-US" sz="2400" dirty="0" smtClean="0"/>
          </a:p>
          <a:p>
            <a:pPr marL="0" indent="0">
              <a:buNone/>
            </a:pPr>
            <a:r>
              <a:rPr lang="en-US" sz="2400" dirty="0"/>
              <a:t> </a:t>
            </a:r>
            <a:r>
              <a:rPr lang="en-US" sz="2400" dirty="0" smtClean="0"/>
              <a:t> ( </a:t>
            </a:r>
            <a:r>
              <a:rPr lang="en-US" sz="2400" dirty="0" err="1"/>
              <a:t>dept_id</a:t>
            </a:r>
            <a:r>
              <a:rPr lang="en-US" sz="2400" dirty="0"/>
              <a:t> </a:t>
            </a:r>
            <a:r>
              <a:rPr lang="en-US" sz="2400" dirty="0" err="1"/>
              <a:t>smallint,dept_name</a:t>
            </a:r>
            <a:r>
              <a:rPr lang="en-US" sz="2400" dirty="0"/>
              <a:t> </a:t>
            </a:r>
            <a:r>
              <a:rPr lang="en-US" sz="2400" dirty="0" smtClean="0"/>
              <a:t>varchar(20),</a:t>
            </a:r>
            <a:r>
              <a:rPr lang="en-US" sz="2400" dirty="0"/>
              <a:t> </a:t>
            </a:r>
            <a:r>
              <a:rPr lang="en-US" sz="2400" dirty="0" smtClean="0"/>
              <a:t>name </a:t>
            </a:r>
            <a:r>
              <a:rPr lang="en-US" sz="900" dirty="0"/>
              <a:t>varchar(20</a:t>
            </a:r>
            <a:r>
              <a:rPr lang="en-US" sz="2400" dirty="0"/>
              <a:t>), </a:t>
            </a:r>
            <a:r>
              <a:rPr lang="en-US" sz="2400" dirty="0" smtClean="0"/>
              <a:t>    </a:t>
            </a:r>
            <a:r>
              <a:rPr lang="en-US" sz="2400" dirty="0" err="1" smtClean="0"/>
              <a:t>adress</a:t>
            </a:r>
            <a:r>
              <a:rPr lang="en-US" sz="2400" dirty="0" smtClean="0"/>
              <a:t> </a:t>
            </a:r>
            <a:r>
              <a:rPr lang="en-US" sz="2400" dirty="0"/>
              <a:t>string ,salary double)</a:t>
            </a:r>
          </a:p>
          <a:p>
            <a:pPr marL="0" indent="0">
              <a:buNone/>
            </a:pPr>
            <a:r>
              <a:rPr lang="en-US" sz="2400" dirty="0" smtClean="0"/>
              <a:t>      row </a:t>
            </a:r>
            <a:r>
              <a:rPr lang="en-US" sz="2400" dirty="0"/>
              <a:t>format delimited</a:t>
            </a:r>
          </a:p>
          <a:p>
            <a:pPr marL="0" indent="0">
              <a:buNone/>
            </a:pPr>
            <a:r>
              <a:rPr lang="en-US" sz="2400" dirty="0" smtClean="0"/>
              <a:t>      fields </a:t>
            </a:r>
            <a:r>
              <a:rPr lang="en-US" sz="2400" dirty="0"/>
              <a:t>terminated by '|';</a:t>
            </a:r>
          </a:p>
          <a:p>
            <a:endParaRPr lang="en-US" dirty="0" smtClean="0"/>
          </a:p>
          <a:p>
            <a:pPr marL="0" indent="0">
              <a:buNone/>
            </a:pPr>
            <a:endParaRPr lang="en-US" dirty="0"/>
          </a:p>
        </p:txBody>
      </p:sp>
    </p:spTree>
    <p:extLst>
      <p:ext uri="{BB962C8B-B14F-4D97-AF65-F5344CB8AC3E}">
        <p14:creationId xmlns:p14="http://schemas.microsoft.com/office/powerpoint/2010/main" val="26355525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r>
            <a:br>
              <a:rPr lang="en-US" dirty="0" smtClean="0"/>
            </a:br>
            <a:endParaRPr lang="en-US" dirty="0"/>
          </a:p>
        </p:txBody>
      </p:sp>
      <p:sp>
        <p:nvSpPr>
          <p:cNvPr id="3" name="Content Placeholder 2"/>
          <p:cNvSpPr>
            <a:spLocks noGrp="1"/>
          </p:cNvSpPr>
          <p:nvPr>
            <p:ph idx="1"/>
          </p:nvPr>
        </p:nvSpPr>
        <p:spPr>
          <a:xfrm>
            <a:off x="881744" y="1518558"/>
            <a:ext cx="10822528" cy="3543300"/>
          </a:xfrm>
        </p:spPr>
        <p:txBody>
          <a:bodyPr>
            <a:normAutofit/>
          </a:bodyPr>
          <a:lstStyle/>
          <a:p>
            <a:endParaRPr lang="en-US" dirty="0" smtClean="0"/>
          </a:p>
          <a:p>
            <a:r>
              <a:rPr lang="en-US" b="1" dirty="0"/>
              <a:t>ROW FORMAT DELIMITED:</a:t>
            </a:r>
            <a:r>
              <a:rPr lang="en-US" dirty="0"/>
              <a:t> This line is telling Hive to expect the file to contain one row per line. So basically, we are telling Hive that when it finds a new line character that means is a new records.</a:t>
            </a:r>
          </a:p>
          <a:p>
            <a:r>
              <a:rPr lang="en-US" b="1" dirty="0"/>
              <a:t>FIELDS TERMINATED BY ‘,’:</a:t>
            </a:r>
            <a:r>
              <a:rPr lang="en-US" dirty="0"/>
              <a:t> This is really similar to the one above, but instead of meaning rows this one means columns, this way Hive knows what delimiter you are using in your files to separate each column. If none is set the default will be used which is </a:t>
            </a:r>
            <a:r>
              <a:rPr lang="en-US" dirty="0" smtClean="0"/>
              <a:t>ctrl-A</a:t>
            </a:r>
          </a:p>
          <a:p>
            <a:r>
              <a:rPr lang="en-US" dirty="0"/>
              <a:t>/</a:t>
            </a:r>
            <a:r>
              <a:rPr lang="en-US" dirty="0" smtClean="0"/>
              <a:t>opt/</a:t>
            </a:r>
            <a:r>
              <a:rPr lang="en-US" dirty="0" err="1" smtClean="0"/>
              <a:t>cloudera</a:t>
            </a:r>
            <a:r>
              <a:rPr lang="en-US" dirty="0" smtClean="0"/>
              <a:t>/parcels/CDH-5.5.1-1.cdh5.5.1.p0.11/lib/hive/</a:t>
            </a:r>
            <a:r>
              <a:rPr lang="en-US" dirty="0" err="1" smtClean="0"/>
              <a:t>conf</a:t>
            </a:r>
            <a:r>
              <a:rPr lang="en-US" dirty="0" smtClean="0"/>
              <a:t>/hive-site.xml or hive-default.xml</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26356125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Managed </a:t>
            </a:r>
            <a:r>
              <a:rPr lang="en-US" dirty="0" smtClean="0"/>
              <a:t>table example:-</a:t>
            </a:r>
            <a:endParaRPr lang="en-US" dirty="0"/>
          </a:p>
        </p:txBody>
      </p:sp>
      <p:sp>
        <p:nvSpPr>
          <p:cNvPr id="3" name="Content Placeholder 2"/>
          <p:cNvSpPr>
            <a:spLocks noGrp="1"/>
          </p:cNvSpPr>
          <p:nvPr>
            <p:ph idx="1"/>
          </p:nvPr>
        </p:nvSpPr>
        <p:spPr>
          <a:xfrm>
            <a:off x="677334" y="2160589"/>
            <a:ext cx="9446380" cy="3880773"/>
          </a:xfrm>
        </p:spPr>
        <p:txBody>
          <a:bodyPr/>
          <a:lstStyle/>
          <a:p>
            <a:r>
              <a:rPr lang="en-US" sz="2000" dirty="0" smtClean="0"/>
              <a:t>It create table in default warehouse directory:-</a:t>
            </a:r>
          </a:p>
          <a:p>
            <a:r>
              <a:rPr lang="en-US" sz="2000" dirty="0" smtClean="0"/>
              <a:t>That is /user/hive/warehouse/</a:t>
            </a:r>
          </a:p>
          <a:p>
            <a:endParaRPr lang="en-US" dirty="0" smtClean="0"/>
          </a:p>
          <a:p>
            <a:r>
              <a:rPr lang="en-US" dirty="0"/>
              <a:t>create table  </a:t>
            </a:r>
            <a:r>
              <a:rPr lang="en-US" dirty="0" err="1"/>
              <a:t>heena.department</a:t>
            </a:r>
            <a:r>
              <a:rPr lang="en-US" dirty="0"/>
              <a:t>( </a:t>
            </a:r>
            <a:r>
              <a:rPr lang="en-US" dirty="0" err="1"/>
              <a:t>dept_id</a:t>
            </a:r>
            <a:r>
              <a:rPr lang="en-US" dirty="0"/>
              <a:t> </a:t>
            </a:r>
            <a:r>
              <a:rPr lang="en-US" dirty="0" err="1"/>
              <a:t>smallint,dept_name</a:t>
            </a:r>
            <a:r>
              <a:rPr lang="en-US" dirty="0"/>
              <a:t> varchar(20), name varchar(20), </a:t>
            </a:r>
            <a:r>
              <a:rPr lang="en-US" dirty="0" err="1" smtClean="0"/>
              <a:t>addess</a:t>
            </a:r>
            <a:r>
              <a:rPr lang="en-US" dirty="0" smtClean="0"/>
              <a:t> </a:t>
            </a:r>
            <a:r>
              <a:rPr lang="en-US" dirty="0"/>
              <a:t>string ,salary double)</a:t>
            </a:r>
          </a:p>
          <a:p>
            <a:pPr marL="0" indent="0">
              <a:buNone/>
            </a:pPr>
            <a:r>
              <a:rPr lang="en-US" dirty="0"/>
              <a:t>      row format delimited</a:t>
            </a:r>
          </a:p>
          <a:p>
            <a:pPr marL="0" indent="0">
              <a:buNone/>
            </a:pPr>
            <a:r>
              <a:rPr lang="en-US" dirty="0"/>
              <a:t>      fields terminated by '|';</a:t>
            </a:r>
          </a:p>
          <a:p>
            <a:endParaRPr lang="en-US" dirty="0"/>
          </a:p>
        </p:txBody>
      </p:sp>
    </p:spTree>
    <p:extLst>
      <p:ext uri="{BB962C8B-B14F-4D97-AF65-F5344CB8AC3E}">
        <p14:creationId xmlns:p14="http://schemas.microsoft.com/office/powerpoint/2010/main" val="14149844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Loading the data in managed table:-</a:t>
            </a:r>
            <a:br>
              <a:rPr lang="en-US" dirty="0" smtClean="0"/>
            </a:br>
            <a:endParaRPr lang="en-US" dirty="0"/>
          </a:p>
        </p:txBody>
      </p:sp>
      <p:sp>
        <p:nvSpPr>
          <p:cNvPr id="3" name="Content Placeholder 2"/>
          <p:cNvSpPr>
            <a:spLocks noGrp="1"/>
          </p:cNvSpPr>
          <p:nvPr>
            <p:ph idx="1"/>
          </p:nvPr>
        </p:nvSpPr>
        <p:spPr>
          <a:xfrm>
            <a:off x="838200" y="1825625"/>
            <a:ext cx="10515600" cy="4413810"/>
          </a:xfrm>
        </p:spPr>
        <p:txBody>
          <a:bodyPr>
            <a:normAutofit/>
          </a:bodyPr>
          <a:lstStyle/>
          <a:p>
            <a:r>
              <a:rPr lang="en-US" sz="2000" dirty="0" smtClean="0"/>
              <a:t>We can load the data in the managed table in two ways :-</a:t>
            </a:r>
          </a:p>
          <a:p>
            <a:r>
              <a:rPr lang="en-US" sz="2000" dirty="0" smtClean="0"/>
              <a:t>1:Local file </a:t>
            </a:r>
            <a:r>
              <a:rPr lang="en-US" sz="2000" dirty="0" err="1" smtClean="0"/>
              <a:t>sytem</a:t>
            </a:r>
            <a:r>
              <a:rPr lang="en-US" sz="2000" dirty="0" smtClean="0"/>
              <a:t>  </a:t>
            </a:r>
          </a:p>
          <a:p>
            <a:r>
              <a:rPr lang="en-US" sz="2000" dirty="0" smtClean="0"/>
              <a:t>2:hdfs data</a:t>
            </a:r>
          </a:p>
          <a:p>
            <a:endParaRPr lang="en-US" sz="2000" dirty="0"/>
          </a:p>
          <a:p>
            <a:endParaRPr lang="en-US" dirty="0" smtClean="0"/>
          </a:p>
        </p:txBody>
      </p:sp>
    </p:spTree>
    <p:extLst>
      <p:ext uri="{BB962C8B-B14F-4D97-AF65-F5344CB8AC3E}">
        <p14:creationId xmlns:p14="http://schemas.microsoft.com/office/powerpoint/2010/main" val="27741627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hive</a:t>
            </a:r>
            <a:endParaRPr lang="en-US" dirty="0"/>
          </a:p>
        </p:txBody>
      </p:sp>
      <p:sp>
        <p:nvSpPr>
          <p:cNvPr id="3" name="Content Placeholder 2"/>
          <p:cNvSpPr>
            <a:spLocks noGrp="1"/>
          </p:cNvSpPr>
          <p:nvPr>
            <p:ph idx="1"/>
          </p:nvPr>
        </p:nvSpPr>
        <p:spPr>
          <a:xfrm>
            <a:off x="898072" y="1781563"/>
            <a:ext cx="9127672" cy="5369722"/>
          </a:xfrm>
        </p:spPr>
        <p:txBody>
          <a:bodyPr>
            <a:normAutofit fontScale="25000" lnSpcReduction="20000"/>
          </a:bodyPr>
          <a:lstStyle/>
          <a:p>
            <a:r>
              <a:rPr lang="en-US" sz="8000" dirty="0" smtClean="0"/>
              <a:t>Hive is data warehouse model ,similar to SQL which use to Query and </a:t>
            </a:r>
            <a:r>
              <a:rPr lang="en-US" sz="8000" dirty="0" err="1" smtClean="0"/>
              <a:t>anlyaze</a:t>
            </a:r>
            <a:r>
              <a:rPr lang="en-US" sz="8000" dirty="0" smtClean="0"/>
              <a:t> the </a:t>
            </a:r>
            <a:r>
              <a:rPr lang="en-US" sz="8000" b="1" dirty="0" smtClean="0"/>
              <a:t>structured</a:t>
            </a:r>
            <a:r>
              <a:rPr lang="en-US" sz="8000" dirty="0" smtClean="0"/>
              <a:t> data.</a:t>
            </a:r>
          </a:p>
          <a:p>
            <a:r>
              <a:rPr lang="en-US" sz="8000" dirty="0" smtClean="0"/>
              <a:t>Hive is developed by </a:t>
            </a:r>
            <a:r>
              <a:rPr lang="en-US" sz="8000" dirty="0" err="1" smtClean="0"/>
              <a:t>facebook</a:t>
            </a:r>
            <a:r>
              <a:rPr lang="en-US" sz="8000" dirty="0" smtClean="0"/>
              <a:t> and later it is upgrade by apache foundation hence named as apache hive</a:t>
            </a:r>
          </a:p>
          <a:p>
            <a:r>
              <a:rPr lang="en-US" sz="8000" dirty="0" smtClean="0"/>
              <a:t>It is used to LOAD ,PROCESS(TRANSFORM) and STORE the data inside of HDFS .</a:t>
            </a:r>
          </a:p>
          <a:p>
            <a:r>
              <a:rPr lang="en-US" sz="8000" dirty="0" smtClean="0"/>
              <a:t>Hive is not database ,it’s a querying language </a:t>
            </a:r>
            <a:r>
              <a:rPr lang="en-US" sz="8000" dirty="0" err="1" smtClean="0"/>
              <a:t>hql</a:t>
            </a:r>
            <a:r>
              <a:rPr lang="en-US" sz="8000" dirty="0" smtClean="0"/>
              <a:t> like </a:t>
            </a:r>
            <a:r>
              <a:rPr lang="en-US" sz="8000" dirty="0" err="1" smtClean="0"/>
              <a:t>sql</a:t>
            </a:r>
            <a:r>
              <a:rPr lang="en-US" sz="8000" dirty="0" smtClean="0"/>
              <a:t> ,so its pulls the data from the </a:t>
            </a:r>
            <a:r>
              <a:rPr lang="en-US" sz="8000" dirty="0" err="1" smtClean="0"/>
              <a:t>hdfs</a:t>
            </a:r>
            <a:r>
              <a:rPr lang="en-US" sz="8000" dirty="0" smtClean="0"/>
              <a:t> and perform different operations on it.</a:t>
            </a:r>
          </a:p>
          <a:p>
            <a:r>
              <a:rPr lang="en-US" sz="8000" dirty="0" smtClean="0"/>
              <a:t>It is not database</a:t>
            </a:r>
          </a:p>
          <a:p>
            <a:endParaRPr lang="en-US" sz="9600" dirty="0" smtClean="0"/>
          </a:p>
          <a:p>
            <a:endParaRPr lang="en-US" sz="9600" dirty="0" smtClean="0"/>
          </a:p>
          <a:p>
            <a:endParaRPr lang="en-US" dirty="0" smtClean="0"/>
          </a:p>
          <a:p>
            <a:pPr marL="0" indent="0">
              <a:buNone/>
            </a:pPr>
            <a:endParaRPr lang="en-US" dirty="0"/>
          </a:p>
          <a:p>
            <a:pPr marL="0" indent="0">
              <a:buNone/>
            </a:pPr>
            <a:endParaRPr lang="en-US" dirty="0" smtClean="0"/>
          </a:p>
          <a:p>
            <a:pPr marL="0" indent="0">
              <a:buNone/>
            </a:pPr>
            <a:r>
              <a:rPr lang="en-US" dirty="0"/>
              <a:t> </a:t>
            </a:r>
            <a:r>
              <a:rPr lang="en-US" dirty="0" smtClean="0"/>
              <a:t> </a:t>
            </a:r>
          </a:p>
          <a:p>
            <a:pPr marL="0" indent="0">
              <a:buNone/>
            </a:pPr>
            <a:endParaRPr lang="en-US" dirty="0"/>
          </a:p>
        </p:txBody>
      </p:sp>
    </p:spTree>
    <p:extLst>
      <p:ext uri="{BB962C8B-B14F-4D97-AF65-F5344CB8AC3E}">
        <p14:creationId xmlns:p14="http://schemas.microsoft.com/office/powerpoint/2010/main" val="30127555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1:Loading data from HDFS:-</a:t>
            </a:r>
            <a:br>
              <a:rPr lang="en-US" dirty="0" smtClean="0"/>
            </a:br>
            <a:endParaRPr lang="en-US" dirty="0"/>
          </a:p>
        </p:txBody>
      </p:sp>
      <p:sp>
        <p:nvSpPr>
          <p:cNvPr id="3" name="Content Placeholder 2"/>
          <p:cNvSpPr>
            <a:spLocks noGrp="1"/>
          </p:cNvSpPr>
          <p:nvPr>
            <p:ph idx="1"/>
          </p:nvPr>
        </p:nvSpPr>
        <p:spPr>
          <a:xfrm>
            <a:off x="783772" y="1779814"/>
            <a:ext cx="10920500" cy="4310090"/>
          </a:xfrm>
        </p:spPr>
        <p:txBody>
          <a:bodyPr/>
          <a:lstStyle/>
          <a:p>
            <a:r>
              <a:rPr lang="en-US" dirty="0"/>
              <a:t>LOAD DATA </a:t>
            </a:r>
            <a:r>
              <a:rPr lang="en-US" dirty="0" smtClean="0"/>
              <a:t> INPATH </a:t>
            </a:r>
            <a:r>
              <a:rPr lang="en-US" dirty="0"/>
              <a:t>“file path” INTO </a:t>
            </a:r>
            <a:r>
              <a:rPr lang="en-US" dirty="0" err="1" smtClean="0"/>
              <a:t>table_name</a:t>
            </a:r>
            <a:r>
              <a:rPr lang="en-US" dirty="0" smtClean="0"/>
              <a:t>.;</a:t>
            </a:r>
          </a:p>
          <a:p>
            <a:r>
              <a:rPr lang="en-US" dirty="0" smtClean="0"/>
              <a:t>load data  </a:t>
            </a:r>
            <a:r>
              <a:rPr lang="en-US" dirty="0" err="1" smtClean="0"/>
              <a:t>inpath</a:t>
            </a:r>
            <a:r>
              <a:rPr lang="en-US" dirty="0" smtClean="0"/>
              <a:t> "/user/hshaik0/hive_practice_16_april/depatment.txt" into table </a:t>
            </a:r>
            <a:r>
              <a:rPr lang="en-US" dirty="0" err="1" smtClean="0"/>
              <a:t>heena.department</a:t>
            </a:r>
            <a:r>
              <a:rPr lang="en-US" dirty="0" smtClean="0"/>
              <a:t>;</a:t>
            </a:r>
          </a:p>
          <a:p>
            <a:r>
              <a:rPr lang="en-US" dirty="0" smtClean="0"/>
              <a:t>Its loads the data but that data gets move into warehouse directory</a:t>
            </a:r>
          </a:p>
          <a:p>
            <a:pPr marL="0" indent="0">
              <a:buNone/>
            </a:pPr>
            <a:endParaRPr lang="en-US" dirty="0" smtClean="0"/>
          </a:p>
          <a:p>
            <a:pPr marL="0" indent="0">
              <a:buNone/>
            </a:pPr>
            <a:r>
              <a:rPr lang="en-US" sz="3600" dirty="0" smtClean="0">
                <a:solidFill>
                  <a:schemeClr val="accent6">
                    <a:lumMod val="75000"/>
                  </a:schemeClr>
                </a:solidFill>
              </a:rPr>
              <a:t>2:Loading data from LFS:-</a:t>
            </a:r>
          </a:p>
          <a:p>
            <a:r>
              <a:rPr lang="en-US" dirty="0" smtClean="0"/>
              <a:t>Loading the local data :-</a:t>
            </a:r>
          </a:p>
          <a:p>
            <a:r>
              <a:rPr lang="en-US" dirty="0" smtClean="0"/>
              <a:t>LOAD DATA LOCAL INPATH “file path” INTO department;</a:t>
            </a:r>
          </a:p>
          <a:p>
            <a:r>
              <a:rPr lang="en-US" dirty="0" smtClean="0"/>
              <a:t>load data local </a:t>
            </a:r>
            <a:r>
              <a:rPr lang="en-US" dirty="0" err="1" smtClean="0"/>
              <a:t>inpath</a:t>
            </a:r>
            <a:r>
              <a:rPr lang="en-US" dirty="0" smtClean="0"/>
              <a:t> "/home/auto/hshaik0/depatment.txt" into table </a:t>
            </a:r>
            <a:r>
              <a:rPr lang="en-US" dirty="0" err="1" smtClean="0"/>
              <a:t>heena.department</a:t>
            </a:r>
            <a:r>
              <a:rPr lang="en-US" dirty="0" smtClean="0"/>
              <a:t>;</a:t>
            </a:r>
          </a:p>
        </p:txBody>
      </p:sp>
    </p:spTree>
    <p:extLst>
      <p:ext uri="{BB962C8B-B14F-4D97-AF65-F5344CB8AC3E}">
        <p14:creationId xmlns:p14="http://schemas.microsoft.com/office/powerpoint/2010/main" val="32062295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Select-Where query </a:t>
            </a:r>
            <a:endParaRPr lang="en-US" dirty="0"/>
          </a:p>
        </p:txBody>
      </p:sp>
      <p:sp>
        <p:nvSpPr>
          <p:cNvPr id="3" name="Content Placeholder 2"/>
          <p:cNvSpPr>
            <a:spLocks noGrp="1"/>
          </p:cNvSpPr>
          <p:nvPr>
            <p:ph idx="1"/>
          </p:nvPr>
        </p:nvSpPr>
        <p:spPr>
          <a:xfrm>
            <a:off x="677334" y="1930401"/>
            <a:ext cx="8596668" cy="2527299"/>
          </a:xfrm>
        </p:spPr>
        <p:txBody>
          <a:bodyPr/>
          <a:lstStyle/>
          <a:p>
            <a:r>
              <a:rPr lang="en-US" dirty="0" smtClean="0"/>
              <a:t>Select * from </a:t>
            </a:r>
            <a:r>
              <a:rPr lang="en-US" dirty="0" err="1" smtClean="0"/>
              <a:t>table_name</a:t>
            </a:r>
            <a:r>
              <a:rPr lang="en-US" dirty="0" smtClean="0"/>
              <a:t> where &lt;expression&gt;</a:t>
            </a:r>
          </a:p>
          <a:p>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9404237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 TABLE statements))</a:t>
            </a:r>
            <a:endParaRPr lang="en-US" dirty="0"/>
          </a:p>
        </p:txBody>
      </p:sp>
      <p:sp>
        <p:nvSpPr>
          <p:cNvPr id="3" name="Content Placeholder 2"/>
          <p:cNvSpPr>
            <a:spLocks noGrp="1"/>
          </p:cNvSpPr>
          <p:nvPr>
            <p:ph idx="1"/>
          </p:nvPr>
        </p:nvSpPr>
        <p:spPr>
          <a:xfrm>
            <a:off x="326571" y="1943099"/>
            <a:ext cx="11377701" cy="4376057"/>
          </a:xfrm>
        </p:spPr>
        <p:txBody>
          <a:bodyPr>
            <a:normAutofit fontScale="77500" lnSpcReduction="20000"/>
          </a:bodyPr>
          <a:lstStyle/>
          <a:p>
            <a:endParaRPr lang="en-US" dirty="0" smtClean="0"/>
          </a:p>
          <a:p>
            <a:r>
              <a:rPr lang="en-US" sz="2900" dirty="0" smtClean="0"/>
              <a:t>Renaming the table:-</a:t>
            </a:r>
          </a:p>
          <a:p>
            <a:pPr marL="0" indent="0">
              <a:buNone/>
            </a:pPr>
            <a:endParaRPr lang="en-US" sz="2900" dirty="0" smtClean="0"/>
          </a:p>
          <a:p>
            <a:pPr marL="0" indent="0">
              <a:buNone/>
            </a:pPr>
            <a:r>
              <a:rPr lang="en-US" sz="2900" dirty="0" smtClean="0"/>
              <a:t>  ALTER </a:t>
            </a:r>
            <a:r>
              <a:rPr lang="en-US" sz="2900" dirty="0"/>
              <a:t>TABLE  </a:t>
            </a:r>
            <a:r>
              <a:rPr lang="en-US" sz="2900" dirty="0" err="1" smtClean="0"/>
              <a:t>table_name</a:t>
            </a:r>
            <a:r>
              <a:rPr lang="en-US" sz="2900" dirty="0" smtClean="0"/>
              <a:t> </a:t>
            </a:r>
            <a:r>
              <a:rPr lang="en-US" sz="2900" dirty="0"/>
              <a:t>RENAME </a:t>
            </a:r>
            <a:r>
              <a:rPr lang="en-US" sz="2900" dirty="0" smtClean="0"/>
              <a:t>to </a:t>
            </a:r>
            <a:r>
              <a:rPr lang="en-US" sz="2900" dirty="0" err="1"/>
              <a:t>new_name</a:t>
            </a:r>
            <a:endParaRPr lang="en-US" sz="2900" dirty="0" smtClean="0"/>
          </a:p>
          <a:p>
            <a:pPr marL="0" indent="0">
              <a:buNone/>
            </a:pPr>
            <a:r>
              <a:rPr lang="en-US" sz="2900" dirty="0" smtClean="0"/>
              <a:t>  Example  ALTER </a:t>
            </a:r>
            <a:r>
              <a:rPr lang="en-US" sz="2900" dirty="0"/>
              <a:t>TABLE </a:t>
            </a:r>
            <a:r>
              <a:rPr lang="en-US" sz="2900" dirty="0" err="1" smtClean="0"/>
              <a:t>book_store</a:t>
            </a:r>
            <a:r>
              <a:rPr lang="en-US" sz="2900" dirty="0" smtClean="0"/>
              <a:t> RENAME to book_store1;</a:t>
            </a:r>
          </a:p>
          <a:p>
            <a:pPr marL="0" indent="0">
              <a:buNone/>
            </a:pPr>
            <a:endParaRPr lang="en-US" sz="2900" dirty="0"/>
          </a:p>
          <a:p>
            <a:r>
              <a:rPr lang="en-US" sz="2900" dirty="0" smtClean="0"/>
              <a:t>Adding column to existing table structure:-</a:t>
            </a:r>
          </a:p>
          <a:p>
            <a:pPr marL="0" indent="0">
              <a:buNone/>
            </a:pPr>
            <a:endParaRPr lang="en-US" sz="2900" dirty="0"/>
          </a:p>
          <a:p>
            <a:pPr marL="0" indent="0">
              <a:buNone/>
            </a:pPr>
            <a:r>
              <a:rPr lang="en-US" sz="2900" dirty="0" smtClean="0"/>
              <a:t>  ALTER </a:t>
            </a:r>
            <a:r>
              <a:rPr lang="en-US" sz="2900" dirty="0"/>
              <a:t>TABLE </a:t>
            </a:r>
            <a:r>
              <a:rPr lang="en-US" sz="2900" dirty="0" err="1" smtClean="0"/>
              <a:t>table_name</a:t>
            </a:r>
            <a:r>
              <a:rPr lang="en-US" sz="2900" dirty="0" smtClean="0"/>
              <a:t>  </a:t>
            </a:r>
            <a:r>
              <a:rPr lang="en-US" sz="2900" dirty="0"/>
              <a:t>ADD COLUMNS (</a:t>
            </a:r>
            <a:r>
              <a:rPr lang="en-US" sz="2900" dirty="0" err="1"/>
              <a:t>col_spec</a:t>
            </a:r>
            <a:r>
              <a:rPr lang="en-US" sz="2900" dirty="0"/>
              <a:t>[, </a:t>
            </a:r>
            <a:r>
              <a:rPr lang="en-US" sz="2900" dirty="0" err="1"/>
              <a:t>col_spec</a:t>
            </a:r>
            <a:r>
              <a:rPr lang="en-US" sz="2900" dirty="0"/>
              <a:t> </a:t>
            </a:r>
            <a:r>
              <a:rPr lang="en-US" sz="2900" dirty="0" smtClean="0"/>
              <a:t>...])</a:t>
            </a:r>
          </a:p>
          <a:p>
            <a:pPr marL="0" indent="0">
              <a:buNone/>
            </a:pPr>
            <a:r>
              <a:rPr lang="en-US" sz="2900" dirty="0" smtClean="0"/>
              <a:t>  Example :-</a:t>
            </a:r>
          </a:p>
          <a:p>
            <a:pPr marL="0" indent="0">
              <a:buNone/>
            </a:pPr>
            <a:r>
              <a:rPr lang="en-US" sz="2900" dirty="0" smtClean="0"/>
              <a:t>  ALTER </a:t>
            </a:r>
            <a:r>
              <a:rPr lang="en-US" sz="2900" dirty="0"/>
              <a:t>TABLE </a:t>
            </a:r>
            <a:r>
              <a:rPr lang="en-US" sz="2900" dirty="0" err="1"/>
              <a:t>book_store</a:t>
            </a:r>
            <a:r>
              <a:rPr lang="en-US" sz="2900" dirty="0"/>
              <a:t> ADD </a:t>
            </a:r>
            <a:r>
              <a:rPr lang="en-US" sz="2900" dirty="0" smtClean="0"/>
              <a:t>COLUMNS(</a:t>
            </a:r>
            <a:r>
              <a:rPr lang="en-US" sz="2900" dirty="0" err="1" smtClean="0"/>
              <a:t>new_price</a:t>
            </a:r>
            <a:r>
              <a:rPr lang="en-US" sz="2900" dirty="0" smtClean="0"/>
              <a:t> </a:t>
            </a:r>
            <a:r>
              <a:rPr lang="en-US" sz="2900" dirty="0" err="1"/>
              <a:t>int</a:t>
            </a:r>
            <a:r>
              <a:rPr lang="en-US" sz="2900" dirty="0"/>
              <a:t>);</a:t>
            </a:r>
            <a:endParaRPr lang="en-US" sz="2900" dirty="0" smtClean="0"/>
          </a:p>
          <a:p>
            <a:endParaRPr lang="en-US" dirty="0"/>
          </a:p>
          <a:p>
            <a:endParaRPr lang="en-US" dirty="0" smtClean="0"/>
          </a:p>
          <a:p>
            <a:pPr marL="0" indent="0">
              <a:buNone/>
            </a:pPr>
            <a:endParaRPr lang="en-US" dirty="0"/>
          </a:p>
        </p:txBody>
      </p:sp>
    </p:spTree>
    <p:extLst>
      <p:ext uri="{BB962C8B-B14F-4D97-AF65-F5344CB8AC3E}">
        <p14:creationId xmlns:p14="http://schemas.microsoft.com/office/powerpoint/2010/main" val="33865973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the </a:t>
            </a:r>
            <a:r>
              <a:rPr lang="en-US" dirty="0" err="1" smtClean="0"/>
              <a:t>column_name</a:t>
            </a:r>
            <a:endParaRPr lang="en-US" dirty="0"/>
          </a:p>
        </p:txBody>
      </p:sp>
      <p:sp>
        <p:nvSpPr>
          <p:cNvPr id="3" name="Content Placeholder 2"/>
          <p:cNvSpPr>
            <a:spLocks noGrp="1"/>
          </p:cNvSpPr>
          <p:nvPr>
            <p:ph idx="1"/>
          </p:nvPr>
        </p:nvSpPr>
        <p:spPr>
          <a:xfrm>
            <a:off x="506186" y="2438400"/>
            <a:ext cx="11198085" cy="3651504"/>
          </a:xfrm>
        </p:spPr>
        <p:txBody>
          <a:bodyPr/>
          <a:lstStyle/>
          <a:p>
            <a:pPr marL="0" indent="0">
              <a:buNone/>
            </a:pPr>
            <a:endParaRPr lang="en-US" dirty="0"/>
          </a:p>
          <a:p>
            <a:r>
              <a:rPr lang="en-US" dirty="0"/>
              <a:t>ALTER TABLE name CHANGE </a:t>
            </a:r>
            <a:r>
              <a:rPr lang="en-US" dirty="0" err="1" smtClean="0"/>
              <a:t>old_name</a:t>
            </a:r>
            <a:r>
              <a:rPr lang="en-US" dirty="0" smtClean="0"/>
              <a:t> </a:t>
            </a:r>
            <a:r>
              <a:rPr lang="en-US" dirty="0" err="1"/>
              <a:t>new_name</a:t>
            </a:r>
            <a:r>
              <a:rPr lang="en-US" dirty="0"/>
              <a:t> </a:t>
            </a:r>
            <a:r>
              <a:rPr lang="en-US" dirty="0" err="1" smtClean="0"/>
              <a:t>new_type</a:t>
            </a:r>
            <a:endParaRPr lang="en-US" dirty="0" smtClean="0"/>
          </a:p>
          <a:p>
            <a:pPr marL="0" indent="0">
              <a:buNone/>
            </a:pPr>
            <a:endParaRPr lang="en-US" dirty="0" smtClean="0"/>
          </a:p>
          <a:p>
            <a:pPr marL="0" indent="0">
              <a:buNone/>
            </a:pPr>
            <a:r>
              <a:rPr lang="en-US" dirty="0" smtClean="0"/>
              <a:t>     alter table </a:t>
            </a:r>
            <a:r>
              <a:rPr lang="en-US" dirty="0" err="1" smtClean="0"/>
              <a:t>book_store</a:t>
            </a:r>
            <a:r>
              <a:rPr lang="en-US" dirty="0" smtClean="0"/>
              <a:t> change </a:t>
            </a:r>
            <a:r>
              <a:rPr lang="en-US" dirty="0" err="1" smtClean="0"/>
              <a:t>new_price</a:t>
            </a:r>
            <a:r>
              <a:rPr lang="en-US" dirty="0" smtClean="0"/>
              <a:t>  </a:t>
            </a:r>
            <a:r>
              <a:rPr lang="en-US" dirty="0" err="1" smtClean="0"/>
              <a:t>updated_price</a:t>
            </a:r>
            <a:r>
              <a:rPr lang="en-US" dirty="0" smtClean="0"/>
              <a:t> double;</a:t>
            </a:r>
          </a:p>
          <a:p>
            <a:pPr marL="0" indent="0">
              <a:buNone/>
            </a:pPr>
            <a:endParaRPr lang="en-US" dirty="0" smtClean="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1779646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the column data type</a:t>
            </a:r>
            <a:endParaRPr lang="en-US" dirty="0"/>
          </a:p>
        </p:txBody>
      </p:sp>
      <p:sp>
        <p:nvSpPr>
          <p:cNvPr id="3" name="Content Placeholder 2"/>
          <p:cNvSpPr>
            <a:spLocks noGrp="1"/>
          </p:cNvSpPr>
          <p:nvPr>
            <p:ph idx="1"/>
          </p:nvPr>
        </p:nvSpPr>
        <p:spPr>
          <a:xfrm>
            <a:off x="1061357" y="2438400"/>
            <a:ext cx="10642914" cy="3651504"/>
          </a:xfrm>
        </p:spPr>
        <p:txBody>
          <a:bodyPr/>
          <a:lstStyle/>
          <a:p>
            <a:r>
              <a:rPr lang="en-US" dirty="0"/>
              <a:t>alter table </a:t>
            </a:r>
            <a:r>
              <a:rPr lang="en-US" dirty="0" err="1"/>
              <a:t>book_store</a:t>
            </a:r>
            <a:r>
              <a:rPr lang="en-US" dirty="0"/>
              <a:t> change </a:t>
            </a:r>
            <a:r>
              <a:rPr lang="en-US" dirty="0" err="1"/>
              <a:t>book_price</a:t>
            </a:r>
            <a:r>
              <a:rPr lang="en-US" dirty="0"/>
              <a:t> </a:t>
            </a:r>
            <a:r>
              <a:rPr lang="en-US" dirty="0" err="1"/>
              <a:t>book_price</a:t>
            </a:r>
            <a:r>
              <a:rPr lang="en-US" dirty="0"/>
              <a:t> double;</a:t>
            </a:r>
          </a:p>
        </p:txBody>
      </p:sp>
    </p:spTree>
    <p:extLst>
      <p:ext uri="{BB962C8B-B14F-4D97-AF65-F5344CB8AC3E}">
        <p14:creationId xmlns:p14="http://schemas.microsoft.com/office/powerpoint/2010/main" val="36568600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 table</a:t>
            </a:r>
            <a:endParaRPr lang="en-US" dirty="0"/>
          </a:p>
        </p:txBody>
      </p:sp>
      <p:sp>
        <p:nvSpPr>
          <p:cNvPr id="3" name="Content Placeholder 2"/>
          <p:cNvSpPr>
            <a:spLocks noGrp="1"/>
          </p:cNvSpPr>
          <p:nvPr>
            <p:ph idx="1"/>
          </p:nvPr>
        </p:nvSpPr>
        <p:spPr/>
        <p:txBody>
          <a:bodyPr/>
          <a:lstStyle/>
          <a:p>
            <a:r>
              <a:rPr lang="en-US" dirty="0" smtClean="0"/>
              <a:t>Drop table </a:t>
            </a:r>
            <a:r>
              <a:rPr lang="en-US" dirty="0" err="1" smtClean="0"/>
              <a:t>table_name</a:t>
            </a:r>
            <a:r>
              <a:rPr lang="en-US" dirty="0" smtClean="0"/>
              <a:t>;</a:t>
            </a:r>
          </a:p>
          <a:p>
            <a:r>
              <a:rPr lang="en-US" b="1" dirty="0">
                <a:solidFill>
                  <a:schemeClr val="accent5">
                    <a:lumMod val="50000"/>
                  </a:schemeClr>
                </a:solidFill>
              </a:rPr>
              <a:t>Scenario  of  dropping table</a:t>
            </a:r>
          </a:p>
          <a:p>
            <a:endParaRPr lang="en-US" dirty="0"/>
          </a:p>
        </p:txBody>
      </p:sp>
    </p:spTree>
    <p:extLst>
      <p:ext uri="{BB962C8B-B14F-4D97-AF65-F5344CB8AC3E}">
        <p14:creationId xmlns:p14="http://schemas.microsoft.com/office/powerpoint/2010/main" val="3477053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Comparison Between Apache Hive Internal Tables vs External Tab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29" y="-375557"/>
            <a:ext cx="12208330" cy="8077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6372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External Table:-</a:t>
            </a:r>
            <a:br>
              <a:rPr lang="en-US" dirty="0" smtClean="0"/>
            </a:br>
            <a:endParaRPr lang="en-US" dirty="0"/>
          </a:p>
        </p:txBody>
      </p:sp>
      <p:sp>
        <p:nvSpPr>
          <p:cNvPr id="3" name="Content Placeholder 2"/>
          <p:cNvSpPr>
            <a:spLocks noGrp="1"/>
          </p:cNvSpPr>
          <p:nvPr>
            <p:ph idx="1"/>
          </p:nvPr>
        </p:nvSpPr>
        <p:spPr>
          <a:xfrm>
            <a:off x="930730" y="2438400"/>
            <a:ext cx="10773542" cy="3651504"/>
          </a:xfrm>
        </p:spPr>
        <p:txBody>
          <a:bodyPr>
            <a:normAutofit/>
          </a:bodyPr>
          <a:lstStyle/>
          <a:p>
            <a:pPr marL="0" indent="0">
              <a:buNone/>
            </a:pPr>
            <a:r>
              <a:rPr lang="en-US" dirty="0"/>
              <a:t>create external </a:t>
            </a:r>
            <a:r>
              <a:rPr lang="en-US" dirty="0" smtClean="0"/>
              <a:t>table </a:t>
            </a:r>
            <a:r>
              <a:rPr lang="en-US" dirty="0" err="1" smtClean="0"/>
              <a:t>heena</a:t>
            </a:r>
            <a:r>
              <a:rPr lang="en-US" dirty="0" err="1"/>
              <a:t>.</a:t>
            </a:r>
            <a:r>
              <a:rPr lang="en-US" dirty="0" err="1" smtClean="0"/>
              <a:t>book_store</a:t>
            </a:r>
            <a:r>
              <a:rPr lang="en-US" dirty="0" smtClean="0"/>
              <a:t>(</a:t>
            </a:r>
            <a:r>
              <a:rPr lang="en-US" dirty="0" err="1" smtClean="0"/>
              <a:t>book_id</a:t>
            </a:r>
            <a:r>
              <a:rPr lang="en-US" dirty="0" smtClean="0"/>
              <a:t> </a:t>
            </a:r>
            <a:r>
              <a:rPr lang="en-US" dirty="0" err="1"/>
              <a:t>int,book_name</a:t>
            </a:r>
            <a:r>
              <a:rPr lang="en-US" dirty="0"/>
              <a:t> varchar(20),</a:t>
            </a:r>
            <a:r>
              <a:rPr lang="en-US" dirty="0" err="1"/>
              <a:t>book_price</a:t>
            </a:r>
            <a:r>
              <a:rPr lang="en-US" dirty="0"/>
              <a:t> </a:t>
            </a:r>
            <a:r>
              <a:rPr lang="en-US" dirty="0" err="1"/>
              <a:t>int</a:t>
            </a:r>
            <a:r>
              <a:rPr lang="en-US" dirty="0"/>
              <a:t>)</a:t>
            </a:r>
          </a:p>
          <a:p>
            <a:pPr marL="0" indent="0">
              <a:buNone/>
            </a:pPr>
            <a:r>
              <a:rPr lang="en-US" dirty="0"/>
              <a:t>row format delimited </a:t>
            </a:r>
          </a:p>
          <a:p>
            <a:pPr marL="0" indent="0">
              <a:buNone/>
            </a:pPr>
            <a:r>
              <a:rPr lang="en-US" dirty="0"/>
              <a:t>fields terminated by "|"</a:t>
            </a:r>
          </a:p>
          <a:p>
            <a:pPr marL="0" indent="0">
              <a:buNone/>
            </a:pPr>
            <a:r>
              <a:rPr lang="en-US" dirty="0"/>
              <a:t>location </a:t>
            </a:r>
            <a:r>
              <a:rPr lang="en-US" dirty="0" smtClean="0"/>
              <a:t>"/user/hshaik0/</a:t>
            </a:r>
            <a:r>
              <a:rPr lang="en-US" dirty="0" err="1" smtClean="0"/>
              <a:t>information_library</a:t>
            </a:r>
            <a:r>
              <a:rPr lang="en-US" dirty="0" smtClean="0"/>
              <a:t>/book.txt";</a:t>
            </a:r>
          </a:p>
          <a:p>
            <a:pPr marL="0" indent="0">
              <a:buNone/>
            </a:pPr>
            <a:endParaRPr lang="en-US" dirty="0" smtClean="0"/>
          </a:p>
          <a:p>
            <a:pPr marL="0" indent="0">
              <a:buNone/>
            </a:pPr>
            <a:r>
              <a:rPr lang="en-US" dirty="0" smtClean="0"/>
              <a:t>It will fail because it only accept directory as location.</a:t>
            </a:r>
            <a:endParaRPr lang="en-US" dirty="0"/>
          </a:p>
          <a:p>
            <a:pPr marL="0" indent="0">
              <a:buNone/>
            </a:pPr>
            <a:r>
              <a:rPr lang="en-US" dirty="0" smtClean="0"/>
              <a:t>If you haven’t given location it will create the table in warehouse directory</a:t>
            </a:r>
            <a:endParaRPr lang="en-US" dirty="0"/>
          </a:p>
          <a:p>
            <a:pPr marL="0" indent="0">
              <a:buNone/>
            </a:pPr>
            <a:endParaRPr lang="en-US" dirty="0"/>
          </a:p>
        </p:txBody>
      </p:sp>
    </p:spTree>
    <p:extLst>
      <p:ext uri="{BB962C8B-B14F-4D97-AF65-F5344CB8AC3E}">
        <p14:creationId xmlns:p14="http://schemas.microsoft.com/office/powerpoint/2010/main" val="40969494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 syntax</a:t>
            </a:r>
            <a:endParaRPr lang="en-US" dirty="0"/>
          </a:p>
        </p:txBody>
      </p:sp>
      <p:sp>
        <p:nvSpPr>
          <p:cNvPr id="3" name="Content Placeholder 2"/>
          <p:cNvSpPr>
            <a:spLocks noGrp="1"/>
          </p:cNvSpPr>
          <p:nvPr>
            <p:ph idx="1"/>
          </p:nvPr>
        </p:nvSpPr>
        <p:spPr/>
        <p:txBody>
          <a:bodyPr/>
          <a:lstStyle/>
          <a:p>
            <a:pPr marL="0" indent="0">
              <a:buNone/>
            </a:pPr>
            <a:r>
              <a:rPr lang="en-US" dirty="0"/>
              <a:t>create external table </a:t>
            </a:r>
            <a:r>
              <a:rPr lang="en-US" dirty="0" err="1"/>
              <a:t>heena.book_store</a:t>
            </a:r>
            <a:r>
              <a:rPr lang="en-US" dirty="0"/>
              <a:t>(</a:t>
            </a:r>
            <a:r>
              <a:rPr lang="en-US" dirty="0" err="1"/>
              <a:t>book_id</a:t>
            </a:r>
            <a:r>
              <a:rPr lang="en-US" dirty="0"/>
              <a:t> </a:t>
            </a:r>
            <a:r>
              <a:rPr lang="en-US" dirty="0" err="1"/>
              <a:t>int,book_name</a:t>
            </a:r>
            <a:r>
              <a:rPr lang="en-US" dirty="0"/>
              <a:t> varchar(20),</a:t>
            </a:r>
            <a:r>
              <a:rPr lang="en-US" dirty="0" err="1"/>
              <a:t>book_price</a:t>
            </a:r>
            <a:r>
              <a:rPr lang="en-US" dirty="0"/>
              <a:t> </a:t>
            </a:r>
            <a:r>
              <a:rPr lang="en-US" dirty="0" err="1"/>
              <a:t>int</a:t>
            </a:r>
            <a:r>
              <a:rPr lang="en-US" dirty="0"/>
              <a:t>)</a:t>
            </a:r>
          </a:p>
          <a:p>
            <a:pPr marL="0" indent="0">
              <a:buNone/>
            </a:pPr>
            <a:r>
              <a:rPr lang="en-US" dirty="0"/>
              <a:t>row format delimited </a:t>
            </a:r>
          </a:p>
          <a:p>
            <a:pPr marL="0" indent="0">
              <a:buNone/>
            </a:pPr>
            <a:r>
              <a:rPr lang="en-US" dirty="0"/>
              <a:t>fields terminated by "|"</a:t>
            </a:r>
          </a:p>
          <a:p>
            <a:pPr marL="0" indent="0">
              <a:buNone/>
            </a:pPr>
            <a:r>
              <a:rPr lang="en-US" dirty="0"/>
              <a:t>location "/</a:t>
            </a:r>
            <a:r>
              <a:rPr lang="en-US" dirty="0" smtClean="0"/>
              <a:t>user/hshaik0/</a:t>
            </a:r>
            <a:r>
              <a:rPr lang="en-US" dirty="0" err="1" smtClean="0"/>
              <a:t>information_library</a:t>
            </a:r>
            <a:r>
              <a:rPr lang="en-US" dirty="0" smtClean="0"/>
              <a:t>/";</a:t>
            </a:r>
            <a:endParaRPr lang="en-US" dirty="0"/>
          </a:p>
          <a:p>
            <a:pPr marL="0" indent="0">
              <a:buNone/>
            </a:pPr>
            <a:endParaRPr lang="en-US" dirty="0"/>
          </a:p>
          <a:p>
            <a:pPr marL="0" indent="0">
              <a:buNone/>
            </a:pP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8921133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LOAD THE DATA INTO EXTERNAL TABLE</a:t>
            </a:r>
            <a:endParaRPr lang="en-US" dirty="0"/>
          </a:p>
        </p:txBody>
      </p:sp>
      <p:sp>
        <p:nvSpPr>
          <p:cNvPr id="3" name="Content Placeholder 2"/>
          <p:cNvSpPr>
            <a:spLocks noGrp="1"/>
          </p:cNvSpPr>
          <p:nvPr>
            <p:ph idx="1"/>
          </p:nvPr>
        </p:nvSpPr>
        <p:spPr/>
        <p:txBody>
          <a:bodyPr/>
          <a:lstStyle/>
          <a:p>
            <a:pPr algn="ctr"/>
            <a:r>
              <a:rPr lang="en-US" dirty="0" smtClean="0"/>
              <a:t>We can load the data in external table in similar way as internal table.</a:t>
            </a:r>
          </a:p>
          <a:p>
            <a:r>
              <a:rPr lang="en-US" dirty="0" smtClean="0"/>
              <a:t>In this case while loading the data ,it will remain at given location </a:t>
            </a:r>
            <a:r>
              <a:rPr lang="en-US" dirty="0" err="1" smtClean="0"/>
              <a:t>only.You</a:t>
            </a:r>
            <a:r>
              <a:rPr lang="en-US" dirty="0" smtClean="0"/>
              <a:t> will not loose the data.</a:t>
            </a:r>
            <a:endParaRPr lang="en-US" dirty="0"/>
          </a:p>
        </p:txBody>
      </p:sp>
    </p:spTree>
    <p:extLst>
      <p:ext uri="{BB962C8B-B14F-4D97-AF65-F5344CB8AC3E}">
        <p14:creationId xmlns:p14="http://schemas.microsoft.com/office/powerpoint/2010/main" val="5018748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3183"/>
            <a:ext cx="9144000" cy="940158"/>
          </a:xfrm>
        </p:spPr>
        <p:txBody>
          <a:bodyPr>
            <a:normAutofit/>
          </a:bodyPr>
          <a:lstStyle/>
          <a:p>
            <a:r>
              <a:rPr lang="en-US" dirty="0" smtClean="0"/>
              <a:t>Advantages of the hive</a:t>
            </a:r>
            <a:endParaRPr lang="en-US" dirty="0"/>
          </a:p>
        </p:txBody>
      </p:sp>
      <p:sp>
        <p:nvSpPr>
          <p:cNvPr id="6" name="Subtitle 5"/>
          <p:cNvSpPr>
            <a:spLocks noGrp="1"/>
          </p:cNvSpPr>
          <p:nvPr>
            <p:ph type="subTitle" idx="1"/>
          </p:nvPr>
        </p:nvSpPr>
        <p:spPr>
          <a:xfrm>
            <a:off x="621838" y="1354588"/>
            <a:ext cx="10883225" cy="5278224"/>
          </a:xfrm>
        </p:spPr>
        <p:txBody>
          <a:bodyPr>
            <a:normAutofit/>
          </a:bodyPr>
          <a:lstStyle/>
          <a:p>
            <a:pPr algn="l"/>
            <a:r>
              <a:rPr lang="en-US" sz="2400" dirty="0" smtClean="0">
                <a:solidFill>
                  <a:srgbClr val="002060"/>
                </a:solidFill>
              </a:rPr>
              <a:t>1: </a:t>
            </a:r>
            <a:r>
              <a:rPr lang="en-US" sz="2400" dirty="0">
                <a:solidFill>
                  <a:srgbClr val="002060"/>
                </a:solidFill>
              </a:rPr>
              <a:t>E</a:t>
            </a:r>
            <a:r>
              <a:rPr lang="en-US" sz="2400" dirty="0" smtClean="0">
                <a:solidFill>
                  <a:srgbClr val="002060"/>
                </a:solidFill>
              </a:rPr>
              <a:t>asy to understand and learn</a:t>
            </a:r>
          </a:p>
          <a:p>
            <a:pPr algn="l"/>
            <a:r>
              <a:rPr lang="en-US" sz="2400" dirty="0" smtClean="0">
                <a:solidFill>
                  <a:srgbClr val="002060"/>
                </a:solidFill>
              </a:rPr>
              <a:t>2: For performing data warehouse operations</a:t>
            </a:r>
          </a:p>
          <a:p>
            <a:pPr algn="l"/>
            <a:r>
              <a:rPr lang="en-US" sz="2400" dirty="0" smtClean="0">
                <a:solidFill>
                  <a:srgbClr val="002060"/>
                </a:solidFill>
              </a:rPr>
              <a:t>3: Don’t need to write complex </a:t>
            </a:r>
            <a:r>
              <a:rPr lang="en-US" sz="2400" dirty="0" err="1" smtClean="0">
                <a:solidFill>
                  <a:srgbClr val="002060"/>
                </a:solidFill>
              </a:rPr>
              <a:t>mapreduce</a:t>
            </a:r>
            <a:r>
              <a:rPr lang="en-US" sz="2400" dirty="0" smtClean="0">
                <a:solidFill>
                  <a:srgbClr val="002060"/>
                </a:solidFill>
              </a:rPr>
              <a:t> programs</a:t>
            </a:r>
          </a:p>
          <a:p>
            <a:pPr algn="l"/>
            <a:r>
              <a:rPr lang="en-US" sz="2400" dirty="0" smtClean="0">
                <a:solidFill>
                  <a:srgbClr val="002060"/>
                </a:solidFill>
              </a:rPr>
              <a:t>4: </a:t>
            </a:r>
            <a:r>
              <a:rPr lang="en-US" sz="2400" dirty="0">
                <a:solidFill>
                  <a:srgbClr val="002060"/>
                </a:solidFill>
              </a:rPr>
              <a:t>L</a:t>
            </a:r>
            <a:r>
              <a:rPr lang="en-US" sz="2400" dirty="0" smtClean="0">
                <a:solidFill>
                  <a:srgbClr val="002060"/>
                </a:solidFill>
              </a:rPr>
              <a:t>ess lines of code and hence less time 	</a:t>
            </a:r>
          </a:p>
          <a:p>
            <a:pPr algn="l"/>
            <a:r>
              <a:rPr lang="en-US" sz="2400" dirty="0" smtClean="0">
                <a:solidFill>
                  <a:srgbClr val="002060"/>
                </a:solidFill>
              </a:rPr>
              <a:t>5: Lower learning curve than pig </a:t>
            </a:r>
          </a:p>
          <a:p>
            <a:pPr algn="l"/>
            <a:r>
              <a:rPr lang="en-US" sz="2400" dirty="0" smtClean="0">
                <a:solidFill>
                  <a:srgbClr val="002060"/>
                </a:solidFill>
              </a:rPr>
              <a:t>5: Cost effective lesser cost </a:t>
            </a:r>
          </a:p>
          <a:p>
            <a:pPr algn="l"/>
            <a:r>
              <a:rPr lang="en-US" sz="2400" dirty="0" smtClean="0">
                <a:solidFill>
                  <a:srgbClr val="002060"/>
                </a:solidFill>
              </a:rPr>
              <a:t>6: Higher performance and </a:t>
            </a:r>
          </a:p>
          <a:p>
            <a:pPr algn="l"/>
            <a:r>
              <a:rPr lang="en-US" sz="2400" dirty="0" smtClean="0">
                <a:solidFill>
                  <a:srgbClr val="002060"/>
                </a:solidFill>
              </a:rPr>
              <a:t>7: It is designed for OLAP.</a:t>
            </a:r>
          </a:p>
          <a:p>
            <a:pPr algn="l"/>
            <a:endParaRPr lang="en-US" dirty="0" smtClean="0"/>
          </a:p>
          <a:p>
            <a:pPr algn="l"/>
            <a:endParaRPr lang="en-US" dirty="0" smtClean="0"/>
          </a:p>
          <a:p>
            <a:pPr algn="l"/>
            <a:endParaRPr lang="en-US" dirty="0"/>
          </a:p>
        </p:txBody>
      </p:sp>
    </p:spTree>
    <p:extLst>
      <p:ext uri="{BB962C8B-B14F-4D97-AF65-F5344CB8AC3E}">
        <p14:creationId xmlns:p14="http://schemas.microsoft.com/office/powerpoint/2010/main" val="374872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6">
                                            <p:txEl>
                                              <p:pRg st="0" end="0"/>
                                            </p:txEl>
                                          </p:spTgt>
                                        </p:tgtEl>
                                        <p:attrNameLst>
                                          <p:attrName>r</p:attrName>
                                        </p:attrNameLst>
                                      </p:cBhvr>
                                    </p:animRot>
                                    <p:animRot by="-240000">
                                      <p:cBhvr>
                                        <p:cTn id="7" dur="200" fill="hold">
                                          <p:stCondLst>
                                            <p:cond delay="200"/>
                                          </p:stCondLst>
                                        </p:cTn>
                                        <p:tgtEl>
                                          <p:spTgt spid="6">
                                            <p:txEl>
                                              <p:pRg st="0" end="0"/>
                                            </p:txEl>
                                          </p:spTgt>
                                        </p:tgtEl>
                                        <p:attrNameLst>
                                          <p:attrName>r</p:attrName>
                                        </p:attrNameLst>
                                      </p:cBhvr>
                                    </p:animRot>
                                    <p:animRot by="240000">
                                      <p:cBhvr>
                                        <p:cTn id="8" dur="200" fill="hold">
                                          <p:stCondLst>
                                            <p:cond delay="400"/>
                                          </p:stCondLst>
                                        </p:cTn>
                                        <p:tgtEl>
                                          <p:spTgt spid="6">
                                            <p:txEl>
                                              <p:pRg st="0" end="0"/>
                                            </p:txEl>
                                          </p:spTgt>
                                        </p:tgtEl>
                                        <p:attrNameLst>
                                          <p:attrName>r</p:attrName>
                                        </p:attrNameLst>
                                      </p:cBhvr>
                                    </p:animRot>
                                    <p:animRot by="-240000">
                                      <p:cBhvr>
                                        <p:cTn id="9" dur="200" fill="hold">
                                          <p:stCondLst>
                                            <p:cond delay="600"/>
                                          </p:stCondLst>
                                        </p:cTn>
                                        <p:tgtEl>
                                          <p:spTgt spid="6">
                                            <p:txEl>
                                              <p:pRg st="0" end="0"/>
                                            </p:txEl>
                                          </p:spTgt>
                                        </p:tgtEl>
                                        <p:attrNameLst>
                                          <p:attrName>r</p:attrName>
                                        </p:attrNameLst>
                                      </p:cBhvr>
                                    </p:animRot>
                                    <p:animRot by="120000">
                                      <p:cBhvr>
                                        <p:cTn id="10" dur="200" fill="hold">
                                          <p:stCondLst>
                                            <p:cond delay="800"/>
                                          </p:stCondLst>
                                        </p:cTn>
                                        <p:tgtEl>
                                          <p:spTgt spid="6">
                                            <p:txEl>
                                              <p:pRg st="0" end="0"/>
                                            </p:txEl>
                                          </p:spTgt>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6">
                                            <p:txEl>
                                              <p:pRg st="1" end="1"/>
                                            </p:txEl>
                                          </p:spTgt>
                                        </p:tgtEl>
                                        <p:attrNameLst>
                                          <p:attrName>r</p:attrName>
                                        </p:attrNameLst>
                                      </p:cBhvr>
                                    </p:animRot>
                                    <p:animRot by="-240000">
                                      <p:cBhvr>
                                        <p:cTn id="13" dur="200" fill="hold">
                                          <p:stCondLst>
                                            <p:cond delay="200"/>
                                          </p:stCondLst>
                                        </p:cTn>
                                        <p:tgtEl>
                                          <p:spTgt spid="6">
                                            <p:txEl>
                                              <p:pRg st="1" end="1"/>
                                            </p:txEl>
                                          </p:spTgt>
                                        </p:tgtEl>
                                        <p:attrNameLst>
                                          <p:attrName>r</p:attrName>
                                        </p:attrNameLst>
                                      </p:cBhvr>
                                    </p:animRot>
                                    <p:animRot by="240000">
                                      <p:cBhvr>
                                        <p:cTn id="14" dur="200" fill="hold">
                                          <p:stCondLst>
                                            <p:cond delay="400"/>
                                          </p:stCondLst>
                                        </p:cTn>
                                        <p:tgtEl>
                                          <p:spTgt spid="6">
                                            <p:txEl>
                                              <p:pRg st="1" end="1"/>
                                            </p:txEl>
                                          </p:spTgt>
                                        </p:tgtEl>
                                        <p:attrNameLst>
                                          <p:attrName>r</p:attrName>
                                        </p:attrNameLst>
                                      </p:cBhvr>
                                    </p:animRot>
                                    <p:animRot by="-240000">
                                      <p:cBhvr>
                                        <p:cTn id="15" dur="200" fill="hold">
                                          <p:stCondLst>
                                            <p:cond delay="600"/>
                                          </p:stCondLst>
                                        </p:cTn>
                                        <p:tgtEl>
                                          <p:spTgt spid="6">
                                            <p:txEl>
                                              <p:pRg st="1" end="1"/>
                                            </p:txEl>
                                          </p:spTgt>
                                        </p:tgtEl>
                                        <p:attrNameLst>
                                          <p:attrName>r</p:attrName>
                                        </p:attrNameLst>
                                      </p:cBhvr>
                                    </p:animRot>
                                    <p:animRot by="120000">
                                      <p:cBhvr>
                                        <p:cTn id="16" dur="200" fill="hold">
                                          <p:stCondLst>
                                            <p:cond delay="800"/>
                                          </p:stCondLst>
                                        </p:cTn>
                                        <p:tgtEl>
                                          <p:spTgt spid="6">
                                            <p:txEl>
                                              <p:pRg st="1" end="1"/>
                                            </p:txEl>
                                          </p:spTgt>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6">
                                            <p:txEl>
                                              <p:pRg st="2" end="2"/>
                                            </p:txEl>
                                          </p:spTgt>
                                        </p:tgtEl>
                                        <p:attrNameLst>
                                          <p:attrName>r</p:attrName>
                                        </p:attrNameLst>
                                      </p:cBhvr>
                                    </p:animRot>
                                    <p:animRot by="-240000">
                                      <p:cBhvr>
                                        <p:cTn id="19" dur="200" fill="hold">
                                          <p:stCondLst>
                                            <p:cond delay="200"/>
                                          </p:stCondLst>
                                        </p:cTn>
                                        <p:tgtEl>
                                          <p:spTgt spid="6">
                                            <p:txEl>
                                              <p:pRg st="2" end="2"/>
                                            </p:txEl>
                                          </p:spTgt>
                                        </p:tgtEl>
                                        <p:attrNameLst>
                                          <p:attrName>r</p:attrName>
                                        </p:attrNameLst>
                                      </p:cBhvr>
                                    </p:animRot>
                                    <p:animRot by="240000">
                                      <p:cBhvr>
                                        <p:cTn id="20" dur="200" fill="hold">
                                          <p:stCondLst>
                                            <p:cond delay="400"/>
                                          </p:stCondLst>
                                        </p:cTn>
                                        <p:tgtEl>
                                          <p:spTgt spid="6">
                                            <p:txEl>
                                              <p:pRg st="2" end="2"/>
                                            </p:txEl>
                                          </p:spTgt>
                                        </p:tgtEl>
                                        <p:attrNameLst>
                                          <p:attrName>r</p:attrName>
                                        </p:attrNameLst>
                                      </p:cBhvr>
                                    </p:animRot>
                                    <p:animRot by="-240000">
                                      <p:cBhvr>
                                        <p:cTn id="21" dur="200" fill="hold">
                                          <p:stCondLst>
                                            <p:cond delay="600"/>
                                          </p:stCondLst>
                                        </p:cTn>
                                        <p:tgtEl>
                                          <p:spTgt spid="6">
                                            <p:txEl>
                                              <p:pRg st="2" end="2"/>
                                            </p:txEl>
                                          </p:spTgt>
                                        </p:tgtEl>
                                        <p:attrNameLst>
                                          <p:attrName>r</p:attrName>
                                        </p:attrNameLst>
                                      </p:cBhvr>
                                    </p:animRot>
                                    <p:animRot by="120000">
                                      <p:cBhvr>
                                        <p:cTn id="22" dur="200" fill="hold">
                                          <p:stCondLst>
                                            <p:cond delay="800"/>
                                          </p:stCondLst>
                                        </p:cTn>
                                        <p:tgtEl>
                                          <p:spTgt spid="6">
                                            <p:txEl>
                                              <p:pRg st="2" end="2"/>
                                            </p:txEl>
                                          </p:spTgt>
                                        </p:tgtEl>
                                        <p:attrNameLst>
                                          <p:attrName>r</p:attrName>
                                        </p:attrNameLst>
                                      </p:cBhvr>
                                    </p:animRot>
                                  </p:childTnLst>
                                </p:cTn>
                              </p:par>
                              <p:par>
                                <p:cTn id="23" presetID="32" presetClass="emph" presetSubtype="0" fill="hold" grpId="0" nodeType="withEffect">
                                  <p:stCondLst>
                                    <p:cond delay="0"/>
                                  </p:stCondLst>
                                  <p:childTnLst>
                                    <p:animRot by="120000">
                                      <p:cBhvr>
                                        <p:cTn id="24" dur="100" fill="hold">
                                          <p:stCondLst>
                                            <p:cond delay="0"/>
                                          </p:stCondLst>
                                        </p:cTn>
                                        <p:tgtEl>
                                          <p:spTgt spid="6">
                                            <p:txEl>
                                              <p:pRg st="3" end="3"/>
                                            </p:txEl>
                                          </p:spTgt>
                                        </p:tgtEl>
                                        <p:attrNameLst>
                                          <p:attrName>r</p:attrName>
                                        </p:attrNameLst>
                                      </p:cBhvr>
                                    </p:animRot>
                                    <p:animRot by="-240000">
                                      <p:cBhvr>
                                        <p:cTn id="25" dur="200" fill="hold">
                                          <p:stCondLst>
                                            <p:cond delay="200"/>
                                          </p:stCondLst>
                                        </p:cTn>
                                        <p:tgtEl>
                                          <p:spTgt spid="6">
                                            <p:txEl>
                                              <p:pRg st="3" end="3"/>
                                            </p:txEl>
                                          </p:spTgt>
                                        </p:tgtEl>
                                        <p:attrNameLst>
                                          <p:attrName>r</p:attrName>
                                        </p:attrNameLst>
                                      </p:cBhvr>
                                    </p:animRot>
                                    <p:animRot by="240000">
                                      <p:cBhvr>
                                        <p:cTn id="26" dur="200" fill="hold">
                                          <p:stCondLst>
                                            <p:cond delay="400"/>
                                          </p:stCondLst>
                                        </p:cTn>
                                        <p:tgtEl>
                                          <p:spTgt spid="6">
                                            <p:txEl>
                                              <p:pRg st="3" end="3"/>
                                            </p:txEl>
                                          </p:spTgt>
                                        </p:tgtEl>
                                        <p:attrNameLst>
                                          <p:attrName>r</p:attrName>
                                        </p:attrNameLst>
                                      </p:cBhvr>
                                    </p:animRot>
                                    <p:animRot by="-240000">
                                      <p:cBhvr>
                                        <p:cTn id="27" dur="200" fill="hold">
                                          <p:stCondLst>
                                            <p:cond delay="600"/>
                                          </p:stCondLst>
                                        </p:cTn>
                                        <p:tgtEl>
                                          <p:spTgt spid="6">
                                            <p:txEl>
                                              <p:pRg st="3" end="3"/>
                                            </p:txEl>
                                          </p:spTgt>
                                        </p:tgtEl>
                                        <p:attrNameLst>
                                          <p:attrName>r</p:attrName>
                                        </p:attrNameLst>
                                      </p:cBhvr>
                                    </p:animRot>
                                    <p:animRot by="120000">
                                      <p:cBhvr>
                                        <p:cTn id="28" dur="200" fill="hold">
                                          <p:stCondLst>
                                            <p:cond delay="800"/>
                                          </p:stCondLst>
                                        </p:cTn>
                                        <p:tgtEl>
                                          <p:spTgt spid="6">
                                            <p:txEl>
                                              <p:pRg st="3" end="3"/>
                                            </p:txEl>
                                          </p:spTgt>
                                        </p:tgtEl>
                                        <p:attrNameLst>
                                          <p:attrName>r</p:attrName>
                                        </p:attrNameLst>
                                      </p:cBhvr>
                                    </p:animRot>
                                  </p:childTnLst>
                                </p:cTn>
                              </p:par>
                              <p:par>
                                <p:cTn id="29" presetID="32" presetClass="emph" presetSubtype="0" fill="hold" grpId="0" nodeType="withEffect">
                                  <p:stCondLst>
                                    <p:cond delay="0"/>
                                  </p:stCondLst>
                                  <p:childTnLst>
                                    <p:animRot by="120000">
                                      <p:cBhvr>
                                        <p:cTn id="30" dur="100" fill="hold">
                                          <p:stCondLst>
                                            <p:cond delay="0"/>
                                          </p:stCondLst>
                                        </p:cTn>
                                        <p:tgtEl>
                                          <p:spTgt spid="6">
                                            <p:txEl>
                                              <p:pRg st="4" end="4"/>
                                            </p:txEl>
                                          </p:spTgt>
                                        </p:tgtEl>
                                        <p:attrNameLst>
                                          <p:attrName>r</p:attrName>
                                        </p:attrNameLst>
                                      </p:cBhvr>
                                    </p:animRot>
                                    <p:animRot by="-240000">
                                      <p:cBhvr>
                                        <p:cTn id="31" dur="200" fill="hold">
                                          <p:stCondLst>
                                            <p:cond delay="200"/>
                                          </p:stCondLst>
                                        </p:cTn>
                                        <p:tgtEl>
                                          <p:spTgt spid="6">
                                            <p:txEl>
                                              <p:pRg st="4" end="4"/>
                                            </p:txEl>
                                          </p:spTgt>
                                        </p:tgtEl>
                                        <p:attrNameLst>
                                          <p:attrName>r</p:attrName>
                                        </p:attrNameLst>
                                      </p:cBhvr>
                                    </p:animRot>
                                    <p:animRot by="240000">
                                      <p:cBhvr>
                                        <p:cTn id="32" dur="200" fill="hold">
                                          <p:stCondLst>
                                            <p:cond delay="400"/>
                                          </p:stCondLst>
                                        </p:cTn>
                                        <p:tgtEl>
                                          <p:spTgt spid="6">
                                            <p:txEl>
                                              <p:pRg st="4" end="4"/>
                                            </p:txEl>
                                          </p:spTgt>
                                        </p:tgtEl>
                                        <p:attrNameLst>
                                          <p:attrName>r</p:attrName>
                                        </p:attrNameLst>
                                      </p:cBhvr>
                                    </p:animRot>
                                    <p:animRot by="-240000">
                                      <p:cBhvr>
                                        <p:cTn id="33" dur="200" fill="hold">
                                          <p:stCondLst>
                                            <p:cond delay="600"/>
                                          </p:stCondLst>
                                        </p:cTn>
                                        <p:tgtEl>
                                          <p:spTgt spid="6">
                                            <p:txEl>
                                              <p:pRg st="4" end="4"/>
                                            </p:txEl>
                                          </p:spTgt>
                                        </p:tgtEl>
                                        <p:attrNameLst>
                                          <p:attrName>r</p:attrName>
                                        </p:attrNameLst>
                                      </p:cBhvr>
                                    </p:animRot>
                                    <p:animRot by="120000">
                                      <p:cBhvr>
                                        <p:cTn id="34" dur="200" fill="hold">
                                          <p:stCondLst>
                                            <p:cond delay="800"/>
                                          </p:stCondLst>
                                        </p:cTn>
                                        <p:tgtEl>
                                          <p:spTgt spid="6">
                                            <p:txEl>
                                              <p:pRg st="4" end="4"/>
                                            </p:txEl>
                                          </p:spTgt>
                                        </p:tgtEl>
                                        <p:attrNameLst>
                                          <p:attrName>r</p:attrName>
                                        </p:attrNameLst>
                                      </p:cBhvr>
                                    </p:animRot>
                                  </p:childTnLst>
                                </p:cTn>
                              </p:par>
                              <p:par>
                                <p:cTn id="35" presetID="32" presetClass="emph" presetSubtype="0" fill="hold" grpId="0" nodeType="withEffect">
                                  <p:stCondLst>
                                    <p:cond delay="0"/>
                                  </p:stCondLst>
                                  <p:childTnLst>
                                    <p:animRot by="120000">
                                      <p:cBhvr>
                                        <p:cTn id="36" dur="100" fill="hold">
                                          <p:stCondLst>
                                            <p:cond delay="0"/>
                                          </p:stCondLst>
                                        </p:cTn>
                                        <p:tgtEl>
                                          <p:spTgt spid="6">
                                            <p:txEl>
                                              <p:pRg st="5" end="5"/>
                                            </p:txEl>
                                          </p:spTgt>
                                        </p:tgtEl>
                                        <p:attrNameLst>
                                          <p:attrName>r</p:attrName>
                                        </p:attrNameLst>
                                      </p:cBhvr>
                                    </p:animRot>
                                    <p:animRot by="-240000">
                                      <p:cBhvr>
                                        <p:cTn id="37" dur="200" fill="hold">
                                          <p:stCondLst>
                                            <p:cond delay="200"/>
                                          </p:stCondLst>
                                        </p:cTn>
                                        <p:tgtEl>
                                          <p:spTgt spid="6">
                                            <p:txEl>
                                              <p:pRg st="5" end="5"/>
                                            </p:txEl>
                                          </p:spTgt>
                                        </p:tgtEl>
                                        <p:attrNameLst>
                                          <p:attrName>r</p:attrName>
                                        </p:attrNameLst>
                                      </p:cBhvr>
                                    </p:animRot>
                                    <p:animRot by="240000">
                                      <p:cBhvr>
                                        <p:cTn id="38" dur="200" fill="hold">
                                          <p:stCondLst>
                                            <p:cond delay="400"/>
                                          </p:stCondLst>
                                        </p:cTn>
                                        <p:tgtEl>
                                          <p:spTgt spid="6">
                                            <p:txEl>
                                              <p:pRg st="5" end="5"/>
                                            </p:txEl>
                                          </p:spTgt>
                                        </p:tgtEl>
                                        <p:attrNameLst>
                                          <p:attrName>r</p:attrName>
                                        </p:attrNameLst>
                                      </p:cBhvr>
                                    </p:animRot>
                                    <p:animRot by="-240000">
                                      <p:cBhvr>
                                        <p:cTn id="39" dur="200" fill="hold">
                                          <p:stCondLst>
                                            <p:cond delay="600"/>
                                          </p:stCondLst>
                                        </p:cTn>
                                        <p:tgtEl>
                                          <p:spTgt spid="6">
                                            <p:txEl>
                                              <p:pRg st="5" end="5"/>
                                            </p:txEl>
                                          </p:spTgt>
                                        </p:tgtEl>
                                        <p:attrNameLst>
                                          <p:attrName>r</p:attrName>
                                        </p:attrNameLst>
                                      </p:cBhvr>
                                    </p:animRot>
                                    <p:animRot by="120000">
                                      <p:cBhvr>
                                        <p:cTn id="40" dur="200" fill="hold">
                                          <p:stCondLst>
                                            <p:cond delay="800"/>
                                          </p:stCondLst>
                                        </p:cTn>
                                        <p:tgtEl>
                                          <p:spTgt spid="6">
                                            <p:txEl>
                                              <p:pRg st="5" end="5"/>
                                            </p:txEl>
                                          </p:spTgt>
                                        </p:tgtEl>
                                        <p:attrNameLst>
                                          <p:attrName>r</p:attrName>
                                        </p:attrNameLst>
                                      </p:cBhvr>
                                    </p:animRot>
                                  </p:childTnLst>
                                </p:cTn>
                              </p:par>
                              <p:par>
                                <p:cTn id="41" presetID="32" presetClass="emph" presetSubtype="0" fill="hold" grpId="0" nodeType="withEffect">
                                  <p:stCondLst>
                                    <p:cond delay="0"/>
                                  </p:stCondLst>
                                  <p:childTnLst>
                                    <p:animRot by="120000">
                                      <p:cBhvr>
                                        <p:cTn id="42" dur="100" fill="hold">
                                          <p:stCondLst>
                                            <p:cond delay="0"/>
                                          </p:stCondLst>
                                        </p:cTn>
                                        <p:tgtEl>
                                          <p:spTgt spid="6">
                                            <p:txEl>
                                              <p:pRg st="6" end="6"/>
                                            </p:txEl>
                                          </p:spTgt>
                                        </p:tgtEl>
                                        <p:attrNameLst>
                                          <p:attrName>r</p:attrName>
                                        </p:attrNameLst>
                                      </p:cBhvr>
                                    </p:animRot>
                                    <p:animRot by="-240000">
                                      <p:cBhvr>
                                        <p:cTn id="43" dur="200" fill="hold">
                                          <p:stCondLst>
                                            <p:cond delay="200"/>
                                          </p:stCondLst>
                                        </p:cTn>
                                        <p:tgtEl>
                                          <p:spTgt spid="6">
                                            <p:txEl>
                                              <p:pRg st="6" end="6"/>
                                            </p:txEl>
                                          </p:spTgt>
                                        </p:tgtEl>
                                        <p:attrNameLst>
                                          <p:attrName>r</p:attrName>
                                        </p:attrNameLst>
                                      </p:cBhvr>
                                    </p:animRot>
                                    <p:animRot by="240000">
                                      <p:cBhvr>
                                        <p:cTn id="44" dur="200" fill="hold">
                                          <p:stCondLst>
                                            <p:cond delay="400"/>
                                          </p:stCondLst>
                                        </p:cTn>
                                        <p:tgtEl>
                                          <p:spTgt spid="6">
                                            <p:txEl>
                                              <p:pRg st="6" end="6"/>
                                            </p:txEl>
                                          </p:spTgt>
                                        </p:tgtEl>
                                        <p:attrNameLst>
                                          <p:attrName>r</p:attrName>
                                        </p:attrNameLst>
                                      </p:cBhvr>
                                    </p:animRot>
                                    <p:animRot by="-240000">
                                      <p:cBhvr>
                                        <p:cTn id="45" dur="200" fill="hold">
                                          <p:stCondLst>
                                            <p:cond delay="600"/>
                                          </p:stCondLst>
                                        </p:cTn>
                                        <p:tgtEl>
                                          <p:spTgt spid="6">
                                            <p:txEl>
                                              <p:pRg st="6" end="6"/>
                                            </p:txEl>
                                          </p:spTgt>
                                        </p:tgtEl>
                                        <p:attrNameLst>
                                          <p:attrName>r</p:attrName>
                                        </p:attrNameLst>
                                      </p:cBhvr>
                                    </p:animRot>
                                    <p:animRot by="120000">
                                      <p:cBhvr>
                                        <p:cTn id="46" dur="200" fill="hold">
                                          <p:stCondLst>
                                            <p:cond delay="800"/>
                                          </p:stCondLst>
                                        </p:cTn>
                                        <p:tgtEl>
                                          <p:spTgt spid="6">
                                            <p:txEl>
                                              <p:pRg st="6" end="6"/>
                                            </p:txEl>
                                          </p:spTgt>
                                        </p:tgtEl>
                                        <p:attrNameLst>
                                          <p:attrName>r</p:attrName>
                                        </p:attrNameLst>
                                      </p:cBhvr>
                                    </p:animRot>
                                  </p:childTnLst>
                                </p:cTn>
                              </p:par>
                              <p:par>
                                <p:cTn id="47" presetID="32" presetClass="emph" presetSubtype="0" fill="hold" grpId="0" nodeType="withEffect">
                                  <p:stCondLst>
                                    <p:cond delay="0"/>
                                  </p:stCondLst>
                                  <p:childTnLst>
                                    <p:animRot by="120000">
                                      <p:cBhvr>
                                        <p:cTn id="48" dur="100" fill="hold">
                                          <p:stCondLst>
                                            <p:cond delay="0"/>
                                          </p:stCondLst>
                                        </p:cTn>
                                        <p:tgtEl>
                                          <p:spTgt spid="6">
                                            <p:txEl>
                                              <p:pRg st="7" end="7"/>
                                            </p:txEl>
                                          </p:spTgt>
                                        </p:tgtEl>
                                        <p:attrNameLst>
                                          <p:attrName>r</p:attrName>
                                        </p:attrNameLst>
                                      </p:cBhvr>
                                    </p:animRot>
                                    <p:animRot by="-240000">
                                      <p:cBhvr>
                                        <p:cTn id="49" dur="200" fill="hold">
                                          <p:stCondLst>
                                            <p:cond delay="200"/>
                                          </p:stCondLst>
                                        </p:cTn>
                                        <p:tgtEl>
                                          <p:spTgt spid="6">
                                            <p:txEl>
                                              <p:pRg st="7" end="7"/>
                                            </p:txEl>
                                          </p:spTgt>
                                        </p:tgtEl>
                                        <p:attrNameLst>
                                          <p:attrName>r</p:attrName>
                                        </p:attrNameLst>
                                      </p:cBhvr>
                                    </p:animRot>
                                    <p:animRot by="240000">
                                      <p:cBhvr>
                                        <p:cTn id="50" dur="200" fill="hold">
                                          <p:stCondLst>
                                            <p:cond delay="400"/>
                                          </p:stCondLst>
                                        </p:cTn>
                                        <p:tgtEl>
                                          <p:spTgt spid="6">
                                            <p:txEl>
                                              <p:pRg st="7" end="7"/>
                                            </p:txEl>
                                          </p:spTgt>
                                        </p:tgtEl>
                                        <p:attrNameLst>
                                          <p:attrName>r</p:attrName>
                                        </p:attrNameLst>
                                      </p:cBhvr>
                                    </p:animRot>
                                    <p:animRot by="-240000">
                                      <p:cBhvr>
                                        <p:cTn id="51" dur="200" fill="hold">
                                          <p:stCondLst>
                                            <p:cond delay="600"/>
                                          </p:stCondLst>
                                        </p:cTn>
                                        <p:tgtEl>
                                          <p:spTgt spid="6">
                                            <p:txEl>
                                              <p:pRg st="7" end="7"/>
                                            </p:txEl>
                                          </p:spTgt>
                                        </p:tgtEl>
                                        <p:attrNameLst>
                                          <p:attrName>r</p:attrName>
                                        </p:attrNameLst>
                                      </p:cBhvr>
                                    </p:animRot>
                                    <p:animRot by="120000">
                                      <p:cBhvr>
                                        <p:cTn id="52" dur="200" fill="hold">
                                          <p:stCondLst>
                                            <p:cond delay="800"/>
                                          </p:stCondLst>
                                        </p:cTn>
                                        <p:tgtEl>
                                          <p:spTgt spid="6">
                                            <p:txEl>
                                              <p:pRg st="7" end="7"/>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SELECT-WHERE CLAUSE</a:t>
            </a:r>
            <a:endParaRPr lang="en-US" dirty="0"/>
          </a:p>
        </p:txBody>
      </p:sp>
      <p:sp>
        <p:nvSpPr>
          <p:cNvPr id="3" name="Content Placeholder 2"/>
          <p:cNvSpPr>
            <a:spLocks noGrp="1"/>
          </p:cNvSpPr>
          <p:nvPr>
            <p:ph idx="1"/>
          </p:nvPr>
        </p:nvSpPr>
        <p:spPr/>
        <p:txBody>
          <a:bodyPr>
            <a:normAutofit/>
          </a:bodyPr>
          <a:lstStyle/>
          <a:p>
            <a:r>
              <a:rPr lang="en-US" sz="3200" dirty="0" smtClean="0"/>
              <a:t>Select * from </a:t>
            </a:r>
            <a:r>
              <a:rPr lang="en-US" sz="3200" dirty="0" err="1" smtClean="0"/>
              <a:t>tablename</a:t>
            </a:r>
            <a:r>
              <a:rPr lang="en-US" sz="3200" dirty="0" smtClean="0"/>
              <a:t> Where &lt;expression&gt;;</a:t>
            </a:r>
            <a:endParaRPr lang="en-US" sz="3200" dirty="0"/>
          </a:p>
        </p:txBody>
      </p:sp>
    </p:spTree>
    <p:extLst>
      <p:ext uri="{BB962C8B-B14F-4D97-AF65-F5344CB8AC3E}">
        <p14:creationId xmlns:p14="http://schemas.microsoft.com/office/powerpoint/2010/main" val="21813438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OPERATION )) </a:t>
            </a:r>
            <a:endParaRPr lang="en-US" dirty="0"/>
          </a:p>
        </p:txBody>
      </p:sp>
      <p:sp>
        <p:nvSpPr>
          <p:cNvPr id="3" name="Content Placeholder 2"/>
          <p:cNvSpPr>
            <a:spLocks noGrp="1"/>
          </p:cNvSpPr>
          <p:nvPr>
            <p:ph idx="1"/>
          </p:nvPr>
        </p:nvSpPr>
        <p:spPr>
          <a:xfrm>
            <a:off x="677333" y="2160590"/>
            <a:ext cx="11079237" cy="3015568"/>
          </a:xfrm>
        </p:spPr>
        <p:txBody>
          <a:bodyPr/>
          <a:lstStyle/>
          <a:p>
            <a:r>
              <a:rPr lang="en-US" dirty="0"/>
              <a:t>INNER JOIN   :- </a:t>
            </a:r>
            <a:r>
              <a:rPr lang="en-US" dirty="0" err="1" smtClean="0"/>
              <a:t>department_internal_table</a:t>
            </a:r>
            <a:r>
              <a:rPr lang="en-US" dirty="0" smtClean="0"/>
              <a:t>, </a:t>
            </a:r>
            <a:r>
              <a:rPr lang="en-US" dirty="0" err="1" smtClean="0"/>
              <a:t>heena.department</a:t>
            </a:r>
            <a:endParaRPr lang="en-US" dirty="0" smtClean="0"/>
          </a:p>
          <a:p>
            <a:r>
              <a:rPr lang="en-US" dirty="0" smtClean="0"/>
              <a:t>LEFT JOIN </a:t>
            </a:r>
          </a:p>
          <a:p>
            <a:r>
              <a:rPr lang="en-US" dirty="0" smtClean="0"/>
              <a:t>RIGHT JOIN </a:t>
            </a:r>
          </a:p>
          <a:p>
            <a:r>
              <a:rPr lang="en-US" dirty="0" smtClean="0"/>
              <a:t>FULL JOIN </a:t>
            </a:r>
            <a:endParaRPr lang="en-US" dirty="0"/>
          </a:p>
        </p:txBody>
      </p:sp>
    </p:spTree>
    <p:extLst>
      <p:ext uri="{BB962C8B-B14F-4D97-AF65-F5344CB8AC3E}">
        <p14:creationId xmlns:p14="http://schemas.microsoft.com/office/powerpoint/2010/main" val="40262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 TABLE</a:t>
            </a:r>
            <a:endParaRPr lang="en-US" dirty="0"/>
          </a:p>
        </p:txBody>
      </p:sp>
      <p:sp>
        <p:nvSpPr>
          <p:cNvPr id="3" name="Content Placeholder 2"/>
          <p:cNvSpPr>
            <a:spLocks noGrp="1"/>
          </p:cNvSpPr>
          <p:nvPr>
            <p:ph idx="1"/>
          </p:nvPr>
        </p:nvSpPr>
        <p:spPr/>
        <p:txBody>
          <a:bodyPr/>
          <a:lstStyle/>
          <a:p>
            <a:r>
              <a:rPr lang="en-US" dirty="0" smtClean="0"/>
              <a:t>Drop table </a:t>
            </a:r>
            <a:r>
              <a:rPr lang="en-US" dirty="0" err="1" smtClean="0"/>
              <a:t>book_store</a:t>
            </a:r>
            <a:r>
              <a:rPr lang="en-US" dirty="0" smtClean="0"/>
              <a:t>;</a:t>
            </a:r>
            <a:endParaRPr lang="en-US" dirty="0"/>
          </a:p>
        </p:txBody>
      </p:sp>
    </p:spTree>
    <p:extLst>
      <p:ext uri="{BB962C8B-B14F-4D97-AF65-F5344CB8AC3E}">
        <p14:creationId xmlns:p14="http://schemas.microsoft.com/office/powerpoint/2010/main" val="42263979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7730" y="285848"/>
            <a:ext cx="11706896" cy="5909310"/>
          </a:xfrm>
          <a:prstGeom prst="rect">
            <a:avLst/>
          </a:prstGeom>
        </p:spPr>
        <p:txBody>
          <a:bodyPr wrap="square">
            <a:spAutoFit/>
          </a:bodyPr>
          <a:lstStyle/>
          <a:p>
            <a:r>
              <a:rPr lang="en-US" b="1" dirty="0" smtClean="0">
                <a:solidFill>
                  <a:schemeClr val="accent5">
                    <a:lumMod val="75000"/>
                  </a:schemeClr>
                </a:solidFill>
              </a:rPr>
              <a:t>Creating </a:t>
            </a:r>
            <a:r>
              <a:rPr lang="en-US" b="1" dirty="0" err="1" smtClean="0">
                <a:solidFill>
                  <a:schemeClr val="accent5">
                    <a:lumMod val="75000"/>
                  </a:schemeClr>
                </a:solidFill>
              </a:rPr>
              <a:t>Managed_table</a:t>
            </a:r>
            <a:r>
              <a:rPr lang="en-US" b="1" dirty="0" smtClean="0">
                <a:solidFill>
                  <a:schemeClr val="accent5">
                    <a:lumMod val="75000"/>
                  </a:schemeClr>
                </a:solidFill>
              </a:rPr>
              <a:t> and loading data whole overview.</a:t>
            </a:r>
            <a:endParaRPr lang="en-US" b="1" dirty="0">
              <a:solidFill>
                <a:schemeClr val="accent5">
                  <a:lumMod val="75000"/>
                </a:schemeClr>
              </a:solidFill>
            </a:endParaRPr>
          </a:p>
          <a:p>
            <a:endParaRPr lang="en-US" dirty="0"/>
          </a:p>
          <a:p>
            <a:r>
              <a:rPr lang="en-US" dirty="0"/>
              <a:t>create table </a:t>
            </a:r>
            <a:r>
              <a:rPr lang="en-US" dirty="0" err="1"/>
              <a:t>heena_practice.managed_table</a:t>
            </a:r>
            <a:endParaRPr lang="en-US" dirty="0"/>
          </a:p>
          <a:p>
            <a:r>
              <a:rPr lang="en-US" dirty="0"/>
              <a:t>  ( </a:t>
            </a:r>
            <a:r>
              <a:rPr lang="en-US" dirty="0" err="1"/>
              <a:t>dept_id</a:t>
            </a:r>
            <a:r>
              <a:rPr lang="en-US" dirty="0"/>
              <a:t> </a:t>
            </a:r>
            <a:r>
              <a:rPr lang="en-US" dirty="0" err="1"/>
              <a:t>smallint</a:t>
            </a:r>
            <a:r>
              <a:rPr lang="en-US" dirty="0"/>
              <a:t>,</a:t>
            </a:r>
          </a:p>
          <a:p>
            <a:r>
              <a:rPr lang="en-US" dirty="0"/>
              <a:t>  </a:t>
            </a:r>
            <a:r>
              <a:rPr lang="en-US" dirty="0" err="1"/>
              <a:t>dept_name</a:t>
            </a:r>
            <a:r>
              <a:rPr lang="en-US" dirty="0"/>
              <a:t> varchar(20),</a:t>
            </a:r>
          </a:p>
          <a:p>
            <a:r>
              <a:rPr lang="en-US" dirty="0"/>
              <a:t>  name varchar(20), </a:t>
            </a:r>
          </a:p>
          <a:p>
            <a:r>
              <a:rPr lang="en-US" dirty="0"/>
              <a:t>  address string ,</a:t>
            </a:r>
          </a:p>
          <a:p>
            <a:r>
              <a:rPr lang="en-US" dirty="0"/>
              <a:t>  salary double)</a:t>
            </a:r>
          </a:p>
          <a:p>
            <a:r>
              <a:rPr lang="en-US" dirty="0"/>
              <a:t>  row format delimited</a:t>
            </a:r>
          </a:p>
          <a:p>
            <a:r>
              <a:rPr lang="en-US" dirty="0"/>
              <a:t>  fields terminated by '|';</a:t>
            </a:r>
          </a:p>
          <a:p>
            <a:r>
              <a:rPr lang="en-US" dirty="0"/>
              <a:t>  </a:t>
            </a:r>
          </a:p>
          <a:p>
            <a:r>
              <a:rPr lang="en-US" dirty="0"/>
              <a:t>  </a:t>
            </a:r>
          </a:p>
          <a:p>
            <a:r>
              <a:rPr lang="en-US" dirty="0"/>
              <a:t>  create table </a:t>
            </a:r>
            <a:r>
              <a:rPr lang="en-US" dirty="0" err="1"/>
              <a:t>heena_practice.temporary</a:t>
            </a:r>
            <a:endParaRPr lang="en-US" dirty="0"/>
          </a:p>
          <a:p>
            <a:r>
              <a:rPr lang="en-US" dirty="0"/>
              <a:t>  ( </a:t>
            </a:r>
            <a:r>
              <a:rPr lang="en-US" dirty="0" err="1"/>
              <a:t>dept_id</a:t>
            </a:r>
            <a:r>
              <a:rPr lang="en-US" dirty="0"/>
              <a:t> </a:t>
            </a:r>
            <a:r>
              <a:rPr lang="en-US" dirty="0" err="1"/>
              <a:t>smallint</a:t>
            </a:r>
            <a:r>
              <a:rPr lang="en-US" dirty="0"/>
              <a:t>,</a:t>
            </a:r>
          </a:p>
          <a:p>
            <a:r>
              <a:rPr lang="en-US" dirty="0"/>
              <a:t>  </a:t>
            </a:r>
            <a:r>
              <a:rPr lang="en-US" dirty="0" err="1"/>
              <a:t>dept_name</a:t>
            </a:r>
            <a:r>
              <a:rPr lang="en-US" dirty="0"/>
              <a:t> varchar(20),</a:t>
            </a:r>
          </a:p>
          <a:p>
            <a:r>
              <a:rPr lang="en-US" dirty="0"/>
              <a:t>  name varchar(20), </a:t>
            </a:r>
          </a:p>
          <a:p>
            <a:r>
              <a:rPr lang="en-US" dirty="0"/>
              <a:t>  address string ,</a:t>
            </a:r>
          </a:p>
          <a:p>
            <a:r>
              <a:rPr lang="en-US" dirty="0"/>
              <a:t>  salary double)</a:t>
            </a:r>
          </a:p>
          <a:p>
            <a:r>
              <a:rPr lang="en-US" dirty="0"/>
              <a:t>  row format delimited</a:t>
            </a:r>
          </a:p>
          <a:p>
            <a:r>
              <a:rPr lang="en-US" dirty="0"/>
              <a:t>  fields terminated by '|';</a:t>
            </a:r>
          </a:p>
          <a:p>
            <a:r>
              <a:rPr lang="en-US" dirty="0"/>
              <a:t>  </a:t>
            </a:r>
          </a:p>
        </p:txBody>
      </p:sp>
    </p:spTree>
    <p:extLst>
      <p:ext uri="{BB962C8B-B14F-4D97-AF65-F5344CB8AC3E}">
        <p14:creationId xmlns:p14="http://schemas.microsoft.com/office/powerpoint/2010/main" val="16885276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156" y="117693"/>
            <a:ext cx="9942490" cy="6740307"/>
          </a:xfrm>
          <a:prstGeom prst="rect">
            <a:avLst/>
          </a:prstGeom>
        </p:spPr>
        <p:txBody>
          <a:bodyPr wrap="square">
            <a:spAutoFit/>
          </a:bodyPr>
          <a:lstStyle/>
          <a:p>
            <a:r>
              <a:rPr lang="en-US" dirty="0"/>
              <a:t>load data local  </a:t>
            </a:r>
            <a:r>
              <a:rPr lang="en-US" dirty="0" err="1"/>
              <a:t>inpath</a:t>
            </a:r>
            <a:r>
              <a:rPr lang="en-US" dirty="0"/>
              <a:t> "/home/auto/hshaik0/data/department.txt" into table </a:t>
            </a:r>
            <a:r>
              <a:rPr lang="en-US" dirty="0" err="1"/>
              <a:t>heena_practice.temporary</a:t>
            </a:r>
            <a:r>
              <a:rPr lang="en-US" dirty="0"/>
              <a:t>; </a:t>
            </a:r>
          </a:p>
          <a:p>
            <a:r>
              <a:rPr lang="en-US" dirty="0"/>
              <a:t> </a:t>
            </a:r>
          </a:p>
          <a:p>
            <a:r>
              <a:rPr lang="en-US" dirty="0"/>
              <a:t>/user/hive/warehouse/</a:t>
            </a:r>
            <a:r>
              <a:rPr lang="en-US" dirty="0" err="1"/>
              <a:t>heena_practice.db</a:t>
            </a:r>
            <a:r>
              <a:rPr lang="en-US" dirty="0"/>
              <a:t>/</a:t>
            </a:r>
            <a:r>
              <a:rPr lang="en-US" dirty="0" err="1"/>
              <a:t>managed_table</a:t>
            </a:r>
            <a:endParaRPr lang="en-US" dirty="0"/>
          </a:p>
          <a:p>
            <a:endParaRPr lang="en-US" dirty="0"/>
          </a:p>
          <a:p>
            <a:r>
              <a:rPr lang="en-US" dirty="0"/>
              <a:t>Loading the data from local filesystem</a:t>
            </a:r>
          </a:p>
          <a:p>
            <a:r>
              <a:rPr lang="en-US" dirty="0"/>
              <a:t>load data local  </a:t>
            </a:r>
            <a:r>
              <a:rPr lang="en-US" dirty="0" err="1"/>
              <a:t>inpath</a:t>
            </a:r>
            <a:r>
              <a:rPr lang="en-US" dirty="0"/>
              <a:t> "/home/auto/hshaik0/data/department.txt" into table </a:t>
            </a:r>
            <a:r>
              <a:rPr lang="en-US" dirty="0" err="1"/>
              <a:t>heena_practice.managed_table</a:t>
            </a:r>
            <a:r>
              <a:rPr lang="en-US" dirty="0"/>
              <a:t>;</a:t>
            </a:r>
          </a:p>
          <a:p>
            <a:endParaRPr lang="en-US" dirty="0"/>
          </a:p>
          <a:p>
            <a:r>
              <a:rPr lang="en-US" dirty="0"/>
              <a:t>Loading the data from HDFS filesystem</a:t>
            </a:r>
          </a:p>
          <a:p>
            <a:r>
              <a:rPr lang="en-US" dirty="0"/>
              <a:t>load data </a:t>
            </a:r>
            <a:r>
              <a:rPr lang="en-US" dirty="0" err="1"/>
              <a:t>inpath</a:t>
            </a:r>
            <a:r>
              <a:rPr lang="en-US" dirty="0"/>
              <a:t> "/user/hshaik0/department.txt" into table </a:t>
            </a:r>
            <a:r>
              <a:rPr lang="en-US" dirty="0" err="1"/>
              <a:t>heena_practice.managed_table</a:t>
            </a:r>
            <a:r>
              <a:rPr lang="en-US" dirty="0"/>
              <a:t>;</a:t>
            </a:r>
          </a:p>
          <a:p>
            <a:endParaRPr lang="en-US" dirty="0"/>
          </a:p>
          <a:p>
            <a:r>
              <a:rPr lang="en-US" dirty="0"/>
              <a:t>data will be move from /user/hshaik0 to /user/hive/warehouse/</a:t>
            </a:r>
            <a:r>
              <a:rPr lang="en-US" dirty="0" err="1"/>
              <a:t>heena_practice.db</a:t>
            </a:r>
            <a:r>
              <a:rPr lang="en-US" dirty="0"/>
              <a:t>/</a:t>
            </a:r>
            <a:r>
              <a:rPr lang="en-US" dirty="0" err="1"/>
              <a:t>managed_table</a:t>
            </a:r>
            <a:endParaRPr lang="en-US" dirty="0"/>
          </a:p>
          <a:p>
            <a:r>
              <a:rPr lang="en-US" dirty="0"/>
              <a:t>hence data will not be available in actual data path</a:t>
            </a:r>
          </a:p>
          <a:p>
            <a:endParaRPr lang="en-US" dirty="0"/>
          </a:p>
          <a:p>
            <a:r>
              <a:rPr lang="en-US" dirty="0"/>
              <a:t>select * from </a:t>
            </a:r>
            <a:r>
              <a:rPr lang="en-US" dirty="0" err="1"/>
              <a:t>heena_practice.managed_table</a:t>
            </a:r>
            <a:r>
              <a:rPr lang="en-US" dirty="0"/>
              <a:t> where </a:t>
            </a:r>
            <a:r>
              <a:rPr lang="en-US" dirty="0" err="1"/>
              <a:t>dept_id</a:t>
            </a:r>
            <a:r>
              <a:rPr lang="en-US" dirty="0"/>
              <a:t>=1;</a:t>
            </a:r>
          </a:p>
          <a:p>
            <a:endParaRPr lang="en-US" dirty="0"/>
          </a:p>
          <a:p>
            <a:r>
              <a:rPr lang="en-US" dirty="0"/>
              <a:t>Inserting data into the table :-</a:t>
            </a:r>
          </a:p>
          <a:p>
            <a:endParaRPr lang="en-US" dirty="0"/>
          </a:p>
          <a:p>
            <a:r>
              <a:rPr lang="en-US" dirty="0"/>
              <a:t>INSERT OVERWRITE TABLE </a:t>
            </a:r>
            <a:r>
              <a:rPr lang="en-US" dirty="0" err="1"/>
              <a:t>heena_practice.managed_table</a:t>
            </a:r>
            <a:r>
              <a:rPr lang="en-US" dirty="0"/>
              <a:t> select * from temporary;</a:t>
            </a:r>
          </a:p>
          <a:p>
            <a:endParaRPr lang="en-US" dirty="0"/>
          </a:p>
          <a:p>
            <a:r>
              <a:rPr lang="en-US" dirty="0"/>
              <a:t>select * from </a:t>
            </a:r>
            <a:r>
              <a:rPr lang="en-US" dirty="0" err="1"/>
              <a:t>heena_practice.managed_table</a:t>
            </a:r>
            <a:r>
              <a:rPr lang="en-US" dirty="0"/>
              <a:t>;</a:t>
            </a:r>
          </a:p>
          <a:p>
            <a:r>
              <a:rPr lang="en-US" dirty="0"/>
              <a:t>===============================================================================</a:t>
            </a:r>
          </a:p>
        </p:txBody>
      </p:sp>
    </p:spTree>
    <p:extLst>
      <p:ext uri="{BB962C8B-B14F-4D97-AF65-F5344CB8AC3E}">
        <p14:creationId xmlns:p14="http://schemas.microsoft.com/office/powerpoint/2010/main" val="25556341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defTabSz="914400"/>
            <a:r>
              <a:rPr lang="en-US" sz="1800" b="1" dirty="0">
                <a:solidFill>
                  <a:schemeClr val="accent5">
                    <a:lumMod val="75000"/>
                  </a:schemeClr>
                </a:solidFill>
                <a:latin typeface="+mn-lt"/>
                <a:ea typeface="+mn-ea"/>
                <a:cs typeface="+mn-cs"/>
              </a:rPr>
              <a:t>Creating the external table and loading the data </a:t>
            </a:r>
          </a:p>
        </p:txBody>
      </p:sp>
      <p:sp>
        <p:nvSpPr>
          <p:cNvPr id="3" name="Content Placeholder 2"/>
          <p:cNvSpPr>
            <a:spLocks noGrp="1"/>
          </p:cNvSpPr>
          <p:nvPr>
            <p:ph idx="1"/>
          </p:nvPr>
        </p:nvSpPr>
        <p:spPr>
          <a:xfrm>
            <a:off x="437882" y="1081825"/>
            <a:ext cx="8836120" cy="4959537"/>
          </a:xfrm>
        </p:spPr>
        <p:txBody>
          <a:bodyPr>
            <a:normAutofit fontScale="77500" lnSpcReduction="20000"/>
          </a:bodyPr>
          <a:lstStyle/>
          <a:p>
            <a:r>
              <a:rPr lang="en-US" dirty="0"/>
              <a:t>External Table</a:t>
            </a:r>
          </a:p>
          <a:p>
            <a:endParaRPr lang="en-US" dirty="0"/>
          </a:p>
          <a:p>
            <a:r>
              <a:rPr lang="en-US" dirty="0"/>
              <a:t>create external table </a:t>
            </a:r>
            <a:r>
              <a:rPr lang="en-US" dirty="0" err="1"/>
              <a:t>heena_practice.external_table</a:t>
            </a:r>
            <a:r>
              <a:rPr lang="en-US" dirty="0"/>
              <a:t>(</a:t>
            </a:r>
            <a:r>
              <a:rPr lang="en-US" dirty="0" err="1"/>
              <a:t>book_id</a:t>
            </a:r>
            <a:r>
              <a:rPr lang="en-US" dirty="0"/>
              <a:t> </a:t>
            </a:r>
            <a:r>
              <a:rPr lang="en-US" dirty="0" err="1"/>
              <a:t>int,book_name</a:t>
            </a:r>
            <a:r>
              <a:rPr lang="en-US" dirty="0"/>
              <a:t> varchar(20),</a:t>
            </a:r>
            <a:r>
              <a:rPr lang="en-US" dirty="0" err="1"/>
              <a:t>book_price</a:t>
            </a:r>
            <a:r>
              <a:rPr lang="en-US" dirty="0"/>
              <a:t> </a:t>
            </a:r>
            <a:r>
              <a:rPr lang="en-US" dirty="0" err="1"/>
              <a:t>int</a:t>
            </a:r>
            <a:r>
              <a:rPr lang="en-US" dirty="0"/>
              <a:t>)</a:t>
            </a:r>
          </a:p>
          <a:p>
            <a:pPr marL="0" indent="0">
              <a:buNone/>
            </a:pPr>
            <a:r>
              <a:rPr lang="en-US" dirty="0"/>
              <a:t> </a:t>
            </a:r>
            <a:r>
              <a:rPr lang="en-US" dirty="0" smtClean="0"/>
              <a:t>     row </a:t>
            </a:r>
            <a:r>
              <a:rPr lang="en-US" dirty="0"/>
              <a:t>format delimited </a:t>
            </a:r>
            <a:endParaRPr lang="en-US" dirty="0" smtClean="0"/>
          </a:p>
          <a:p>
            <a:pPr marL="0" indent="0">
              <a:buNone/>
            </a:pPr>
            <a:r>
              <a:rPr lang="en-US" dirty="0"/>
              <a:t> </a:t>
            </a:r>
            <a:r>
              <a:rPr lang="en-US" dirty="0" smtClean="0"/>
              <a:t>     fields terminated by "|"</a:t>
            </a:r>
          </a:p>
          <a:p>
            <a:pPr marL="0" indent="0">
              <a:buNone/>
            </a:pPr>
            <a:r>
              <a:rPr lang="en-US" dirty="0" smtClean="0"/>
              <a:t>      location </a:t>
            </a:r>
            <a:r>
              <a:rPr lang="en-US" dirty="0"/>
              <a:t>"/user/hshaik0/</a:t>
            </a:r>
            <a:r>
              <a:rPr lang="en-US" dirty="0" err="1"/>
              <a:t>information_library</a:t>
            </a:r>
            <a:r>
              <a:rPr lang="en-US" dirty="0"/>
              <a:t>/";</a:t>
            </a:r>
          </a:p>
          <a:p>
            <a:endParaRPr lang="en-US" dirty="0"/>
          </a:p>
          <a:p>
            <a:r>
              <a:rPr lang="en-US" dirty="0"/>
              <a:t>Loading the data from local filesystem</a:t>
            </a:r>
          </a:p>
          <a:p>
            <a:r>
              <a:rPr lang="en-US" dirty="0"/>
              <a:t>load data local  </a:t>
            </a:r>
            <a:r>
              <a:rPr lang="en-US" dirty="0" err="1"/>
              <a:t>inpath</a:t>
            </a:r>
            <a:r>
              <a:rPr lang="en-US" dirty="0"/>
              <a:t> "/home/auto/hshaik0/data/books.txt" into table </a:t>
            </a:r>
            <a:r>
              <a:rPr lang="en-US" dirty="0" err="1"/>
              <a:t>heena_practice.external_table</a:t>
            </a:r>
            <a:r>
              <a:rPr lang="en-US" dirty="0"/>
              <a:t>;</a:t>
            </a:r>
          </a:p>
          <a:p>
            <a:endParaRPr lang="en-US" dirty="0"/>
          </a:p>
          <a:p>
            <a:endParaRPr lang="en-US" dirty="0"/>
          </a:p>
          <a:p>
            <a:r>
              <a:rPr lang="en-US" dirty="0"/>
              <a:t>Loading the data from HDFS filesystem</a:t>
            </a:r>
          </a:p>
          <a:p>
            <a:r>
              <a:rPr lang="en-US" dirty="0"/>
              <a:t>load data </a:t>
            </a:r>
            <a:r>
              <a:rPr lang="en-US" dirty="0" err="1"/>
              <a:t>inpath</a:t>
            </a:r>
            <a:r>
              <a:rPr lang="en-US" dirty="0"/>
              <a:t> "/user/hshaik0/books.txt" into table </a:t>
            </a:r>
            <a:r>
              <a:rPr lang="en-US" dirty="0" err="1"/>
              <a:t>heena_practice.external_table</a:t>
            </a:r>
            <a:r>
              <a:rPr lang="en-US" dirty="0"/>
              <a:t>;</a:t>
            </a:r>
          </a:p>
          <a:p>
            <a:endParaRPr lang="en-US" dirty="0"/>
          </a:p>
          <a:p>
            <a:r>
              <a:rPr lang="en-US" dirty="0"/>
              <a:t>By loading data from </a:t>
            </a:r>
            <a:r>
              <a:rPr lang="en-US" dirty="0" err="1"/>
              <a:t>hdfs</a:t>
            </a:r>
            <a:r>
              <a:rPr lang="en-US" dirty="0"/>
              <a:t> the copy of the data move in the /user/hive/warehouse and you will not loose data</a:t>
            </a:r>
          </a:p>
          <a:p>
            <a:endParaRPr lang="en-US" dirty="0"/>
          </a:p>
        </p:txBody>
      </p:sp>
    </p:spTree>
    <p:extLst>
      <p:ext uri="{BB962C8B-B14F-4D97-AF65-F5344CB8AC3E}">
        <p14:creationId xmlns:p14="http://schemas.microsoft.com/office/powerpoint/2010/main" val="17579166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5155" y="618187"/>
            <a:ext cx="8758847" cy="5423176"/>
          </a:xfrm>
        </p:spPr>
        <p:txBody>
          <a:bodyPr>
            <a:normAutofit/>
          </a:bodyPr>
          <a:lstStyle/>
          <a:p>
            <a:pPr marL="685800" lvl="1"/>
            <a:r>
              <a:rPr lang="en-US" dirty="0"/>
              <a:t> create table heena_practice.temporary1</a:t>
            </a:r>
          </a:p>
          <a:p>
            <a:pPr marL="400050" lvl="1" indent="0">
              <a:buNone/>
            </a:pPr>
            <a:r>
              <a:rPr lang="en-US" dirty="0"/>
              <a:t>  ( </a:t>
            </a:r>
            <a:r>
              <a:rPr lang="en-US" dirty="0" err="1"/>
              <a:t>dept_id</a:t>
            </a:r>
            <a:r>
              <a:rPr lang="en-US" dirty="0"/>
              <a:t> </a:t>
            </a:r>
            <a:r>
              <a:rPr lang="en-US" dirty="0" err="1"/>
              <a:t>smallint</a:t>
            </a:r>
            <a:r>
              <a:rPr lang="en-US" dirty="0"/>
              <a:t>,</a:t>
            </a:r>
          </a:p>
          <a:p>
            <a:pPr marL="400050" lvl="1" indent="0">
              <a:buNone/>
            </a:pPr>
            <a:r>
              <a:rPr lang="en-US" dirty="0"/>
              <a:t>  </a:t>
            </a:r>
            <a:r>
              <a:rPr lang="en-US" dirty="0" err="1"/>
              <a:t>dept_name</a:t>
            </a:r>
            <a:r>
              <a:rPr lang="en-US" dirty="0"/>
              <a:t> varchar(20),</a:t>
            </a:r>
          </a:p>
          <a:p>
            <a:pPr marL="400050" lvl="1" indent="0">
              <a:buNone/>
            </a:pPr>
            <a:r>
              <a:rPr lang="en-US" dirty="0"/>
              <a:t>  salary double)</a:t>
            </a:r>
          </a:p>
          <a:p>
            <a:pPr marL="400050" lvl="1" indent="0">
              <a:buNone/>
            </a:pPr>
            <a:r>
              <a:rPr lang="en-US" dirty="0"/>
              <a:t>  row format delimited</a:t>
            </a:r>
          </a:p>
          <a:p>
            <a:pPr marL="400050" lvl="1" indent="0">
              <a:buNone/>
            </a:pPr>
            <a:r>
              <a:rPr lang="en-US" dirty="0"/>
              <a:t>  fields terminated by '|';</a:t>
            </a:r>
          </a:p>
          <a:p>
            <a:pPr marL="400050" lvl="1" indent="0">
              <a:buNone/>
            </a:pPr>
            <a:r>
              <a:rPr lang="en-US" dirty="0"/>
              <a:t>  </a:t>
            </a:r>
          </a:p>
          <a:p>
            <a:pPr marL="685800" lvl="1"/>
            <a:r>
              <a:rPr lang="en-US" dirty="0"/>
              <a:t>load data local </a:t>
            </a:r>
            <a:r>
              <a:rPr lang="en-US" dirty="0" err="1"/>
              <a:t>inpath</a:t>
            </a:r>
            <a:r>
              <a:rPr lang="en-US" dirty="0"/>
              <a:t> "/home/auto/hshaik0/data/books.txt" into table heena_practice.temporary1;</a:t>
            </a:r>
          </a:p>
          <a:p>
            <a:pPr marL="400050" lvl="1" indent="0">
              <a:buNone/>
            </a:pPr>
            <a:endParaRPr lang="en-US" dirty="0"/>
          </a:p>
          <a:p>
            <a:pPr marL="685800" lvl="1"/>
            <a:r>
              <a:rPr lang="en-US" dirty="0"/>
              <a:t>Inserting data into the table :-</a:t>
            </a:r>
          </a:p>
          <a:p>
            <a:pPr marL="400050" lvl="1" indent="0">
              <a:buNone/>
            </a:pPr>
            <a:r>
              <a:rPr lang="en-US" dirty="0"/>
              <a:t>INSERT OVERWRITE TABLE </a:t>
            </a:r>
            <a:r>
              <a:rPr lang="en-US" dirty="0" err="1"/>
              <a:t>heena_practice.external_table</a:t>
            </a:r>
            <a:r>
              <a:rPr lang="en-US" dirty="0"/>
              <a:t> select * from temporary1;</a:t>
            </a:r>
          </a:p>
          <a:p>
            <a:pPr marL="400050" lvl="1" indent="0">
              <a:buNone/>
            </a:pPr>
            <a:endParaRPr lang="en-US" dirty="0"/>
          </a:p>
          <a:p>
            <a:pPr marL="685800" lvl="1"/>
            <a:r>
              <a:rPr lang="en-US" dirty="0"/>
              <a:t>select * from </a:t>
            </a:r>
            <a:r>
              <a:rPr lang="en-US" dirty="0" err="1"/>
              <a:t>heena_practice.external_table</a:t>
            </a:r>
            <a:endParaRPr lang="en-US" dirty="0"/>
          </a:p>
        </p:txBody>
      </p:sp>
    </p:spTree>
    <p:extLst>
      <p:ext uri="{BB962C8B-B14F-4D97-AF65-F5344CB8AC3E}">
        <p14:creationId xmlns:p14="http://schemas.microsoft.com/office/powerpoint/2010/main" val="35773105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093" y="248992"/>
            <a:ext cx="8596668" cy="1320800"/>
          </a:xfrm>
        </p:spPr>
        <p:txBody>
          <a:bodyPr/>
          <a:lstStyle/>
          <a:p>
            <a:r>
              <a:rPr lang="en-US" dirty="0" smtClean="0"/>
              <a:t>Clustering</a:t>
            </a:r>
            <a:endParaRPr lang="en-US" dirty="0"/>
          </a:p>
        </p:txBody>
      </p:sp>
      <p:sp>
        <p:nvSpPr>
          <p:cNvPr id="3" name="Content Placeholder 2"/>
          <p:cNvSpPr>
            <a:spLocks noGrp="1"/>
          </p:cNvSpPr>
          <p:nvPr>
            <p:ph idx="1"/>
          </p:nvPr>
        </p:nvSpPr>
        <p:spPr>
          <a:xfrm>
            <a:off x="180305" y="1081825"/>
            <a:ext cx="10534918" cy="5254581"/>
          </a:xfrm>
        </p:spPr>
        <p:txBody>
          <a:bodyPr>
            <a:noAutofit/>
          </a:bodyPr>
          <a:lstStyle/>
          <a:p>
            <a:pPr marL="0" indent="0">
              <a:buNone/>
            </a:pPr>
            <a:endParaRPr lang="en-US" sz="1200" dirty="0"/>
          </a:p>
          <a:p>
            <a:pPr marL="0" indent="0">
              <a:buNone/>
            </a:pPr>
            <a:r>
              <a:rPr lang="en-US" sz="1200" dirty="0"/>
              <a:t>1&gt;  create table heena_practice.temporary1</a:t>
            </a:r>
          </a:p>
          <a:p>
            <a:pPr marL="0" indent="0">
              <a:buNone/>
            </a:pPr>
            <a:r>
              <a:rPr lang="en-US" sz="1200" dirty="0"/>
              <a:t>  ( </a:t>
            </a:r>
            <a:r>
              <a:rPr lang="en-US" sz="1200" dirty="0" err="1"/>
              <a:t>dept_id</a:t>
            </a:r>
            <a:r>
              <a:rPr lang="en-US" sz="1200" dirty="0"/>
              <a:t> </a:t>
            </a:r>
            <a:r>
              <a:rPr lang="en-US" sz="1200" dirty="0" err="1"/>
              <a:t>smallint</a:t>
            </a:r>
            <a:r>
              <a:rPr lang="en-US" sz="1200" dirty="0"/>
              <a:t>,</a:t>
            </a:r>
          </a:p>
          <a:p>
            <a:pPr marL="0" indent="0">
              <a:buNone/>
            </a:pPr>
            <a:r>
              <a:rPr lang="en-US" sz="1200" dirty="0"/>
              <a:t>  </a:t>
            </a:r>
            <a:r>
              <a:rPr lang="en-US" sz="1200" dirty="0" err="1"/>
              <a:t>dept_name</a:t>
            </a:r>
            <a:r>
              <a:rPr lang="en-US" sz="1200" dirty="0"/>
              <a:t> varchar(20),</a:t>
            </a:r>
          </a:p>
          <a:p>
            <a:pPr marL="0" indent="0">
              <a:buNone/>
            </a:pPr>
            <a:r>
              <a:rPr lang="en-US" sz="1200" dirty="0"/>
              <a:t>  salary double)</a:t>
            </a:r>
          </a:p>
          <a:p>
            <a:pPr marL="0" indent="0">
              <a:buNone/>
            </a:pPr>
            <a:r>
              <a:rPr lang="en-US" sz="1200" dirty="0"/>
              <a:t>  row format delimited</a:t>
            </a:r>
          </a:p>
          <a:p>
            <a:pPr marL="0" indent="0">
              <a:buNone/>
            </a:pPr>
            <a:r>
              <a:rPr lang="en-US" sz="1200" dirty="0"/>
              <a:t>  fields terminated by '|';</a:t>
            </a:r>
          </a:p>
          <a:p>
            <a:pPr marL="0" indent="0">
              <a:buNone/>
            </a:pPr>
            <a:r>
              <a:rPr lang="en-US" sz="1200" dirty="0"/>
              <a:t>  </a:t>
            </a:r>
          </a:p>
          <a:p>
            <a:pPr marL="0" indent="0">
              <a:buNone/>
            </a:pPr>
            <a:r>
              <a:rPr lang="en-US" sz="1200" dirty="0"/>
              <a:t>2&gt; load data local </a:t>
            </a:r>
            <a:r>
              <a:rPr lang="en-US" sz="1200" dirty="0" err="1"/>
              <a:t>inpath</a:t>
            </a:r>
            <a:r>
              <a:rPr lang="en-US" sz="1200" dirty="0"/>
              <a:t> "/home/auto/hshaik0/data/books.txt" into table heena_practice.temporary1</a:t>
            </a:r>
            <a:r>
              <a:rPr lang="en-US" sz="1200" dirty="0" smtClean="0"/>
              <a:t>;</a:t>
            </a:r>
            <a:endParaRPr lang="en-US" sz="1200" dirty="0"/>
          </a:p>
          <a:p>
            <a:pPr marL="0" indent="0">
              <a:buNone/>
            </a:pPr>
            <a:r>
              <a:rPr lang="en-US" sz="1200" dirty="0"/>
              <a:t>drop table </a:t>
            </a:r>
            <a:r>
              <a:rPr lang="en-US" sz="1200" dirty="0" err="1"/>
              <a:t>heena_practice.user_inf</a:t>
            </a:r>
            <a:r>
              <a:rPr lang="en-US" sz="1200" dirty="0"/>
              <a:t>;</a:t>
            </a:r>
          </a:p>
          <a:p>
            <a:pPr marL="0" indent="0">
              <a:buNone/>
            </a:pPr>
            <a:endParaRPr lang="en-US" sz="1200" dirty="0"/>
          </a:p>
          <a:p>
            <a:pPr marL="0" indent="0">
              <a:buNone/>
            </a:pPr>
            <a:r>
              <a:rPr lang="en-US" sz="1200" dirty="0" err="1"/>
              <a:t>dfs</a:t>
            </a:r>
            <a:r>
              <a:rPr lang="en-US" sz="1200" dirty="0"/>
              <a:t> -</a:t>
            </a:r>
            <a:r>
              <a:rPr lang="en-US" sz="1200" dirty="0" err="1"/>
              <a:t>rm</a:t>
            </a:r>
            <a:r>
              <a:rPr lang="en-US" sz="1200" dirty="0"/>
              <a:t> -r /user/hive/warehouse/</a:t>
            </a:r>
            <a:r>
              <a:rPr lang="en-US" sz="1200" dirty="0" err="1"/>
              <a:t>heena_practice.db</a:t>
            </a:r>
            <a:r>
              <a:rPr lang="en-US" sz="1200" dirty="0"/>
              <a:t>/</a:t>
            </a:r>
            <a:r>
              <a:rPr lang="en-US" sz="1200" dirty="0" err="1"/>
              <a:t>user_inf</a:t>
            </a:r>
            <a:r>
              <a:rPr lang="en-US" sz="1200" dirty="0"/>
              <a:t>/*;</a:t>
            </a:r>
          </a:p>
          <a:p>
            <a:pPr marL="0" indent="0">
              <a:buNone/>
            </a:pPr>
            <a:endParaRPr lang="en-US" sz="1200" dirty="0"/>
          </a:p>
        </p:txBody>
      </p:sp>
    </p:spTree>
    <p:extLst>
      <p:ext uri="{BB962C8B-B14F-4D97-AF65-F5344CB8AC3E}">
        <p14:creationId xmlns:p14="http://schemas.microsoft.com/office/powerpoint/2010/main" val="30248021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183" y="0"/>
            <a:ext cx="8772939" cy="7295881"/>
          </a:xfrm>
        </p:spPr>
        <p:txBody>
          <a:bodyPr>
            <a:noAutofit/>
          </a:bodyPr>
          <a:lstStyle/>
          <a:p>
            <a:r>
              <a:rPr lang="en-US" sz="1400" dirty="0"/>
              <a:t>3&gt; </a:t>
            </a:r>
          </a:p>
          <a:p>
            <a:r>
              <a:rPr lang="en-US" sz="1400" dirty="0"/>
              <a:t>CREATE EXTERNAL TABLE </a:t>
            </a:r>
            <a:r>
              <a:rPr lang="en-US" sz="1400" dirty="0" err="1"/>
              <a:t>heena_practice.user_inf</a:t>
            </a:r>
            <a:r>
              <a:rPr lang="en-US" sz="1400" dirty="0"/>
              <a:t>( </a:t>
            </a:r>
            <a:r>
              <a:rPr lang="en-US" sz="1400" dirty="0" err="1"/>
              <a:t>user_id</a:t>
            </a:r>
            <a:r>
              <a:rPr lang="en-US" sz="1400" dirty="0"/>
              <a:t> </a:t>
            </a:r>
            <a:r>
              <a:rPr lang="en-US" sz="1400" dirty="0" err="1"/>
              <a:t>BIGINT,firstname</a:t>
            </a:r>
            <a:r>
              <a:rPr lang="en-US" sz="1400" dirty="0"/>
              <a:t> STRING, salary DOUBLE) </a:t>
            </a:r>
          </a:p>
          <a:p>
            <a:pPr marL="400050" lvl="1" indent="0">
              <a:buNone/>
            </a:pPr>
            <a:r>
              <a:rPr lang="en-US" sz="1200" dirty="0"/>
              <a:t>CLUSTERED BY(</a:t>
            </a:r>
            <a:r>
              <a:rPr lang="en-US" sz="1200" dirty="0" err="1"/>
              <a:t>user_id</a:t>
            </a:r>
            <a:r>
              <a:rPr lang="en-US" sz="1200" dirty="0"/>
              <a:t>) INTO 9 BUCKETS</a:t>
            </a:r>
          </a:p>
          <a:p>
            <a:pPr marL="400050" lvl="1" indent="0">
              <a:buNone/>
            </a:pPr>
            <a:r>
              <a:rPr lang="en-US" sz="1200" dirty="0"/>
              <a:t>ROW FORMAT DELIMITED</a:t>
            </a:r>
          </a:p>
          <a:p>
            <a:pPr marL="400050" lvl="1" indent="0">
              <a:buNone/>
            </a:pPr>
            <a:r>
              <a:rPr lang="en-US" sz="1200" dirty="0"/>
              <a:t>FIELDS TERMINATED BY '|';</a:t>
            </a:r>
          </a:p>
          <a:p>
            <a:pPr marL="400050" lvl="1" indent="0">
              <a:buNone/>
            </a:pPr>
            <a:r>
              <a:rPr lang="en-US" sz="1200" dirty="0"/>
              <a:t>--STORED AS TEXTFILE;</a:t>
            </a:r>
          </a:p>
          <a:p>
            <a:pPr marL="0" indent="0">
              <a:buNone/>
            </a:pPr>
            <a:endParaRPr lang="en-US" sz="1400" dirty="0"/>
          </a:p>
          <a:p>
            <a:pPr marL="0" indent="0">
              <a:buNone/>
            </a:pPr>
            <a:r>
              <a:rPr lang="en-US" sz="1400" dirty="0" smtClean="0"/>
              <a:t>       The </a:t>
            </a:r>
            <a:r>
              <a:rPr lang="en-US" sz="1400" dirty="0"/>
              <a:t>bucketed column name should be inside table </a:t>
            </a:r>
            <a:r>
              <a:rPr lang="en-US" sz="1400" dirty="0" smtClean="0"/>
              <a:t>definition</a:t>
            </a:r>
            <a:endParaRPr lang="en-US" sz="1400" dirty="0"/>
          </a:p>
          <a:p>
            <a:r>
              <a:rPr lang="en-US" sz="1400" dirty="0"/>
              <a:t>load data local </a:t>
            </a:r>
            <a:r>
              <a:rPr lang="en-US" sz="1400" dirty="0" err="1"/>
              <a:t>inpath</a:t>
            </a:r>
            <a:r>
              <a:rPr lang="en-US" sz="1400" dirty="0"/>
              <a:t> "/home/auto/hshaik0/data/books.txt" into table </a:t>
            </a:r>
            <a:r>
              <a:rPr lang="en-US" sz="1400" dirty="0" err="1"/>
              <a:t>heena_practice.user_inf</a:t>
            </a:r>
            <a:r>
              <a:rPr lang="en-US" sz="1400" dirty="0" smtClean="0"/>
              <a:t>;</a:t>
            </a:r>
            <a:endParaRPr lang="en-US" sz="1400" dirty="0"/>
          </a:p>
          <a:p>
            <a:r>
              <a:rPr lang="en-US" sz="1400" dirty="0"/>
              <a:t>do not load data instead override from </a:t>
            </a:r>
            <a:r>
              <a:rPr lang="en-US" sz="1400" dirty="0" err="1"/>
              <a:t>temporaray</a:t>
            </a:r>
            <a:r>
              <a:rPr lang="en-US" sz="1400" dirty="0"/>
              <a:t> table here </a:t>
            </a:r>
          </a:p>
          <a:p>
            <a:pPr marL="0" indent="0">
              <a:buNone/>
            </a:pPr>
            <a:endParaRPr lang="en-US" sz="1400" dirty="0"/>
          </a:p>
          <a:p>
            <a:r>
              <a:rPr lang="en-US" sz="1400" dirty="0"/>
              <a:t>4&gt; </a:t>
            </a:r>
            <a:r>
              <a:rPr lang="en-US" sz="1400" dirty="0" smtClean="0"/>
              <a:t>insert </a:t>
            </a:r>
            <a:r>
              <a:rPr lang="en-US" sz="1400" dirty="0"/>
              <a:t>overwrite table </a:t>
            </a:r>
            <a:r>
              <a:rPr lang="en-US" sz="1400" dirty="0" err="1"/>
              <a:t>heena_practice.user_inf</a:t>
            </a:r>
            <a:r>
              <a:rPr lang="en-US" sz="1400" dirty="0"/>
              <a:t> select </a:t>
            </a:r>
            <a:r>
              <a:rPr lang="en-US" sz="1400" dirty="0" err="1"/>
              <a:t>dept_id,dept_name,salary</a:t>
            </a:r>
            <a:r>
              <a:rPr lang="en-US" sz="1400" dirty="0"/>
              <a:t> from heena_practice.temporary1</a:t>
            </a:r>
            <a:r>
              <a:rPr lang="en-US" sz="1400" dirty="0" smtClean="0"/>
              <a:t>;</a:t>
            </a:r>
            <a:endParaRPr lang="en-US" sz="1400" dirty="0"/>
          </a:p>
          <a:p>
            <a:r>
              <a:rPr lang="en-US" sz="1400" dirty="0"/>
              <a:t>select * from  </a:t>
            </a:r>
            <a:r>
              <a:rPr lang="en-US" sz="1400" dirty="0" err="1"/>
              <a:t>heena_practice.user_inf</a:t>
            </a:r>
            <a:r>
              <a:rPr lang="en-US" sz="1400" dirty="0" smtClean="0"/>
              <a:t>;</a:t>
            </a:r>
            <a:endParaRPr lang="en-US" sz="1400" dirty="0"/>
          </a:p>
          <a:p>
            <a:r>
              <a:rPr lang="en-US" sz="1400" dirty="0" err="1"/>
              <a:t>dfs</a:t>
            </a:r>
            <a:r>
              <a:rPr lang="en-US" sz="1400" dirty="0"/>
              <a:t> -ls /user/hive/warehouse/</a:t>
            </a:r>
            <a:r>
              <a:rPr lang="en-US" sz="1400" dirty="0" err="1"/>
              <a:t>heena_practice.db</a:t>
            </a:r>
            <a:r>
              <a:rPr lang="en-US" sz="1400" dirty="0"/>
              <a:t>/</a:t>
            </a:r>
            <a:r>
              <a:rPr lang="en-US" sz="1400" dirty="0" err="1"/>
              <a:t>user_inf</a:t>
            </a:r>
            <a:r>
              <a:rPr lang="en-US" sz="1400" dirty="0" smtClean="0"/>
              <a:t>/;</a:t>
            </a:r>
          </a:p>
          <a:p>
            <a:r>
              <a:rPr lang="en-US" sz="1400" dirty="0" smtClean="0"/>
              <a:t>19/04/15 </a:t>
            </a:r>
            <a:r>
              <a:rPr lang="en-US" sz="1400" dirty="0"/>
              <a:t>16:05:44 INFO </a:t>
            </a:r>
            <a:r>
              <a:rPr lang="en-US" sz="1400" dirty="0" err="1"/>
              <a:t>gcs.GoogleHadoopFileSystemBase</a:t>
            </a:r>
            <a:r>
              <a:rPr lang="en-US" sz="1400" dirty="0"/>
              <a:t>: GHFS version: 1.6.0-hadoop2</a:t>
            </a:r>
          </a:p>
          <a:p>
            <a:r>
              <a:rPr lang="en-US" sz="1400" dirty="0"/>
              <a:t>-</a:t>
            </a:r>
            <a:r>
              <a:rPr lang="en-US" sz="1400" dirty="0" err="1"/>
              <a:t>rwxrwxrwx</a:t>
            </a:r>
            <a:r>
              <a:rPr lang="en-US" sz="1400" dirty="0"/>
              <a:t>   3 hshaik0 </a:t>
            </a:r>
            <a:r>
              <a:rPr lang="en-US" sz="1400" dirty="0" err="1"/>
              <a:t>hdfs</a:t>
            </a:r>
            <a:r>
              <a:rPr lang="en-US" sz="1400" dirty="0"/>
              <a:t> 40B 2019-04-15 16:05 /user/hive/warehouse/</a:t>
            </a:r>
            <a:r>
              <a:rPr lang="en-US" sz="1400" dirty="0" err="1"/>
              <a:t>heena_practice.db</a:t>
            </a:r>
            <a:r>
              <a:rPr lang="en-US" sz="1400" dirty="0"/>
              <a:t>/</a:t>
            </a:r>
            <a:r>
              <a:rPr lang="en-US" sz="1400" dirty="0" err="1"/>
              <a:t>user_inf</a:t>
            </a:r>
            <a:r>
              <a:rPr lang="en-US" sz="1400" dirty="0"/>
              <a:t>/books.txt</a:t>
            </a:r>
          </a:p>
          <a:p>
            <a:pPr marL="0" indent="0">
              <a:buNone/>
            </a:pPr>
            <a:endParaRPr lang="en-US" sz="1400" dirty="0"/>
          </a:p>
        </p:txBody>
      </p:sp>
    </p:spTree>
    <p:extLst>
      <p:ext uri="{BB962C8B-B14F-4D97-AF65-F5344CB8AC3E}">
        <p14:creationId xmlns:p14="http://schemas.microsoft.com/office/powerpoint/2010/main" val="7939689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 </a:t>
            </a:r>
            <a:endParaRPr lang="en-US" dirty="0"/>
          </a:p>
        </p:txBody>
      </p:sp>
      <p:sp>
        <p:nvSpPr>
          <p:cNvPr id="3" name="Content Placeholder 2"/>
          <p:cNvSpPr>
            <a:spLocks noGrp="1"/>
          </p:cNvSpPr>
          <p:nvPr>
            <p:ph idx="1"/>
          </p:nvPr>
        </p:nvSpPr>
        <p:spPr>
          <a:xfrm>
            <a:off x="677334" y="1545465"/>
            <a:ext cx="8596668" cy="4495897"/>
          </a:xfrm>
        </p:spPr>
        <p:txBody>
          <a:bodyPr/>
          <a:lstStyle/>
          <a:p>
            <a:pPr fontAlgn="base"/>
            <a:r>
              <a:rPr lang="en-US" dirty="0"/>
              <a:t>CREATE TABLE table_tab1 (id INT, name STRING, </a:t>
            </a:r>
            <a:r>
              <a:rPr lang="en-US" dirty="0" err="1"/>
              <a:t>dept</a:t>
            </a:r>
            <a:r>
              <a:rPr lang="en-US" dirty="0"/>
              <a:t> STRING, </a:t>
            </a:r>
            <a:r>
              <a:rPr lang="en-US" dirty="0" err="1"/>
              <a:t>yoj</a:t>
            </a:r>
            <a:r>
              <a:rPr lang="en-US" dirty="0"/>
              <a:t> INT) PARTITIONED BY (year STRING);</a:t>
            </a:r>
          </a:p>
          <a:p>
            <a:pPr fontAlgn="base"/>
            <a:r>
              <a:rPr lang="en-US" dirty="0"/>
              <a:t>LOAD DATA LOCAL INPATH tab1’/</a:t>
            </a:r>
            <a:r>
              <a:rPr lang="en-US" dirty="0" err="1"/>
              <a:t>clientdata</a:t>
            </a:r>
            <a:r>
              <a:rPr lang="en-US" dirty="0"/>
              <a:t>/2009/file2’</a:t>
            </a:r>
            <a:r>
              <a:rPr lang="en-US" dirty="0">
                <a:solidFill>
                  <a:schemeClr val="accent1">
                    <a:lumMod val="75000"/>
                  </a:schemeClr>
                </a:solidFill>
              </a:rPr>
              <a:t>OVERWRITE</a:t>
            </a:r>
            <a:r>
              <a:rPr lang="en-US" dirty="0"/>
              <a:t> INTO TABLE </a:t>
            </a:r>
            <a:r>
              <a:rPr lang="en-US" dirty="0" err="1"/>
              <a:t>studentTab</a:t>
            </a:r>
            <a:r>
              <a:rPr lang="en-US" dirty="0"/>
              <a:t> PARTITION (year='2009');</a:t>
            </a:r>
          </a:p>
          <a:p>
            <a:pPr fontAlgn="base"/>
            <a:r>
              <a:rPr lang="en-US" dirty="0"/>
              <a:t>LOAD DATA LOCAL INPATH tab1’/</a:t>
            </a:r>
            <a:r>
              <a:rPr lang="en-US" dirty="0" err="1"/>
              <a:t>clientdata</a:t>
            </a:r>
            <a:r>
              <a:rPr lang="en-US" dirty="0"/>
              <a:t>/2010/file3’</a:t>
            </a:r>
            <a:r>
              <a:rPr lang="en-US" dirty="0">
                <a:solidFill>
                  <a:schemeClr val="accent6">
                    <a:lumMod val="50000"/>
                  </a:schemeClr>
                </a:solidFill>
              </a:rPr>
              <a:t>OVERWRITE</a:t>
            </a:r>
            <a:r>
              <a:rPr lang="en-US" dirty="0"/>
              <a:t> INTO TABLE </a:t>
            </a:r>
            <a:r>
              <a:rPr lang="en-US" dirty="0" err="1"/>
              <a:t>studentTab</a:t>
            </a:r>
            <a:r>
              <a:rPr lang="en-US" dirty="0"/>
              <a:t> PARTITION (year='2010');</a:t>
            </a:r>
          </a:p>
          <a:p>
            <a:endParaRPr lang="en-US" dirty="0"/>
          </a:p>
        </p:txBody>
      </p:sp>
    </p:spTree>
    <p:extLst>
      <p:ext uri="{BB962C8B-B14F-4D97-AF65-F5344CB8AC3E}">
        <p14:creationId xmlns:p14="http://schemas.microsoft.com/office/powerpoint/2010/main" val="2868862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LIMITATION OF HIVE:-</a:t>
            </a:r>
            <a:br>
              <a:rPr lang="en-US" dirty="0" smtClean="0"/>
            </a:br>
            <a:endParaRPr lang="en-US" dirty="0"/>
          </a:p>
        </p:txBody>
      </p:sp>
      <p:sp>
        <p:nvSpPr>
          <p:cNvPr id="3" name="Content Placeholder 2"/>
          <p:cNvSpPr>
            <a:spLocks noGrp="1"/>
          </p:cNvSpPr>
          <p:nvPr>
            <p:ph idx="1"/>
          </p:nvPr>
        </p:nvSpPr>
        <p:spPr>
          <a:xfrm>
            <a:off x="408214" y="1255594"/>
            <a:ext cx="10797669" cy="5036024"/>
          </a:xfrm>
        </p:spPr>
        <p:txBody>
          <a:bodyPr>
            <a:normAutofit/>
          </a:bodyPr>
          <a:lstStyle/>
          <a:p>
            <a:r>
              <a:rPr lang="en-US" dirty="0">
                <a:solidFill>
                  <a:srgbClr val="002060"/>
                </a:solidFill>
              </a:rPr>
              <a:t>A design for </a:t>
            </a:r>
            <a:r>
              <a:rPr lang="en-US" dirty="0" err="1">
                <a:solidFill>
                  <a:srgbClr val="002060"/>
                </a:solidFill>
              </a:rPr>
              <a:t>OnLine</a:t>
            </a:r>
            <a:r>
              <a:rPr lang="en-US" dirty="0">
                <a:solidFill>
                  <a:srgbClr val="002060"/>
                </a:solidFill>
              </a:rPr>
              <a:t> Transaction Processing (OLTP</a:t>
            </a:r>
            <a:r>
              <a:rPr lang="en-US" dirty="0" smtClean="0">
                <a:solidFill>
                  <a:srgbClr val="002060"/>
                </a:solidFill>
              </a:rPr>
              <a:t>),hence we cant use it for financial queries</a:t>
            </a:r>
            <a:endParaRPr lang="en-US" dirty="0">
              <a:solidFill>
                <a:srgbClr val="002060"/>
              </a:solidFill>
            </a:endParaRPr>
          </a:p>
          <a:p>
            <a:r>
              <a:rPr lang="en-US" dirty="0">
                <a:solidFill>
                  <a:srgbClr val="002060"/>
                </a:solidFill>
              </a:rPr>
              <a:t>A language for real-time queries and row-level </a:t>
            </a:r>
            <a:r>
              <a:rPr lang="en-US" dirty="0" smtClean="0">
                <a:solidFill>
                  <a:srgbClr val="002060"/>
                </a:solidFill>
              </a:rPr>
              <a:t>updates</a:t>
            </a:r>
          </a:p>
          <a:p>
            <a:r>
              <a:rPr lang="en-US" b="1" dirty="0">
                <a:solidFill>
                  <a:srgbClr val="002060"/>
                </a:solidFill>
              </a:rPr>
              <a:t>doesn’t support ROW level </a:t>
            </a:r>
            <a:r>
              <a:rPr lang="en-US" b="1" dirty="0" smtClean="0">
                <a:solidFill>
                  <a:srgbClr val="002060"/>
                </a:solidFill>
              </a:rPr>
              <a:t> </a:t>
            </a:r>
            <a:r>
              <a:rPr lang="en-US" b="1" dirty="0">
                <a:solidFill>
                  <a:srgbClr val="002060"/>
                </a:solidFill>
              </a:rPr>
              <a:t>Update, Delete. But you can generate new tables   from queries or output query results to files</a:t>
            </a:r>
            <a:r>
              <a:rPr lang="en-US" b="1" dirty="0" smtClean="0">
                <a:solidFill>
                  <a:srgbClr val="002060"/>
                </a:solidFill>
              </a:rPr>
              <a:t>.</a:t>
            </a:r>
            <a:endParaRPr lang="en-US" dirty="0" smtClean="0">
              <a:solidFill>
                <a:srgbClr val="002060"/>
              </a:solidFill>
            </a:endParaRPr>
          </a:p>
          <a:p>
            <a:r>
              <a:rPr lang="en-US" dirty="0" smtClean="0">
                <a:solidFill>
                  <a:srgbClr val="002060"/>
                </a:solidFill>
              </a:rPr>
              <a:t>SLOW as compare to other query languages</a:t>
            </a:r>
          </a:p>
          <a:p>
            <a:r>
              <a:rPr lang="en-US" b="1" dirty="0" smtClean="0">
                <a:solidFill>
                  <a:srgbClr val="002060"/>
                </a:solidFill>
              </a:rPr>
              <a:t>You </a:t>
            </a:r>
            <a:r>
              <a:rPr lang="en-US" b="1" dirty="0">
                <a:solidFill>
                  <a:srgbClr val="002060"/>
                </a:solidFill>
              </a:rPr>
              <a:t>can only do bulk </a:t>
            </a:r>
            <a:r>
              <a:rPr lang="en-US" b="1" dirty="0" smtClean="0">
                <a:solidFill>
                  <a:srgbClr val="002060"/>
                </a:solidFill>
              </a:rPr>
              <a:t>delete</a:t>
            </a:r>
          </a:p>
          <a:p>
            <a:r>
              <a:rPr lang="en-US" dirty="0" smtClean="0">
                <a:solidFill>
                  <a:srgbClr val="002060"/>
                </a:solidFill>
              </a:rPr>
              <a:t>From </a:t>
            </a:r>
            <a:r>
              <a:rPr lang="en-US" dirty="0">
                <a:solidFill>
                  <a:srgbClr val="002060"/>
                </a:solidFill>
              </a:rPr>
              <a:t>the security aspect HIVE is not reliable. The file ownership model of Hadoop, where one owner and group own a file, is different than the model many databases have implemented where access is granted and revoked on a table in a row- or column-based manner</a:t>
            </a:r>
            <a:r>
              <a:rPr lang="en-US" dirty="0" smtClean="0">
                <a:solidFill>
                  <a:srgbClr val="002060"/>
                </a:solidFill>
              </a:rPr>
              <a:t>.</a:t>
            </a:r>
          </a:p>
          <a:p>
            <a:r>
              <a:rPr lang="en-US" dirty="0" smtClean="0">
                <a:solidFill>
                  <a:srgbClr val="002060"/>
                </a:solidFill>
              </a:rPr>
              <a:t>if </a:t>
            </a:r>
            <a:r>
              <a:rPr lang="en-US" dirty="0">
                <a:solidFill>
                  <a:srgbClr val="002060"/>
                </a:solidFill>
              </a:rPr>
              <a:t>we want to achieve OLTP features for large-scale data, we have to use a  NoSQL database(Casandra, Dynamo DB).</a:t>
            </a:r>
          </a:p>
          <a:p>
            <a:endParaRPr lang="en-US" dirty="0"/>
          </a:p>
          <a:p>
            <a:endParaRPr lang="en-US" dirty="0"/>
          </a:p>
        </p:txBody>
      </p:sp>
    </p:spTree>
    <p:extLst>
      <p:ext uri="{BB962C8B-B14F-4D97-AF65-F5344CB8AC3E}">
        <p14:creationId xmlns:p14="http://schemas.microsoft.com/office/powerpoint/2010/main" val="20008150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296863" y="347663"/>
            <a:ext cx="8977312" cy="5694362"/>
          </a:xfrm>
        </p:spPr>
        <p:txBody>
          <a:bodyPr>
            <a:noAutofit/>
          </a:bodyPr>
          <a:lstStyle/>
          <a:p>
            <a:r>
              <a:rPr lang="en-US" sz="1200" dirty="0"/>
              <a:t>PARTITIONING:</a:t>
            </a:r>
          </a:p>
          <a:p>
            <a:endParaRPr lang="en-US" sz="1200" dirty="0"/>
          </a:p>
          <a:p>
            <a:r>
              <a:rPr lang="en-US" sz="1200" dirty="0"/>
              <a:t>CREATE TABLE </a:t>
            </a:r>
            <a:r>
              <a:rPr lang="en-US" sz="1200" dirty="0" err="1"/>
              <a:t>heena_practice.single_partitioned</a:t>
            </a:r>
            <a:r>
              <a:rPr lang="en-US" sz="1200" dirty="0"/>
              <a:t>(id INT, name STRING, </a:t>
            </a:r>
            <a:r>
              <a:rPr lang="en-US" sz="1200" dirty="0" err="1"/>
              <a:t>dept</a:t>
            </a:r>
            <a:r>
              <a:rPr lang="en-US" sz="1200" dirty="0"/>
              <a:t> STRING, </a:t>
            </a:r>
            <a:r>
              <a:rPr lang="en-US" sz="1200" dirty="0" err="1"/>
              <a:t>yoj</a:t>
            </a:r>
            <a:r>
              <a:rPr lang="en-US" sz="1200" dirty="0"/>
              <a:t> DOUBLE)</a:t>
            </a:r>
          </a:p>
          <a:p>
            <a:r>
              <a:rPr lang="en-US" sz="1200" dirty="0"/>
              <a:t>PARTITIONED BY (year STRING)</a:t>
            </a:r>
          </a:p>
          <a:p>
            <a:r>
              <a:rPr lang="en-US" sz="1200" dirty="0"/>
              <a:t>ROW FORMAT DELIMITED</a:t>
            </a:r>
          </a:p>
          <a:p>
            <a:r>
              <a:rPr lang="en-US" sz="1200" dirty="0"/>
              <a:t>FIELDS TERMINATED BY '|'</a:t>
            </a:r>
          </a:p>
          <a:p>
            <a:r>
              <a:rPr lang="en-US" sz="1200" dirty="0"/>
              <a:t>STORED AS TEXTFILE;</a:t>
            </a:r>
          </a:p>
          <a:p>
            <a:endParaRPr lang="en-US" sz="1200" dirty="0"/>
          </a:p>
          <a:p>
            <a:r>
              <a:rPr lang="en-US" sz="1200" dirty="0" smtClean="0"/>
              <a:t>load </a:t>
            </a:r>
            <a:r>
              <a:rPr lang="en-US" sz="1200" dirty="0"/>
              <a:t>data local </a:t>
            </a:r>
            <a:r>
              <a:rPr lang="en-US" sz="1200" dirty="0" err="1"/>
              <a:t>inpath</a:t>
            </a:r>
            <a:r>
              <a:rPr lang="en-US" sz="1200" dirty="0"/>
              <a:t> "/home/auto/hshaik0/data/single_partitioned.txt" into table </a:t>
            </a:r>
            <a:r>
              <a:rPr lang="en-US" sz="1200" dirty="0" err="1"/>
              <a:t>heena_practice.single_partitioned</a:t>
            </a:r>
            <a:r>
              <a:rPr lang="en-US" sz="1200" dirty="0"/>
              <a:t>;</a:t>
            </a:r>
          </a:p>
          <a:p>
            <a:endParaRPr lang="en-US" sz="1200" dirty="0"/>
          </a:p>
          <a:p>
            <a:pPr marL="0" indent="0">
              <a:buNone/>
            </a:pPr>
            <a:r>
              <a:rPr lang="en-US" sz="1200" dirty="0" smtClean="0"/>
              <a:t>       here </a:t>
            </a:r>
            <a:r>
              <a:rPr lang="en-US" sz="1200" dirty="0"/>
              <a:t>data will be go into partition directory hence we need to load partition data directory</a:t>
            </a:r>
          </a:p>
          <a:p>
            <a:pPr marL="0" indent="0">
              <a:buNone/>
            </a:pPr>
            <a:endParaRPr lang="en-US" sz="1200" dirty="0"/>
          </a:p>
          <a:p>
            <a:r>
              <a:rPr lang="en-US" sz="1200" dirty="0"/>
              <a:t>load data local </a:t>
            </a:r>
            <a:r>
              <a:rPr lang="en-US" sz="1200" dirty="0" err="1"/>
              <a:t>inpath</a:t>
            </a:r>
            <a:r>
              <a:rPr lang="en-US" sz="1200" dirty="0"/>
              <a:t>  "/home/auto/hshaik0/data/books.txt" overwrite into table </a:t>
            </a:r>
            <a:r>
              <a:rPr lang="en-US" sz="1200" dirty="0" err="1"/>
              <a:t>heena_practice.single_partitioned</a:t>
            </a:r>
            <a:endParaRPr lang="en-US" sz="1200" dirty="0"/>
          </a:p>
          <a:p>
            <a:pPr marL="0" indent="0">
              <a:buNone/>
            </a:pPr>
            <a:r>
              <a:rPr lang="en-US" sz="1200" dirty="0" smtClean="0"/>
              <a:t>	partition </a:t>
            </a:r>
            <a:r>
              <a:rPr lang="en-US" sz="1200" dirty="0"/>
              <a:t>(year='2008</a:t>
            </a:r>
            <a:r>
              <a:rPr lang="en-US" sz="1200" dirty="0" smtClean="0"/>
              <a:t>');</a:t>
            </a:r>
            <a:endParaRPr lang="en-US" sz="1200" dirty="0"/>
          </a:p>
          <a:p>
            <a:r>
              <a:rPr lang="en-US" sz="1200" dirty="0" smtClean="0"/>
              <a:t>Loading </a:t>
            </a:r>
            <a:r>
              <a:rPr lang="en-US" sz="1200" dirty="0"/>
              <a:t>data to table </a:t>
            </a:r>
            <a:r>
              <a:rPr lang="en-US" sz="1200" dirty="0" err="1"/>
              <a:t>heena_practice.single_partitioned</a:t>
            </a:r>
            <a:r>
              <a:rPr lang="en-US" sz="1200" dirty="0"/>
              <a:t> partition (year=180706)</a:t>
            </a:r>
          </a:p>
          <a:p>
            <a:pPr marL="0" indent="0">
              <a:buNone/>
            </a:pPr>
            <a:r>
              <a:rPr lang="en-US" sz="1200" dirty="0" smtClean="0"/>
              <a:t>       Partition </a:t>
            </a:r>
            <a:r>
              <a:rPr lang="en-US" sz="1200" dirty="0" err="1"/>
              <a:t>heena_practice.single_partitioned</a:t>
            </a:r>
            <a:r>
              <a:rPr lang="en-US" sz="1200" dirty="0"/>
              <a:t>{year=180706} stats: [</a:t>
            </a:r>
            <a:r>
              <a:rPr lang="en-US" sz="1200" dirty="0" err="1"/>
              <a:t>numFiles</a:t>
            </a:r>
            <a:r>
              <a:rPr lang="en-US" sz="1200" dirty="0"/>
              <a:t>=2, </a:t>
            </a:r>
            <a:r>
              <a:rPr lang="en-US" sz="1200" dirty="0" err="1"/>
              <a:t>numRows</a:t>
            </a:r>
            <a:r>
              <a:rPr lang="en-US" sz="1200" dirty="0"/>
              <a:t>=0, </a:t>
            </a:r>
            <a:r>
              <a:rPr lang="en-US" sz="1200" dirty="0" err="1"/>
              <a:t>totalSize</a:t>
            </a:r>
            <a:r>
              <a:rPr lang="en-US" sz="1200" dirty="0"/>
              <a:t>=80, </a:t>
            </a:r>
            <a:r>
              <a:rPr lang="en-US" sz="1200" dirty="0" err="1"/>
              <a:t>rawDataSize</a:t>
            </a:r>
            <a:r>
              <a:rPr lang="en-US" sz="1200" dirty="0"/>
              <a:t>=0]</a:t>
            </a:r>
          </a:p>
          <a:p>
            <a:r>
              <a:rPr lang="en-US" sz="1200" dirty="0"/>
              <a:t>			</a:t>
            </a:r>
            <a:r>
              <a:rPr lang="en-US" sz="1200" dirty="0" smtClean="0"/>
              <a:t>OK</a:t>
            </a:r>
            <a:r>
              <a:rPr lang="en-US" sz="1200" dirty="0"/>
              <a:t>	</a:t>
            </a:r>
          </a:p>
          <a:p>
            <a:r>
              <a:rPr lang="en-US" sz="1200" dirty="0"/>
              <a:t>select * from </a:t>
            </a:r>
            <a:r>
              <a:rPr lang="en-US" sz="1200" dirty="0" err="1"/>
              <a:t>heena_practice.single_partitioned</a:t>
            </a:r>
            <a:r>
              <a:rPr lang="en-US" sz="1200" dirty="0"/>
              <a:t>;</a:t>
            </a:r>
          </a:p>
          <a:p>
            <a:endParaRPr lang="en-US" sz="1200" dirty="0"/>
          </a:p>
          <a:p>
            <a:r>
              <a:rPr lang="en-US" sz="1200" dirty="0"/>
              <a:t>Partition directory</a:t>
            </a:r>
          </a:p>
          <a:p>
            <a:r>
              <a:rPr lang="en-US" sz="1200" dirty="0"/>
              <a:t>19/04/15 15:54:36 INFO </a:t>
            </a:r>
            <a:r>
              <a:rPr lang="en-US" sz="1200" dirty="0" err="1"/>
              <a:t>gcs.GoogleHadoopFileSystemBase</a:t>
            </a:r>
            <a:r>
              <a:rPr lang="en-US" sz="1200" dirty="0"/>
              <a:t>: GHFS version: 1.6.0-hadoop2</a:t>
            </a:r>
          </a:p>
          <a:p>
            <a:r>
              <a:rPr lang="en-US" sz="1200" dirty="0" err="1"/>
              <a:t>drwxrwxrwx</a:t>
            </a:r>
            <a:r>
              <a:rPr lang="en-US" sz="1200" dirty="0"/>
              <a:t>   - hshaik0 </a:t>
            </a:r>
            <a:r>
              <a:rPr lang="en-US" sz="1200" dirty="0" err="1"/>
              <a:t>hdfs</a:t>
            </a:r>
            <a:r>
              <a:rPr lang="en-US" sz="1200" dirty="0"/>
              <a:t> 0B 2019-04-15 15:52 /user/hive/warehouse/</a:t>
            </a:r>
            <a:r>
              <a:rPr lang="en-US" sz="1200" dirty="0" err="1"/>
              <a:t>heena_practice.db</a:t>
            </a:r>
            <a:r>
              <a:rPr lang="en-US" sz="1200" dirty="0"/>
              <a:t>/</a:t>
            </a:r>
            <a:r>
              <a:rPr lang="en-US" sz="1200" dirty="0" err="1"/>
              <a:t>single_partitioned</a:t>
            </a:r>
            <a:r>
              <a:rPr lang="en-US" sz="1200" dirty="0"/>
              <a:t>/year=2008/books.txt</a:t>
            </a:r>
          </a:p>
          <a:p>
            <a:r>
              <a:rPr lang="en-US" sz="1200" dirty="0"/>
              <a:t>-bash-4.1$</a:t>
            </a:r>
          </a:p>
          <a:p>
            <a:endParaRPr lang="en-US" sz="1200" dirty="0"/>
          </a:p>
        </p:txBody>
      </p:sp>
    </p:spTree>
    <p:extLst>
      <p:ext uri="{BB962C8B-B14F-4D97-AF65-F5344CB8AC3E}">
        <p14:creationId xmlns:p14="http://schemas.microsoft.com/office/powerpoint/2010/main" val="28456327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ALTER TABLE </a:t>
            </a:r>
            <a:r>
              <a:rPr lang="en-US" dirty="0" err="1"/>
              <a:t>book_store</a:t>
            </a:r>
            <a:r>
              <a:rPr lang="en-US" dirty="0"/>
              <a:t> RENAME to book_store1</a:t>
            </a:r>
          </a:p>
          <a:p>
            <a:r>
              <a:rPr lang="en-US" dirty="0"/>
              <a:t>ALTER TABLE </a:t>
            </a:r>
            <a:r>
              <a:rPr lang="en-US" dirty="0" err="1"/>
              <a:t>book_store</a:t>
            </a:r>
            <a:r>
              <a:rPr lang="en-US" dirty="0"/>
              <a:t> ADD COLUMNS(</a:t>
            </a:r>
            <a:r>
              <a:rPr lang="en-US" dirty="0" err="1"/>
              <a:t>new_price</a:t>
            </a:r>
            <a:r>
              <a:rPr lang="en-US" dirty="0"/>
              <a:t> </a:t>
            </a:r>
            <a:r>
              <a:rPr lang="en-US" dirty="0" err="1"/>
              <a:t>int</a:t>
            </a:r>
            <a:r>
              <a:rPr lang="en-US" dirty="0"/>
              <a:t>);</a:t>
            </a:r>
          </a:p>
          <a:p>
            <a:r>
              <a:rPr lang="en-US" dirty="0"/>
              <a:t>alter table </a:t>
            </a:r>
            <a:r>
              <a:rPr lang="en-US" dirty="0" err="1"/>
              <a:t>book_store</a:t>
            </a:r>
            <a:r>
              <a:rPr lang="en-US" dirty="0"/>
              <a:t> change </a:t>
            </a:r>
            <a:r>
              <a:rPr lang="en-US" dirty="0" err="1"/>
              <a:t>new_price</a:t>
            </a:r>
            <a:r>
              <a:rPr lang="en-US" dirty="0"/>
              <a:t>  </a:t>
            </a:r>
            <a:r>
              <a:rPr lang="en-US" dirty="0" err="1"/>
              <a:t>updated_price</a:t>
            </a:r>
            <a:r>
              <a:rPr lang="en-US" dirty="0"/>
              <a:t> double;</a:t>
            </a:r>
          </a:p>
          <a:p>
            <a:r>
              <a:rPr lang="en-US" dirty="0"/>
              <a:t>alter table </a:t>
            </a:r>
            <a:r>
              <a:rPr lang="en-US" dirty="0" err="1"/>
              <a:t>book_store</a:t>
            </a:r>
            <a:r>
              <a:rPr lang="en-US" dirty="0"/>
              <a:t> change </a:t>
            </a:r>
            <a:r>
              <a:rPr lang="en-US" dirty="0" err="1"/>
              <a:t>book_price</a:t>
            </a:r>
            <a:r>
              <a:rPr lang="en-US" dirty="0"/>
              <a:t> </a:t>
            </a:r>
            <a:r>
              <a:rPr lang="en-US" dirty="0" err="1"/>
              <a:t>book_price</a:t>
            </a:r>
            <a:r>
              <a:rPr lang="en-US" dirty="0"/>
              <a:t> double;</a:t>
            </a:r>
          </a:p>
          <a:p>
            <a:endParaRPr lang="en-US" dirty="0"/>
          </a:p>
        </p:txBody>
      </p:sp>
    </p:spTree>
    <p:extLst>
      <p:ext uri="{BB962C8B-B14F-4D97-AF65-F5344CB8AC3E}">
        <p14:creationId xmlns:p14="http://schemas.microsoft.com/office/powerpoint/2010/main" val="19951472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 and Clustering</a:t>
            </a:r>
            <a:endParaRPr lang="en-US" dirty="0"/>
          </a:p>
        </p:txBody>
      </p:sp>
      <p:sp>
        <p:nvSpPr>
          <p:cNvPr id="3" name="Content Placeholder 2"/>
          <p:cNvSpPr>
            <a:spLocks noGrp="1"/>
          </p:cNvSpPr>
          <p:nvPr>
            <p:ph idx="1"/>
          </p:nvPr>
        </p:nvSpPr>
        <p:spPr>
          <a:xfrm>
            <a:off x="677334" y="1532587"/>
            <a:ext cx="8596668" cy="4508776"/>
          </a:xfrm>
        </p:spPr>
        <p:txBody>
          <a:bodyPr>
            <a:normAutofit/>
          </a:bodyPr>
          <a:lstStyle/>
          <a:p>
            <a:r>
              <a:rPr lang="en-US" dirty="0"/>
              <a:t>CREATE TABLE </a:t>
            </a:r>
            <a:r>
              <a:rPr lang="en-US" dirty="0" err="1"/>
              <a:t>bucketed_user</a:t>
            </a:r>
            <a:r>
              <a:rPr lang="en-US" dirty="0"/>
              <a:t>(</a:t>
            </a:r>
            <a:br>
              <a:rPr lang="en-US" dirty="0"/>
            </a:br>
            <a:r>
              <a:rPr lang="en-US" dirty="0"/>
              <a:t>       </a:t>
            </a:r>
            <a:r>
              <a:rPr lang="en-US" dirty="0" err="1"/>
              <a:t>firstname</a:t>
            </a:r>
            <a:r>
              <a:rPr lang="en-US" dirty="0"/>
              <a:t> VARCHAR(64),</a:t>
            </a:r>
            <a:br>
              <a:rPr lang="en-US" dirty="0"/>
            </a:br>
            <a:r>
              <a:rPr lang="en-US" dirty="0"/>
              <a:t>        </a:t>
            </a:r>
            <a:r>
              <a:rPr lang="en-US" dirty="0" err="1"/>
              <a:t>lastname</a:t>
            </a:r>
            <a:r>
              <a:rPr lang="en-US" dirty="0"/>
              <a:t>  VARCHAR(64),</a:t>
            </a:r>
            <a:br>
              <a:rPr lang="en-US" dirty="0"/>
            </a:br>
            <a:r>
              <a:rPr lang="en-US" dirty="0"/>
              <a:t>        address   STRING,</a:t>
            </a:r>
            <a:br>
              <a:rPr lang="en-US" dirty="0"/>
            </a:br>
            <a:r>
              <a:rPr lang="en-US" dirty="0"/>
              <a:t>        city  VARCHAR(64),</a:t>
            </a:r>
            <a:br>
              <a:rPr lang="en-US" dirty="0"/>
            </a:br>
            <a:r>
              <a:rPr lang="en-US" dirty="0"/>
              <a:t>       state  VARCHAR(64),</a:t>
            </a:r>
            <a:br>
              <a:rPr lang="en-US" dirty="0"/>
            </a:br>
            <a:r>
              <a:rPr lang="en-US" dirty="0"/>
              <a:t>        post      STRING,</a:t>
            </a:r>
            <a:br>
              <a:rPr lang="en-US" dirty="0"/>
            </a:br>
            <a:r>
              <a:rPr lang="en-US" dirty="0"/>
              <a:t>        phone1    VARCHAR(64),</a:t>
            </a:r>
            <a:br>
              <a:rPr lang="en-US" dirty="0"/>
            </a:br>
            <a:r>
              <a:rPr lang="en-US" dirty="0"/>
              <a:t>        phone2    STRING,</a:t>
            </a:r>
            <a:br>
              <a:rPr lang="en-US" dirty="0"/>
            </a:br>
            <a:r>
              <a:rPr lang="en-US" dirty="0"/>
              <a:t>        email     STRING,</a:t>
            </a:r>
            <a:br>
              <a:rPr lang="en-US" dirty="0"/>
            </a:br>
            <a:r>
              <a:rPr lang="en-US" dirty="0"/>
              <a:t>        web       STRING</a:t>
            </a:r>
            <a:br>
              <a:rPr lang="en-US" dirty="0"/>
            </a:br>
            <a:r>
              <a:rPr lang="en-US" dirty="0"/>
              <a:t>        )</a:t>
            </a:r>
            <a:br>
              <a:rPr lang="en-US" dirty="0"/>
            </a:br>
            <a:r>
              <a:rPr lang="en-US" dirty="0"/>
              <a:t>       COMMENT ‘A bucketed sorted user table’</a:t>
            </a:r>
            <a:br>
              <a:rPr lang="en-US" dirty="0"/>
            </a:br>
            <a:r>
              <a:rPr lang="en-US" dirty="0"/>
              <a:t>        PARTITIONED BY (country VARCHAR(64))</a:t>
            </a:r>
            <a:br>
              <a:rPr lang="en-US" dirty="0"/>
            </a:br>
            <a:r>
              <a:rPr lang="en-US" dirty="0"/>
              <a:t>       CLUSTERED BY (state) SORTED BY (city) INTO 32 BUCKETS</a:t>
            </a:r>
            <a:br>
              <a:rPr lang="en-US" dirty="0"/>
            </a:br>
            <a:r>
              <a:rPr lang="en-US" dirty="0"/>
              <a:t>        STORED AS SEQUENCEFILE;</a:t>
            </a:r>
            <a:endParaRPr lang="en-US" b="1" dirty="0"/>
          </a:p>
        </p:txBody>
      </p:sp>
    </p:spTree>
    <p:extLst>
      <p:ext uri="{BB962C8B-B14F-4D97-AF65-F5344CB8AC3E}">
        <p14:creationId xmlns:p14="http://schemas.microsoft.com/office/powerpoint/2010/main" val="16840320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761" y="-154546"/>
            <a:ext cx="8823241" cy="566670"/>
          </a:xfrm>
        </p:spPr>
        <p:txBody>
          <a:bodyPr>
            <a:normAutofit fontScale="90000"/>
          </a:bodyPr>
          <a:lstStyle/>
          <a:p>
            <a:r>
              <a:rPr lang="en-US" dirty="0" smtClean="0"/>
              <a:t>Loading data into the bucketed table </a:t>
            </a:r>
            <a:endParaRPr lang="en-US" dirty="0"/>
          </a:p>
        </p:txBody>
      </p:sp>
      <p:sp>
        <p:nvSpPr>
          <p:cNvPr id="3" name="Content Placeholder 2"/>
          <p:cNvSpPr>
            <a:spLocks noGrp="1"/>
          </p:cNvSpPr>
          <p:nvPr>
            <p:ph idx="1"/>
          </p:nvPr>
        </p:nvSpPr>
        <p:spPr>
          <a:xfrm>
            <a:off x="141668" y="540913"/>
            <a:ext cx="12672811" cy="6774287"/>
          </a:xfrm>
        </p:spPr>
        <p:txBody>
          <a:bodyPr>
            <a:noAutofit/>
          </a:bodyPr>
          <a:lstStyle/>
          <a:p>
            <a:pPr fontAlgn="base"/>
            <a:r>
              <a:rPr lang="en-US" sz="900" dirty="0"/>
              <a:t>set </a:t>
            </a:r>
            <a:r>
              <a:rPr lang="en-US" sz="900" dirty="0" err="1"/>
              <a:t>hive.exec.dynamic.partition</a:t>
            </a:r>
            <a:r>
              <a:rPr lang="en-US" sz="900" dirty="0"/>
              <a:t>=true;</a:t>
            </a:r>
          </a:p>
          <a:p>
            <a:pPr fontAlgn="base"/>
            <a:r>
              <a:rPr lang="en-US" sz="900" dirty="0"/>
              <a:t>set </a:t>
            </a:r>
            <a:r>
              <a:rPr lang="en-US" sz="900" dirty="0" err="1"/>
              <a:t>hive.exec.dynamic.partition.mode</a:t>
            </a:r>
            <a:r>
              <a:rPr lang="en-US" sz="900" dirty="0"/>
              <a:t>=</a:t>
            </a:r>
            <a:r>
              <a:rPr lang="en-US" sz="900" dirty="0" err="1"/>
              <a:t>nonstrict</a:t>
            </a:r>
            <a:r>
              <a:rPr lang="en-US" sz="900" dirty="0"/>
              <a:t>;</a:t>
            </a:r>
          </a:p>
          <a:p>
            <a:pPr fontAlgn="base"/>
            <a:r>
              <a:rPr lang="en-US" sz="900" dirty="0"/>
              <a:t>set </a:t>
            </a:r>
            <a:r>
              <a:rPr lang="en-US" sz="900" dirty="0" err="1"/>
              <a:t>hive.exec.max.dynamic.partitions.pernode</a:t>
            </a:r>
            <a:r>
              <a:rPr lang="en-US" sz="900" dirty="0"/>
              <a:t>=1000;</a:t>
            </a:r>
          </a:p>
          <a:p>
            <a:pPr fontAlgn="base"/>
            <a:r>
              <a:rPr lang="en-US" sz="900" dirty="0"/>
              <a:t>set </a:t>
            </a:r>
            <a:r>
              <a:rPr lang="en-US" sz="900" dirty="0" err="1"/>
              <a:t>hive.enforce.bucketing</a:t>
            </a:r>
            <a:r>
              <a:rPr lang="en-US" sz="900" dirty="0"/>
              <a:t> = true;</a:t>
            </a:r>
          </a:p>
          <a:p>
            <a:pPr fontAlgn="base"/>
            <a:r>
              <a:rPr lang="en-US" sz="900" dirty="0"/>
              <a:t>DROP TABLE IF EXISTS </a:t>
            </a:r>
            <a:r>
              <a:rPr lang="en-US" sz="900" dirty="0" err="1"/>
              <a:t>bucketed_user</a:t>
            </a:r>
            <a:r>
              <a:rPr lang="en-US" sz="900" dirty="0"/>
              <a:t>;</a:t>
            </a:r>
          </a:p>
          <a:p>
            <a:pPr fontAlgn="base"/>
            <a:r>
              <a:rPr lang="en-US" sz="900" dirty="0"/>
              <a:t>CREATE TEMPORARY TABLE </a:t>
            </a:r>
            <a:r>
              <a:rPr lang="en-US" sz="900" b="1" dirty="0" err="1"/>
              <a:t>temp_user</a:t>
            </a:r>
            <a:r>
              <a:rPr lang="en-US" sz="900" dirty="0"/>
              <a:t>(</a:t>
            </a:r>
          </a:p>
          <a:p>
            <a:pPr fontAlgn="base"/>
            <a:r>
              <a:rPr lang="en-US" sz="900" dirty="0" err="1"/>
              <a:t>firstname</a:t>
            </a:r>
            <a:r>
              <a:rPr lang="en-US" sz="900" dirty="0"/>
              <a:t> </a:t>
            </a:r>
            <a:r>
              <a:rPr lang="en-US" sz="900" b="1" dirty="0"/>
              <a:t>VARCHAR</a:t>
            </a:r>
            <a:r>
              <a:rPr lang="en-US" sz="900" dirty="0"/>
              <a:t>(64),</a:t>
            </a:r>
          </a:p>
          <a:p>
            <a:pPr fontAlgn="base"/>
            <a:r>
              <a:rPr lang="en-US" sz="900" dirty="0" err="1"/>
              <a:t>lastname</a:t>
            </a:r>
            <a:r>
              <a:rPr lang="en-US" sz="900" dirty="0"/>
              <a:t> </a:t>
            </a:r>
            <a:r>
              <a:rPr lang="en-US" sz="900" b="1" dirty="0"/>
              <a:t>VARCHAR</a:t>
            </a:r>
            <a:r>
              <a:rPr lang="en-US" sz="900" dirty="0"/>
              <a:t>(64),</a:t>
            </a:r>
          </a:p>
          <a:p>
            <a:pPr fontAlgn="base"/>
            <a:r>
              <a:rPr lang="en-US" sz="900" dirty="0"/>
              <a:t>address STRING,</a:t>
            </a:r>
          </a:p>
          <a:p>
            <a:pPr fontAlgn="base"/>
            <a:r>
              <a:rPr lang="en-US" sz="900" dirty="0"/>
              <a:t>country </a:t>
            </a:r>
            <a:r>
              <a:rPr lang="en-US" sz="900" b="1" dirty="0"/>
              <a:t>VARCHAR</a:t>
            </a:r>
            <a:r>
              <a:rPr lang="en-US" sz="900" dirty="0"/>
              <a:t>(64),</a:t>
            </a:r>
          </a:p>
          <a:p>
            <a:pPr fontAlgn="base"/>
            <a:r>
              <a:rPr lang="en-US" sz="900" dirty="0"/>
              <a:t>city </a:t>
            </a:r>
            <a:r>
              <a:rPr lang="en-US" sz="900" b="1" dirty="0"/>
              <a:t>VARCHAR</a:t>
            </a:r>
            <a:r>
              <a:rPr lang="en-US" sz="900" dirty="0"/>
              <a:t>(64),</a:t>
            </a:r>
          </a:p>
          <a:p>
            <a:pPr fontAlgn="base"/>
            <a:r>
              <a:rPr lang="en-US" sz="900" dirty="0"/>
              <a:t>state </a:t>
            </a:r>
            <a:r>
              <a:rPr lang="en-US" sz="900" b="1" dirty="0"/>
              <a:t>VARCHAR</a:t>
            </a:r>
            <a:r>
              <a:rPr lang="en-US" sz="900" dirty="0"/>
              <a:t>(64),</a:t>
            </a:r>
          </a:p>
          <a:p>
            <a:pPr fontAlgn="base"/>
            <a:r>
              <a:rPr lang="en-US" sz="900" dirty="0"/>
              <a:t>post STRING,</a:t>
            </a:r>
          </a:p>
          <a:p>
            <a:pPr fontAlgn="base"/>
            <a:r>
              <a:rPr lang="en-US" sz="900" dirty="0"/>
              <a:t>phone1 </a:t>
            </a:r>
            <a:r>
              <a:rPr lang="en-US" sz="900" b="1" dirty="0"/>
              <a:t>VARCHAR</a:t>
            </a:r>
            <a:r>
              <a:rPr lang="en-US" sz="900" dirty="0"/>
              <a:t>(64),</a:t>
            </a:r>
          </a:p>
          <a:p>
            <a:pPr fontAlgn="base"/>
            <a:r>
              <a:rPr lang="en-US" sz="900" dirty="0"/>
              <a:t>phone2 STRING,</a:t>
            </a:r>
          </a:p>
          <a:p>
            <a:pPr fontAlgn="base"/>
            <a:r>
              <a:rPr lang="en-US" sz="900" dirty="0"/>
              <a:t>email STRING,</a:t>
            </a:r>
          </a:p>
          <a:p>
            <a:pPr fontAlgn="base"/>
            <a:r>
              <a:rPr lang="en-US" sz="900" dirty="0"/>
              <a:t>web STRING</a:t>
            </a:r>
          </a:p>
          <a:p>
            <a:pPr fontAlgn="base"/>
            <a:r>
              <a:rPr lang="en-US" sz="900" dirty="0"/>
              <a:t>)</a:t>
            </a:r>
          </a:p>
          <a:p>
            <a:pPr fontAlgn="base"/>
            <a:r>
              <a:rPr lang="en-US" sz="900" dirty="0"/>
              <a:t>ROW FORMAT DELIMITED</a:t>
            </a:r>
          </a:p>
          <a:p>
            <a:pPr fontAlgn="base"/>
            <a:r>
              <a:rPr lang="en-US" sz="900" dirty="0"/>
              <a:t>FIELDS TERMINATED BY ','</a:t>
            </a:r>
          </a:p>
          <a:p>
            <a:pPr fontAlgn="base"/>
            <a:r>
              <a:rPr lang="en-US" sz="900" dirty="0"/>
              <a:t>LINES TERMINATED BY '\n'</a:t>
            </a:r>
          </a:p>
          <a:p>
            <a:pPr fontAlgn="base"/>
            <a:r>
              <a:rPr lang="en-US" sz="900" dirty="0"/>
              <a:t>STORED AS TEXTFILE;</a:t>
            </a:r>
          </a:p>
          <a:p>
            <a:pPr fontAlgn="base"/>
            <a:r>
              <a:rPr lang="en-US" sz="900" dirty="0"/>
              <a:t>LOAD DATA LOCAL INPATH '/home/user/user_table.txt' INTO TABLE </a:t>
            </a:r>
            <a:r>
              <a:rPr lang="en-US" sz="900" dirty="0" err="1"/>
              <a:t>temp_user</a:t>
            </a:r>
            <a:r>
              <a:rPr lang="en-US" sz="900" dirty="0"/>
              <a:t>;</a:t>
            </a:r>
          </a:p>
          <a:p>
            <a:pPr fontAlgn="base"/>
            <a:r>
              <a:rPr lang="en-US" sz="900" dirty="0"/>
              <a:t>CREATE TABLE </a:t>
            </a:r>
            <a:r>
              <a:rPr lang="en-US" sz="900" b="1" dirty="0" err="1"/>
              <a:t>bucketed_user</a:t>
            </a:r>
            <a:r>
              <a:rPr lang="en-US" sz="900" dirty="0"/>
              <a:t>(</a:t>
            </a:r>
          </a:p>
          <a:p>
            <a:pPr fontAlgn="base"/>
            <a:r>
              <a:rPr lang="en-US" sz="900" dirty="0" err="1"/>
              <a:t>firstname</a:t>
            </a:r>
            <a:r>
              <a:rPr lang="en-US" sz="900" dirty="0"/>
              <a:t> </a:t>
            </a:r>
            <a:r>
              <a:rPr lang="en-US" sz="900" b="1" dirty="0"/>
              <a:t>VARCHAR</a:t>
            </a:r>
            <a:r>
              <a:rPr lang="en-US" sz="900" dirty="0"/>
              <a:t>(64),</a:t>
            </a:r>
          </a:p>
          <a:p>
            <a:pPr fontAlgn="base"/>
            <a:r>
              <a:rPr lang="en-US" sz="900" dirty="0" err="1"/>
              <a:t>lastname</a:t>
            </a:r>
            <a:r>
              <a:rPr lang="en-US" sz="900" dirty="0"/>
              <a:t> </a:t>
            </a:r>
            <a:r>
              <a:rPr lang="en-US" sz="900" b="1" dirty="0"/>
              <a:t>VARCHAR</a:t>
            </a:r>
            <a:r>
              <a:rPr lang="en-US" sz="900" dirty="0"/>
              <a:t>(64),</a:t>
            </a:r>
          </a:p>
          <a:p>
            <a:pPr fontAlgn="base"/>
            <a:r>
              <a:rPr lang="en-US" sz="900" dirty="0"/>
              <a:t>address STRING,</a:t>
            </a:r>
          </a:p>
          <a:p>
            <a:pPr fontAlgn="base"/>
            <a:r>
              <a:rPr lang="en-US" sz="900" dirty="0"/>
              <a:t>city </a:t>
            </a:r>
            <a:r>
              <a:rPr lang="en-US" sz="900" b="1" dirty="0"/>
              <a:t>VARCHAR</a:t>
            </a:r>
            <a:r>
              <a:rPr lang="en-US" sz="900" dirty="0"/>
              <a:t>(64),</a:t>
            </a:r>
          </a:p>
          <a:p>
            <a:pPr fontAlgn="base"/>
            <a:r>
              <a:rPr lang="en-US" sz="900" dirty="0"/>
              <a:t>state </a:t>
            </a:r>
            <a:r>
              <a:rPr lang="en-US" sz="900" b="1" dirty="0"/>
              <a:t>VARCHAR</a:t>
            </a:r>
            <a:r>
              <a:rPr lang="en-US" sz="900" dirty="0"/>
              <a:t>(64),</a:t>
            </a:r>
          </a:p>
          <a:p>
            <a:pPr fontAlgn="base"/>
            <a:r>
              <a:rPr lang="en-US" sz="900" dirty="0"/>
              <a:t>post STRING,</a:t>
            </a:r>
          </a:p>
          <a:p>
            <a:pPr fontAlgn="base"/>
            <a:r>
              <a:rPr lang="en-US" sz="900" dirty="0"/>
              <a:t>phone1 </a:t>
            </a:r>
            <a:r>
              <a:rPr lang="en-US" sz="900" b="1" dirty="0"/>
              <a:t>VARCHAR</a:t>
            </a:r>
            <a:r>
              <a:rPr lang="en-US" sz="900" dirty="0"/>
              <a:t>(64),</a:t>
            </a:r>
          </a:p>
          <a:p>
            <a:pPr fontAlgn="base"/>
            <a:r>
              <a:rPr lang="en-US" sz="900" dirty="0"/>
              <a:t>phone2 STRING,</a:t>
            </a:r>
          </a:p>
          <a:p>
            <a:pPr fontAlgn="base"/>
            <a:r>
              <a:rPr lang="en-US" sz="900" dirty="0"/>
              <a:t>email STRING,</a:t>
            </a:r>
          </a:p>
          <a:p>
            <a:pPr fontAlgn="base"/>
            <a:r>
              <a:rPr lang="en-US" sz="900" dirty="0"/>
              <a:t>web STRING</a:t>
            </a:r>
          </a:p>
          <a:p>
            <a:pPr fontAlgn="base"/>
            <a:r>
              <a:rPr lang="en-US" sz="900" dirty="0"/>
              <a:t>)</a:t>
            </a:r>
          </a:p>
          <a:p>
            <a:pPr fontAlgn="base"/>
            <a:r>
              <a:rPr lang="en-US" sz="900" dirty="0"/>
              <a:t>COMMENT 'A bucketed sorted user table'</a:t>
            </a:r>
          </a:p>
          <a:p>
            <a:pPr fontAlgn="base"/>
            <a:r>
              <a:rPr lang="en-US" sz="900" dirty="0"/>
              <a:t>PARTITIONED </a:t>
            </a:r>
            <a:r>
              <a:rPr lang="en-US" sz="900" b="1" dirty="0"/>
              <a:t>BY</a:t>
            </a:r>
            <a:r>
              <a:rPr lang="en-US" sz="900" dirty="0"/>
              <a:t> (country </a:t>
            </a:r>
            <a:r>
              <a:rPr lang="en-US" sz="900" b="1" dirty="0"/>
              <a:t>VARCHAR</a:t>
            </a:r>
            <a:r>
              <a:rPr lang="en-US" sz="900" dirty="0"/>
              <a:t>(64))</a:t>
            </a:r>
          </a:p>
          <a:p>
            <a:pPr fontAlgn="base"/>
            <a:r>
              <a:rPr lang="en-US" sz="900" dirty="0"/>
              <a:t>CLUSTERED </a:t>
            </a:r>
            <a:r>
              <a:rPr lang="en-US" sz="900" b="1" dirty="0"/>
              <a:t>BY</a:t>
            </a:r>
            <a:r>
              <a:rPr lang="en-US" sz="900" dirty="0"/>
              <a:t> (state) SORTED </a:t>
            </a:r>
            <a:r>
              <a:rPr lang="en-US" sz="900" b="1" dirty="0"/>
              <a:t>BY</a:t>
            </a:r>
            <a:r>
              <a:rPr lang="en-US" sz="900" dirty="0"/>
              <a:t> (city) INTO 32 BUCKETS</a:t>
            </a:r>
          </a:p>
          <a:p>
            <a:pPr fontAlgn="base"/>
            <a:r>
              <a:rPr lang="en-US" sz="900" dirty="0"/>
              <a:t>STORED AS SEQUENCEFILE;</a:t>
            </a:r>
          </a:p>
          <a:p>
            <a:pPr fontAlgn="base"/>
            <a:r>
              <a:rPr lang="en-US" sz="900" dirty="0"/>
              <a:t> </a:t>
            </a:r>
          </a:p>
          <a:p>
            <a:endParaRPr lang="en-US" sz="900" dirty="0"/>
          </a:p>
        </p:txBody>
      </p:sp>
    </p:spTree>
    <p:extLst>
      <p:ext uri="{BB962C8B-B14F-4D97-AF65-F5344CB8AC3E}">
        <p14:creationId xmlns:p14="http://schemas.microsoft.com/office/powerpoint/2010/main" val="32052155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335" y="0"/>
            <a:ext cx="8990667" cy="592428"/>
          </a:xfrm>
        </p:spPr>
        <p:txBody>
          <a:bodyPr>
            <a:normAutofit fontScale="90000"/>
          </a:bodyPr>
          <a:lstStyle/>
          <a:p>
            <a:r>
              <a:rPr lang="en-US" dirty="0"/>
              <a:t>Loading data into the bucketed table </a:t>
            </a:r>
          </a:p>
        </p:txBody>
      </p:sp>
      <p:sp>
        <p:nvSpPr>
          <p:cNvPr id="3" name="Content Placeholder 2"/>
          <p:cNvSpPr>
            <a:spLocks noGrp="1"/>
          </p:cNvSpPr>
          <p:nvPr>
            <p:ph idx="1"/>
          </p:nvPr>
        </p:nvSpPr>
        <p:spPr>
          <a:xfrm>
            <a:off x="0" y="682581"/>
            <a:ext cx="9274002" cy="5358782"/>
          </a:xfrm>
        </p:spPr>
        <p:txBody>
          <a:bodyPr>
            <a:noAutofit/>
          </a:bodyPr>
          <a:lstStyle/>
          <a:p>
            <a:pPr fontAlgn="base"/>
            <a:r>
              <a:rPr lang="en-US" sz="1050" dirty="0"/>
              <a:t>set </a:t>
            </a:r>
            <a:r>
              <a:rPr lang="en-US" sz="1050" dirty="0" err="1"/>
              <a:t>hive.enforce.bucketing</a:t>
            </a:r>
            <a:r>
              <a:rPr lang="en-US" sz="1050" dirty="0"/>
              <a:t> = true;</a:t>
            </a:r>
          </a:p>
          <a:p>
            <a:pPr fontAlgn="base"/>
            <a:r>
              <a:rPr lang="en-US" sz="1050" dirty="0"/>
              <a:t>INSERT OVERWRITE TABLE </a:t>
            </a:r>
            <a:r>
              <a:rPr lang="en-US" sz="1050" dirty="0" err="1"/>
              <a:t>bucketed_user</a:t>
            </a:r>
            <a:r>
              <a:rPr lang="en-US" sz="1050" dirty="0"/>
              <a:t> </a:t>
            </a:r>
            <a:r>
              <a:rPr lang="en-US" sz="1050" b="1" dirty="0"/>
              <a:t>PARTITION</a:t>
            </a:r>
            <a:r>
              <a:rPr lang="en-US" sz="1050" dirty="0"/>
              <a:t> (country)</a:t>
            </a:r>
          </a:p>
          <a:p>
            <a:pPr fontAlgn="base"/>
            <a:r>
              <a:rPr lang="en-US" sz="1050" dirty="0"/>
              <a:t>SELECT </a:t>
            </a:r>
            <a:r>
              <a:rPr lang="en-US" sz="1050" dirty="0" err="1"/>
              <a:t>firstname</a:t>
            </a:r>
            <a:r>
              <a:rPr lang="en-US" sz="1050" dirty="0"/>
              <a:t> ,</a:t>
            </a:r>
          </a:p>
          <a:p>
            <a:pPr fontAlgn="base"/>
            <a:r>
              <a:rPr lang="en-US" sz="1050" dirty="0" err="1"/>
              <a:t>lastname</a:t>
            </a:r>
            <a:r>
              <a:rPr lang="en-US" sz="1050" dirty="0"/>
              <a:t> ,</a:t>
            </a:r>
          </a:p>
          <a:p>
            <a:pPr fontAlgn="base"/>
            <a:r>
              <a:rPr lang="en-US" sz="1050" dirty="0"/>
              <a:t>address,</a:t>
            </a:r>
          </a:p>
          <a:p>
            <a:pPr fontAlgn="base"/>
            <a:r>
              <a:rPr lang="en-US" sz="1050" dirty="0"/>
              <a:t>city,</a:t>
            </a:r>
          </a:p>
          <a:p>
            <a:pPr fontAlgn="base"/>
            <a:r>
              <a:rPr lang="en-US" sz="1050" dirty="0"/>
              <a:t>state,</a:t>
            </a:r>
          </a:p>
          <a:p>
            <a:pPr fontAlgn="base"/>
            <a:r>
              <a:rPr lang="en-US" sz="1050" dirty="0"/>
              <a:t>post,</a:t>
            </a:r>
          </a:p>
          <a:p>
            <a:pPr fontAlgn="base"/>
            <a:r>
              <a:rPr lang="en-US" sz="1050" dirty="0"/>
              <a:t>phone1,</a:t>
            </a:r>
          </a:p>
          <a:p>
            <a:pPr fontAlgn="base"/>
            <a:r>
              <a:rPr lang="en-US" sz="1050" dirty="0"/>
              <a:t>phone2,</a:t>
            </a:r>
          </a:p>
          <a:p>
            <a:pPr fontAlgn="base"/>
            <a:r>
              <a:rPr lang="en-US" sz="1050" dirty="0"/>
              <a:t>email,</a:t>
            </a:r>
          </a:p>
          <a:p>
            <a:pPr fontAlgn="base"/>
            <a:r>
              <a:rPr lang="en-US" sz="1050" dirty="0"/>
              <a:t>web,</a:t>
            </a:r>
          </a:p>
          <a:p>
            <a:pPr fontAlgn="base"/>
            <a:r>
              <a:rPr lang="en-US" sz="1050" dirty="0"/>
              <a:t>country </a:t>
            </a:r>
          </a:p>
          <a:p>
            <a:pPr fontAlgn="base"/>
            <a:r>
              <a:rPr lang="en-US" sz="1050" dirty="0"/>
              <a:t>FROM </a:t>
            </a:r>
            <a:r>
              <a:rPr lang="en-US" sz="1050" dirty="0" err="1"/>
              <a:t>temp_user</a:t>
            </a:r>
            <a:r>
              <a:rPr lang="en-US" sz="1050" dirty="0"/>
              <a:t>;</a:t>
            </a:r>
          </a:p>
          <a:p>
            <a:pPr fontAlgn="base"/>
            <a:r>
              <a:rPr lang="en-US" sz="1050" dirty="0"/>
              <a:t>set </a:t>
            </a:r>
            <a:r>
              <a:rPr lang="en-US" sz="1050" dirty="0" err="1"/>
              <a:t>hive.exec.dynamic.partition</a:t>
            </a:r>
            <a:r>
              <a:rPr lang="en-US" sz="1050" dirty="0"/>
              <a:t>=true;</a:t>
            </a:r>
          </a:p>
          <a:p>
            <a:pPr fontAlgn="base"/>
            <a:r>
              <a:rPr lang="en-US" sz="1050" dirty="0"/>
              <a:t>set </a:t>
            </a:r>
            <a:r>
              <a:rPr lang="en-US" sz="1050" dirty="0" err="1"/>
              <a:t>hive.exec.dynamic.partition.mode</a:t>
            </a:r>
            <a:r>
              <a:rPr lang="en-US" sz="1050" dirty="0"/>
              <a:t>=</a:t>
            </a:r>
            <a:r>
              <a:rPr lang="en-US" sz="1050" dirty="0" err="1"/>
              <a:t>nonstrict</a:t>
            </a:r>
            <a:r>
              <a:rPr lang="en-US" sz="1050" dirty="0"/>
              <a:t>;</a:t>
            </a:r>
          </a:p>
          <a:p>
            <a:pPr fontAlgn="base"/>
            <a:r>
              <a:rPr lang="en-US" sz="1050" dirty="0"/>
              <a:t>set </a:t>
            </a:r>
            <a:r>
              <a:rPr lang="en-US" sz="1050" dirty="0" err="1"/>
              <a:t>hive.exec.max.dynamic.partitions.pernode</a:t>
            </a:r>
            <a:r>
              <a:rPr lang="en-US" sz="1050" dirty="0"/>
              <a:t>=1000;</a:t>
            </a:r>
          </a:p>
          <a:p>
            <a:pPr fontAlgn="base"/>
            <a:r>
              <a:rPr lang="en-US" sz="1050" dirty="0"/>
              <a:t>set </a:t>
            </a:r>
            <a:r>
              <a:rPr lang="en-US" sz="1050" dirty="0" err="1"/>
              <a:t>hive.enforce.bucketing</a:t>
            </a:r>
            <a:r>
              <a:rPr lang="en-US" sz="1050" dirty="0"/>
              <a:t> = true;</a:t>
            </a:r>
          </a:p>
          <a:p>
            <a:pPr fontAlgn="base"/>
            <a:r>
              <a:rPr lang="en-US" sz="1050" dirty="0"/>
              <a:t>DROP TABLE IF EXISTS </a:t>
            </a:r>
            <a:r>
              <a:rPr lang="en-US" sz="1050" dirty="0" err="1"/>
              <a:t>bucketed_user</a:t>
            </a:r>
            <a:r>
              <a:rPr lang="en-US" sz="1050" dirty="0"/>
              <a:t>;</a:t>
            </a:r>
          </a:p>
          <a:p>
            <a:pPr fontAlgn="base"/>
            <a:r>
              <a:rPr lang="en-US" sz="1050" dirty="0"/>
              <a:t>CREATE TEMPORARY TABLE </a:t>
            </a:r>
            <a:r>
              <a:rPr lang="en-US" sz="1050" b="1" dirty="0" err="1"/>
              <a:t>temp_user</a:t>
            </a:r>
            <a:r>
              <a:rPr lang="en-US" sz="1050" dirty="0"/>
              <a:t>(</a:t>
            </a:r>
          </a:p>
          <a:p>
            <a:pPr fontAlgn="base"/>
            <a:r>
              <a:rPr lang="en-US" sz="1050" dirty="0" err="1"/>
              <a:t>firstname</a:t>
            </a:r>
            <a:r>
              <a:rPr lang="en-US" sz="1050" dirty="0"/>
              <a:t> </a:t>
            </a:r>
            <a:r>
              <a:rPr lang="en-US" sz="1050" b="1" dirty="0"/>
              <a:t>VARCHAR</a:t>
            </a:r>
            <a:r>
              <a:rPr lang="en-US" sz="1050" dirty="0"/>
              <a:t>(64),</a:t>
            </a:r>
          </a:p>
          <a:p>
            <a:pPr fontAlgn="base"/>
            <a:r>
              <a:rPr lang="en-US" sz="1050" dirty="0" err="1"/>
              <a:t>lastname</a:t>
            </a:r>
            <a:r>
              <a:rPr lang="en-US" sz="1050" dirty="0"/>
              <a:t> </a:t>
            </a:r>
            <a:r>
              <a:rPr lang="en-US" sz="1050" b="1" dirty="0"/>
              <a:t>VARCHAR</a:t>
            </a:r>
            <a:r>
              <a:rPr lang="en-US" sz="1050" dirty="0"/>
              <a:t>(64),</a:t>
            </a:r>
          </a:p>
          <a:p>
            <a:pPr fontAlgn="base"/>
            <a:r>
              <a:rPr lang="en-US" sz="1050" dirty="0"/>
              <a:t>address STRING,</a:t>
            </a:r>
          </a:p>
          <a:p>
            <a:pPr fontAlgn="base"/>
            <a:r>
              <a:rPr lang="en-US" sz="1050" dirty="0"/>
              <a:t>country </a:t>
            </a:r>
            <a:r>
              <a:rPr lang="en-US" sz="1050" b="1" dirty="0"/>
              <a:t>VARCHAR</a:t>
            </a:r>
            <a:r>
              <a:rPr lang="en-US" sz="1050" dirty="0"/>
              <a:t>(64),</a:t>
            </a:r>
          </a:p>
          <a:p>
            <a:pPr fontAlgn="base"/>
            <a:r>
              <a:rPr lang="en-US" sz="1050" dirty="0"/>
              <a:t>city </a:t>
            </a:r>
            <a:r>
              <a:rPr lang="en-US" sz="1050" b="1" dirty="0"/>
              <a:t>VARCHAR</a:t>
            </a:r>
            <a:r>
              <a:rPr lang="en-US" sz="1050" dirty="0"/>
              <a:t>(64),</a:t>
            </a:r>
          </a:p>
          <a:p>
            <a:pPr fontAlgn="base"/>
            <a:r>
              <a:rPr lang="en-US" sz="1050" dirty="0"/>
              <a:t>state </a:t>
            </a:r>
            <a:r>
              <a:rPr lang="en-US" sz="1050" b="1" dirty="0"/>
              <a:t>VARCHAR</a:t>
            </a:r>
            <a:r>
              <a:rPr lang="en-US" sz="1050" dirty="0"/>
              <a:t>(64),</a:t>
            </a:r>
          </a:p>
          <a:p>
            <a:pPr fontAlgn="base"/>
            <a:r>
              <a:rPr lang="en-US" sz="1050" dirty="0"/>
              <a:t>post STRING,</a:t>
            </a:r>
          </a:p>
          <a:p>
            <a:pPr fontAlgn="base"/>
            <a:r>
              <a:rPr lang="en-US" sz="1050" dirty="0"/>
              <a:t>phone1 </a:t>
            </a:r>
            <a:r>
              <a:rPr lang="en-US" sz="1050" b="1" dirty="0"/>
              <a:t>VARCHAR</a:t>
            </a:r>
            <a:r>
              <a:rPr lang="en-US" sz="1050" dirty="0"/>
              <a:t>(64),</a:t>
            </a:r>
          </a:p>
          <a:p>
            <a:pPr fontAlgn="base"/>
            <a:r>
              <a:rPr lang="en-US" sz="1050" dirty="0"/>
              <a:t>phone2 STRING,</a:t>
            </a:r>
          </a:p>
          <a:p>
            <a:pPr fontAlgn="base"/>
            <a:r>
              <a:rPr lang="en-US" sz="1050" dirty="0"/>
              <a:t>email STRING,</a:t>
            </a:r>
          </a:p>
          <a:p>
            <a:pPr fontAlgn="base"/>
            <a:r>
              <a:rPr lang="en-US" sz="1050" dirty="0"/>
              <a:t>web STRING</a:t>
            </a:r>
          </a:p>
          <a:p>
            <a:pPr fontAlgn="base"/>
            <a:r>
              <a:rPr lang="en-US" sz="1050" dirty="0"/>
              <a:t>)</a:t>
            </a:r>
          </a:p>
          <a:p>
            <a:pPr fontAlgn="base"/>
            <a:r>
              <a:rPr lang="en-US" sz="1050" dirty="0"/>
              <a:t>ROW FORMAT DELIMITED</a:t>
            </a:r>
          </a:p>
          <a:p>
            <a:pPr fontAlgn="base"/>
            <a:r>
              <a:rPr lang="en-US" sz="1050" dirty="0"/>
              <a:t>FIELDS TERMINATED BY ','</a:t>
            </a:r>
          </a:p>
          <a:p>
            <a:pPr fontAlgn="base"/>
            <a:r>
              <a:rPr lang="en-US" sz="1050" dirty="0"/>
              <a:t>LINES TERMINATED BY '\n'</a:t>
            </a:r>
          </a:p>
          <a:p>
            <a:pPr fontAlgn="base"/>
            <a:r>
              <a:rPr lang="en-US" sz="1050" dirty="0"/>
              <a:t>STORED AS TEXTFILE;</a:t>
            </a:r>
          </a:p>
          <a:p>
            <a:pPr fontAlgn="base"/>
            <a:r>
              <a:rPr lang="en-US" sz="1050" dirty="0"/>
              <a:t>LOAD DATA LOCAL INPATH '/home/user/user_table.txt' INTO TABLE </a:t>
            </a:r>
            <a:r>
              <a:rPr lang="en-US" sz="1050" dirty="0" err="1"/>
              <a:t>temp_user</a:t>
            </a:r>
            <a:r>
              <a:rPr lang="en-US" sz="1050" dirty="0"/>
              <a:t>;</a:t>
            </a:r>
          </a:p>
          <a:p>
            <a:pPr fontAlgn="base"/>
            <a:r>
              <a:rPr lang="en-US" sz="1050" dirty="0"/>
              <a:t>CREATE TABLE </a:t>
            </a:r>
            <a:r>
              <a:rPr lang="en-US" sz="1050" b="1" dirty="0" err="1"/>
              <a:t>bucketed_user</a:t>
            </a:r>
            <a:r>
              <a:rPr lang="en-US" sz="1050" dirty="0"/>
              <a:t>(</a:t>
            </a:r>
          </a:p>
          <a:p>
            <a:pPr fontAlgn="base"/>
            <a:r>
              <a:rPr lang="en-US" sz="1050" dirty="0" err="1"/>
              <a:t>firstname</a:t>
            </a:r>
            <a:r>
              <a:rPr lang="en-US" sz="1050" dirty="0"/>
              <a:t> </a:t>
            </a:r>
            <a:r>
              <a:rPr lang="en-US" sz="1050" b="1" dirty="0"/>
              <a:t>VARCHAR</a:t>
            </a:r>
            <a:r>
              <a:rPr lang="en-US" sz="1050" dirty="0"/>
              <a:t>(64),</a:t>
            </a:r>
          </a:p>
          <a:p>
            <a:pPr fontAlgn="base"/>
            <a:r>
              <a:rPr lang="en-US" sz="1050" dirty="0" err="1"/>
              <a:t>lastname</a:t>
            </a:r>
            <a:r>
              <a:rPr lang="en-US" sz="1050" dirty="0"/>
              <a:t> </a:t>
            </a:r>
            <a:r>
              <a:rPr lang="en-US" sz="1050" b="1" dirty="0"/>
              <a:t>VARCHAR</a:t>
            </a:r>
            <a:r>
              <a:rPr lang="en-US" sz="1050" dirty="0"/>
              <a:t>(64),</a:t>
            </a:r>
          </a:p>
          <a:p>
            <a:pPr fontAlgn="base"/>
            <a:r>
              <a:rPr lang="en-US" sz="1050" dirty="0"/>
              <a:t>address STRING,</a:t>
            </a:r>
          </a:p>
          <a:p>
            <a:pPr fontAlgn="base"/>
            <a:r>
              <a:rPr lang="en-US" sz="1050" dirty="0"/>
              <a:t>city </a:t>
            </a:r>
            <a:r>
              <a:rPr lang="en-US" sz="1050" b="1" dirty="0"/>
              <a:t>VARCHAR</a:t>
            </a:r>
            <a:r>
              <a:rPr lang="en-US" sz="1050" dirty="0"/>
              <a:t>(64),</a:t>
            </a:r>
          </a:p>
          <a:p>
            <a:pPr fontAlgn="base"/>
            <a:r>
              <a:rPr lang="en-US" sz="1050" dirty="0"/>
              <a:t>state </a:t>
            </a:r>
            <a:r>
              <a:rPr lang="en-US" sz="1050" b="1" dirty="0"/>
              <a:t>VARCHAR</a:t>
            </a:r>
            <a:r>
              <a:rPr lang="en-US" sz="1050" dirty="0"/>
              <a:t>(64),</a:t>
            </a:r>
          </a:p>
          <a:p>
            <a:pPr fontAlgn="base"/>
            <a:r>
              <a:rPr lang="en-US" sz="1050" dirty="0"/>
              <a:t>post STRING,</a:t>
            </a:r>
          </a:p>
          <a:p>
            <a:pPr fontAlgn="base"/>
            <a:r>
              <a:rPr lang="en-US" sz="1050" dirty="0"/>
              <a:t>phone1 </a:t>
            </a:r>
            <a:r>
              <a:rPr lang="en-US" sz="1050" b="1" dirty="0"/>
              <a:t>VARCHAR</a:t>
            </a:r>
            <a:r>
              <a:rPr lang="en-US" sz="1050" dirty="0"/>
              <a:t>(64),</a:t>
            </a:r>
          </a:p>
          <a:p>
            <a:pPr fontAlgn="base"/>
            <a:r>
              <a:rPr lang="en-US" sz="1050" dirty="0"/>
              <a:t>phone2 STRING,</a:t>
            </a:r>
          </a:p>
          <a:p>
            <a:pPr fontAlgn="base"/>
            <a:r>
              <a:rPr lang="en-US" sz="1050" dirty="0"/>
              <a:t>email STRING,</a:t>
            </a:r>
          </a:p>
          <a:p>
            <a:pPr fontAlgn="base"/>
            <a:r>
              <a:rPr lang="en-US" sz="1050" dirty="0"/>
              <a:t>web STRING</a:t>
            </a:r>
          </a:p>
          <a:p>
            <a:pPr fontAlgn="base"/>
            <a:r>
              <a:rPr lang="en-US" sz="1050" dirty="0"/>
              <a:t>)</a:t>
            </a:r>
          </a:p>
          <a:p>
            <a:pPr fontAlgn="base"/>
            <a:r>
              <a:rPr lang="en-US" sz="1050" dirty="0"/>
              <a:t>COMMENT 'A bucketed sorted user table'</a:t>
            </a:r>
          </a:p>
          <a:p>
            <a:pPr fontAlgn="base"/>
            <a:r>
              <a:rPr lang="en-US" sz="1050" dirty="0"/>
              <a:t>PARTITIONED </a:t>
            </a:r>
            <a:r>
              <a:rPr lang="en-US" sz="1050" b="1" dirty="0"/>
              <a:t>BY</a:t>
            </a:r>
            <a:r>
              <a:rPr lang="en-US" sz="1050" dirty="0"/>
              <a:t> (country </a:t>
            </a:r>
            <a:r>
              <a:rPr lang="en-US" sz="1050" b="1" dirty="0"/>
              <a:t>VARCHAR</a:t>
            </a:r>
            <a:r>
              <a:rPr lang="en-US" sz="1050" dirty="0"/>
              <a:t>(64))</a:t>
            </a:r>
          </a:p>
          <a:p>
            <a:pPr fontAlgn="base"/>
            <a:r>
              <a:rPr lang="en-US" sz="1050" dirty="0"/>
              <a:t>CLUSTERED </a:t>
            </a:r>
            <a:r>
              <a:rPr lang="en-US" sz="1050" b="1" dirty="0"/>
              <a:t>BY</a:t>
            </a:r>
            <a:r>
              <a:rPr lang="en-US" sz="1050" dirty="0"/>
              <a:t> (state) SORTED </a:t>
            </a:r>
            <a:r>
              <a:rPr lang="en-US" sz="1050" b="1" dirty="0"/>
              <a:t>BY</a:t>
            </a:r>
            <a:r>
              <a:rPr lang="en-US" sz="1050" dirty="0"/>
              <a:t> (city) INTO 32 BUCKETS</a:t>
            </a:r>
          </a:p>
          <a:p>
            <a:pPr fontAlgn="base"/>
            <a:r>
              <a:rPr lang="en-US" sz="1050" dirty="0"/>
              <a:t>STORED AS SEQUENCEFILE;</a:t>
            </a:r>
          </a:p>
          <a:p>
            <a:pPr fontAlgn="base"/>
            <a:r>
              <a:rPr lang="en-US" sz="1050" dirty="0"/>
              <a:t>set </a:t>
            </a:r>
            <a:r>
              <a:rPr lang="en-US" sz="1050" dirty="0" err="1"/>
              <a:t>hive.enforce.bucketing</a:t>
            </a:r>
            <a:r>
              <a:rPr lang="en-US" sz="1050" dirty="0"/>
              <a:t> = true;</a:t>
            </a:r>
          </a:p>
          <a:p>
            <a:pPr fontAlgn="base"/>
            <a:r>
              <a:rPr lang="en-US" sz="1050" dirty="0"/>
              <a:t>INSERT OVERWRITE TABLE </a:t>
            </a:r>
            <a:r>
              <a:rPr lang="en-US" sz="1050" dirty="0" err="1"/>
              <a:t>bucketed_user</a:t>
            </a:r>
            <a:r>
              <a:rPr lang="en-US" sz="1050" dirty="0"/>
              <a:t> </a:t>
            </a:r>
            <a:r>
              <a:rPr lang="en-US" sz="1050" b="1" dirty="0"/>
              <a:t>PARTITION</a:t>
            </a:r>
            <a:r>
              <a:rPr lang="en-US" sz="1050" dirty="0"/>
              <a:t> (country)</a:t>
            </a:r>
          </a:p>
          <a:p>
            <a:pPr fontAlgn="base"/>
            <a:r>
              <a:rPr lang="en-US" sz="1050" dirty="0"/>
              <a:t>SELECT </a:t>
            </a:r>
            <a:r>
              <a:rPr lang="en-US" sz="1050" dirty="0" err="1"/>
              <a:t>firstname</a:t>
            </a:r>
            <a:r>
              <a:rPr lang="en-US" sz="1050" dirty="0"/>
              <a:t>,</a:t>
            </a:r>
          </a:p>
          <a:p>
            <a:pPr fontAlgn="base"/>
            <a:r>
              <a:rPr lang="en-US" sz="1050" dirty="0" err="1"/>
              <a:t>lastname</a:t>
            </a:r>
            <a:r>
              <a:rPr lang="en-US" sz="1050" dirty="0"/>
              <a:t>,</a:t>
            </a:r>
          </a:p>
          <a:p>
            <a:pPr fontAlgn="base"/>
            <a:r>
              <a:rPr lang="en-US" sz="1050" dirty="0" err="1" smtClean="0"/>
              <a:t>address,z</a:t>
            </a:r>
            <a:endParaRPr lang="en-US" sz="1050" dirty="0"/>
          </a:p>
          <a:p>
            <a:pPr fontAlgn="base"/>
            <a:r>
              <a:rPr lang="en-US" sz="1050" dirty="0"/>
              <a:t>city,</a:t>
            </a:r>
          </a:p>
          <a:p>
            <a:pPr fontAlgn="base"/>
            <a:r>
              <a:rPr lang="en-US" sz="1050" dirty="0"/>
              <a:t>state,</a:t>
            </a:r>
          </a:p>
          <a:p>
            <a:pPr fontAlgn="base"/>
            <a:r>
              <a:rPr lang="en-US" sz="1050" dirty="0"/>
              <a:t>post,</a:t>
            </a:r>
          </a:p>
          <a:p>
            <a:pPr fontAlgn="base"/>
            <a:r>
              <a:rPr lang="en-US" sz="1050" dirty="0"/>
              <a:t>phone1,</a:t>
            </a:r>
          </a:p>
          <a:p>
            <a:pPr fontAlgn="base"/>
            <a:r>
              <a:rPr lang="en-US" sz="1050" dirty="0"/>
              <a:t>phone2,</a:t>
            </a:r>
          </a:p>
          <a:p>
            <a:pPr fontAlgn="base"/>
            <a:r>
              <a:rPr lang="en-US" sz="1050" dirty="0"/>
              <a:t>email,</a:t>
            </a:r>
          </a:p>
          <a:p>
            <a:pPr fontAlgn="base"/>
            <a:r>
              <a:rPr lang="en-US" sz="1050" dirty="0" err="1"/>
              <a:t>webweb</a:t>
            </a:r>
            <a:r>
              <a:rPr lang="en-US" sz="1050" dirty="0"/>
              <a:t>,</a:t>
            </a:r>
          </a:p>
          <a:p>
            <a:pPr fontAlgn="base"/>
            <a:r>
              <a:rPr lang="en-US" sz="1050" dirty="0"/>
              <a:t>country </a:t>
            </a:r>
          </a:p>
          <a:p>
            <a:pPr fontAlgn="base"/>
            <a:r>
              <a:rPr lang="en-US" sz="1050" dirty="0"/>
              <a:t>FROM </a:t>
            </a:r>
            <a:r>
              <a:rPr lang="en-US" sz="1050" dirty="0" err="1"/>
              <a:t>temp_user</a:t>
            </a:r>
            <a:r>
              <a:rPr lang="en-US" sz="1050" dirty="0"/>
              <a:t>;</a:t>
            </a:r>
          </a:p>
          <a:p>
            <a:endParaRPr lang="en-US" sz="1050" dirty="0"/>
          </a:p>
        </p:txBody>
      </p:sp>
    </p:spTree>
    <p:extLst>
      <p:ext uri="{BB962C8B-B14F-4D97-AF65-F5344CB8AC3E}">
        <p14:creationId xmlns:p14="http://schemas.microsoft.com/office/powerpoint/2010/main" val="20070896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58" y="400918"/>
            <a:ext cx="11848563" cy="4596084"/>
          </a:xfrm>
        </p:spPr>
        <p:txBody>
          <a:bodyPr>
            <a:normAutofit/>
          </a:bodyPr>
          <a:lstStyle/>
          <a:p>
            <a:pPr marL="342900" indent="-342900">
              <a:buFont typeface="Arial" panose="020B0604020202020204" pitchFamily="34" charset="0"/>
              <a:buChar char="•"/>
            </a:pPr>
            <a:r>
              <a:rPr lang="en-US" sz="1800" dirty="0" smtClean="0"/>
              <a:t>All the needed </a:t>
            </a:r>
            <a:r>
              <a:rPr lang="en-US" sz="1800" dirty="0" err="1" smtClean="0"/>
              <a:t>practicals</a:t>
            </a:r>
            <a:r>
              <a:rPr lang="en-US" sz="1800" dirty="0" smtClean="0"/>
              <a:t> are mentioned in note pad for practice</a:t>
            </a:r>
            <a:br>
              <a:rPr lang="en-US" sz="1800" dirty="0" smtClean="0"/>
            </a:br>
            <a:r>
              <a:rPr lang="en-US" sz="1800" dirty="0"/>
              <a:t/>
            </a:r>
            <a:br>
              <a:rPr lang="en-US" sz="1800" dirty="0"/>
            </a:br>
            <a:endParaRPr lang="en-US" sz="1800" dirty="0"/>
          </a:p>
        </p:txBody>
      </p:sp>
      <p:sp>
        <p:nvSpPr>
          <p:cNvPr id="3" name="Content Placeholder 2"/>
          <p:cNvSpPr>
            <a:spLocks noGrp="1"/>
          </p:cNvSpPr>
          <p:nvPr>
            <p:ph idx="1"/>
          </p:nvPr>
        </p:nvSpPr>
        <p:spPr>
          <a:xfrm>
            <a:off x="141668" y="3322748"/>
            <a:ext cx="11562604" cy="2767155"/>
          </a:xfrm>
        </p:spPr>
        <p:txBody>
          <a:bodyPr>
            <a:normAutofit/>
          </a:bodyPr>
          <a:lstStyle/>
          <a:p>
            <a:pPr marL="0" indent="0">
              <a:buNone/>
            </a:pPr>
            <a:endParaRPr lang="en-US" dirty="0">
              <a:solidFill>
                <a:schemeClr val="accent1">
                  <a:lumMod val="75000"/>
                </a:schemeClr>
              </a:solidFill>
              <a:latin typeface="+mj-lt"/>
              <a:ea typeface="+mj-ea"/>
              <a:cs typeface="+mj-cs"/>
            </a:endParaRPr>
          </a:p>
          <a:p>
            <a:endParaRPr lang="en-US" dirty="0">
              <a:solidFill>
                <a:schemeClr val="accent1">
                  <a:lumMod val="75000"/>
                </a:schemeClr>
              </a:solidFill>
              <a:latin typeface="+mj-lt"/>
              <a:ea typeface="+mj-ea"/>
              <a:cs typeface="+mj-cs"/>
            </a:endParaRPr>
          </a:p>
          <a:p>
            <a:pPr algn="ctr"/>
            <a:r>
              <a:rPr lang="en-US" sz="2800" dirty="0" smtClean="0"/>
              <a:t>Any questions</a:t>
            </a:r>
            <a:endParaRPr lang="en-US" sz="2800" dirty="0"/>
          </a:p>
        </p:txBody>
      </p:sp>
      <p:graphicFrame>
        <p:nvGraphicFramePr>
          <p:cNvPr id="4" name="Object 3"/>
          <p:cNvGraphicFramePr>
            <a:graphicFrameLocks noChangeAspect="1"/>
          </p:cNvGraphicFramePr>
          <p:nvPr>
            <p:extLst>
              <p:ext uri="{D42A27DB-BD31-4B8C-83A1-F6EECF244321}">
                <p14:modId xmlns:p14="http://schemas.microsoft.com/office/powerpoint/2010/main" val="1914215151"/>
              </p:ext>
            </p:extLst>
          </p:nvPr>
        </p:nvGraphicFramePr>
        <p:xfrm>
          <a:off x="450044" y="833133"/>
          <a:ext cx="1160837" cy="712332"/>
        </p:xfrm>
        <a:graphic>
          <a:graphicData uri="http://schemas.openxmlformats.org/presentationml/2006/ole">
            <mc:AlternateContent xmlns:mc="http://schemas.openxmlformats.org/markup-compatibility/2006">
              <mc:Choice xmlns:v="urn:schemas-microsoft-com:vml" Requires="v">
                <p:oleObj spid="_x0000_s1028" name="Packager Shell Object" showAsIcon="1" r:id="rId3" imgW="1117800" imgH="685800" progId="Package">
                  <p:embed/>
                </p:oleObj>
              </mc:Choice>
              <mc:Fallback>
                <p:oleObj name="Packager Shell Object" showAsIcon="1" r:id="rId3" imgW="1117800" imgH="685800" progId="Package">
                  <p:embed/>
                  <p:pic>
                    <p:nvPicPr>
                      <p:cNvPr id="0" name=""/>
                      <p:cNvPicPr/>
                      <p:nvPr/>
                    </p:nvPicPr>
                    <p:blipFill>
                      <a:blip r:embed="rId4"/>
                      <a:stretch>
                        <a:fillRect/>
                      </a:stretch>
                    </p:blipFill>
                    <p:spPr>
                      <a:xfrm>
                        <a:off x="450044" y="833133"/>
                        <a:ext cx="1160837" cy="712332"/>
                      </a:xfrm>
                      <a:prstGeom prst="rect">
                        <a:avLst/>
                      </a:prstGeom>
                    </p:spPr>
                  </p:pic>
                </p:oleObj>
              </mc:Fallback>
            </mc:AlternateContent>
          </a:graphicData>
        </a:graphic>
      </p:graphicFrame>
    </p:spTree>
    <p:extLst>
      <p:ext uri="{BB962C8B-B14F-4D97-AF65-F5344CB8AC3E}">
        <p14:creationId xmlns:p14="http://schemas.microsoft.com/office/powerpoint/2010/main" val="20331721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US" dirty="0" smtClean="0"/>
              <a:t>Hive </a:t>
            </a:r>
            <a:r>
              <a:rPr lang="en-US" dirty="0" err="1" smtClean="0"/>
              <a:t>Architechture</a:t>
            </a:r>
            <a:endParaRPr lang="en-US" dirty="0"/>
          </a:p>
        </p:txBody>
      </p:sp>
      <p:pic>
        <p:nvPicPr>
          <p:cNvPr id="1026" name="Picture 2" descr="How Hive Work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2350" y="1635387"/>
            <a:ext cx="9095015" cy="4506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6298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507736" cy="974271"/>
          </a:xfrm>
        </p:spPr>
        <p:txBody>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184981410"/>
              </p:ext>
            </p:extLst>
          </p:nvPr>
        </p:nvGraphicFramePr>
        <p:xfrm>
          <a:off x="677861" y="2024745"/>
          <a:ext cx="10507209" cy="881742"/>
        </p:xfrm>
        <a:graphic>
          <a:graphicData uri="http://schemas.openxmlformats.org/drawingml/2006/table">
            <a:tbl>
              <a:tblPr>
                <a:tableStyleId>{BDBED569-4797-4DF1-A0F4-6AAB3CD982D8}</a:tableStyleId>
              </a:tblPr>
              <a:tblGrid>
                <a:gridCol w="938668"/>
                <a:gridCol w="9568541"/>
              </a:tblGrid>
              <a:tr h="881742">
                <a:tc>
                  <a:txBody>
                    <a:bodyPr/>
                    <a:lstStyle/>
                    <a:p>
                      <a:pPr algn="ctr" fontAlgn="t"/>
                      <a:r>
                        <a:rPr lang="en-US" sz="2000" dirty="0" smtClean="0">
                          <a:effectLst/>
                        </a:rPr>
                        <a:t>1</a:t>
                      </a:r>
                      <a:endParaRPr lang="en-US" sz="2000" dirty="0">
                        <a:solidFill>
                          <a:srgbClr val="000000"/>
                        </a:solidFill>
                        <a:effectLst/>
                      </a:endParaRPr>
                    </a:p>
                  </a:txBody>
                  <a:tcPr marL="23908" marR="23908" marT="23908" marB="23908"/>
                </a:tc>
                <a:tc>
                  <a:txBody>
                    <a:bodyPr/>
                    <a:lstStyle/>
                    <a:p>
                      <a:pPr algn="l" fontAlgn="t"/>
                      <a:r>
                        <a:rPr lang="en-US" b="1" dirty="0" smtClean="0">
                          <a:effectLst/>
                        </a:rPr>
                        <a:t>Execute Query </a:t>
                      </a:r>
                      <a:r>
                        <a:rPr lang="en-US" dirty="0" smtClean="0">
                          <a:effectLst/>
                        </a:rPr>
                        <a:t>The Hive interface such as Command Line or Web UI sends query to Driver (any database driver such as JDBC, ODBC, etc.) to execute.</a:t>
                      </a:r>
                    </a:p>
                    <a:p>
                      <a:pPr algn="l"/>
                      <a:endParaRPr lang="en-US" sz="1800" dirty="0"/>
                    </a:p>
                  </a:txBody>
                  <a:tcPr marL="28690" marR="28690" marT="14345" marB="14345"/>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55485900"/>
              </p:ext>
            </p:extLst>
          </p:nvPr>
        </p:nvGraphicFramePr>
        <p:xfrm>
          <a:off x="677863" y="2906487"/>
          <a:ext cx="10507207" cy="3102385"/>
        </p:xfrm>
        <a:graphic>
          <a:graphicData uri="http://schemas.openxmlformats.org/drawingml/2006/table">
            <a:tbl>
              <a:tblPr>
                <a:tableStyleId>{BDBED569-4797-4DF1-A0F4-6AAB3CD982D8}</a:tableStyleId>
              </a:tblPr>
              <a:tblGrid>
                <a:gridCol w="929311"/>
                <a:gridCol w="9577896"/>
              </a:tblGrid>
              <a:tr h="998484">
                <a:tc>
                  <a:txBody>
                    <a:bodyPr/>
                    <a:lstStyle/>
                    <a:p>
                      <a:pPr algn="ctr" fontAlgn="t"/>
                      <a:r>
                        <a:rPr lang="en-US" sz="2000" dirty="0" smtClean="0">
                          <a:effectLst/>
                        </a:rPr>
                        <a:t>2</a:t>
                      </a:r>
                      <a:endParaRPr lang="en-US" sz="2000" dirty="0">
                        <a:solidFill>
                          <a:srgbClr val="000000"/>
                        </a:solidFill>
                        <a:effectLst/>
                      </a:endParaRPr>
                    </a:p>
                  </a:txBody>
                  <a:tcPr marL="23908" marR="23908" marT="23908" marB="23908"/>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dirty="0" smtClean="0">
                          <a:effectLst/>
                        </a:rPr>
                        <a:t>Get Plan  </a:t>
                      </a:r>
                      <a:r>
                        <a:rPr lang="en-US" sz="1800" dirty="0" smtClean="0">
                          <a:effectLst/>
                        </a:rPr>
                        <a:t>The driver takes the help of query compiler that parses the query to check the syntax and query plan or the requirement of query.</a:t>
                      </a:r>
                    </a:p>
                    <a:p>
                      <a:pPr algn="l"/>
                      <a:endParaRPr lang="en-US" sz="1800" dirty="0"/>
                    </a:p>
                  </a:txBody>
                  <a:tcPr marL="28690" marR="28690" marT="14345" marB="14345"/>
                </a:tc>
              </a:tr>
              <a:tr h="664773">
                <a:tc>
                  <a:txBody>
                    <a:bodyPr/>
                    <a:lstStyle/>
                    <a:p>
                      <a:pPr algn="ctr" fontAlgn="t"/>
                      <a:r>
                        <a:rPr lang="en-US" sz="2000" dirty="0">
                          <a:effectLst/>
                        </a:rPr>
                        <a:t>3</a:t>
                      </a:r>
                    </a:p>
                  </a:txBody>
                  <a:tcPr marL="23908" marR="23908" marT="23908" marB="23908"/>
                </a:tc>
                <a:tc>
                  <a:txBody>
                    <a:bodyPr/>
                    <a:lstStyle/>
                    <a:p>
                      <a:pPr algn="l" fontAlgn="t"/>
                      <a:r>
                        <a:rPr lang="en-US" sz="1800" b="1" dirty="0">
                          <a:effectLst/>
                        </a:rPr>
                        <a:t>Get </a:t>
                      </a:r>
                      <a:r>
                        <a:rPr lang="en-US" sz="1800" b="1" dirty="0" smtClean="0">
                          <a:effectLst/>
                        </a:rPr>
                        <a:t>Metadata </a:t>
                      </a:r>
                      <a:r>
                        <a:rPr lang="en-US" sz="1800" dirty="0" smtClean="0">
                          <a:effectLst/>
                        </a:rPr>
                        <a:t>The </a:t>
                      </a:r>
                      <a:r>
                        <a:rPr lang="en-US" sz="1800" dirty="0">
                          <a:effectLst/>
                        </a:rPr>
                        <a:t>compiler sends metadata request to </a:t>
                      </a:r>
                      <a:r>
                        <a:rPr lang="en-US" sz="1800" dirty="0" err="1">
                          <a:effectLst/>
                        </a:rPr>
                        <a:t>Metastore</a:t>
                      </a:r>
                      <a:r>
                        <a:rPr lang="en-US" sz="1800" dirty="0">
                          <a:effectLst/>
                        </a:rPr>
                        <a:t> (any database).</a:t>
                      </a:r>
                      <a:endParaRPr lang="en-US" sz="1800" dirty="0">
                        <a:solidFill>
                          <a:srgbClr val="000000"/>
                        </a:solidFill>
                        <a:effectLst/>
                      </a:endParaRPr>
                    </a:p>
                  </a:txBody>
                  <a:tcPr marL="23908" marR="23908" marT="23908" marB="23908"/>
                </a:tc>
              </a:tr>
              <a:tr h="541118">
                <a:tc>
                  <a:txBody>
                    <a:bodyPr/>
                    <a:lstStyle/>
                    <a:p>
                      <a:pPr algn="ctr" fontAlgn="t"/>
                      <a:r>
                        <a:rPr lang="en-US" sz="2000" dirty="0">
                          <a:effectLst/>
                        </a:rPr>
                        <a:t>4</a:t>
                      </a:r>
                    </a:p>
                  </a:txBody>
                  <a:tcPr marL="23908" marR="23908" marT="23908" marB="23908"/>
                </a:tc>
                <a:tc>
                  <a:txBody>
                    <a:bodyPr/>
                    <a:lstStyle/>
                    <a:p>
                      <a:pPr algn="l" fontAlgn="t"/>
                      <a:r>
                        <a:rPr lang="en-US" sz="1800" b="1" dirty="0">
                          <a:effectLst/>
                        </a:rPr>
                        <a:t>Send </a:t>
                      </a:r>
                      <a:r>
                        <a:rPr lang="en-US" sz="1800" b="1" dirty="0" smtClean="0">
                          <a:effectLst/>
                        </a:rPr>
                        <a:t>Metadata </a:t>
                      </a:r>
                      <a:r>
                        <a:rPr lang="en-US" sz="1800" dirty="0" err="1" smtClean="0">
                          <a:effectLst/>
                        </a:rPr>
                        <a:t>Metastore</a:t>
                      </a:r>
                      <a:r>
                        <a:rPr lang="en-US" sz="1800" dirty="0" smtClean="0">
                          <a:effectLst/>
                        </a:rPr>
                        <a:t> </a:t>
                      </a:r>
                      <a:r>
                        <a:rPr lang="en-US" sz="1800" dirty="0">
                          <a:effectLst/>
                        </a:rPr>
                        <a:t>sends metadata as a response to the compiler.</a:t>
                      </a:r>
                      <a:endParaRPr lang="en-US" sz="1800" dirty="0">
                        <a:solidFill>
                          <a:srgbClr val="000000"/>
                        </a:solidFill>
                        <a:effectLst/>
                      </a:endParaRPr>
                    </a:p>
                  </a:txBody>
                  <a:tcPr marL="23908" marR="23908" marT="23908" marB="23908"/>
                </a:tc>
              </a:tr>
              <a:tr h="898010">
                <a:tc>
                  <a:txBody>
                    <a:bodyPr/>
                    <a:lstStyle/>
                    <a:p>
                      <a:pPr algn="ctr" fontAlgn="t"/>
                      <a:r>
                        <a:rPr lang="en-US" sz="2000" dirty="0">
                          <a:effectLst/>
                        </a:rPr>
                        <a:t>5</a:t>
                      </a:r>
                    </a:p>
                  </a:txBody>
                  <a:tcPr marL="23908" marR="23908" marT="23908" marB="23908"/>
                </a:tc>
                <a:tc>
                  <a:txBody>
                    <a:bodyPr/>
                    <a:lstStyle/>
                    <a:p>
                      <a:pPr algn="l" fontAlgn="t"/>
                      <a:r>
                        <a:rPr lang="en-US" sz="1800" b="1" dirty="0">
                          <a:effectLst/>
                        </a:rPr>
                        <a:t>Send </a:t>
                      </a:r>
                      <a:r>
                        <a:rPr lang="en-US" sz="1800" b="1" dirty="0" smtClean="0">
                          <a:effectLst/>
                        </a:rPr>
                        <a:t>Plan </a:t>
                      </a:r>
                      <a:r>
                        <a:rPr lang="en-US" sz="1800" dirty="0" smtClean="0">
                          <a:effectLst/>
                        </a:rPr>
                        <a:t>The </a:t>
                      </a:r>
                      <a:r>
                        <a:rPr lang="en-US" sz="1800" dirty="0">
                          <a:effectLst/>
                        </a:rPr>
                        <a:t>compiler checks the requirement and resends the plan to the driver. Up to here, the parsing and compiling of a query is complete.</a:t>
                      </a:r>
                      <a:endParaRPr lang="en-US" sz="1800" dirty="0">
                        <a:solidFill>
                          <a:srgbClr val="000000"/>
                        </a:solidFill>
                        <a:effectLst/>
                      </a:endParaRPr>
                    </a:p>
                  </a:txBody>
                  <a:tcPr marL="23908" marR="23908" marT="23908" marB="23908"/>
                </a:tc>
              </a:tr>
            </a:tbl>
          </a:graphicData>
        </a:graphic>
      </p:graphicFrame>
    </p:spTree>
    <p:extLst>
      <p:ext uri="{BB962C8B-B14F-4D97-AF65-F5344CB8AC3E}">
        <p14:creationId xmlns:p14="http://schemas.microsoft.com/office/powerpoint/2010/main" val="23631667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95943"/>
            <a:ext cx="10328123" cy="865414"/>
          </a:xfrm>
        </p:spPr>
        <p:txBody>
          <a:bodyPr>
            <a:normAutofit/>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8116825"/>
              </p:ext>
            </p:extLst>
          </p:nvPr>
        </p:nvGraphicFramePr>
        <p:xfrm>
          <a:off x="163285" y="1915588"/>
          <a:ext cx="11446328" cy="794956"/>
        </p:xfrm>
        <a:graphic>
          <a:graphicData uri="http://schemas.openxmlformats.org/drawingml/2006/table">
            <a:tbl>
              <a:tblPr/>
              <a:tblGrid>
                <a:gridCol w="1273629"/>
                <a:gridCol w="10172699"/>
              </a:tblGrid>
              <a:tr h="794956">
                <a:tc>
                  <a:txBody>
                    <a:bodyPr/>
                    <a:lstStyle/>
                    <a:p>
                      <a:pPr algn="ctr" fontAlgn="t"/>
                      <a:r>
                        <a:rPr lang="en-US" sz="2000" dirty="0">
                          <a:effectLst/>
                        </a:rPr>
                        <a:t>6</a:t>
                      </a:r>
                    </a:p>
                  </a:txBody>
                  <a:tcPr marL="23908" marR="23908" marT="23908" marB="239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a:effectLst/>
                        </a:rPr>
                        <a:t>Execute </a:t>
                      </a:r>
                      <a:r>
                        <a:rPr lang="en-US" sz="1800" b="1" dirty="0" smtClean="0">
                          <a:effectLst/>
                        </a:rPr>
                        <a:t>Plan </a:t>
                      </a:r>
                      <a:r>
                        <a:rPr lang="en-US" sz="1800" dirty="0" smtClean="0">
                          <a:solidFill>
                            <a:srgbClr val="000000"/>
                          </a:solidFill>
                          <a:effectLst/>
                        </a:rPr>
                        <a:t>The </a:t>
                      </a:r>
                      <a:r>
                        <a:rPr lang="en-US" sz="1800" dirty="0">
                          <a:solidFill>
                            <a:srgbClr val="000000"/>
                          </a:solidFill>
                          <a:effectLst/>
                        </a:rPr>
                        <a:t>driver sends the execute plan to the execution engine.</a:t>
                      </a:r>
                    </a:p>
                  </a:txBody>
                  <a:tcPr marL="23908" marR="23908" marT="23908" marB="239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776378555"/>
              </p:ext>
            </p:extLst>
          </p:nvPr>
        </p:nvGraphicFramePr>
        <p:xfrm>
          <a:off x="163285" y="2710544"/>
          <a:ext cx="11446327" cy="1175656"/>
        </p:xfrm>
        <a:graphic>
          <a:graphicData uri="http://schemas.openxmlformats.org/drawingml/2006/table">
            <a:tbl>
              <a:tblPr/>
              <a:tblGrid>
                <a:gridCol w="1277395"/>
                <a:gridCol w="10168932"/>
              </a:tblGrid>
              <a:tr h="1175656">
                <a:tc>
                  <a:txBody>
                    <a:bodyPr/>
                    <a:lstStyle/>
                    <a:p>
                      <a:pPr algn="ctr" fontAlgn="t"/>
                      <a:r>
                        <a:rPr lang="en-US" sz="2000" dirty="0" smtClean="0">
                          <a:effectLst/>
                        </a:rPr>
                        <a:t>7</a:t>
                      </a:r>
                      <a:endParaRPr lang="en-US" sz="2000" dirty="0">
                        <a:effectLst/>
                      </a:endParaRPr>
                    </a:p>
                  </a:txBody>
                  <a:tcPr marL="23908" marR="23908" marT="23908" marB="239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a:effectLst/>
                        </a:rPr>
                        <a:t>Execute </a:t>
                      </a:r>
                      <a:r>
                        <a:rPr lang="en-US" sz="1800" b="1" dirty="0" smtClean="0">
                          <a:effectLst/>
                        </a:rPr>
                        <a:t>Job </a:t>
                      </a:r>
                      <a:r>
                        <a:rPr lang="en-US" sz="1800" dirty="0" smtClean="0">
                          <a:solidFill>
                            <a:srgbClr val="000000"/>
                          </a:solidFill>
                          <a:effectLst/>
                        </a:rPr>
                        <a:t>Internally</a:t>
                      </a:r>
                      <a:r>
                        <a:rPr lang="en-US" sz="1800" dirty="0">
                          <a:solidFill>
                            <a:srgbClr val="000000"/>
                          </a:solidFill>
                          <a:effectLst/>
                        </a:rPr>
                        <a:t>, the process of execution job is a MapReduce job. The execution engine sends the job to </a:t>
                      </a:r>
                      <a:r>
                        <a:rPr lang="en-US" sz="1800" dirty="0" err="1">
                          <a:solidFill>
                            <a:srgbClr val="000000"/>
                          </a:solidFill>
                          <a:effectLst/>
                        </a:rPr>
                        <a:t>JobTracker</a:t>
                      </a:r>
                      <a:r>
                        <a:rPr lang="en-US" sz="1800" dirty="0">
                          <a:solidFill>
                            <a:srgbClr val="000000"/>
                          </a:solidFill>
                          <a:effectLst/>
                        </a:rPr>
                        <a:t>, which is in Name node and it assigns this job to </a:t>
                      </a:r>
                      <a:r>
                        <a:rPr lang="en-US" sz="1800" dirty="0" err="1">
                          <a:solidFill>
                            <a:srgbClr val="000000"/>
                          </a:solidFill>
                          <a:effectLst/>
                        </a:rPr>
                        <a:t>TaskTracker</a:t>
                      </a:r>
                      <a:r>
                        <a:rPr lang="en-US" sz="1800" dirty="0">
                          <a:solidFill>
                            <a:srgbClr val="000000"/>
                          </a:solidFill>
                          <a:effectLst/>
                        </a:rPr>
                        <a:t>, which is in Data node. Here, the query executes MapReduce job.</a:t>
                      </a:r>
                    </a:p>
                  </a:txBody>
                  <a:tcPr marL="23908" marR="23908" marT="23908" marB="239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773390587"/>
              </p:ext>
            </p:extLst>
          </p:nvPr>
        </p:nvGraphicFramePr>
        <p:xfrm>
          <a:off x="163284" y="3886200"/>
          <a:ext cx="11446327" cy="2465613"/>
        </p:xfrm>
        <a:graphic>
          <a:graphicData uri="http://schemas.openxmlformats.org/drawingml/2006/table">
            <a:tbl>
              <a:tblPr/>
              <a:tblGrid>
                <a:gridCol w="1260511"/>
                <a:gridCol w="10185816"/>
              </a:tblGrid>
              <a:tr h="922428">
                <a:tc>
                  <a:txBody>
                    <a:bodyPr/>
                    <a:lstStyle/>
                    <a:p>
                      <a:pPr algn="ctr" fontAlgn="t"/>
                      <a:r>
                        <a:rPr lang="en-US" sz="2000" dirty="0">
                          <a:effectLst/>
                        </a:rPr>
                        <a:t>7.1</a:t>
                      </a:r>
                    </a:p>
                  </a:txBody>
                  <a:tcPr marL="23908" marR="23908" marT="23908" marB="239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err="1" smtClean="0">
                          <a:effectLst/>
                        </a:rPr>
                        <a:t>MetadataOps</a:t>
                      </a:r>
                      <a:r>
                        <a:rPr lang="en-US" sz="1800" b="1" dirty="0" smtClean="0">
                          <a:effectLst/>
                        </a:rPr>
                        <a:t> </a:t>
                      </a:r>
                      <a:r>
                        <a:rPr lang="en-US" sz="1800" dirty="0" smtClean="0">
                          <a:solidFill>
                            <a:srgbClr val="000000"/>
                          </a:solidFill>
                          <a:effectLst/>
                        </a:rPr>
                        <a:t>Meanwhile </a:t>
                      </a:r>
                      <a:r>
                        <a:rPr lang="en-US" sz="1800" dirty="0">
                          <a:solidFill>
                            <a:srgbClr val="000000"/>
                          </a:solidFill>
                          <a:effectLst/>
                        </a:rPr>
                        <a:t>in execution, the execution engine can execute metadata operations with </a:t>
                      </a:r>
                      <a:r>
                        <a:rPr lang="en-US" sz="1800" dirty="0" err="1">
                          <a:solidFill>
                            <a:srgbClr val="000000"/>
                          </a:solidFill>
                          <a:effectLst/>
                        </a:rPr>
                        <a:t>Metastore</a:t>
                      </a:r>
                      <a:r>
                        <a:rPr lang="en-US" sz="1800" dirty="0">
                          <a:solidFill>
                            <a:srgbClr val="000000"/>
                          </a:solidFill>
                          <a:effectLst/>
                        </a:rPr>
                        <a:t>.</a:t>
                      </a:r>
                    </a:p>
                  </a:txBody>
                  <a:tcPr marL="23908" marR="23908" marT="23908" marB="239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17425">
                <a:tc>
                  <a:txBody>
                    <a:bodyPr/>
                    <a:lstStyle/>
                    <a:p>
                      <a:pPr algn="ctr" fontAlgn="t"/>
                      <a:r>
                        <a:rPr lang="en-US" sz="1800" dirty="0">
                          <a:effectLst/>
                        </a:rPr>
                        <a:t>8</a:t>
                      </a:r>
                    </a:p>
                  </a:txBody>
                  <a:tcPr marL="23908" marR="23908" marT="23908" marB="239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a:effectLst/>
                        </a:rPr>
                        <a:t>Fetch </a:t>
                      </a:r>
                      <a:r>
                        <a:rPr lang="en-US" sz="1800" b="1" dirty="0" smtClean="0">
                          <a:effectLst/>
                        </a:rPr>
                        <a:t>Result </a:t>
                      </a:r>
                      <a:r>
                        <a:rPr lang="en-US" sz="1800" dirty="0" smtClean="0">
                          <a:solidFill>
                            <a:srgbClr val="000000"/>
                          </a:solidFill>
                          <a:effectLst/>
                        </a:rPr>
                        <a:t>The </a:t>
                      </a:r>
                      <a:r>
                        <a:rPr lang="en-US" sz="1800" dirty="0">
                          <a:solidFill>
                            <a:srgbClr val="000000"/>
                          </a:solidFill>
                          <a:effectLst/>
                        </a:rPr>
                        <a:t>execution engine receives the results from Data nodes.</a:t>
                      </a:r>
                    </a:p>
                  </a:txBody>
                  <a:tcPr marL="23908" marR="23908" marT="23908" marB="239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12880">
                <a:tc>
                  <a:txBody>
                    <a:bodyPr/>
                    <a:lstStyle/>
                    <a:p>
                      <a:pPr algn="ctr" fontAlgn="t"/>
                      <a:r>
                        <a:rPr lang="en-US" sz="1800">
                          <a:effectLst/>
                        </a:rPr>
                        <a:t>9</a:t>
                      </a:r>
                    </a:p>
                  </a:txBody>
                  <a:tcPr marL="23908" marR="23908" marT="23908" marB="239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a:effectLst/>
                        </a:rPr>
                        <a:t>Send </a:t>
                      </a:r>
                      <a:r>
                        <a:rPr lang="en-US" sz="1800" b="1" dirty="0" smtClean="0">
                          <a:effectLst/>
                        </a:rPr>
                        <a:t>Results </a:t>
                      </a:r>
                      <a:r>
                        <a:rPr lang="en-US" sz="1800" dirty="0" smtClean="0">
                          <a:solidFill>
                            <a:srgbClr val="000000"/>
                          </a:solidFill>
                          <a:effectLst/>
                        </a:rPr>
                        <a:t>The </a:t>
                      </a:r>
                      <a:r>
                        <a:rPr lang="en-US" sz="1800" dirty="0">
                          <a:solidFill>
                            <a:srgbClr val="000000"/>
                          </a:solidFill>
                          <a:effectLst/>
                        </a:rPr>
                        <a:t>execution engine sends those resultant values to the driver.</a:t>
                      </a:r>
                    </a:p>
                  </a:txBody>
                  <a:tcPr marL="23908" marR="23908" marT="23908" marB="239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12880">
                <a:tc>
                  <a:txBody>
                    <a:bodyPr/>
                    <a:lstStyle/>
                    <a:p>
                      <a:pPr algn="ctr" fontAlgn="t"/>
                      <a:r>
                        <a:rPr lang="en-US" sz="1800" dirty="0">
                          <a:effectLst/>
                        </a:rPr>
                        <a:t>10</a:t>
                      </a:r>
                    </a:p>
                  </a:txBody>
                  <a:tcPr marL="23908" marR="23908" marT="23908" marB="239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a:effectLst/>
                        </a:rPr>
                        <a:t>Send </a:t>
                      </a:r>
                      <a:r>
                        <a:rPr lang="en-US" sz="1800" b="1" dirty="0" smtClean="0">
                          <a:effectLst/>
                        </a:rPr>
                        <a:t>Results </a:t>
                      </a:r>
                      <a:r>
                        <a:rPr lang="en-US" sz="1800" dirty="0" smtClean="0">
                          <a:solidFill>
                            <a:srgbClr val="000000"/>
                          </a:solidFill>
                          <a:effectLst/>
                        </a:rPr>
                        <a:t>The </a:t>
                      </a:r>
                      <a:r>
                        <a:rPr lang="en-US" sz="1800" dirty="0">
                          <a:solidFill>
                            <a:srgbClr val="000000"/>
                          </a:solidFill>
                          <a:effectLst/>
                        </a:rPr>
                        <a:t>driver sends the results to Hive Interfaces.</a:t>
                      </a:r>
                    </a:p>
                  </a:txBody>
                  <a:tcPr marL="23908" marR="23908" marT="23908" marB="239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11547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082" y="0"/>
            <a:ext cx="10515600" cy="1325563"/>
          </a:xfrm>
        </p:spPr>
        <p:txBody>
          <a:bodyPr>
            <a:normAutofit/>
          </a:bodyPr>
          <a:lstStyle/>
          <a:p>
            <a:r>
              <a:rPr lang="en-US" dirty="0" smtClean="0"/>
              <a:t>DATA TYPES:-</a:t>
            </a:r>
            <a:br>
              <a:rPr lang="en-US" dirty="0" smtClean="0"/>
            </a:br>
            <a:endParaRPr lang="en-US" dirty="0"/>
          </a:p>
        </p:txBody>
      </p:sp>
      <p:sp>
        <p:nvSpPr>
          <p:cNvPr id="3" name="Content Placeholder 2"/>
          <p:cNvSpPr>
            <a:spLocks noGrp="1"/>
          </p:cNvSpPr>
          <p:nvPr>
            <p:ph idx="1"/>
          </p:nvPr>
        </p:nvSpPr>
        <p:spPr>
          <a:xfrm>
            <a:off x="233082" y="1027906"/>
            <a:ext cx="10515600" cy="4704154"/>
          </a:xfrm>
        </p:spPr>
        <p:txBody>
          <a:bodyPr/>
          <a:lstStyle/>
          <a:p>
            <a:pPr fontAlgn="t"/>
            <a:endParaRPr lang="en-US" dirty="0" smtClean="0"/>
          </a:p>
          <a:p>
            <a:pPr fontAlgn="t"/>
            <a:endParaRPr lang="en-US" dirty="0" smtClean="0"/>
          </a:p>
          <a:p>
            <a:pPr fontAlgn="t"/>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932313364"/>
              </p:ext>
            </p:extLst>
          </p:nvPr>
        </p:nvGraphicFramePr>
        <p:xfrm>
          <a:off x="363070" y="816425"/>
          <a:ext cx="10577074" cy="5747665"/>
        </p:xfrm>
        <a:graphic>
          <a:graphicData uri="http://schemas.openxmlformats.org/drawingml/2006/table">
            <a:tbl>
              <a:tblPr firstRow="1" bandRow="1">
                <a:tableStyleId>{17292A2E-F333-43FB-9621-5CBBE7FDCDCB}</a:tableStyleId>
              </a:tblPr>
              <a:tblGrid>
                <a:gridCol w="1903691"/>
                <a:gridCol w="1998075"/>
                <a:gridCol w="6675308"/>
              </a:tblGrid>
              <a:tr h="370817">
                <a:tc>
                  <a:txBody>
                    <a:bodyPr/>
                    <a:lstStyle/>
                    <a:p>
                      <a:r>
                        <a:rPr lang="en-US" baseline="0" dirty="0" smtClean="0"/>
                        <a:t>TYPE</a:t>
                      </a:r>
                      <a:endParaRPr lang="en-US" baseline="0" dirty="0"/>
                    </a:p>
                  </a:txBody>
                  <a:tcPr/>
                </a:tc>
                <a:tc>
                  <a:txBody>
                    <a:bodyPr/>
                    <a:lstStyle/>
                    <a:p>
                      <a:r>
                        <a:rPr lang="en-US" dirty="0" smtClean="0"/>
                        <a:t>NAME</a:t>
                      </a:r>
                      <a:endParaRPr lang="en-US" dirty="0"/>
                    </a:p>
                  </a:txBody>
                  <a:tcPr/>
                </a:tc>
                <a:tc>
                  <a:txBody>
                    <a:bodyPr/>
                    <a:lstStyle/>
                    <a:p>
                      <a:r>
                        <a:rPr lang="en-US" dirty="0" smtClean="0"/>
                        <a:t>SIZE</a:t>
                      </a:r>
                      <a:endParaRPr lang="en-US" dirty="0"/>
                    </a:p>
                  </a:txBody>
                  <a:tcPr/>
                </a:tc>
              </a:tr>
              <a:tr h="648930">
                <a:tc>
                  <a:txBody>
                    <a:bodyPr/>
                    <a:lstStyle/>
                    <a:p>
                      <a:r>
                        <a:rPr lang="en-US" dirty="0" smtClean="0"/>
                        <a:t>Integer Types:-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TINYINT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:- 1 byte </a:t>
                      </a:r>
                    </a:p>
                    <a:p>
                      <a:endParaRPr lang="en-US" dirty="0"/>
                    </a:p>
                  </a:txBody>
                  <a:tcPr/>
                </a:tc>
              </a:tr>
              <a:tr h="64893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SMALLINT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:- 2 byte</a:t>
                      </a:r>
                    </a:p>
                    <a:p>
                      <a:endParaRPr lang="en-US" dirty="0"/>
                    </a:p>
                  </a:txBody>
                  <a:tcPr/>
                </a:tc>
              </a:tr>
              <a:tr h="64893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:- 4 byte </a:t>
                      </a:r>
                    </a:p>
                    <a:p>
                      <a:endParaRPr lang="en-US" dirty="0"/>
                    </a:p>
                  </a:txBody>
                  <a:tcPr/>
                </a:tc>
              </a:tr>
              <a:tr h="64893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BIGINT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:- 8 byte </a:t>
                      </a:r>
                    </a:p>
                    <a:p>
                      <a:endParaRPr lang="en-US" dirty="0"/>
                    </a:p>
                  </a:txBody>
                  <a:tcPr/>
                </a:tc>
              </a:tr>
              <a:tr h="648930">
                <a:tc>
                  <a:txBody>
                    <a:bodyPr/>
                    <a:lstStyle/>
                    <a:p>
                      <a:endParaRPr lang="en-US" dirty="0"/>
                    </a:p>
                  </a:txBody>
                  <a:tcPr/>
                </a:tc>
                <a:tc>
                  <a:txBody>
                    <a:bodyPr/>
                    <a:lstStyle/>
                    <a:p>
                      <a:pPr marL="0" indent="0" fontAlgn="t">
                        <a:buNone/>
                      </a:pPr>
                      <a:r>
                        <a:rPr lang="en-US" dirty="0" smtClean="0"/>
                        <a:t>FLOAT ::</a:t>
                      </a:r>
                    </a:p>
                    <a:p>
                      <a:pPr marL="0" indent="0" fontAlgn="t">
                        <a:buNone/>
                      </a:pPr>
                      <a:r>
                        <a:rPr lang="en-US" dirty="0" smtClean="0"/>
                        <a:t>DOUBLE ::</a:t>
                      </a:r>
                    </a:p>
                  </a:txBody>
                  <a:tcPr/>
                </a:tc>
                <a:tc>
                  <a:txBody>
                    <a:bodyPr/>
                    <a:lstStyle/>
                    <a:p>
                      <a:r>
                        <a:rPr lang="en-US" dirty="0" smtClean="0"/>
                        <a:t>  :-4 byte</a:t>
                      </a:r>
                    </a:p>
                    <a:p>
                      <a:r>
                        <a:rPr lang="en-US" dirty="0" smtClean="0"/>
                        <a:t>  :-8 byte</a:t>
                      </a:r>
                      <a:endParaRPr lang="en-US" dirty="0"/>
                    </a:p>
                  </a:txBody>
                  <a:tcPr/>
                </a:tc>
              </a:tr>
              <a:tr h="17613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String types </a:t>
                      </a:r>
                    </a:p>
                    <a:p>
                      <a:endParaRPr lang="en-US" dirty="0"/>
                    </a:p>
                  </a:txBody>
                  <a:tcPr/>
                </a:tc>
                <a:tc>
                  <a:txBody>
                    <a:bodyPr/>
                    <a:lstStyle/>
                    <a:p>
                      <a:pPr fontAlgn="t"/>
                      <a:r>
                        <a:rPr lang="en-US" dirty="0" smtClean="0"/>
                        <a:t>VARCHAR:-</a:t>
                      </a:r>
                    </a:p>
                    <a:p>
                      <a:pPr fontAlgn="t"/>
                      <a:r>
                        <a:rPr lang="en-US" dirty="0" smtClean="0"/>
                        <a:t>CHAR:-</a:t>
                      </a:r>
                    </a:p>
                    <a:p>
                      <a:r>
                        <a:rPr lang="en-US" dirty="0" smtClean="0"/>
                        <a:t>Timestamp</a:t>
                      </a:r>
                    </a:p>
                  </a:txBody>
                  <a:tcPr/>
                </a:tc>
                <a:tc>
                  <a:txBody>
                    <a:bodyPr/>
                    <a:lstStyle/>
                    <a:p>
                      <a:r>
                        <a:rPr lang="en-US" dirty="0" smtClean="0"/>
                        <a:t>1 to 65355</a:t>
                      </a:r>
                    </a:p>
                    <a:p>
                      <a:r>
                        <a:rPr lang="en-US" dirty="0" smtClean="0"/>
                        <a:t>255</a:t>
                      </a:r>
                    </a:p>
                    <a:p>
                      <a:r>
                        <a:rPr lang="en-US" dirty="0" smtClean="0"/>
                        <a:t>It supports traditional UNIX timestamp with optional nanosecond precision. It supports </a:t>
                      </a:r>
                      <a:r>
                        <a:rPr lang="en-US" dirty="0" err="1" smtClean="0"/>
                        <a:t>java.sql.Timestamp</a:t>
                      </a:r>
                      <a:r>
                        <a:rPr lang="en-US" dirty="0" smtClean="0"/>
                        <a:t> format “YYYY-MM-DD </a:t>
                      </a:r>
                      <a:r>
                        <a:rPr lang="en-US" dirty="0" err="1" smtClean="0"/>
                        <a:t>HH:MM:SS.fffffffff</a:t>
                      </a:r>
                      <a:r>
                        <a:rPr lang="en-US" dirty="0" smtClean="0"/>
                        <a:t>” and format “</a:t>
                      </a:r>
                      <a:r>
                        <a:rPr lang="en-US" dirty="0" err="1" smtClean="0"/>
                        <a:t>yyyy</a:t>
                      </a:r>
                      <a:r>
                        <a:rPr lang="en-US" dirty="0" smtClean="0"/>
                        <a:t>-mm-</a:t>
                      </a:r>
                      <a:r>
                        <a:rPr lang="en-US" dirty="0" err="1" smtClean="0"/>
                        <a:t>dd</a:t>
                      </a:r>
                      <a:r>
                        <a:rPr lang="en-US" dirty="0" smtClean="0"/>
                        <a:t> </a:t>
                      </a:r>
                      <a:r>
                        <a:rPr lang="en-US" dirty="0" err="1" smtClean="0"/>
                        <a:t>hh:mm:ss.ffffffffff</a:t>
                      </a:r>
                      <a:r>
                        <a:rPr lang="en-US" dirty="0" smtClean="0"/>
                        <a:t>”.</a:t>
                      </a:r>
                    </a:p>
                  </a:txBody>
                  <a:tcPr/>
                </a:tc>
              </a:tr>
              <a:tr h="370817">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4198077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66482" y="2438400"/>
            <a:ext cx="10937789" cy="3651504"/>
          </a:xfrm>
        </p:spPr>
        <p:txBody>
          <a:bodyPr/>
          <a:lstStyle/>
          <a:p>
            <a:r>
              <a:rPr lang="en-US" dirty="0"/>
              <a:t>Dates</a:t>
            </a:r>
          </a:p>
          <a:p>
            <a:r>
              <a:rPr lang="en-US" dirty="0" smtClean="0"/>
              <a:t>DATE values are described in year/month/day format in the form {{YYYY-MM-DD}}.</a:t>
            </a:r>
          </a:p>
          <a:p>
            <a:endParaRPr lang="en-US" dirty="0" smtClean="0"/>
          </a:p>
          <a:p>
            <a:endParaRPr lang="en-US" dirty="0"/>
          </a:p>
        </p:txBody>
      </p:sp>
    </p:spTree>
    <p:extLst>
      <p:ext uri="{BB962C8B-B14F-4D97-AF65-F5344CB8AC3E}">
        <p14:creationId xmlns:p14="http://schemas.microsoft.com/office/powerpoint/2010/main" val="119174956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16078</TotalTime>
  <Words>2156</Words>
  <Application>Microsoft Office PowerPoint</Application>
  <PresentationFormat>Widescreen</PresentationFormat>
  <Paragraphs>471</Paragraphs>
  <Slides>45</Slides>
  <Notes>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1" baseType="lpstr">
      <vt:lpstr>Arial</vt:lpstr>
      <vt:lpstr>Calibri</vt:lpstr>
      <vt:lpstr>Trebuchet MS</vt:lpstr>
      <vt:lpstr>Wingdings 3</vt:lpstr>
      <vt:lpstr>Facet</vt:lpstr>
      <vt:lpstr>Package</vt:lpstr>
      <vt:lpstr>HIVE</vt:lpstr>
      <vt:lpstr>What is hive</vt:lpstr>
      <vt:lpstr>Advantages of the hive</vt:lpstr>
      <vt:lpstr>LIMITATION OF HIVE:- </vt:lpstr>
      <vt:lpstr>Hive Architechture</vt:lpstr>
      <vt:lpstr>PowerPoint Presentation</vt:lpstr>
      <vt:lpstr>PowerPoint Presentation</vt:lpstr>
      <vt:lpstr>DATA TYPES:- </vt:lpstr>
      <vt:lpstr>PowerPoint Presentation</vt:lpstr>
      <vt:lpstr>Complex data types </vt:lpstr>
      <vt:lpstr>Database in hive:- </vt:lpstr>
      <vt:lpstr>PowerPoint Presentation</vt:lpstr>
      <vt:lpstr>PowerPoint Presentation</vt:lpstr>
      <vt:lpstr>Drop database :- </vt:lpstr>
      <vt:lpstr>Creating the Table; </vt:lpstr>
      <vt:lpstr>General Syntax for creating  managed the table</vt:lpstr>
      <vt:lpstr> </vt:lpstr>
      <vt:lpstr>Managed table example:-</vt:lpstr>
      <vt:lpstr>Loading the data in managed table:- </vt:lpstr>
      <vt:lpstr> 1:Loading data from HDFS:- </vt:lpstr>
      <vt:lpstr>Select-Where query </vt:lpstr>
      <vt:lpstr>((ALTER TABLE statements))</vt:lpstr>
      <vt:lpstr>Change the column_name</vt:lpstr>
      <vt:lpstr>Change the column data type</vt:lpstr>
      <vt:lpstr>Drop table</vt:lpstr>
      <vt:lpstr>PowerPoint Presentation</vt:lpstr>
      <vt:lpstr>External Table:- </vt:lpstr>
      <vt:lpstr>Correct syntax</vt:lpstr>
      <vt:lpstr>LOAD THE DATA INTO EXTERNAL TABLE</vt:lpstr>
      <vt:lpstr>SELECT-WHERE CLAUSE</vt:lpstr>
      <vt:lpstr>((JOIN OPERATION )) </vt:lpstr>
      <vt:lpstr>DROP TABLE</vt:lpstr>
      <vt:lpstr>PowerPoint Presentation</vt:lpstr>
      <vt:lpstr>PowerPoint Presentation</vt:lpstr>
      <vt:lpstr>Creating the external table and loading the data </vt:lpstr>
      <vt:lpstr>PowerPoint Presentation</vt:lpstr>
      <vt:lpstr>Clustering</vt:lpstr>
      <vt:lpstr>PowerPoint Presentation</vt:lpstr>
      <vt:lpstr>Partitioning </vt:lpstr>
      <vt:lpstr>PowerPoint Presentation</vt:lpstr>
      <vt:lpstr>PowerPoint Presentation</vt:lpstr>
      <vt:lpstr>Partitioning and Clustering</vt:lpstr>
      <vt:lpstr>Loading data into the bucketed table </vt:lpstr>
      <vt:lpstr>Loading data into the bucketed table </vt:lpstr>
      <vt:lpstr>All the needed practicals are mentioned in note pad for practice  </vt:lpstr>
    </vt:vector>
  </TitlesOfParts>
  <Company>Sears Holdings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HEENA</dc:title>
  <dc:creator>Shaikh, Heena Salim</dc:creator>
  <cp:lastModifiedBy>Shaikh, Heenasalim</cp:lastModifiedBy>
  <cp:revision>296</cp:revision>
  <dcterms:created xsi:type="dcterms:W3CDTF">2017-04-08T11:36:51Z</dcterms:created>
  <dcterms:modified xsi:type="dcterms:W3CDTF">2019-04-24T14:02:49Z</dcterms:modified>
</cp:coreProperties>
</file>