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16" r:id="rId1"/>
  </p:sldMasterIdLst>
  <p:notesMasterIdLst>
    <p:notesMasterId r:id="rId30"/>
  </p:notesMasterIdLst>
  <p:sldIdLst>
    <p:sldId id="256" r:id="rId2"/>
    <p:sldId id="257" r:id="rId3"/>
    <p:sldId id="281" r:id="rId4"/>
    <p:sldId id="258" r:id="rId5"/>
    <p:sldId id="293" r:id="rId6"/>
    <p:sldId id="295" r:id="rId7"/>
    <p:sldId id="294" r:id="rId8"/>
    <p:sldId id="291" r:id="rId9"/>
    <p:sldId id="279" r:id="rId10"/>
    <p:sldId id="280" r:id="rId11"/>
    <p:sldId id="284" r:id="rId12"/>
    <p:sldId id="266" r:id="rId13"/>
    <p:sldId id="285" r:id="rId14"/>
    <p:sldId id="264" r:id="rId15"/>
    <p:sldId id="269" r:id="rId16"/>
    <p:sldId id="260" r:id="rId17"/>
    <p:sldId id="282" r:id="rId18"/>
    <p:sldId id="267" r:id="rId19"/>
    <p:sldId id="271" r:id="rId20"/>
    <p:sldId id="276" r:id="rId21"/>
    <p:sldId id="273" r:id="rId22"/>
    <p:sldId id="274" r:id="rId23"/>
    <p:sldId id="261" r:id="rId24"/>
    <p:sldId id="275" r:id="rId25"/>
    <p:sldId id="277" r:id="rId26"/>
    <p:sldId id="278" r:id="rId27"/>
    <p:sldId id="265"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87199F-2C0C-41C6-A0E7-620B511CB6F5}">
          <p14:sldIdLst>
            <p14:sldId id="256"/>
          </p14:sldIdLst>
        </p14:section>
        <p14:section name="Untitled Section" id="{166F0506-EFB6-479B-B09C-256A33F6EC55}">
          <p14:sldIdLst>
            <p14:sldId id="257"/>
            <p14:sldId id="281"/>
            <p14:sldId id="258"/>
            <p14:sldId id="293"/>
            <p14:sldId id="295"/>
            <p14:sldId id="294"/>
            <p14:sldId id="291"/>
            <p14:sldId id="279"/>
            <p14:sldId id="280"/>
            <p14:sldId id="284"/>
            <p14:sldId id="266"/>
            <p14:sldId id="285"/>
            <p14:sldId id="264"/>
            <p14:sldId id="269"/>
            <p14:sldId id="260"/>
            <p14:sldId id="282"/>
            <p14:sldId id="267"/>
            <p14:sldId id="271"/>
            <p14:sldId id="276"/>
            <p14:sldId id="273"/>
            <p14:sldId id="274"/>
            <p14:sldId id="261"/>
            <p14:sldId id="275"/>
            <p14:sldId id="277"/>
            <p14:sldId id="278"/>
            <p14:sldId id="26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0066"/>
    <a:srgbClr val="CC0066"/>
    <a:srgbClr val="632B8D"/>
    <a:srgbClr val="B03673"/>
    <a:srgbClr val="4457E4"/>
    <a:srgbClr val="D60093"/>
    <a:srgbClr val="CC0099"/>
    <a:srgbClr val="FF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434" autoAdjust="0"/>
  </p:normalViewPr>
  <p:slideViewPr>
    <p:cSldViewPr snapToGrid="0">
      <p:cViewPr varScale="1">
        <p:scale>
          <a:sx n="70" d="100"/>
          <a:sy n="70" d="100"/>
        </p:scale>
        <p:origin x="5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1ED4-9A6C-43C4-98A5-C256C971793C}"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DE370-6C39-4090-9E40-B3E1CB2C56EB}" type="slidenum">
              <a:rPr lang="en-US" smtClean="0"/>
              <a:t>‹#›</a:t>
            </a:fld>
            <a:endParaRPr lang="en-US"/>
          </a:p>
        </p:txBody>
      </p:sp>
    </p:spTree>
    <p:extLst>
      <p:ext uri="{BB962C8B-B14F-4D97-AF65-F5344CB8AC3E}">
        <p14:creationId xmlns:p14="http://schemas.microsoft.com/office/powerpoint/2010/main" val="18051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DE370-6C39-4090-9E40-B3E1CB2C56EB}" type="slidenum">
              <a:rPr lang="en-US" smtClean="0"/>
              <a:t>12</a:t>
            </a:fld>
            <a:endParaRPr lang="en-US"/>
          </a:p>
        </p:txBody>
      </p:sp>
    </p:spTree>
    <p:extLst>
      <p:ext uri="{BB962C8B-B14F-4D97-AF65-F5344CB8AC3E}">
        <p14:creationId xmlns:p14="http://schemas.microsoft.com/office/powerpoint/2010/main" val="36810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63225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81261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42085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A4621-A440-49CE-88C9-CEF5F798425C}"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222561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A4621-A440-49CE-88C9-CEF5F798425C}" type="datetimeFigureOut">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99856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DA4621-A440-49CE-88C9-CEF5F798425C}"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112131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DA4621-A440-49CE-88C9-CEF5F798425C}" type="datetimeFigureOut">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8365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DA4621-A440-49CE-88C9-CEF5F798425C}" type="datetimeFigureOut">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73719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A4621-A440-49CE-88C9-CEF5F798425C}" type="datetimeFigureOut">
              <a:rPr lang="en-US" smtClean="0"/>
              <a:t>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48623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A4621-A440-49CE-88C9-CEF5F798425C}"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326879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A4621-A440-49CE-88C9-CEF5F798425C}" type="datetimeFigureOut">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AE7DC-4CE7-40D8-BBC4-C416B38E7358}" type="slidenum">
              <a:rPr lang="en-US" smtClean="0"/>
              <a:t>‹#›</a:t>
            </a:fld>
            <a:endParaRPr lang="en-US"/>
          </a:p>
        </p:txBody>
      </p:sp>
    </p:spTree>
    <p:extLst>
      <p:ext uri="{BB962C8B-B14F-4D97-AF65-F5344CB8AC3E}">
        <p14:creationId xmlns:p14="http://schemas.microsoft.com/office/powerpoint/2010/main" val="77456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A4621-A440-49CE-88C9-CEF5F798425C}" type="datetimeFigureOut">
              <a:rPr lang="en-US" smtClean="0"/>
              <a:t>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AE7DC-4CE7-40D8-BBC4-C416B38E7358}" type="slidenum">
              <a:rPr lang="en-US" smtClean="0"/>
              <a:t>‹#›</a:t>
            </a:fld>
            <a:endParaRPr lang="en-US"/>
          </a:p>
        </p:txBody>
      </p:sp>
    </p:spTree>
    <p:extLst>
      <p:ext uri="{BB962C8B-B14F-4D97-AF65-F5344CB8AC3E}">
        <p14:creationId xmlns:p14="http://schemas.microsoft.com/office/powerpoint/2010/main" val="80133678"/>
      </p:ext>
    </p:extLst>
  </p:cSld>
  <p:clrMap bg1="lt1" tx1="dk1" bg2="lt2" tx2="dk2" accent1="accent1" accent2="accent2" accent3="accent3" accent4="accent4" accent5="accent5" accent6="accent6" hlink="hlink" folHlink="folHlink"/>
  <p:sldLayoutIdLst>
    <p:sldLayoutId id="2147484917" r:id="rId1"/>
    <p:sldLayoutId id="2147484918" r:id="rId2"/>
    <p:sldLayoutId id="2147484919" r:id="rId3"/>
    <p:sldLayoutId id="2147484920" r:id="rId4"/>
    <p:sldLayoutId id="2147484921" r:id="rId5"/>
    <p:sldLayoutId id="2147484922" r:id="rId6"/>
    <p:sldLayoutId id="2147484923" r:id="rId7"/>
    <p:sldLayoutId id="2147484924" r:id="rId8"/>
    <p:sldLayoutId id="2147484925" r:id="rId9"/>
    <p:sldLayoutId id="2147484926" r:id="rId10"/>
    <p:sldLayoutId id="2147484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15.jpeg"/><Relationship Id="rId4" Type="http://schemas.openxmlformats.org/officeDocument/2006/relationships/image" Target="../media/image2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data-flair.training/blogs/rdd-in-apache-spark/" TargetMode="External"/><Relationship Id="rId2" Type="http://schemas.openxmlformats.org/officeDocument/2006/relationships/hyperlink" Target="http://data-flair.training/blogs/apache-spark-streaming-comprehensive-guide/" TargetMode="External"/><Relationship Id="rId1" Type="http://schemas.openxmlformats.org/officeDocument/2006/relationships/slideLayout" Target="../slideLayouts/slideLayout2.xml"/><Relationship Id="rId4" Type="http://schemas.openxmlformats.org/officeDocument/2006/relationships/hyperlink" Target="http://data-flair.training/blogs/apache-flink-big-data-unified-platfor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data-flair.training/blogs/big-data-getting-matured-with-unified-platform-apache-flink/" TargetMode="External"/><Relationship Id="rId2" Type="http://schemas.openxmlformats.org/officeDocument/2006/relationships/hyperlink" Target="http://data-flair.training/blogs/apache-spark-rdd-persistence-cach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rlz=1C1GCEV_enIN829IN829&amp;q=November+2,+2018&amp;stick=H4sIAAAAAAAAAONgVhLQL9E3Miwqy6sqz7Awt8xOX8Qq4JdflpqblFqkYKSjYGRgaAEAxVAX9ycAAAA&amp;sa=X&amp;ved=2ahUKEwjKhpSyuJ_gAhURTawKHQx3BEYQmxMoATAoegQIBxAH" TargetMode="External"/><Relationship Id="rId2" Type="http://schemas.openxmlformats.org/officeDocument/2006/relationships/hyperlink" Target="https://www.google.com/search?rlz=1C1GCEV_enIN829IN829&amp;q=apache+spark+stable+release&amp;sa=X&amp;ved=2ahUKEwjKhpSyuJ_gAhURTawKHQx3BEYQ6BMoADAoegQIBxA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ata-flair.training/blogs/what-is-big-data/" TargetMode="External"/><Relationship Id="rId2" Type="http://schemas.openxmlformats.org/officeDocument/2006/relationships/hyperlink" Target="https://data-flair.training/blogs/apache-spark-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realimpactanalytics.com/" TargetMode="External"/><Relationship Id="rId13" Type="http://schemas.openxmlformats.org/officeDocument/2006/relationships/hyperlink" Target="http://www.shopify.com/" TargetMode="External"/><Relationship Id="rId18" Type="http://schemas.openxmlformats.org/officeDocument/2006/relationships/hyperlink" Target="http://www.taobao.com/" TargetMode="External"/><Relationship Id="rId26" Type="http://schemas.openxmlformats.org/officeDocument/2006/relationships/hyperlink" Target="https://databricks.com/" TargetMode="External"/><Relationship Id="rId3" Type="http://schemas.openxmlformats.org/officeDocument/2006/relationships/hyperlink" Target="http://www.peerialism.com/" TargetMode="External"/><Relationship Id="rId21" Type="http://schemas.openxmlformats.org/officeDocument/2006/relationships/hyperlink" Target="http://www.asiainfo.com/" TargetMode="External"/><Relationship Id="rId7" Type="http://schemas.openxmlformats.org/officeDocument/2006/relationships/hyperlink" Target="http://radius.com/" TargetMode="External"/><Relationship Id="rId12" Type="http://schemas.openxmlformats.org/officeDocument/2006/relationships/hyperlink" Target="http://www.sisa.samsung.com/" TargetMode="External"/><Relationship Id="rId17" Type="http://schemas.openxmlformats.org/officeDocument/2006/relationships/hyperlink" Target="http://www.agilelab.it/" TargetMode="External"/><Relationship Id="rId25" Type="http://schemas.openxmlformats.org/officeDocument/2006/relationships/hyperlink" Target="https://www.creditkarma.com/" TargetMode="External"/><Relationship Id="rId2" Type="http://schemas.openxmlformats.org/officeDocument/2006/relationships/hyperlink" Target="http://pantera.io/" TargetMode="External"/><Relationship Id="rId16" Type="http://schemas.openxmlformats.org/officeDocument/2006/relationships/hyperlink" Target="http://www.sktelecom.com/en/main/index.do" TargetMode="External"/><Relationship Id="rId20" Type="http://schemas.openxmlformats.org/officeDocument/2006/relationships/hyperlink" Target="http://alpinenow.com/" TargetMode="External"/><Relationship Id="rId1" Type="http://schemas.openxmlformats.org/officeDocument/2006/relationships/slideLayout" Target="../slideLayouts/slideLayout7.xml"/><Relationship Id="rId6" Type="http://schemas.openxmlformats.org/officeDocument/2006/relationships/hyperlink" Target="http://www.quantifind.com/" TargetMode="External"/><Relationship Id="rId11" Type="http://schemas.openxmlformats.org/officeDocument/2006/relationships/hyperlink" Target="http://www.sailthru.com/" TargetMode="External"/><Relationship Id="rId24" Type="http://schemas.openxmlformats.org/officeDocument/2006/relationships/hyperlink" Target="http://www.conviva.com/" TargetMode="External"/><Relationship Id="rId5" Type="http://schemas.openxmlformats.org/officeDocument/2006/relationships/hyperlink" Target="http://prediction.io/" TargetMode="External"/><Relationship Id="rId15" Type="http://schemas.openxmlformats.org/officeDocument/2006/relationships/hyperlink" Target="http://www.sinnia.com/" TargetMode="External"/><Relationship Id="rId23" Type="http://schemas.openxmlformats.org/officeDocument/2006/relationships/hyperlink" Target="http://www.bigindustries.be/" TargetMode="External"/><Relationship Id="rId10" Type="http://schemas.openxmlformats.org/officeDocument/2006/relationships/hyperlink" Target="http://www.rondhuit.com/" TargetMode="External"/><Relationship Id="rId19" Type="http://schemas.openxmlformats.org/officeDocument/2006/relationships/hyperlink" Target="http://alluxio.com/" TargetMode="External"/><Relationship Id="rId4" Type="http://schemas.openxmlformats.org/officeDocument/2006/relationships/hyperlink" Target="http://www.planbmedia.com/" TargetMode="External"/><Relationship Id="rId9" Type="http://schemas.openxmlformats.org/officeDocument/2006/relationships/hyperlink" Target="http://rocketfuel.com/" TargetMode="External"/><Relationship Id="rId14" Type="http://schemas.openxmlformats.org/officeDocument/2006/relationships/hyperlink" Target="http://www.simba.com/" TargetMode="External"/><Relationship Id="rId22" Type="http://schemas.openxmlformats.org/officeDocument/2006/relationships/hyperlink" Target="http://www.atigeo.com/" TargetMode="External"/><Relationship Id="rId27" Type="http://schemas.openxmlformats.org/officeDocument/2006/relationships/hyperlink" Target="http://www.ebay.com/"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577589" cy="5175406"/>
          </a:xfrm>
        </p:spPr>
        <p:txBody>
          <a:bodyPr>
            <a:normAutofit/>
          </a:bodyPr>
          <a:lstStyle/>
          <a:p>
            <a:r>
              <a:rPr lang="en-US" sz="1800" b="1" dirty="0" smtClean="0">
                <a:solidFill>
                  <a:srgbClr val="0070C0"/>
                </a:solidFill>
              </a:rPr>
              <a:t>				  			</a:t>
            </a:r>
            <a:endParaRPr lang="en-US" sz="1800" b="1" dirty="0">
              <a:solidFill>
                <a:srgbClr val="0070C0"/>
              </a:solidFill>
            </a:endParaRPr>
          </a:p>
        </p:txBody>
      </p:sp>
      <p:sp>
        <p:nvSpPr>
          <p:cNvPr id="5" name="Subtitle 2"/>
          <p:cNvSpPr>
            <a:spLocks noGrp="1"/>
          </p:cNvSpPr>
          <p:nvPr>
            <p:ph type="subTitle" idx="1"/>
          </p:nvPr>
        </p:nvSpPr>
        <p:spPr>
          <a:xfrm>
            <a:off x="721217" y="789814"/>
            <a:ext cx="10702344" cy="4634737"/>
          </a:xfrm>
        </p:spPr>
        <p:txBody>
          <a:bodyPr/>
          <a:lstStyle/>
          <a:p>
            <a:endParaRPr lang="en-US" dirty="0" smtClean="0">
              <a:solidFill>
                <a:schemeClr val="accent1">
                  <a:lumMod val="50000"/>
                </a:schemeClr>
              </a:solidFill>
            </a:endParaRPr>
          </a:p>
          <a:p>
            <a:endParaRPr lang="en-US" dirty="0">
              <a:solidFill>
                <a:schemeClr val="accent1">
                  <a:lumMod val="50000"/>
                </a:schemeClr>
              </a:solidFill>
            </a:endParaRPr>
          </a:p>
          <a:p>
            <a:endParaRPr lang="en-US" dirty="0" smtClean="0">
              <a:solidFill>
                <a:schemeClr val="accent1">
                  <a:lumMod val="50000"/>
                </a:schemeClr>
              </a:solidFill>
            </a:endParaRPr>
          </a:p>
          <a:p>
            <a:r>
              <a:rPr lang="en-US" sz="8000" b="1" dirty="0" smtClean="0">
                <a:solidFill>
                  <a:srgbClr val="002060"/>
                </a:solidFill>
                <a:latin typeface="Arial" panose="020B0604020202020204" pitchFamily="34" charset="0"/>
                <a:cs typeface="Arial" panose="020B0604020202020204" pitchFamily="34" charset="0"/>
              </a:rPr>
              <a:t>SPARK </a:t>
            </a:r>
            <a:endParaRPr lang="en-US" sz="80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5763725" y="4967352"/>
            <a:ext cx="5104325" cy="830997"/>
          </a:xfrm>
          <a:prstGeom prst="rect">
            <a:avLst/>
          </a:prstGeom>
        </p:spPr>
        <p:txBody>
          <a:bodyPr wrap="square">
            <a:spAutoFit/>
          </a:bodyPr>
          <a:lstStyle/>
          <a:p>
            <a:r>
              <a:rPr lang="en-US" sz="2400" b="1" dirty="0" smtClean="0"/>
              <a:t>                         </a:t>
            </a:r>
            <a:r>
              <a:rPr lang="en-US" sz="2400" b="1" dirty="0" smtClean="0">
                <a:solidFill>
                  <a:schemeClr val="accent2">
                    <a:lumMod val="50000"/>
                  </a:schemeClr>
                </a:solidFill>
              </a:rPr>
              <a:t>Presented by,</a:t>
            </a:r>
            <a:endParaRPr lang="en-US" sz="2400" b="1" dirty="0">
              <a:solidFill>
                <a:schemeClr val="accent2">
                  <a:lumMod val="50000"/>
                </a:schemeClr>
              </a:solidFill>
            </a:endParaRPr>
          </a:p>
          <a:p>
            <a:r>
              <a:rPr lang="en-US" sz="2400" b="1" dirty="0" smtClean="0">
                <a:solidFill>
                  <a:srgbClr val="0070C0"/>
                </a:solidFill>
              </a:rPr>
              <a:t>                         HEENA SALIM </a:t>
            </a:r>
            <a:r>
              <a:rPr lang="en-US" sz="2400" b="1" dirty="0">
                <a:solidFill>
                  <a:srgbClr val="0070C0"/>
                </a:solidFill>
              </a:rPr>
              <a:t>SHAIKH</a:t>
            </a:r>
            <a:endParaRPr lang="en-US" sz="2400" dirty="0"/>
          </a:p>
        </p:txBody>
      </p:sp>
    </p:spTree>
    <p:extLst>
      <p:ext uri="{BB962C8B-B14F-4D97-AF65-F5344CB8AC3E}">
        <p14:creationId xmlns:p14="http://schemas.microsoft.com/office/powerpoint/2010/main" val="36019485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9961" y="-2691527"/>
            <a:ext cx="18473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24771" y="491319"/>
            <a:ext cx="12356892" cy="7210179"/>
          </a:xfrm>
          <a:prstGeom prst="rect">
            <a:avLst/>
          </a:prstGeom>
        </p:spPr>
        <p:txBody>
          <a:bodyPr wrap="square">
            <a:spAutoFit/>
          </a:bodyPr>
          <a:lstStyle/>
          <a:p>
            <a:pPr>
              <a:lnSpc>
                <a:spcPct val="90000"/>
              </a:lnSpc>
              <a:spcBef>
                <a:spcPts val="1000"/>
              </a:spcBef>
            </a:pPr>
            <a:r>
              <a:rPr lang="en-US" sz="2000" b="1" dirty="0" smtClean="0">
                <a:solidFill>
                  <a:srgbClr val="CC0099"/>
                </a:solidFill>
                <a:latin typeface="Calibri" panose="020F0502020204030204" pitchFamily="34" charset="0"/>
              </a:rPr>
              <a:t>3.Explanation of the memory Caching with the help of example</a:t>
            </a:r>
            <a:endParaRPr lang="en-US" sz="2000" b="1" dirty="0">
              <a:solidFill>
                <a:srgbClr val="4457E4"/>
              </a:solidFill>
              <a:latin typeface="Calibri" panose="020F0502020204030204" pitchFamily="34" charset="0"/>
            </a:endParaRPr>
          </a:p>
          <a:p>
            <a:pPr marL="742950" lvl="1" indent="-285750">
              <a:lnSpc>
                <a:spcPct val="90000"/>
              </a:lnSpc>
              <a:spcBef>
                <a:spcPts val="1000"/>
              </a:spcBef>
              <a:buFont typeface="Wingdings" panose="05000000000000000000" pitchFamily="2" charset="2"/>
              <a:buChar char="ü"/>
            </a:pPr>
            <a:r>
              <a:rPr lang="en-US" b="1" dirty="0" smtClean="0">
                <a:solidFill>
                  <a:srgbClr val="7030A0"/>
                </a:solidFill>
                <a:latin typeface="Calibri" panose="020F0502020204030204" pitchFamily="34" charset="0"/>
              </a:rPr>
              <a:t>Scala Code</a:t>
            </a:r>
            <a:r>
              <a:rPr lang="en-US" b="1" dirty="0">
                <a:solidFill>
                  <a:srgbClr val="7030A0"/>
                </a:solidFill>
                <a:latin typeface="Calibri" panose="020F0502020204030204" pitchFamily="34" charset="0"/>
              </a:rPr>
              <a:t>:-</a:t>
            </a:r>
          </a:p>
          <a:p>
            <a:endParaRPr lang="en-US" dirty="0" smtClean="0">
              <a:solidFill>
                <a:schemeClr val="accent6">
                  <a:lumMod val="50000"/>
                </a:schemeClr>
              </a:solidFill>
              <a:latin typeface="Calibri" panose="020F0502020204030204" pitchFamily="34" charset="0"/>
            </a:endParaRPr>
          </a:p>
          <a:p>
            <a:pPr lvl="1"/>
            <a:r>
              <a:rPr lang="en-US" dirty="0" err="1">
                <a:solidFill>
                  <a:srgbClr val="990033"/>
                </a:solidFill>
                <a:latin typeface="Calibri" panose="020F0502020204030204" pitchFamily="34" charset="0"/>
              </a:rPr>
              <a:t>val</a:t>
            </a:r>
            <a:r>
              <a:rPr lang="en-US" dirty="0">
                <a:solidFill>
                  <a:srgbClr val="990033"/>
                </a:solidFill>
                <a:latin typeface="Calibri" panose="020F0502020204030204" pitchFamily="34" charset="0"/>
              </a:rPr>
              <a:t> </a:t>
            </a:r>
            <a:r>
              <a:rPr lang="en-US" dirty="0" err="1">
                <a:solidFill>
                  <a:srgbClr val="990033"/>
                </a:solidFill>
                <a:latin typeface="Calibri" panose="020F0502020204030204" pitchFamily="34" charset="0"/>
              </a:rPr>
              <a:t>sparkconf</a:t>
            </a:r>
            <a:r>
              <a:rPr lang="en-US" dirty="0">
                <a:solidFill>
                  <a:srgbClr val="990033"/>
                </a:solidFill>
                <a:latin typeface="Calibri" panose="020F0502020204030204" pitchFamily="34" charset="0"/>
              </a:rPr>
              <a:t> = new </a:t>
            </a:r>
            <a:r>
              <a:rPr lang="en-US" dirty="0" err="1">
                <a:solidFill>
                  <a:srgbClr val="990033"/>
                </a:solidFill>
                <a:latin typeface="Calibri" panose="020F0502020204030204" pitchFamily="34" charset="0"/>
              </a:rPr>
              <a:t>SparkConf</a:t>
            </a:r>
            <a:r>
              <a:rPr lang="en-US" dirty="0">
                <a:solidFill>
                  <a:srgbClr val="990033"/>
                </a:solidFill>
                <a:latin typeface="Calibri" panose="020F0502020204030204" pitchFamily="34" charset="0"/>
              </a:rPr>
              <a:t>().</a:t>
            </a:r>
            <a:r>
              <a:rPr lang="en-US" dirty="0" err="1">
                <a:solidFill>
                  <a:srgbClr val="990033"/>
                </a:solidFill>
                <a:latin typeface="Calibri" panose="020F0502020204030204" pitchFamily="34" charset="0"/>
              </a:rPr>
              <a:t>setMaster</a:t>
            </a:r>
            <a:r>
              <a:rPr lang="en-US" dirty="0">
                <a:solidFill>
                  <a:srgbClr val="990033"/>
                </a:solidFill>
                <a:latin typeface="Calibri" panose="020F0502020204030204" pitchFamily="34" charset="0"/>
              </a:rPr>
              <a:t>(“local”).</a:t>
            </a:r>
            <a:r>
              <a:rPr lang="en-US" dirty="0" err="1">
                <a:solidFill>
                  <a:srgbClr val="990033"/>
                </a:solidFill>
                <a:latin typeface="Calibri" panose="020F0502020204030204" pitchFamily="34" charset="0"/>
              </a:rPr>
              <a:t>setAppName</a:t>
            </a:r>
            <a:r>
              <a:rPr lang="en-US" dirty="0">
                <a:solidFill>
                  <a:srgbClr val="990033"/>
                </a:solidFill>
                <a:latin typeface="Calibri" panose="020F0502020204030204" pitchFamily="34" charset="0"/>
              </a:rPr>
              <a:t>(“The File Caching Application”);</a:t>
            </a: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a:t>
            </a:r>
            <a:r>
              <a:rPr lang="en-US" dirty="0" err="1">
                <a:solidFill>
                  <a:srgbClr val="990033"/>
                </a:solidFill>
                <a:latin typeface="Calibri" panose="020F0502020204030204" pitchFamily="34" charset="0"/>
              </a:rPr>
              <a:t>sc</a:t>
            </a:r>
            <a:r>
              <a:rPr lang="en-US" dirty="0">
                <a:solidFill>
                  <a:srgbClr val="990033"/>
                </a:solidFill>
                <a:latin typeface="Calibri" panose="020F0502020204030204" pitchFamily="34" charset="0"/>
              </a:rPr>
              <a:t> =  new </a:t>
            </a:r>
            <a:r>
              <a:rPr lang="en-US" dirty="0" err="1" smtClean="0">
                <a:solidFill>
                  <a:srgbClr val="990033"/>
                </a:solidFill>
                <a:latin typeface="Calibri" panose="020F0502020204030204" pitchFamily="34" charset="0"/>
              </a:rPr>
              <a:t>SparkContext</a:t>
            </a:r>
            <a:r>
              <a:rPr lang="en-US" dirty="0" smtClean="0">
                <a:solidFill>
                  <a:srgbClr val="990033"/>
                </a:solidFill>
                <a:latin typeface="Calibri" panose="020F0502020204030204" pitchFamily="34" charset="0"/>
              </a:rPr>
              <a:t>(</a:t>
            </a:r>
            <a:r>
              <a:rPr lang="en-US" dirty="0" err="1" smtClean="0">
                <a:solidFill>
                  <a:srgbClr val="990033"/>
                </a:solidFill>
                <a:latin typeface="Calibri" panose="020F0502020204030204" pitchFamily="34" charset="0"/>
              </a:rPr>
              <a:t>sparkconf</a:t>
            </a:r>
            <a:r>
              <a:rPr lang="en-US" dirty="0" smtClean="0">
                <a:solidFill>
                  <a:srgbClr val="990033"/>
                </a:solidFill>
                <a:latin typeface="Calibri" panose="020F0502020204030204" pitchFamily="34" charset="0"/>
              </a:rPr>
              <a:t>);</a:t>
            </a:r>
            <a:endParaRPr lang="en-US" dirty="0">
              <a:solidFill>
                <a:srgbClr val="990033"/>
              </a:solidFill>
              <a:latin typeface="Calibri" panose="020F0502020204030204" pitchFamily="34" charset="0"/>
            </a:endParaRP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files = </a:t>
            </a:r>
            <a:r>
              <a:rPr lang="en-US" dirty="0" err="1">
                <a:solidFill>
                  <a:srgbClr val="990033"/>
                </a:solidFill>
                <a:latin typeface="Calibri" panose="020F0502020204030204" pitchFamily="34" charset="0"/>
              </a:rPr>
              <a:t>sc.parallelize</a:t>
            </a:r>
            <a:r>
              <a:rPr lang="en-US" dirty="0">
                <a:solidFill>
                  <a:srgbClr val="990033"/>
                </a:solidFill>
                <a:latin typeface="Calibri" panose="020F0502020204030204" pitchFamily="34" charset="0"/>
              </a:rPr>
              <a:t>(“C:\\</a:t>
            </a:r>
            <a:r>
              <a:rPr lang="en-US" dirty="0" err="1">
                <a:solidFill>
                  <a:srgbClr val="990033"/>
                </a:solidFill>
                <a:latin typeface="Calibri" panose="020F0502020204030204" pitchFamily="34" charset="0"/>
              </a:rPr>
              <a:t>files_collections</a:t>
            </a:r>
            <a:r>
              <a:rPr lang="en-US" dirty="0">
                <a:solidFill>
                  <a:srgbClr val="990033"/>
                </a:solidFill>
                <a:latin typeface="Calibri" panose="020F0502020204030204" pitchFamily="34" charset="0"/>
              </a:rPr>
              <a:t>\\idrp_collect_history.txt”);   :-Transformation</a:t>
            </a:r>
          </a:p>
          <a:p>
            <a:pPr lvl="1"/>
            <a:r>
              <a:rPr lang="en-US" dirty="0" err="1">
                <a:solidFill>
                  <a:srgbClr val="990033"/>
                </a:solidFill>
                <a:latin typeface="Calibri" panose="020F0502020204030204" pitchFamily="34" charset="0"/>
              </a:rPr>
              <a:t>var</a:t>
            </a:r>
            <a:r>
              <a:rPr lang="en-US" dirty="0">
                <a:solidFill>
                  <a:srgbClr val="990033"/>
                </a:solidFill>
                <a:latin typeface="Calibri" panose="020F0502020204030204" pitchFamily="34" charset="0"/>
              </a:rPr>
              <a:t> w =  </a:t>
            </a:r>
            <a:r>
              <a:rPr lang="en-US" dirty="0" err="1">
                <a:solidFill>
                  <a:srgbClr val="990033"/>
                </a:solidFill>
                <a:latin typeface="Calibri" panose="020F0502020204030204" pitchFamily="34" charset="0"/>
              </a:rPr>
              <a:t>files.flatMap</a:t>
            </a:r>
            <a:r>
              <a:rPr lang="en-US" dirty="0">
                <a:solidFill>
                  <a:srgbClr val="990033"/>
                </a:solidFill>
                <a:latin typeface="Calibri" panose="020F0502020204030204" pitchFamily="34" charset="0"/>
              </a:rPr>
              <a:t>( w =&gt; </a:t>
            </a:r>
            <a:r>
              <a:rPr lang="en-US" dirty="0" err="1">
                <a:solidFill>
                  <a:srgbClr val="990033"/>
                </a:solidFill>
                <a:latin typeface="Calibri" panose="020F0502020204030204" pitchFamily="34" charset="0"/>
              </a:rPr>
              <a:t>w.splitBy</a:t>
            </a:r>
            <a:r>
              <a:rPr lang="en-US" dirty="0">
                <a:solidFill>
                  <a:srgbClr val="990033"/>
                </a:solidFill>
                <a:latin typeface="Calibri" panose="020F0502020204030204" pitchFamily="34" charset="0"/>
              </a:rPr>
              <a:t>(“|”));      :-Transformation.</a:t>
            </a:r>
          </a:p>
          <a:p>
            <a:pPr lvl="1"/>
            <a:r>
              <a:rPr lang="en-US" b="1" dirty="0">
                <a:solidFill>
                  <a:schemeClr val="accent6">
                    <a:lumMod val="50000"/>
                  </a:schemeClr>
                </a:solidFill>
                <a:latin typeface="Calibri" panose="020F0502020204030204" pitchFamily="34" charset="0"/>
              </a:rPr>
              <a:t>.cache()</a:t>
            </a:r>
          </a:p>
          <a:p>
            <a:pPr lvl="1"/>
            <a:r>
              <a:rPr lang="en-US" dirty="0" err="1">
                <a:solidFill>
                  <a:srgbClr val="990033"/>
                </a:solidFill>
                <a:latin typeface="Calibri" panose="020F0502020204030204" pitchFamily="34" charset="0"/>
              </a:rPr>
              <a:t>Println</a:t>
            </a:r>
            <a:r>
              <a:rPr lang="en-US" dirty="0">
                <a:solidFill>
                  <a:srgbClr val="990033"/>
                </a:solidFill>
                <a:latin typeface="Calibri" panose="020F0502020204030204" pitchFamily="34" charset="0"/>
              </a:rPr>
              <a:t>(“Count of the w is “ + w)                          :-</a:t>
            </a:r>
            <a:r>
              <a:rPr lang="en-US" dirty="0" smtClean="0">
                <a:solidFill>
                  <a:srgbClr val="990033"/>
                </a:solidFill>
                <a:latin typeface="Calibri" panose="020F0502020204030204" pitchFamily="34" charset="0"/>
              </a:rPr>
              <a:t>Action</a:t>
            </a:r>
            <a:endParaRPr lang="en-US" sz="4400" b="1" dirty="0" smtClean="0">
              <a:solidFill>
                <a:srgbClr val="990033"/>
              </a:solidFill>
              <a:latin typeface="Calibri" panose="020F0502020204030204" pitchFamily="34" charset="0"/>
            </a:endParaRPr>
          </a:p>
          <a:p>
            <a:pPr lvl="1"/>
            <a:r>
              <a:rPr lang="en-US" dirty="0" err="1" smtClean="0">
                <a:solidFill>
                  <a:srgbClr val="990033"/>
                </a:solidFill>
                <a:latin typeface="Calibri" panose="020F0502020204030204" pitchFamily="34" charset="0"/>
              </a:rPr>
              <a:t>Println</a:t>
            </a:r>
            <a:r>
              <a:rPr lang="en-US" dirty="0" smtClean="0">
                <a:solidFill>
                  <a:srgbClr val="990033"/>
                </a:solidFill>
                <a:latin typeface="Calibri" panose="020F0502020204030204" pitchFamily="34" charset="0"/>
              </a:rPr>
              <a:t>(“File content is” + </a:t>
            </a:r>
            <a:r>
              <a:rPr lang="en-US" dirty="0" err="1" smtClean="0">
                <a:solidFill>
                  <a:srgbClr val="990033"/>
                </a:solidFill>
                <a:latin typeface="Calibri" panose="020F0502020204030204" pitchFamily="34" charset="0"/>
              </a:rPr>
              <a:t>w.count</a:t>
            </a:r>
            <a:r>
              <a:rPr lang="en-US" dirty="0" smtClean="0">
                <a:solidFill>
                  <a:srgbClr val="990033"/>
                </a:solidFill>
                <a:latin typeface="Calibri" panose="020F0502020204030204" pitchFamily="34" charset="0"/>
              </a:rPr>
              <a:t> );                   :-Action</a:t>
            </a:r>
          </a:p>
          <a:p>
            <a:pPr lvl="1"/>
            <a:r>
              <a:rPr lang="en-US" dirty="0" err="1" smtClean="0">
                <a:solidFill>
                  <a:srgbClr val="990033"/>
                </a:solidFill>
                <a:latin typeface="Calibri" panose="020F0502020204030204" pitchFamily="34" charset="0"/>
              </a:rPr>
              <a:t>Println</a:t>
            </a:r>
            <a:r>
              <a:rPr lang="en-US" dirty="0" smtClean="0">
                <a:solidFill>
                  <a:srgbClr val="990033"/>
                </a:solidFill>
                <a:latin typeface="Calibri" panose="020F0502020204030204" pitchFamily="34" charset="0"/>
              </a:rPr>
              <a:t>(“Take top 5 elements ”+ </a:t>
            </a:r>
            <a:r>
              <a:rPr lang="en-US" dirty="0" err="1" smtClean="0">
                <a:solidFill>
                  <a:srgbClr val="990033"/>
                </a:solidFill>
                <a:latin typeface="Calibri" panose="020F0502020204030204" pitchFamily="34" charset="0"/>
              </a:rPr>
              <a:t>w.take</a:t>
            </a:r>
            <a:r>
              <a:rPr lang="en-US" dirty="0" smtClean="0">
                <a:solidFill>
                  <a:srgbClr val="990033"/>
                </a:solidFill>
                <a:latin typeface="Calibri" panose="020F0502020204030204" pitchFamily="34" charset="0"/>
              </a:rPr>
              <a:t>(5))        :-Action       </a:t>
            </a:r>
            <a:r>
              <a:rPr lang="en-US" sz="4000" dirty="0" smtClean="0">
                <a:solidFill>
                  <a:srgbClr val="990033"/>
                </a:solidFill>
                <a:latin typeface="Calibri" panose="020F0502020204030204" pitchFamily="34" charset="0"/>
              </a:rPr>
              <a:t> </a:t>
            </a:r>
            <a:endParaRPr lang="en-US" dirty="0" smtClean="0">
              <a:solidFill>
                <a:srgbClr val="990033"/>
              </a:solidFill>
              <a:latin typeface="Calibri" panose="020F0502020204030204" pitchFamily="34" charset="0"/>
            </a:endParaRPr>
          </a:p>
          <a:p>
            <a:pPr lvl="1"/>
            <a:r>
              <a:rPr lang="en-US" dirty="0" err="1" smtClean="0">
                <a:solidFill>
                  <a:srgbClr val="990033"/>
                </a:solidFill>
                <a:latin typeface="Calibri" panose="020F0502020204030204" pitchFamily="34" charset="0"/>
              </a:rPr>
              <a:t>sc.stop</a:t>
            </a:r>
            <a:r>
              <a:rPr lang="en-US" dirty="0" smtClean="0">
                <a:solidFill>
                  <a:srgbClr val="990033"/>
                </a:solidFill>
                <a:latin typeface="Calibri" panose="020F0502020204030204" pitchFamily="34" charset="0"/>
              </a:rPr>
              <a:t>();</a:t>
            </a:r>
            <a:endParaRPr lang="en-US" dirty="0">
              <a:solidFill>
                <a:srgbClr val="990033"/>
              </a:solidFill>
              <a:latin typeface="Calibri" panose="020F0502020204030204" pitchFamily="34" charset="0"/>
            </a:endParaRPr>
          </a:p>
          <a:p>
            <a:pPr lvl="8"/>
            <a:r>
              <a:rPr lang="en-US" sz="3600" dirty="0" smtClean="0">
                <a:solidFill>
                  <a:srgbClr val="990033"/>
                </a:solidFill>
                <a:latin typeface="Calibri" panose="020F0502020204030204" pitchFamily="34" charset="0"/>
              </a:rPr>
              <a:t>                               </a:t>
            </a:r>
            <a:r>
              <a:rPr lang="en-US" sz="6600" dirty="0" smtClean="0">
                <a:solidFill>
                  <a:srgbClr val="990033"/>
                </a:solidFill>
                <a:latin typeface="Calibri" panose="020F0502020204030204" pitchFamily="34" charset="0"/>
              </a:rPr>
              <a:t> w</a:t>
            </a:r>
            <a:r>
              <a:rPr lang="en-US" sz="5400" dirty="0" smtClean="0">
                <a:solidFill>
                  <a:srgbClr val="990033"/>
                </a:solidFill>
                <a:latin typeface="Calibri" panose="020F0502020204030204" pitchFamily="34" charset="0"/>
              </a:rPr>
              <a:t>  </a:t>
            </a:r>
            <a:r>
              <a:rPr lang="en-US" sz="3600" dirty="0" smtClean="0">
                <a:solidFill>
                  <a:srgbClr val="990033"/>
                </a:solidFill>
                <a:latin typeface="Calibri" panose="020F0502020204030204" pitchFamily="34" charset="0"/>
              </a:rPr>
              <a:t>                                                                                                                                                            </a:t>
            </a:r>
            <a:r>
              <a:rPr lang="en-US" b="1" dirty="0" smtClean="0">
                <a:solidFill>
                  <a:srgbClr val="990033"/>
                </a:solidFill>
              </a:rPr>
              <a:t>                             </a:t>
            </a:r>
          </a:p>
          <a:p>
            <a:pPr lvl="8"/>
            <a:endParaRPr lang="en-US" b="1" dirty="0">
              <a:solidFill>
                <a:srgbClr val="990033"/>
              </a:solidFill>
            </a:endParaRPr>
          </a:p>
          <a:p>
            <a:pPr lvl="8"/>
            <a:r>
              <a:rPr lang="en-US" sz="2000" b="1" dirty="0" smtClean="0">
                <a:solidFill>
                  <a:srgbClr val="0070C0"/>
                </a:solidFill>
              </a:rPr>
              <a:t>                                                                                                  </a:t>
            </a:r>
          </a:p>
          <a:p>
            <a:pPr lvl="8"/>
            <a:endParaRPr lang="en-US" sz="2000" b="1" dirty="0">
              <a:solidFill>
                <a:srgbClr val="0070C0"/>
              </a:solidFill>
            </a:endParaRPr>
          </a:p>
          <a:p>
            <a:pPr lvl="8"/>
            <a:endParaRPr lang="en-US" sz="2000" b="1" dirty="0" smtClean="0">
              <a:solidFill>
                <a:srgbClr val="0070C0"/>
              </a:solidFill>
            </a:endParaRPr>
          </a:p>
          <a:p>
            <a:pPr lvl="8"/>
            <a:r>
              <a:rPr lang="en-US" sz="2000" b="1" dirty="0">
                <a:solidFill>
                  <a:srgbClr val="0070C0"/>
                </a:solidFill>
              </a:rPr>
              <a:t> </a:t>
            </a:r>
            <a:r>
              <a:rPr lang="en-US" sz="2000" b="1" dirty="0" smtClean="0">
                <a:solidFill>
                  <a:srgbClr val="0070C0"/>
                </a:solidFill>
              </a:rPr>
              <a:t>                                                                                                      In-Memory Cache</a:t>
            </a:r>
            <a:endParaRPr lang="en-US" sz="2000" b="1" dirty="0">
              <a:solidFill>
                <a:srgbClr val="0070C0"/>
              </a:solidFill>
            </a:endParaRPr>
          </a:p>
          <a:p>
            <a:endParaRPr lang="en-US" dirty="0" smtClean="0"/>
          </a:p>
          <a:p>
            <a:endParaRPr lang="en-US" dirty="0"/>
          </a:p>
          <a:p>
            <a:endParaRPr lang="en-US" dirty="0"/>
          </a:p>
        </p:txBody>
      </p:sp>
      <p:sp>
        <p:nvSpPr>
          <p:cNvPr id="3" name="Frame 2"/>
          <p:cNvSpPr/>
          <p:nvPr/>
        </p:nvSpPr>
        <p:spPr>
          <a:xfrm>
            <a:off x="9488773" y="3822491"/>
            <a:ext cx="2203556" cy="2443397"/>
          </a:xfrm>
          <a:prstGeom prst="fram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dirty="0" smtClean="0">
              <a:solidFill>
                <a:schemeClr val="tx1"/>
              </a:solidFill>
              <a:latin typeface="Andalus" panose="02020603050405020304" pitchFamily="18" charset="-78"/>
              <a:cs typeface="Andalus" panose="02020603050405020304" pitchFamily="18" charset="-78"/>
            </a:endParaRPr>
          </a:p>
          <a:p>
            <a:pPr algn="ctr"/>
            <a:r>
              <a:rPr lang="en-US" b="1" dirty="0" smtClean="0">
                <a:solidFill>
                  <a:srgbClr val="990033"/>
                </a:solidFill>
                <a:latin typeface="Andalus" panose="02020603050405020304" pitchFamily="18" charset="-78"/>
                <a:cs typeface="Andalus" panose="02020603050405020304" pitchFamily="18" charset="-78"/>
              </a:rPr>
              <a:t>Heena</a:t>
            </a:r>
          </a:p>
          <a:p>
            <a:pPr algn="ctr"/>
            <a:r>
              <a:rPr lang="en-US" b="1" dirty="0" smtClean="0">
                <a:solidFill>
                  <a:srgbClr val="990033"/>
                </a:solidFill>
                <a:latin typeface="Andalus" panose="02020603050405020304" pitchFamily="18" charset="-78"/>
                <a:cs typeface="Andalus" panose="02020603050405020304" pitchFamily="18" charset="-78"/>
              </a:rPr>
              <a:t>Is </a:t>
            </a:r>
          </a:p>
          <a:p>
            <a:pPr algn="ctr"/>
            <a:r>
              <a:rPr lang="en-US" b="1" dirty="0" smtClean="0">
                <a:solidFill>
                  <a:srgbClr val="990033"/>
                </a:solidFill>
                <a:latin typeface="Andalus" panose="02020603050405020304" pitchFamily="18" charset="-78"/>
                <a:cs typeface="Andalus" panose="02020603050405020304" pitchFamily="18" charset="-78"/>
              </a:rPr>
              <a:t>Spark </a:t>
            </a:r>
          </a:p>
          <a:p>
            <a:pPr algn="ctr"/>
            <a:r>
              <a:rPr lang="en-US" b="1" dirty="0" smtClean="0">
                <a:solidFill>
                  <a:srgbClr val="990033"/>
                </a:solidFill>
                <a:latin typeface="Andalus" panose="02020603050405020304" pitchFamily="18" charset="-78"/>
                <a:cs typeface="Andalus" panose="02020603050405020304" pitchFamily="18" charset="-78"/>
              </a:rPr>
              <a:t>Hadoop </a:t>
            </a:r>
          </a:p>
          <a:p>
            <a:pPr algn="ctr"/>
            <a:r>
              <a:rPr lang="en-US" b="1" dirty="0" smtClean="0">
                <a:solidFill>
                  <a:srgbClr val="990033"/>
                </a:solidFill>
                <a:latin typeface="Andalus" panose="02020603050405020304" pitchFamily="18" charset="-78"/>
                <a:cs typeface="Andalus" panose="02020603050405020304" pitchFamily="18" charset="-78"/>
              </a:rPr>
              <a:t>and </a:t>
            </a:r>
          </a:p>
          <a:p>
            <a:pPr algn="ctr"/>
            <a:r>
              <a:rPr lang="en-US" b="1" dirty="0" smtClean="0">
                <a:solidFill>
                  <a:srgbClr val="990033"/>
                </a:solidFill>
                <a:latin typeface="Andalus" panose="02020603050405020304" pitchFamily="18" charset="-78"/>
                <a:cs typeface="Andalus" panose="02020603050405020304" pitchFamily="18" charset="-78"/>
              </a:rPr>
              <a:t>Java</a:t>
            </a:r>
          </a:p>
          <a:p>
            <a:pPr algn="ctr"/>
            <a:r>
              <a:rPr lang="en-US" b="1" dirty="0" smtClean="0">
                <a:solidFill>
                  <a:srgbClr val="990033"/>
                </a:solidFill>
                <a:latin typeface="Andalus" panose="02020603050405020304" pitchFamily="18" charset="-78"/>
                <a:cs typeface="Andalus" panose="02020603050405020304" pitchFamily="18" charset="-78"/>
              </a:rPr>
              <a:t> developer</a:t>
            </a:r>
          </a:p>
          <a:p>
            <a:pPr algn="ctr"/>
            <a:endParaRPr lang="en-US" b="1" dirty="0">
              <a:solidFill>
                <a:srgbClr val="990033"/>
              </a:solidFill>
              <a:latin typeface="Andalus" panose="02020603050405020304" pitchFamily="18" charset="-78"/>
              <a:cs typeface="Andalus" panose="02020603050405020304" pitchFamily="18" charset="-78"/>
            </a:endParaRPr>
          </a:p>
        </p:txBody>
      </p:sp>
      <p:sp>
        <p:nvSpPr>
          <p:cNvPr id="4" name="Notched Right Arrow 3"/>
          <p:cNvSpPr/>
          <p:nvPr/>
        </p:nvSpPr>
        <p:spPr>
          <a:xfrm>
            <a:off x="8167288" y="4653326"/>
            <a:ext cx="1064302" cy="494676"/>
          </a:xfrm>
          <a:prstGeom prst="notched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087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par>
                                <p:cTn id="8" presetID="26"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wipe(down)">
                                      <p:cBhvr>
                                        <p:cTn id="10" dur="580">
                                          <p:stCondLst>
                                            <p:cond delay="0"/>
                                          </p:stCondLst>
                                        </p:cTn>
                                        <p:tgtEl>
                                          <p:spTgt spid="6">
                                            <p:txEl>
                                              <p:pRg st="12" end="12"/>
                                            </p:txEl>
                                          </p:spTgt>
                                        </p:tgtEl>
                                      </p:cBhvr>
                                    </p:animEffect>
                                    <p:anim calcmode="lin" valueType="num">
                                      <p:cBhvr>
                                        <p:cTn id="11" dur="1822" tmFilter="0,0; 0.14,0.36; 0.43,0.73; 0.71,0.91; 1.0,1.0">
                                          <p:stCondLst>
                                            <p:cond delay="0"/>
                                          </p:stCondLst>
                                        </p:cTn>
                                        <p:tgtEl>
                                          <p:spTgt spid="6">
                                            <p:txEl>
                                              <p:pRg st="12" end="12"/>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6">
                                            <p:txEl>
                                              <p:pRg st="12" end="12"/>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6">
                                            <p:txEl>
                                              <p:pRg st="12" end="12"/>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6">
                                            <p:txEl>
                                              <p:pRg st="12" end="12"/>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6">
                                            <p:txEl>
                                              <p:pRg st="12" end="12"/>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6">
                                            <p:txEl>
                                              <p:pRg st="12" end="12"/>
                                            </p:txEl>
                                          </p:spTgt>
                                        </p:tgtEl>
                                      </p:cBhvr>
                                      <p:to x="100000" y="60000"/>
                                    </p:animScale>
                                    <p:animScale>
                                      <p:cBhvr>
                                        <p:cTn id="17" dur="166" decel="50000">
                                          <p:stCondLst>
                                            <p:cond delay="676"/>
                                          </p:stCondLst>
                                        </p:cTn>
                                        <p:tgtEl>
                                          <p:spTgt spid="6">
                                            <p:txEl>
                                              <p:pRg st="12" end="12"/>
                                            </p:txEl>
                                          </p:spTgt>
                                        </p:tgtEl>
                                      </p:cBhvr>
                                      <p:to x="100000" y="100000"/>
                                    </p:animScale>
                                    <p:animScale>
                                      <p:cBhvr>
                                        <p:cTn id="18" dur="26">
                                          <p:stCondLst>
                                            <p:cond delay="1312"/>
                                          </p:stCondLst>
                                        </p:cTn>
                                        <p:tgtEl>
                                          <p:spTgt spid="6">
                                            <p:txEl>
                                              <p:pRg st="12" end="12"/>
                                            </p:txEl>
                                          </p:spTgt>
                                        </p:tgtEl>
                                      </p:cBhvr>
                                      <p:to x="100000" y="80000"/>
                                    </p:animScale>
                                    <p:animScale>
                                      <p:cBhvr>
                                        <p:cTn id="19" dur="166" decel="50000">
                                          <p:stCondLst>
                                            <p:cond delay="1338"/>
                                          </p:stCondLst>
                                        </p:cTn>
                                        <p:tgtEl>
                                          <p:spTgt spid="6">
                                            <p:txEl>
                                              <p:pRg st="12" end="12"/>
                                            </p:txEl>
                                          </p:spTgt>
                                        </p:tgtEl>
                                      </p:cBhvr>
                                      <p:to x="100000" y="100000"/>
                                    </p:animScale>
                                    <p:animScale>
                                      <p:cBhvr>
                                        <p:cTn id="20" dur="26">
                                          <p:stCondLst>
                                            <p:cond delay="1642"/>
                                          </p:stCondLst>
                                        </p:cTn>
                                        <p:tgtEl>
                                          <p:spTgt spid="6">
                                            <p:txEl>
                                              <p:pRg st="12" end="12"/>
                                            </p:txEl>
                                          </p:spTgt>
                                        </p:tgtEl>
                                      </p:cBhvr>
                                      <p:to x="100000" y="90000"/>
                                    </p:animScale>
                                    <p:animScale>
                                      <p:cBhvr>
                                        <p:cTn id="21" dur="166" decel="50000">
                                          <p:stCondLst>
                                            <p:cond delay="1668"/>
                                          </p:stCondLst>
                                        </p:cTn>
                                        <p:tgtEl>
                                          <p:spTgt spid="6">
                                            <p:txEl>
                                              <p:pRg st="12" end="12"/>
                                            </p:txEl>
                                          </p:spTgt>
                                        </p:tgtEl>
                                      </p:cBhvr>
                                      <p:to x="100000" y="100000"/>
                                    </p:animScale>
                                    <p:animScale>
                                      <p:cBhvr>
                                        <p:cTn id="22" dur="26">
                                          <p:stCondLst>
                                            <p:cond delay="1808"/>
                                          </p:stCondLst>
                                        </p:cTn>
                                        <p:tgtEl>
                                          <p:spTgt spid="6">
                                            <p:txEl>
                                              <p:pRg st="12" end="12"/>
                                            </p:txEl>
                                          </p:spTgt>
                                        </p:tgtEl>
                                      </p:cBhvr>
                                      <p:to x="100000" y="95000"/>
                                    </p:animScale>
                                    <p:animScale>
                                      <p:cBhvr>
                                        <p:cTn id="23" dur="166" decel="50000">
                                          <p:stCondLst>
                                            <p:cond delay="1834"/>
                                          </p:stCondLst>
                                        </p:cTn>
                                        <p:tgtEl>
                                          <p:spTgt spid="6">
                                            <p:txEl>
                                              <p:pRg st="12" end="12"/>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80">
                                          <p:stCondLst>
                                            <p:cond delay="0"/>
                                          </p:stCondLst>
                                        </p:cTn>
                                        <p:tgtEl>
                                          <p:spTgt spid="3"/>
                                        </p:tgtEl>
                                      </p:cBhvr>
                                    </p:animEffect>
                                    <p:anim calcmode="lin" valueType="num">
                                      <p:cBhvr>
                                        <p:cTn id="2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gtEl>
                                      </p:cBhvr>
                                      <p:to x="100000" y="60000"/>
                                    </p:animScale>
                                    <p:animScale>
                                      <p:cBhvr>
                                        <p:cTn id="35" dur="166" decel="50000">
                                          <p:stCondLst>
                                            <p:cond delay="676"/>
                                          </p:stCondLst>
                                        </p:cTn>
                                        <p:tgtEl>
                                          <p:spTgt spid="3"/>
                                        </p:tgtEl>
                                      </p:cBhvr>
                                      <p:to x="100000" y="100000"/>
                                    </p:animScale>
                                    <p:animScale>
                                      <p:cBhvr>
                                        <p:cTn id="36" dur="26">
                                          <p:stCondLst>
                                            <p:cond delay="1312"/>
                                          </p:stCondLst>
                                        </p:cTn>
                                        <p:tgtEl>
                                          <p:spTgt spid="3"/>
                                        </p:tgtEl>
                                      </p:cBhvr>
                                      <p:to x="100000" y="80000"/>
                                    </p:animScale>
                                    <p:animScale>
                                      <p:cBhvr>
                                        <p:cTn id="37" dur="166" decel="50000">
                                          <p:stCondLst>
                                            <p:cond delay="1338"/>
                                          </p:stCondLst>
                                        </p:cTn>
                                        <p:tgtEl>
                                          <p:spTgt spid="3"/>
                                        </p:tgtEl>
                                      </p:cBhvr>
                                      <p:to x="100000" y="100000"/>
                                    </p:animScale>
                                    <p:animScale>
                                      <p:cBhvr>
                                        <p:cTn id="38" dur="26">
                                          <p:stCondLst>
                                            <p:cond delay="1642"/>
                                          </p:stCondLst>
                                        </p:cTn>
                                        <p:tgtEl>
                                          <p:spTgt spid="3"/>
                                        </p:tgtEl>
                                      </p:cBhvr>
                                      <p:to x="100000" y="90000"/>
                                    </p:animScale>
                                    <p:animScale>
                                      <p:cBhvr>
                                        <p:cTn id="39" dur="166" decel="50000">
                                          <p:stCondLst>
                                            <p:cond delay="1668"/>
                                          </p:stCondLst>
                                        </p:cTn>
                                        <p:tgtEl>
                                          <p:spTgt spid="3"/>
                                        </p:tgtEl>
                                      </p:cBhvr>
                                      <p:to x="100000" y="100000"/>
                                    </p:animScale>
                                    <p:animScale>
                                      <p:cBhvr>
                                        <p:cTn id="40" dur="26">
                                          <p:stCondLst>
                                            <p:cond delay="1808"/>
                                          </p:stCondLst>
                                        </p:cTn>
                                        <p:tgtEl>
                                          <p:spTgt spid="3"/>
                                        </p:tgtEl>
                                      </p:cBhvr>
                                      <p:to x="100000" y="95000"/>
                                    </p:animScale>
                                    <p:animScale>
                                      <p:cBhvr>
                                        <p:cTn id="41" dur="166" decel="50000">
                                          <p:stCondLst>
                                            <p:cond delay="1834"/>
                                          </p:stCondLst>
                                        </p:cTn>
                                        <p:tgtEl>
                                          <p:spTgt spid="3"/>
                                        </p:tgtEl>
                                      </p:cBhvr>
                                      <p:to x="100000" y="100000"/>
                                    </p:animScale>
                                  </p:childTnLst>
                                </p:cTn>
                              </p:par>
                              <p:par>
                                <p:cTn id="42" presetID="42" presetClass="entr" presetSubtype="0" fill="hold" nodeType="withEffect">
                                  <p:stCondLst>
                                    <p:cond delay="0"/>
                                  </p:stCondLst>
                                  <p:childTnLst>
                                    <p:set>
                                      <p:cBhvr>
                                        <p:cTn id="43" dur="1" fill="hold">
                                          <p:stCondLst>
                                            <p:cond delay="0"/>
                                          </p:stCondLst>
                                        </p:cTn>
                                        <p:tgtEl>
                                          <p:spTgt spid="6">
                                            <p:txEl>
                                              <p:pRg st="14" end="14"/>
                                            </p:txEl>
                                          </p:spTgt>
                                        </p:tgtEl>
                                        <p:attrNameLst>
                                          <p:attrName>style.visibility</p:attrName>
                                        </p:attrNameLst>
                                      </p:cBhvr>
                                      <p:to>
                                        <p:strVal val="visible"/>
                                      </p:to>
                                    </p:set>
                                    <p:animEffect transition="in" filter="fade">
                                      <p:cBhvr>
                                        <p:cTn id="44" dur="1000"/>
                                        <p:tgtEl>
                                          <p:spTgt spid="6">
                                            <p:txEl>
                                              <p:pRg st="14" end="14"/>
                                            </p:txEl>
                                          </p:spTgt>
                                        </p:tgtEl>
                                      </p:cBhvr>
                                    </p:animEffect>
                                    <p:anim calcmode="lin" valueType="num">
                                      <p:cBhvr>
                                        <p:cTn id="4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6">
                                            <p:txEl>
                                              <p:pRg st="17" end="17"/>
                                            </p:txEl>
                                          </p:spTgt>
                                        </p:tgtEl>
                                        <p:attrNameLst>
                                          <p:attrName>style.visibility</p:attrName>
                                        </p:attrNameLst>
                                      </p:cBhvr>
                                      <p:to>
                                        <p:strVal val="visible"/>
                                      </p:to>
                                    </p:set>
                                    <p:animEffect transition="in" filter="fade">
                                      <p:cBhvr>
                                        <p:cTn id="50" dur="1000"/>
                                        <p:tgtEl>
                                          <p:spTgt spid="6">
                                            <p:txEl>
                                              <p:pRg st="17" end="17"/>
                                            </p:txEl>
                                          </p:spTgt>
                                        </p:tgtEl>
                                      </p:cBhvr>
                                    </p:animEffect>
                                    <p:anim calcmode="lin" valueType="num">
                                      <p:cBhvr>
                                        <p:cTn id="51"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17" end="17"/>
                                            </p:txEl>
                                          </p:spTgt>
                                        </p:tgtEl>
                                        <p:attrNameLst>
                                          <p:attrName>ppt_y</p:attrName>
                                        </p:attrNameLst>
                                      </p:cBhvr>
                                      <p:tavLst>
                                        <p:tav tm="0">
                                          <p:val>
                                            <p:strVal val="#ppt_y+.1"/>
                                          </p:val>
                                        </p:tav>
                                        <p:tav tm="100000">
                                          <p:val>
                                            <p:strVal val="#ppt_y"/>
                                          </p:val>
                                        </p:tav>
                                      </p:tavLst>
                                    </p:anim>
                                  </p:childTnLst>
                                </p:cTn>
                              </p:par>
                              <p:par>
                                <p:cTn id="53" presetID="6" presetClass="entr" presetSubtype="16"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circle(in)">
                                      <p:cBhvr>
                                        <p:cTn id="5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638047"/>
            <a:ext cx="9812740" cy="1046440"/>
          </a:xfrm>
          <a:prstGeom prst="rect">
            <a:avLst/>
          </a:prstGeom>
        </p:spPr>
        <p:txBody>
          <a:bodyPr wrap="square">
            <a:spAutoFit/>
          </a:bodyPr>
          <a:lstStyle/>
          <a:p>
            <a:r>
              <a:rPr lang="en-US" sz="2400" b="1" dirty="0" smtClean="0">
                <a:solidFill>
                  <a:srgbClr val="4457E4"/>
                </a:solidFill>
                <a:ea typeface="+mj-ea"/>
                <a:cs typeface="+mj-cs"/>
              </a:rPr>
              <a:t>3:Deployment</a:t>
            </a:r>
            <a:r>
              <a:rPr lang="en-US" b="1" dirty="0" smtClean="0">
                <a:solidFill>
                  <a:srgbClr val="052118"/>
                </a:solidFill>
              </a:rPr>
              <a:t> –</a:t>
            </a:r>
          </a:p>
          <a:p>
            <a:r>
              <a:rPr lang="en-US" dirty="0" smtClean="0">
                <a:solidFill>
                  <a:srgbClr val="990033"/>
                </a:solidFill>
              </a:rPr>
              <a:t>     </a:t>
            </a:r>
            <a:r>
              <a:rPr lang="en-US" sz="2000" dirty="0" smtClean="0">
                <a:solidFill>
                  <a:srgbClr val="990033"/>
                </a:solidFill>
              </a:rPr>
              <a:t>It </a:t>
            </a:r>
            <a:r>
              <a:rPr lang="en-US" sz="2000" dirty="0">
                <a:solidFill>
                  <a:srgbClr val="990033"/>
                </a:solidFill>
              </a:rPr>
              <a:t>can be deployed through </a:t>
            </a:r>
            <a:r>
              <a:rPr lang="en-US" sz="2000" dirty="0" err="1">
                <a:solidFill>
                  <a:srgbClr val="990033"/>
                </a:solidFill>
              </a:rPr>
              <a:t>Mesos</a:t>
            </a:r>
            <a:r>
              <a:rPr lang="en-US" sz="2000" dirty="0">
                <a:solidFill>
                  <a:srgbClr val="990033"/>
                </a:solidFill>
              </a:rPr>
              <a:t>, Hadoop via YARN, or Spark’s own cluster manager</a:t>
            </a:r>
            <a:r>
              <a:rPr lang="en-US" sz="2000" dirty="0">
                <a:solidFill>
                  <a:srgbClr val="CC0066"/>
                </a:solidFill>
              </a:rPr>
              <a:t>.</a:t>
            </a:r>
          </a:p>
          <a:p>
            <a:pPr marL="514350" indent="-514350">
              <a:buFont typeface="+mj-lt"/>
              <a:buAutoNum type="arabicPeriod"/>
            </a:pPr>
            <a:endParaRPr lang="en-US" dirty="0">
              <a:solidFill>
                <a:srgbClr val="D60093"/>
              </a:solidFill>
            </a:endParaRPr>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90" y="4326389"/>
            <a:ext cx="3902451" cy="14833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arn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54" y="1898071"/>
            <a:ext cx="3599117" cy="22147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147" y="10292055"/>
            <a:ext cx="1433669" cy="1132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8272" y="4234643"/>
            <a:ext cx="3804545" cy="218368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455" y="1865204"/>
            <a:ext cx="3325896" cy="219392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SPA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5561" y="3941831"/>
            <a:ext cx="34290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12667" y="1436361"/>
            <a:ext cx="3201080" cy="250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3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72"/>
                                        </p:tgtEl>
                                        <p:attrNameLst>
                                          <p:attrName>style.visibility</p:attrName>
                                        </p:attrNameLst>
                                      </p:cBhvr>
                                      <p:to>
                                        <p:strVal val="visible"/>
                                      </p:to>
                                    </p:set>
                                    <p:animEffect transition="in" filter="randombar(horizontal)">
                                      <p:cBhvr>
                                        <p:cTn id="7" dur="500"/>
                                        <p:tgtEl>
                                          <p:spTgt spid="2072"/>
                                        </p:tgtEl>
                                      </p:cBhvr>
                                    </p:animEffect>
                                  </p:childTnLst>
                                </p:cTn>
                              </p:par>
                              <p:par>
                                <p:cTn id="8" presetID="2" presetClass="entr" presetSubtype="4"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 calcmode="lin" valueType="num">
                                      <p:cBhvr additive="base">
                                        <p:cTn id="10" dur="500" fill="hold"/>
                                        <p:tgtEl>
                                          <p:spTgt spid="2060"/>
                                        </p:tgtEl>
                                        <p:attrNameLst>
                                          <p:attrName>ppt_x</p:attrName>
                                        </p:attrNameLst>
                                      </p:cBhvr>
                                      <p:tavLst>
                                        <p:tav tm="0">
                                          <p:val>
                                            <p:strVal val="#ppt_x"/>
                                          </p:val>
                                        </p:tav>
                                        <p:tav tm="100000">
                                          <p:val>
                                            <p:strVal val="#ppt_x"/>
                                          </p:val>
                                        </p:tav>
                                      </p:tavLst>
                                    </p:anim>
                                    <p:anim calcmode="lin" valueType="num">
                                      <p:cBhvr additive="base">
                                        <p:cTn id="11" dur="500" fill="hold"/>
                                        <p:tgtEl>
                                          <p:spTgt spid="2060"/>
                                        </p:tgtEl>
                                        <p:attrNameLst>
                                          <p:attrName>ppt_y</p:attrName>
                                        </p:attrNameLst>
                                      </p:cBhvr>
                                      <p:tavLst>
                                        <p:tav tm="0">
                                          <p:val>
                                            <p:strVal val="1+#ppt_h/2"/>
                                          </p:val>
                                        </p:tav>
                                        <p:tav tm="100000">
                                          <p:val>
                                            <p:strVal val="#ppt_y"/>
                                          </p:val>
                                        </p:tav>
                                      </p:tavLst>
                                    </p:anim>
                                  </p:childTnLst>
                                </p:cTn>
                              </p:par>
                              <p:par>
                                <p:cTn id="12" presetID="16" presetClass="entr" presetSubtype="21" fill="hold" nodeType="withEffect">
                                  <p:stCondLst>
                                    <p:cond delay="0"/>
                                  </p:stCondLst>
                                  <p:childTnLst>
                                    <p:set>
                                      <p:cBhvr>
                                        <p:cTn id="13" dur="1" fill="hold">
                                          <p:stCondLst>
                                            <p:cond delay="0"/>
                                          </p:stCondLst>
                                        </p:cTn>
                                        <p:tgtEl>
                                          <p:spTgt spid="2066"/>
                                        </p:tgtEl>
                                        <p:attrNameLst>
                                          <p:attrName>style.visibility</p:attrName>
                                        </p:attrNameLst>
                                      </p:cBhvr>
                                      <p:to>
                                        <p:strVal val="visible"/>
                                      </p:to>
                                    </p:set>
                                    <p:animEffect transition="in" filter="barn(inVertical)">
                                      <p:cBhvr>
                                        <p:cTn id="14" dur="500"/>
                                        <p:tgtEl>
                                          <p:spTgt spid="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83" y="2018788"/>
            <a:ext cx="2409330" cy="155118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jav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9522" y="1311217"/>
            <a:ext cx="2624664" cy="1415143"/>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8327" y="3995695"/>
            <a:ext cx="2184641" cy="1403130"/>
          </a:xfrm>
          <a:prstGeom prst="rect">
            <a:avLst/>
          </a:prstGeom>
          <a:noFill/>
          <a:extLst>
            <a:ext uri="{909E8E84-426E-40DD-AFC4-6F175D3DCCD1}">
              <a14:hiddenFill xmlns:a14="http://schemas.microsoft.com/office/drawing/2010/main">
                <a:solidFill>
                  <a:srgbClr val="FFFFFF"/>
                </a:solidFill>
              </a14:hiddenFill>
            </a:ext>
          </a:extLst>
        </p:spPr>
      </p:pic>
      <p:pic>
        <p:nvPicPr>
          <p:cNvPr id="7208" name="Picture 40" descr="Image result for SPAR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342" y="3278313"/>
            <a:ext cx="2454532" cy="175859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0" name="Right Arrow 29"/>
          <p:cNvSpPr/>
          <p:nvPr/>
        </p:nvSpPr>
        <p:spPr>
          <a:xfrm>
            <a:off x="4937061" y="3617311"/>
            <a:ext cx="2260781" cy="1080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1" name="TextBox 30"/>
          <p:cNvSpPr txBox="1"/>
          <p:nvPr/>
        </p:nvSpPr>
        <p:spPr>
          <a:xfrm>
            <a:off x="436728" y="492101"/>
            <a:ext cx="11477768" cy="1077218"/>
          </a:xfrm>
          <a:prstGeom prst="rect">
            <a:avLst/>
          </a:prstGeom>
          <a:noFill/>
        </p:spPr>
        <p:txBody>
          <a:bodyPr wrap="square" rtlCol="0">
            <a:spAutoFit/>
          </a:bodyPr>
          <a:lstStyle/>
          <a:p>
            <a:r>
              <a:rPr lang="en-US" sz="2400" b="1" dirty="0" smtClean="0">
                <a:solidFill>
                  <a:srgbClr val="4457E4"/>
                </a:solidFill>
              </a:rPr>
              <a:t>4.Polyglot-</a:t>
            </a:r>
          </a:p>
          <a:p>
            <a:r>
              <a:rPr lang="en-US" sz="2000" dirty="0" smtClean="0">
                <a:solidFill>
                  <a:srgbClr val="990033"/>
                </a:solidFill>
              </a:rPr>
              <a:t>Spark</a:t>
            </a:r>
            <a:r>
              <a:rPr lang="en-US" sz="2000" dirty="0">
                <a:solidFill>
                  <a:srgbClr val="990033"/>
                </a:solidFill>
              </a:rPr>
              <a:t> provides high-level APIs in Java, Scala, Python, and R. Spark code can be written in any of these four </a:t>
            </a:r>
            <a:r>
              <a:rPr lang="en-US" sz="2000" dirty="0" smtClean="0">
                <a:solidFill>
                  <a:srgbClr val="990033"/>
                </a:solidFill>
              </a:rPr>
              <a:t>    languages</a:t>
            </a:r>
            <a:r>
              <a:rPr lang="en-US" sz="2000" dirty="0">
                <a:solidFill>
                  <a:srgbClr val="990033"/>
                </a:solidFill>
              </a:rPr>
              <a:t>. It also provides a shell in Scala and Python.</a:t>
            </a:r>
          </a:p>
        </p:txBody>
      </p:sp>
      <p:pic>
        <p:nvPicPr>
          <p:cNvPr id="9" name="Picture 36"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0868" y="5313857"/>
            <a:ext cx="2097295" cy="175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5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4" y="660863"/>
            <a:ext cx="10654353" cy="9233297"/>
          </a:xfrm>
          <a:prstGeom prst="rect">
            <a:avLst/>
          </a:prstGeom>
        </p:spPr>
        <p:txBody>
          <a:bodyPr wrap="square">
            <a:spAutoFit/>
          </a:bodyPr>
          <a:lstStyle/>
          <a:p>
            <a:r>
              <a:rPr lang="en-US" sz="2400" b="1" dirty="0" smtClean="0">
                <a:solidFill>
                  <a:srgbClr val="4457E4"/>
                </a:solidFill>
              </a:rPr>
              <a:t>5.    Real-Time-</a:t>
            </a:r>
          </a:p>
          <a:p>
            <a:r>
              <a:rPr lang="en-US" sz="2000" dirty="0">
                <a:solidFill>
                  <a:schemeClr val="accent6">
                    <a:lumMod val="50000"/>
                  </a:schemeClr>
                </a:solidFill>
              </a:rPr>
              <a:t> </a:t>
            </a:r>
            <a:r>
              <a:rPr lang="en-US" sz="2000" dirty="0" smtClean="0">
                <a:solidFill>
                  <a:schemeClr val="accent6">
                    <a:lumMod val="50000"/>
                  </a:schemeClr>
                </a:solidFill>
              </a:rPr>
              <a:t>         </a:t>
            </a:r>
            <a:r>
              <a:rPr lang="en-US" sz="2000" dirty="0" smtClean="0">
                <a:solidFill>
                  <a:srgbClr val="990033"/>
                </a:solidFill>
              </a:rPr>
              <a:t>It </a:t>
            </a:r>
            <a:r>
              <a:rPr lang="en-US" sz="2000" dirty="0">
                <a:solidFill>
                  <a:srgbClr val="990033"/>
                </a:solidFill>
              </a:rPr>
              <a:t>offers Real-time computation &amp; low latency because of in-memory </a:t>
            </a:r>
            <a:r>
              <a:rPr lang="en-US" sz="2000" dirty="0" smtClean="0">
                <a:solidFill>
                  <a:srgbClr val="990033"/>
                </a:solidFill>
              </a:rPr>
              <a:t>computation.</a:t>
            </a:r>
          </a:p>
          <a:p>
            <a:endParaRPr lang="en-US" dirty="0" smtClean="0">
              <a:solidFill>
                <a:srgbClr val="990033"/>
              </a:solidFill>
            </a:endParaRPr>
          </a:p>
          <a:p>
            <a:r>
              <a:rPr lang="en-US" sz="2400" b="1" dirty="0" smtClean="0">
                <a:solidFill>
                  <a:srgbClr val="4457E4"/>
                </a:solidFill>
              </a:rPr>
              <a:t>6:    Scalable –</a:t>
            </a:r>
          </a:p>
          <a:p>
            <a:r>
              <a:rPr lang="en-US" sz="2400" b="1" dirty="0">
                <a:solidFill>
                  <a:srgbClr val="4457E4"/>
                </a:solidFill>
              </a:rPr>
              <a:t> </a:t>
            </a:r>
            <a:r>
              <a:rPr lang="en-US" sz="2400" b="1" dirty="0" smtClean="0">
                <a:solidFill>
                  <a:srgbClr val="4457E4"/>
                </a:solidFill>
              </a:rPr>
              <a:t>    </a:t>
            </a:r>
            <a:r>
              <a:rPr lang="en-US" sz="2000" b="1" dirty="0" smtClean="0">
                <a:solidFill>
                  <a:srgbClr val="4457E4"/>
                </a:solidFill>
              </a:rPr>
              <a:t>   </a:t>
            </a:r>
            <a:r>
              <a:rPr lang="en-US" sz="2000" dirty="0" smtClean="0">
                <a:solidFill>
                  <a:srgbClr val="990033"/>
                </a:solidFill>
              </a:rPr>
              <a:t>It </a:t>
            </a:r>
            <a:r>
              <a:rPr lang="en-US" sz="2000" dirty="0">
                <a:solidFill>
                  <a:srgbClr val="990033"/>
                </a:solidFill>
              </a:rPr>
              <a:t>has scalable engine</a:t>
            </a:r>
            <a:r>
              <a:rPr lang="en-US" sz="2000" dirty="0">
                <a:solidFill>
                  <a:schemeClr val="accent6">
                    <a:lumMod val="50000"/>
                  </a:schemeClr>
                </a:solidFill>
              </a:rPr>
              <a:t>.</a:t>
            </a:r>
          </a:p>
          <a:p>
            <a:pPr marL="514350" indent="-514350">
              <a:buFont typeface="+mj-lt"/>
              <a:buAutoNum type="arabicPeriod"/>
            </a:pPr>
            <a:endParaRPr lang="en-US" sz="2000" dirty="0">
              <a:solidFill>
                <a:schemeClr val="accent6">
                  <a:lumMod val="50000"/>
                </a:schemeClr>
              </a:solidFill>
            </a:endParaRPr>
          </a:p>
          <a:p>
            <a:r>
              <a:rPr lang="en-US" sz="2400" b="1" dirty="0" smtClean="0">
                <a:solidFill>
                  <a:srgbClr val="4457E4"/>
                </a:solidFill>
              </a:rPr>
              <a:t>7:    Easy </a:t>
            </a:r>
            <a:r>
              <a:rPr lang="en-US" sz="2400" b="1" dirty="0">
                <a:solidFill>
                  <a:srgbClr val="4457E4"/>
                </a:solidFill>
              </a:rPr>
              <a:t>Programming </a:t>
            </a:r>
            <a:r>
              <a:rPr lang="en-US" sz="2400" dirty="0" smtClean="0">
                <a:solidFill>
                  <a:schemeClr val="accent6">
                    <a:lumMod val="50000"/>
                  </a:schemeClr>
                </a:solidFill>
              </a:rPr>
              <a:t>:-</a:t>
            </a:r>
          </a:p>
          <a:p>
            <a:r>
              <a:rPr lang="en-US" dirty="0">
                <a:solidFill>
                  <a:schemeClr val="accent6">
                    <a:lumMod val="50000"/>
                  </a:schemeClr>
                </a:solidFill>
              </a:rPr>
              <a:t> </a:t>
            </a:r>
            <a:r>
              <a:rPr lang="en-US" dirty="0" smtClean="0">
                <a:solidFill>
                  <a:schemeClr val="accent6">
                    <a:lumMod val="50000"/>
                  </a:schemeClr>
                </a:solidFill>
              </a:rPr>
              <a:t>         </a:t>
            </a:r>
            <a:r>
              <a:rPr lang="en-US" sz="2000" dirty="0" smtClean="0">
                <a:solidFill>
                  <a:srgbClr val="990033"/>
                </a:solidFill>
              </a:rPr>
              <a:t>Programming </a:t>
            </a:r>
            <a:r>
              <a:rPr lang="en-US" sz="2000" dirty="0">
                <a:solidFill>
                  <a:srgbClr val="990033"/>
                </a:solidFill>
              </a:rPr>
              <a:t>in the spark is easy</a:t>
            </a:r>
            <a:r>
              <a:rPr lang="en-US" sz="2000" dirty="0" smtClean="0">
                <a:solidFill>
                  <a:srgbClr val="990033"/>
                </a:solidFill>
              </a:rPr>
              <a:t>.</a:t>
            </a:r>
          </a:p>
          <a:p>
            <a:pPr lvl="1"/>
            <a:r>
              <a:rPr lang="en-US" sz="2000" dirty="0" smtClean="0">
                <a:solidFill>
                  <a:srgbClr val="990033"/>
                </a:solidFill>
              </a:rPr>
              <a:t> It </a:t>
            </a:r>
            <a:r>
              <a:rPr lang="en-US" sz="2000" dirty="0">
                <a:solidFill>
                  <a:srgbClr val="990033"/>
                </a:solidFill>
              </a:rPr>
              <a:t>handle the work using the delegate concept</a:t>
            </a:r>
          </a:p>
          <a:p>
            <a:pPr lvl="1"/>
            <a:r>
              <a:rPr lang="en-US" sz="2000" dirty="0" smtClean="0">
                <a:solidFill>
                  <a:srgbClr val="990033"/>
                </a:solidFill>
              </a:rPr>
              <a:t> It </a:t>
            </a:r>
            <a:r>
              <a:rPr lang="en-US" sz="2000" dirty="0">
                <a:solidFill>
                  <a:srgbClr val="990033"/>
                </a:solidFill>
              </a:rPr>
              <a:t>have 100 operators to handle the work on </a:t>
            </a:r>
            <a:r>
              <a:rPr lang="en-US" sz="2000" dirty="0" smtClean="0">
                <a:solidFill>
                  <a:srgbClr val="990033"/>
                </a:solidFill>
              </a:rPr>
              <a:t>different </a:t>
            </a:r>
            <a:r>
              <a:rPr lang="en-US" sz="2000" dirty="0">
                <a:solidFill>
                  <a:srgbClr val="990033"/>
                </a:solidFill>
              </a:rPr>
              <a:t>types of the data.</a:t>
            </a:r>
          </a:p>
          <a:p>
            <a:pPr lvl="1"/>
            <a:endParaRPr lang="en-US" sz="2000" dirty="0">
              <a:solidFill>
                <a:srgbClr val="990033"/>
              </a:solidFill>
            </a:endParaRPr>
          </a:p>
          <a:p>
            <a:pPr lvl="1"/>
            <a:endParaRPr lang="en-US" sz="2000" dirty="0" smtClean="0">
              <a:solidFill>
                <a:srgbClr val="990033"/>
              </a:solidFill>
            </a:endParaRPr>
          </a:p>
          <a:p>
            <a:pPr marL="971550" lvl="1"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a:p>
            <a:pPr marL="514350" indent="-514350">
              <a:buFont typeface="+mj-lt"/>
              <a:buAutoNum type="arabicPeriod"/>
            </a:pPr>
            <a:endParaRPr lang="en-US" dirty="0" smtClean="0">
              <a:solidFill>
                <a:srgbClr val="990033"/>
              </a:solidFill>
            </a:endParaRPr>
          </a:p>
          <a:p>
            <a:pPr marL="514350" indent="-514350">
              <a:buFont typeface="+mj-lt"/>
              <a:buAutoNum type="arabicPeriod"/>
            </a:pPr>
            <a:endParaRPr lang="en-US" dirty="0">
              <a:solidFill>
                <a:srgbClr val="990033"/>
              </a:solidFill>
            </a:endParaRPr>
          </a:p>
        </p:txBody>
      </p:sp>
      <p:pic>
        <p:nvPicPr>
          <p:cNvPr id="3" name="Picture 12" descr="Image result for stream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00" y="4574873"/>
            <a:ext cx="2852382" cy="17356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5573" y="1744938"/>
            <a:ext cx="2852382" cy="174586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357" y="4292292"/>
            <a:ext cx="3998345" cy="230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3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2000" fill="hold"/>
                                        <p:tgtEl>
                                          <p:spTgt spid="3"/>
                                        </p:tgtEl>
                                        <p:attrNameLst>
                                          <p:attrName>ppt_y</p:attrName>
                                        </p:attrNameLst>
                                      </p:cBhvr>
                                      <p:tavLst>
                                        <p:tav tm="0">
                                          <p:val>
                                            <p:strVal val="#ppt_y+.1"/>
                                          </p:val>
                                        </p:tav>
                                        <p:tav tm="100000">
                                          <p:val>
                                            <p:strVal val="#ppt_y"/>
                                          </p:val>
                                        </p:tav>
                                      </p:tavLst>
                                    </p:anim>
                                  </p:childTnLst>
                                </p:cTn>
                              </p:par>
                              <p:par>
                                <p:cTn id="10" presetID="37" presetClass="path" presetSubtype="0" accel="50000" decel="50000" fill="hold" nodeType="withEffect">
                                  <p:stCondLst>
                                    <p:cond delay="0"/>
                                  </p:stCondLst>
                                  <p:childTnLst>
                                    <p:animMotion origin="layout" path="M 4.16667E-6 1.48148E-6 L 0.06705 0.04004 C 0.08099 0.04907 0.10195 0.05393 0.12395 0.05393 C 0.14895 0.05393 0.16901 0.04907 0.18294 0.04004 L 0.25 1.48148E-6 " pathEditMode="relative" rAng="0" ptsTypes="AAAAA">
                                      <p:cBhvr>
                                        <p:cTn id="11" dur="4750" fill="hold"/>
                                        <p:tgtEl>
                                          <p:spTgt spid="4106"/>
                                        </p:tgtEl>
                                        <p:attrNameLst>
                                          <p:attrName>ppt_x</p:attrName>
                                          <p:attrName>ppt_y</p:attrName>
                                        </p:attrNameLst>
                                      </p:cBhvr>
                                      <p:rCtr x="12500" y="2685"/>
                                    </p:animMotion>
                                  </p:childTnLst>
                                </p:cTn>
                              </p:par>
                              <p:par>
                                <p:cTn id="12" presetID="6" presetClass="entr" presetSubtype="16"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circle(in)">
                                      <p:cBhvr>
                                        <p:cTn id="14"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Image result for mlachine leq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389" y="4316570"/>
            <a:ext cx="3121042" cy="174940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reaming data"/>
          <p:cNvSpPr>
            <a:spLocks noChangeAspect="1" noChangeArrowheads="1"/>
          </p:cNvSpPr>
          <p:nvPr/>
        </p:nvSpPr>
        <p:spPr bwMode="auto">
          <a:xfrm>
            <a:off x="4404180" y="289879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8" descr="Image result for graphx  3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164" name="Picture 20" descr="Image result for graphx  3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4" y="4557798"/>
            <a:ext cx="3301008" cy="1749403"/>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75194">
            <a:off x="8399207" y="1361619"/>
            <a:ext cx="1692409" cy="13068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70" name="Picture 26" descr="Image result for hi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60885" y="1466339"/>
            <a:ext cx="1674281" cy="14324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4" descr="Image result for teradata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28667" y="2924950"/>
            <a:ext cx="1386503" cy="837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182" name="Picture 3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71988" y="904326"/>
            <a:ext cx="1405194" cy="77922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6"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8381" y="4587256"/>
            <a:ext cx="2097295" cy="17545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4499" y="121185"/>
            <a:ext cx="11172439" cy="830997"/>
          </a:xfrm>
          <a:prstGeom prst="rect">
            <a:avLst/>
          </a:prstGeom>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4800" dirty="0" smtClean="0">
                <a:ln w="0"/>
                <a:solidFill>
                  <a:srgbClr val="7030A0"/>
                </a:solidFill>
                <a:effectLst>
                  <a:outerShdw blurRad="38100" dist="19050" dir="2700000" algn="tl" rotWithShape="0">
                    <a:schemeClr val="dk1">
                      <a:alpha val="40000"/>
                    </a:schemeClr>
                  </a:outerShdw>
                </a:effectLst>
              </a:rPr>
              <a:t>Spark-</a:t>
            </a:r>
            <a:r>
              <a:rPr lang="en-US" sz="4800" dirty="0" err="1" smtClean="0">
                <a:ln w="0"/>
                <a:solidFill>
                  <a:srgbClr val="7030A0"/>
                </a:solidFill>
                <a:effectLst>
                  <a:outerShdw blurRad="38100" dist="19050" dir="2700000" algn="tl" rotWithShape="0">
                    <a:schemeClr val="dk1">
                      <a:alpha val="40000"/>
                    </a:schemeClr>
                  </a:outerShdw>
                </a:effectLst>
              </a:rPr>
              <a:t>EcoSystem</a:t>
            </a:r>
            <a:endParaRPr lang="en-US" sz="4800" b="1"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endParaRPr>
          </a:p>
        </p:txBody>
      </p:sp>
      <p:pic>
        <p:nvPicPr>
          <p:cNvPr id="33" name="Picture 2"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2774" y="1349888"/>
            <a:ext cx="3386455" cy="179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TextBox 10"/>
          <p:cNvSpPr txBox="1"/>
          <p:nvPr/>
        </p:nvSpPr>
        <p:spPr>
          <a:xfrm>
            <a:off x="612775" y="1656776"/>
            <a:ext cx="3301007" cy="1477328"/>
          </a:xfrm>
          <a:prstGeom prst="rect">
            <a:avLst/>
          </a:prstGeom>
          <a:noFill/>
        </p:spPr>
        <p:txBody>
          <a:bodyPr wrap="square" rtlCol="0">
            <a:spAutoFit/>
          </a:bodyPr>
          <a:lstStyle/>
          <a:p>
            <a:r>
              <a:rPr lang="en-US" b="1" smtClean="0">
                <a:solidFill>
                  <a:schemeClr val="bg2"/>
                </a:solidFill>
              </a:rPr>
              <a:t>           Core </a:t>
            </a:r>
            <a:endParaRPr lang="en-US" b="1" dirty="0" smtClean="0">
              <a:solidFill>
                <a:schemeClr val="bg2"/>
              </a:solidFill>
            </a:endParaRPr>
          </a:p>
          <a:p>
            <a:r>
              <a:rPr lang="en-US" b="1" dirty="0">
                <a:solidFill>
                  <a:schemeClr val="accent1">
                    <a:lumMod val="75000"/>
                  </a:schemeClr>
                </a:solidFill>
              </a:rPr>
              <a:t>RDD :Resilient </a:t>
            </a:r>
            <a:r>
              <a:rPr lang="en-US" b="1" dirty="0" err="1">
                <a:solidFill>
                  <a:schemeClr val="accent1">
                    <a:lumMod val="75000"/>
                  </a:schemeClr>
                </a:solidFill>
              </a:rPr>
              <a:t>Distiributed</a:t>
            </a:r>
            <a:r>
              <a:rPr lang="en-US" b="1" dirty="0">
                <a:solidFill>
                  <a:schemeClr val="accent1">
                    <a:lumMod val="75000"/>
                  </a:schemeClr>
                </a:solidFill>
              </a:rPr>
              <a:t>  Dataset</a:t>
            </a:r>
          </a:p>
          <a:p>
            <a:endParaRPr lang="en-US" b="1" dirty="0" smtClean="0">
              <a:solidFill>
                <a:schemeClr val="accent1">
                  <a:lumMod val="75000"/>
                </a:schemeClr>
              </a:solidFill>
            </a:endParaRPr>
          </a:p>
          <a:p>
            <a:endParaRPr lang="en-US" b="1" dirty="0">
              <a:solidFill>
                <a:schemeClr val="accent1">
                  <a:lumMod val="75000"/>
                </a:schemeClr>
              </a:solidFill>
            </a:endParaRPr>
          </a:p>
        </p:txBody>
      </p:sp>
      <p:sp>
        <p:nvSpPr>
          <p:cNvPr id="3" name="TextBox 2"/>
          <p:cNvSpPr txBox="1"/>
          <p:nvPr/>
        </p:nvSpPr>
        <p:spPr>
          <a:xfrm>
            <a:off x="612774" y="3671374"/>
            <a:ext cx="2524772" cy="369332"/>
          </a:xfrm>
          <a:prstGeom prst="rect">
            <a:avLst/>
          </a:prstGeom>
          <a:solidFill>
            <a:schemeClr val="bg1"/>
          </a:solidFill>
        </p:spPr>
        <p:txBody>
          <a:bodyPr wrap="square" rtlCol="0">
            <a:spAutoFit/>
          </a:bodyPr>
          <a:lstStyle/>
          <a:p>
            <a:r>
              <a:rPr lang="en-US" b="1" smtClean="0">
                <a:solidFill>
                  <a:srgbClr val="CC0066"/>
                </a:solidFill>
              </a:rPr>
              <a:t>             Spark-Core</a:t>
            </a:r>
            <a:endParaRPr lang="en-US" b="1" dirty="0">
              <a:solidFill>
                <a:srgbClr val="CC0066"/>
              </a:solidFill>
            </a:endParaRPr>
          </a:p>
        </p:txBody>
      </p:sp>
      <p:sp>
        <p:nvSpPr>
          <p:cNvPr id="5" name="TextBox 4"/>
          <p:cNvSpPr txBox="1"/>
          <p:nvPr/>
        </p:nvSpPr>
        <p:spPr>
          <a:xfrm>
            <a:off x="5339609" y="3671374"/>
            <a:ext cx="1873770" cy="369332"/>
          </a:xfrm>
          <a:prstGeom prst="rect">
            <a:avLst/>
          </a:prstGeom>
          <a:noFill/>
        </p:spPr>
        <p:txBody>
          <a:bodyPr wrap="square" rtlCol="0">
            <a:spAutoFit/>
          </a:bodyPr>
          <a:lstStyle/>
          <a:p>
            <a:r>
              <a:rPr lang="en-US" b="1" dirty="0" smtClean="0">
                <a:solidFill>
                  <a:srgbClr val="CC0066"/>
                </a:solidFill>
              </a:rPr>
              <a:t>Spark-Streaming</a:t>
            </a:r>
            <a:endParaRPr lang="en-US" b="1" dirty="0">
              <a:solidFill>
                <a:srgbClr val="CC0066"/>
              </a:solidFill>
            </a:endParaRPr>
          </a:p>
        </p:txBody>
      </p:sp>
      <p:sp>
        <p:nvSpPr>
          <p:cNvPr id="9" name="TextBox 8"/>
          <p:cNvSpPr txBox="1"/>
          <p:nvPr/>
        </p:nvSpPr>
        <p:spPr>
          <a:xfrm>
            <a:off x="9275647" y="3778412"/>
            <a:ext cx="2351291" cy="369332"/>
          </a:xfrm>
          <a:prstGeom prst="rect">
            <a:avLst/>
          </a:prstGeom>
          <a:noFill/>
        </p:spPr>
        <p:txBody>
          <a:bodyPr wrap="square" rtlCol="0">
            <a:spAutoFit/>
          </a:bodyPr>
          <a:lstStyle/>
          <a:p>
            <a:r>
              <a:rPr lang="en-US" b="1" dirty="0" smtClean="0">
                <a:solidFill>
                  <a:srgbClr val="CC0066"/>
                </a:solidFill>
              </a:rPr>
              <a:t>Spark-SQL</a:t>
            </a:r>
            <a:endParaRPr lang="en-US" b="1" dirty="0">
              <a:solidFill>
                <a:srgbClr val="CC0066"/>
              </a:solidFill>
            </a:endParaRPr>
          </a:p>
        </p:txBody>
      </p:sp>
      <p:sp>
        <p:nvSpPr>
          <p:cNvPr id="12" name="TextBox 11"/>
          <p:cNvSpPr txBox="1"/>
          <p:nvPr/>
        </p:nvSpPr>
        <p:spPr>
          <a:xfrm>
            <a:off x="749508" y="6307201"/>
            <a:ext cx="2524772" cy="369332"/>
          </a:xfrm>
          <a:prstGeom prst="rect">
            <a:avLst/>
          </a:prstGeom>
          <a:noFill/>
        </p:spPr>
        <p:txBody>
          <a:bodyPr wrap="square" rtlCol="0">
            <a:spAutoFit/>
          </a:bodyPr>
          <a:lstStyle/>
          <a:p>
            <a:r>
              <a:rPr lang="en-US" b="1" dirty="0" smtClean="0">
                <a:solidFill>
                  <a:srgbClr val="CC0066"/>
                </a:solidFill>
              </a:rPr>
              <a:t>       Spark-</a:t>
            </a:r>
            <a:r>
              <a:rPr lang="en-US" b="1" dirty="0" err="1" smtClean="0">
                <a:solidFill>
                  <a:srgbClr val="CC0066"/>
                </a:solidFill>
              </a:rPr>
              <a:t>GraphX</a:t>
            </a:r>
            <a:endParaRPr lang="en-US" b="1" dirty="0">
              <a:solidFill>
                <a:srgbClr val="CC0066"/>
              </a:solidFill>
            </a:endParaRPr>
          </a:p>
        </p:txBody>
      </p:sp>
      <p:sp>
        <p:nvSpPr>
          <p:cNvPr id="13" name="TextBox 12"/>
          <p:cNvSpPr txBox="1"/>
          <p:nvPr/>
        </p:nvSpPr>
        <p:spPr>
          <a:xfrm>
            <a:off x="5160696" y="6341837"/>
            <a:ext cx="2398427" cy="369332"/>
          </a:xfrm>
          <a:prstGeom prst="rect">
            <a:avLst/>
          </a:prstGeom>
          <a:noFill/>
        </p:spPr>
        <p:txBody>
          <a:bodyPr wrap="square" rtlCol="0">
            <a:spAutoFit/>
          </a:bodyPr>
          <a:lstStyle/>
          <a:p>
            <a:r>
              <a:rPr lang="en-US" b="1" dirty="0" smtClean="0">
                <a:solidFill>
                  <a:srgbClr val="CC0066"/>
                </a:solidFill>
              </a:rPr>
              <a:t>Machine -Learning</a:t>
            </a:r>
            <a:endParaRPr lang="en-US" b="1" dirty="0">
              <a:solidFill>
                <a:srgbClr val="CC0066"/>
              </a:solidFill>
            </a:endParaRPr>
          </a:p>
        </p:txBody>
      </p:sp>
      <p:sp>
        <p:nvSpPr>
          <p:cNvPr id="14" name="TextBox 13"/>
          <p:cNvSpPr txBox="1"/>
          <p:nvPr/>
        </p:nvSpPr>
        <p:spPr>
          <a:xfrm>
            <a:off x="10105257" y="6243455"/>
            <a:ext cx="1219826" cy="369332"/>
          </a:xfrm>
          <a:prstGeom prst="rect">
            <a:avLst/>
          </a:prstGeom>
          <a:noFill/>
        </p:spPr>
        <p:txBody>
          <a:bodyPr wrap="square" rtlCol="0">
            <a:spAutoFit/>
          </a:bodyPr>
          <a:lstStyle/>
          <a:p>
            <a:r>
              <a:rPr lang="en-US" dirty="0" smtClean="0">
                <a:solidFill>
                  <a:srgbClr val="CC0066"/>
                </a:solidFill>
              </a:rPr>
              <a:t>           </a:t>
            </a:r>
            <a:r>
              <a:rPr lang="en-US" b="1" dirty="0" smtClean="0">
                <a:solidFill>
                  <a:srgbClr val="CC0066"/>
                </a:solidFill>
              </a:rPr>
              <a:t>R</a:t>
            </a:r>
            <a:endParaRPr lang="en-US" b="1" dirty="0">
              <a:solidFill>
                <a:srgbClr val="CC0066"/>
              </a:solidFill>
            </a:endParaRPr>
          </a:p>
        </p:txBody>
      </p:sp>
      <p:pic>
        <p:nvPicPr>
          <p:cNvPr id="24" name="Picture 12" descr="Image result for streaming dat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389" y="1396744"/>
            <a:ext cx="3085210"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0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par>
                                <p:cTn id="8" presetID="32" presetClass="emph" presetSubtype="0" fill="hold" nodeType="withEffect">
                                  <p:stCondLst>
                                    <p:cond delay="0"/>
                                  </p:stCondLst>
                                  <p:childTnLst>
                                    <p:animRot by="120000">
                                      <p:cBhvr>
                                        <p:cTn id="9" dur="100" fill="hold">
                                          <p:stCondLst>
                                            <p:cond delay="0"/>
                                          </p:stCondLst>
                                        </p:cTn>
                                        <p:tgtEl>
                                          <p:spTgt spid="6166"/>
                                        </p:tgtEl>
                                        <p:attrNameLst>
                                          <p:attrName>r</p:attrName>
                                        </p:attrNameLst>
                                      </p:cBhvr>
                                    </p:animRot>
                                    <p:animRot by="-240000">
                                      <p:cBhvr>
                                        <p:cTn id="10" dur="200" fill="hold">
                                          <p:stCondLst>
                                            <p:cond delay="200"/>
                                          </p:stCondLst>
                                        </p:cTn>
                                        <p:tgtEl>
                                          <p:spTgt spid="6166"/>
                                        </p:tgtEl>
                                        <p:attrNameLst>
                                          <p:attrName>r</p:attrName>
                                        </p:attrNameLst>
                                      </p:cBhvr>
                                    </p:animRot>
                                    <p:animRot by="240000">
                                      <p:cBhvr>
                                        <p:cTn id="11" dur="200" fill="hold">
                                          <p:stCondLst>
                                            <p:cond delay="400"/>
                                          </p:stCondLst>
                                        </p:cTn>
                                        <p:tgtEl>
                                          <p:spTgt spid="6166"/>
                                        </p:tgtEl>
                                        <p:attrNameLst>
                                          <p:attrName>r</p:attrName>
                                        </p:attrNameLst>
                                      </p:cBhvr>
                                    </p:animRot>
                                    <p:animRot by="-240000">
                                      <p:cBhvr>
                                        <p:cTn id="12" dur="200" fill="hold">
                                          <p:stCondLst>
                                            <p:cond delay="600"/>
                                          </p:stCondLst>
                                        </p:cTn>
                                        <p:tgtEl>
                                          <p:spTgt spid="6166"/>
                                        </p:tgtEl>
                                        <p:attrNameLst>
                                          <p:attrName>r</p:attrName>
                                        </p:attrNameLst>
                                      </p:cBhvr>
                                    </p:animRot>
                                    <p:animRot by="120000">
                                      <p:cBhvr>
                                        <p:cTn id="13" dur="200" fill="hold">
                                          <p:stCondLst>
                                            <p:cond delay="800"/>
                                          </p:stCondLst>
                                        </p:cTn>
                                        <p:tgtEl>
                                          <p:spTgt spid="6166"/>
                                        </p:tgtEl>
                                        <p:attrNameLst>
                                          <p:attrName>r</p:attrName>
                                        </p:attrNameLst>
                                      </p:cBhvr>
                                    </p:animRot>
                                  </p:childTnLst>
                                </p:cTn>
                              </p:par>
                              <p:par>
                                <p:cTn id="14" presetID="21" presetClass="entr" presetSubtype="1" fill="hold" nodeType="withEffect">
                                  <p:stCondLst>
                                    <p:cond delay="0"/>
                                  </p:stCondLst>
                                  <p:childTnLst>
                                    <p:set>
                                      <p:cBhvr>
                                        <p:cTn id="15" dur="1" fill="hold">
                                          <p:stCondLst>
                                            <p:cond delay="0"/>
                                          </p:stCondLst>
                                        </p:cTn>
                                        <p:tgtEl>
                                          <p:spTgt spid="6164"/>
                                        </p:tgtEl>
                                        <p:attrNameLst>
                                          <p:attrName>style.visibility</p:attrName>
                                        </p:attrNameLst>
                                      </p:cBhvr>
                                      <p:to>
                                        <p:strVal val="visible"/>
                                      </p:to>
                                    </p:set>
                                    <p:animEffect transition="in" filter="wheel(1)">
                                      <p:cBhvr>
                                        <p:cTn id="16" dur="2000"/>
                                        <p:tgtEl>
                                          <p:spTgt spid="6164"/>
                                        </p:tgtEl>
                                      </p:cBhvr>
                                    </p:animEffect>
                                  </p:childTnLst>
                                </p:cTn>
                              </p:par>
                              <p:par>
                                <p:cTn id="17" presetID="16" presetClass="entr" presetSubtype="2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2" y="532263"/>
            <a:ext cx="10860369" cy="4770537"/>
          </a:xfrm>
          <a:prstGeom prst="rect">
            <a:avLst/>
          </a:prstGeom>
        </p:spPr>
        <p:txBody>
          <a:bodyPr wrap="square">
            <a:spAutoFit/>
          </a:bodyPr>
          <a:lstStyle/>
          <a:p>
            <a:r>
              <a:rPr lang="en-US" sz="2000" b="1" dirty="0" smtClean="0">
                <a:solidFill>
                  <a:srgbClr val="990033"/>
                </a:solidFill>
              </a:rPr>
              <a:t>Spark </a:t>
            </a:r>
            <a:r>
              <a:rPr lang="en-US" sz="2000" b="1" dirty="0">
                <a:solidFill>
                  <a:srgbClr val="990033"/>
                </a:solidFill>
              </a:rPr>
              <a:t>can handle</a:t>
            </a:r>
            <a:r>
              <a:rPr lang="en-US" sz="2000" b="1" dirty="0" smtClean="0">
                <a:solidFill>
                  <a:srgbClr val="990033"/>
                </a:solidFill>
              </a:rPr>
              <a:t>:-</a:t>
            </a:r>
          </a:p>
          <a:p>
            <a:endParaRPr lang="en-US" sz="2000" b="1" dirty="0" smtClean="0">
              <a:solidFill>
                <a:srgbClr val="990033"/>
              </a:solidFill>
            </a:endParaRPr>
          </a:p>
          <a:p>
            <a:pPr marL="285750" indent="-285750">
              <a:buFont typeface="Arial" panose="020B0604020202020204" pitchFamily="34" charset="0"/>
              <a:buChar char="•"/>
            </a:pPr>
            <a:r>
              <a:rPr lang="en-US" sz="2000" dirty="0" smtClean="0">
                <a:solidFill>
                  <a:srgbClr val="990033"/>
                </a:solidFill>
              </a:rPr>
              <a:t>RDD for </a:t>
            </a:r>
            <a:r>
              <a:rPr lang="en-US" sz="2000" dirty="0">
                <a:solidFill>
                  <a:srgbClr val="990033"/>
                </a:solidFill>
              </a:rPr>
              <a:t>smaller </a:t>
            </a:r>
            <a:r>
              <a:rPr lang="en-US" sz="2000" dirty="0" smtClean="0">
                <a:solidFill>
                  <a:srgbClr val="990033"/>
                </a:solidFill>
              </a:rPr>
              <a:t>workload.</a:t>
            </a:r>
            <a:endParaRPr lang="en-US" sz="2000" b="1" dirty="0">
              <a:solidFill>
                <a:srgbClr val="990033"/>
              </a:solidFill>
            </a:endParaRPr>
          </a:p>
          <a:p>
            <a:pPr marL="285750" indent="-285750">
              <a:buFont typeface="Arial" panose="020B0604020202020204" pitchFamily="34" charset="0"/>
              <a:buChar char="•"/>
            </a:pPr>
            <a:r>
              <a:rPr lang="en-US" sz="2000" dirty="0" err="1" smtClean="0">
                <a:solidFill>
                  <a:srgbClr val="990033"/>
                </a:solidFill>
              </a:rPr>
              <a:t>SparkSQL</a:t>
            </a:r>
            <a:r>
              <a:rPr lang="en-US" sz="2000" dirty="0" smtClean="0">
                <a:solidFill>
                  <a:srgbClr val="990033"/>
                </a:solidFill>
              </a:rPr>
              <a:t> for SQL workloads</a:t>
            </a:r>
          </a:p>
          <a:p>
            <a:pPr marL="285750" indent="-285750">
              <a:buFont typeface="Arial" panose="020B0604020202020204" pitchFamily="34" charset="0"/>
              <a:buChar char="•"/>
            </a:pPr>
            <a:r>
              <a:rPr lang="en-US" sz="2000" dirty="0" smtClean="0">
                <a:solidFill>
                  <a:srgbClr val="990033"/>
                </a:solidFill>
              </a:rPr>
              <a:t>Spark Streaming for Streaming data</a:t>
            </a:r>
            <a:endParaRPr lang="en-US" sz="2000" dirty="0">
              <a:solidFill>
                <a:srgbClr val="990033"/>
              </a:solidFill>
            </a:endParaRPr>
          </a:p>
          <a:p>
            <a:pPr marL="285750" indent="-285750">
              <a:buFont typeface="Arial" panose="020B0604020202020204" pitchFamily="34" charset="0"/>
              <a:buChar char="•"/>
            </a:pPr>
            <a:r>
              <a:rPr lang="en-US" sz="2000" dirty="0" smtClean="0">
                <a:solidFill>
                  <a:srgbClr val="990033"/>
                </a:solidFill>
              </a:rPr>
              <a:t>And </a:t>
            </a:r>
            <a:r>
              <a:rPr lang="en-US" sz="2000" dirty="0">
                <a:solidFill>
                  <a:srgbClr val="990033"/>
                </a:solidFill>
              </a:rPr>
              <a:t>Machine </a:t>
            </a:r>
            <a:r>
              <a:rPr lang="en-US" sz="2000" dirty="0" smtClean="0">
                <a:solidFill>
                  <a:srgbClr val="990033"/>
                </a:solidFill>
              </a:rPr>
              <a:t>learning</a:t>
            </a:r>
            <a:endParaRPr lang="en-US" sz="2000" dirty="0">
              <a:solidFill>
                <a:srgbClr val="990033"/>
              </a:solidFill>
            </a:endParaRPr>
          </a:p>
          <a:p>
            <a:endParaRPr lang="en-US" sz="2000" dirty="0">
              <a:solidFill>
                <a:srgbClr val="990033"/>
              </a:solidFill>
            </a:endParaRPr>
          </a:p>
          <a:p>
            <a:r>
              <a:rPr lang="en-US" sz="2400" dirty="0" smtClean="0">
                <a:solidFill>
                  <a:schemeClr val="accent6">
                    <a:lumMod val="75000"/>
                  </a:schemeClr>
                </a:solidFill>
              </a:rPr>
              <a:t>Hence, </a:t>
            </a:r>
            <a:r>
              <a:rPr lang="en-US" sz="2400" dirty="0">
                <a:solidFill>
                  <a:schemeClr val="accent6">
                    <a:lumMod val="75000"/>
                  </a:schemeClr>
                </a:solidFill>
              </a:rPr>
              <a:t>S</a:t>
            </a:r>
            <a:r>
              <a:rPr lang="en-US" sz="2400" dirty="0" smtClean="0">
                <a:solidFill>
                  <a:schemeClr val="accent6">
                    <a:lumMod val="75000"/>
                  </a:schemeClr>
                </a:solidFill>
              </a:rPr>
              <a:t>park can </a:t>
            </a:r>
            <a:r>
              <a:rPr lang="en-US" sz="2400" dirty="0">
                <a:solidFill>
                  <a:schemeClr val="accent6">
                    <a:lumMod val="75000"/>
                  </a:schemeClr>
                </a:solidFill>
              </a:rPr>
              <a:t>handle structured , semi-structured , un-structured </a:t>
            </a:r>
            <a:r>
              <a:rPr lang="en-US" sz="2400" dirty="0" smtClean="0">
                <a:solidFill>
                  <a:schemeClr val="accent6">
                    <a:lumMod val="75000"/>
                  </a:schemeClr>
                </a:solidFill>
              </a:rPr>
              <a:t>data</a:t>
            </a:r>
            <a:r>
              <a:rPr lang="en-US" sz="2000" dirty="0" smtClean="0">
                <a:solidFill>
                  <a:srgbClr val="990033"/>
                </a:solidFill>
              </a:rPr>
              <a:t>.</a:t>
            </a:r>
          </a:p>
          <a:p>
            <a:endParaRPr lang="en-US" sz="2000" dirty="0">
              <a:solidFill>
                <a:srgbClr val="990033"/>
              </a:solidFill>
            </a:endParaRPr>
          </a:p>
          <a:p>
            <a:endParaRPr lang="en-US" sz="2000" dirty="0">
              <a:solidFill>
                <a:srgbClr val="990033"/>
              </a:solidFill>
            </a:endParaRPr>
          </a:p>
          <a:p>
            <a:endParaRPr lang="en-US" sz="2000" dirty="0" smtClean="0">
              <a:solidFill>
                <a:schemeClr val="accent6">
                  <a:lumMod val="50000"/>
                </a:schemeClr>
              </a:solidFill>
            </a:endParaRPr>
          </a:p>
          <a:p>
            <a:endParaRPr lang="en-US" sz="2000" dirty="0">
              <a:solidFill>
                <a:schemeClr val="accent1">
                  <a:lumMod val="50000"/>
                </a:schemeClr>
              </a:solidFill>
            </a:endParaRPr>
          </a:p>
          <a:p>
            <a:endParaRPr lang="en-US" sz="2000" dirty="0" smtClean="0"/>
          </a:p>
          <a:p>
            <a:endParaRPr lang="en-US" sz="2000" dirty="0"/>
          </a:p>
          <a:p>
            <a:endParaRPr lang="en-US" sz="2000" dirty="0"/>
          </a:p>
        </p:txBody>
      </p:sp>
    </p:spTree>
    <p:extLst>
      <p:ext uri="{BB962C8B-B14F-4D97-AF65-F5344CB8AC3E}">
        <p14:creationId xmlns:p14="http://schemas.microsoft.com/office/powerpoint/2010/main" val="1185535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65125"/>
            <a:ext cx="10903424" cy="1325563"/>
          </a:xfrm>
        </p:spPr>
        <p:txBody>
          <a:bodyPr>
            <a:normAutofit/>
          </a:bodyPr>
          <a:lstStyle/>
          <a:p>
            <a:r>
              <a:rPr lang="en-US" sz="4800" dirty="0">
                <a:ln w="0"/>
                <a:solidFill>
                  <a:srgbClr val="7030A0"/>
                </a:solidFill>
                <a:effectLst>
                  <a:outerShdw blurRad="38100" dist="19050" dir="2700000" algn="tl" rotWithShape="0">
                    <a:schemeClr val="dk1">
                      <a:alpha val="40000"/>
                    </a:schemeClr>
                  </a:outerShdw>
                </a:effectLst>
                <a:latin typeface="+mn-lt"/>
                <a:ea typeface="+mn-ea"/>
                <a:cs typeface="+mn-cs"/>
              </a:rPr>
              <a:t>Disadvantages of the spark</a:t>
            </a:r>
          </a:p>
        </p:txBody>
      </p:sp>
      <p:sp>
        <p:nvSpPr>
          <p:cNvPr id="3" name="Content Placeholder 2"/>
          <p:cNvSpPr>
            <a:spLocks noGrp="1"/>
          </p:cNvSpPr>
          <p:nvPr>
            <p:ph idx="1"/>
          </p:nvPr>
        </p:nvSpPr>
        <p:spPr>
          <a:xfrm>
            <a:off x="450376" y="1296537"/>
            <a:ext cx="11104160" cy="4866778"/>
          </a:xfrm>
        </p:spPr>
        <p:txBody>
          <a:bodyPr>
            <a:normAutofit/>
          </a:bodyPr>
          <a:lstStyle/>
          <a:p>
            <a:pPr marL="0" algn="just"/>
            <a:endParaRPr lang="en-US" sz="2000" b="1" dirty="0" smtClean="0">
              <a:solidFill>
                <a:schemeClr val="accent6">
                  <a:lumMod val="50000"/>
                </a:schemeClr>
              </a:solidFill>
            </a:endParaRPr>
          </a:p>
          <a:p>
            <a:pPr marL="0"/>
            <a:r>
              <a:rPr lang="en-US" sz="2400" b="1" dirty="0">
                <a:solidFill>
                  <a:srgbClr val="4457E4"/>
                </a:solidFill>
              </a:rPr>
              <a:t>Expensive:-</a:t>
            </a:r>
          </a:p>
          <a:p>
            <a:pPr marL="0" indent="0">
              <a:buNone/>
            </a:pPr>
            <a:r>
              <a:rPr lang="en-US" sz="2000" dirty="0">
                <a:solidFill>
                  <a:srgbClr val="990033"/>
                </a:solidFill>
              </a:rPr>
              <a:t>In-memory capability can become a bottleneck when we want cost-efficient processing of big data as keeping data in memory is quite expensive, the memory consumption is very high</a:t>
            </a:r>
            <a:r>
              <a:rPr lang="en-US" sz="2000" dirty="0" smtClean="0">
                <a:solidFill>
                  <a:srgbClr val="990033"/>
                </a:solidFill>
              </a:rPr>
              <a:t>.</a:t>
            </a:r>
            <a:endParaRPr lang="en-US" sz="2000" dirty="0">
              <a:solidFill>
                <a:srgbClr val="990033"/>
              </a:solidFill>
            </a:endParaRPr>
          </a:p>
          <a:p>
            <a:pPr marL="0" fontAlgn="base"/>
            <a:r>
              <a:rPr lang="en-US" sz="2400" b="1" dirty="0">
                <a:solidFill>
                  <a:srgbClr val="4457E4"/>
                </a:solidFill>
              </a:rPr>
              <a:t>Not purely Real Time:-</a:t>
            </a:r>
          </a:p>
          <a:p>
            <a:pPr marL="0" indent="0" fontAlgn="base">
              <a:buNone/>
            </a:pPr>
            <a:r>
              <a:rPr lang="en-US" sz="2000" dirty="0">
                <a:solidFill>
                  <a:srgbClr val="990033"/>
                </a:solidFill>
              </a:rPr>
              <a:t>No Support for Real-time Processing</a:t>
            </a:r>
          </a:p>
          <a:p>
            <a:pPr marL="0" indent="0" fontAlgn="base">
              <a:buNone/>
            </a:pPr>
            <a:r>
              <a:rPr lang="en-US" sz="2000" dirty="0">
                <a:solidFill>
                  <a:srgbClr val="990033"/>
                </a:solidFill>
              </a:rPr>
              <a:t>In </a:t>
            </a:r>
            <a:r>
              <a:rPr lang="en-US" sz="2000" dirty="0">
                <a:solidFill>
                  <a:srgbClr val="990033"/>
                </a:solidFill>
                <a:hlinkClick r:id="rId2"/>
              </a:rPr>
              <a:t>Spark Streaming</a:t>
            </a:r>
            <a:r>
              <a:rPr lang="en-US" sz="2000" dirty="0">
                <a:solidFill>
                  <a:srgbClr val="990033"/>
                </a:solidFill>
              </a:rPr>
              <a:t>, the arriving live stream of data is divided into batches of the pre-defined interval,                    and each batch of data is treated like </a:t>
            </a:r>
            <a:r>
              <a:rPr lang="en-US" sz="2000" dirty="0">
                <a:solidFill>
                  <a:srgbClr val="990033"/>
                </a:solidFill>
                <a:hlinkClick r:id="rId3"/>
              </a:rPr>
              <a:t>Spark Resilient Distributed Database (RDDs). </a:t>
            </a:r>
            <a:r>
              <a:rPr lang="en-US" sz="2000" dirty="0">
                <a:solidFill>
                  <a:srgbClr val="990033"/>
                </a:solidFill>
              </a:rPr>
              <a:t>Then these RDDs are    processed using the operations like map, reduce, join etc. The result of these operations is returned in batches.  Thus, it is not real time processing but Spark is near real-time processing of live data. Micro-batch processing takes place in Spark Streaming</a:t>
            </a:r>
            <a:r>
              <a:rPr lang="en-US" sz="2000" dirty="0" smtClean="0">
                <a:solidFill>
                  <a:srgbClr val="990033"/>
                </a:solidFill>
              </a:rPr>
              <a:t>.</a:t>
            </a:r>
          </a:p>
          <a:p>
            <a:pPr fontAlgn="base"/>
            <a:r>
              <a:rPr lang="en-US" sz="2400" b="1" dirty="0">
                <a:solidFill>
                  <a:srgbClr val="4457E4"/>
                </a:solidFill>
              </a:rPr>
              <a:t>Latency</a:t>
            </a:r>
          </a:p>
          <a:p>
            <a:pPr marL="0" indent="0" fontAlgn="base">
              <a:buNone/>
            </a:pPr>
            <a:r>
              <a:rPr lang="en-US" sz="2000" dirty="0">
                <a:solidFill>
                  <a:srgbClr val="990033"/>
                </a:solidFill>
              </a:rPr>
              <a:t>Apache Spark has higher latency as compared to </a:t>
            </a:r>
            <a:r>
              <a:rPr lang="en-US" sz="2000" dirty="0">
                <a:solidFill>
                  <a:srgbClr val="990033"/>
                </a:solidFill>
                <a:hlinkClick r:id="rId4"/>
              </a:rPr>
              <a:t>Apache </a:t>
            </a:r>
            <a:r>
              <a:rPr lang="en-US" sz="2000" dirty="0" err="1">
                <a:solidFill>
                  <a:srgbClr val="990033"/>
                </a:solidFill>
                <a:hlinkClick r:id="rId4"/>
              </a:rPr>
              <a:t>Flink</a:t>
            </a:r>
            <a:r>
              <a:rPr lang="en-US" sz="2000" dirty="0">
                <a:solidFill>
                  <a:srgbClr val="990033"/>
                </a:solidFill>
              </a:rPr>
              <a:t>.</a:t>
            </a:r>
          </a:p>
          <a:p>
            <a:pPr marL="0" indent="0" fontAlgn="base">
              <a:buNone/>
            </a:pPr>
            <a:endParaRPr lang="en-US" sz="2000" dirty="0" smtClean="0">
              <a:solidFill>
                <a:srgbClr val="990033"/>
              </a:solidFill>
            </a:endParaRPr>
          </a:p>
          <a:p>
            <a:pPr marL="0" indent="0" fontAlgn="base">
              <a:buNone/>
            </a:pPr>
            <a:endParaRPr lang="en-US" sz="2000" dirty="0">
              <a:solidFill>
                <a:srgbClr val="990033"/>
              </a:solidFill>
            </a:endParaRPr>
          </a:p>
          <a:p>
            <a:pPr marL="0" algn="just"/>
            <a:endParaRPr lang="en-US" sz="2000" dirty="0">
              <a:solidFill>
                <a:schemeClr val="accent6">
                  <a:lumMod val="50000"/>
                </a:schemeClr>
              </a:solidFill>
              <a:latin typeface="+mj-lt"/>
            </a:endParaRPr>
          </a:p>
        </p:txBody>
      </p:sp>
    </p:spTree>
    <p:extLst>
      <p:ext uri="{BB962C8B-B14F-4D97-AF65-F5344CB8AC3E}">
        <p14:creationId xmlns:p14="http://schemas.microsoft.com/office/powerpoint/2010/main" val="2084534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7673" y="308567"/>
            <a:ext cx="10099177" cy="6494842"/>
          </a:xfrm>
        </p:spPr>
        <p:txBody>
          <a:bodyPr>
            <a:normAutofit/>
          </a:bodyPr>
          <a:lstStyle/>
          <a:p>
            <a:pPr marL="0" indent="0">
              <a:buNone/>
            </a:pPr>
            <a:endParaRPr lang="en-US" dirty="0">
              <a:solidFill>
                <a:srgbClr val="B03673"/>
              </a:solidFill>
            </a:endParaRPr>
          </a:p>
          <a:p>
            <a:r>
              <a:rPr lang="en-US" sz="2400" b="1" dirty="0" smtClean="0">
                <a:solidFill>
                  <a:srgbClr val="4457E4"/>
                </a:solidFill>
              </a:rPr>
              <a:t>No </a:t>
            </a:r>
            <a:r>
              <a:rPr lang="en-US" sz="2400" b="1" dirty="0">
                <a:solidFill>
                  <a:srgbClr val="4457E4"/>
                </a:solidFill>
              </a:rPr>
              <a:t>File Management </a:t>
            </a:r>
            <a:r>
              <a:rPr lang="en-US" sz="2400" b="1" dirty="0" smtClean="0">
                <a:solidFill>
                  <a:srgbClr val="4457E4"/>
                </a:solidFill>
              </a:rPr>
              <a:t>System and</a:t>
            </a:r>
            <a:r>
              <a:rPr lang="en-US" sz="2400" b="1" dirty="0">
                <a:solidFill>
                  <a:srgbClr val="4457E4"/>
                </a:solidFill>
              </a:rPr>
              <a:t> Manual </a:t>
            </a:r>
            <a:r>
              <a:rPr lang="en-US" sz="2400" b="1" dirty="0" smtClean="0">
                <a:solidFill>
                  <a:srgbClr val="4457E4"/>
                </a:solidFill>
              </a:rPr>
              <a:t>Optimization</a:t>
            </a:r>
            <a:endParaRPr lang="en-US" sz="2400" b="1" dirty="0">
              <a:solidFill>
                <a:srgbClr val="4457E4"/>
              </a:solidFill>
            </a:endParaRPr>
          </a:p>
          <a:p>
            <a:pPr marL="0" indent="0" fontAlgn="base">
              <a:buNone/>
            </a:pPr>
            <a:r>
              <a:rPr lang="en-US" sz="2000" dirty="0" smtClean="0">
                <a:solidFill>
                  <a:srgbClr val="990033"/>
                </a:solidFill>
              </a:rPr>
              <a:t>The </a:t>
            </a:r>
            <a:r>
              <a:rPr lang="en-US" sz="2000" dirty="0">
                <a:solidFill>
                  <a:srgbClr val="990033"/>
                </a:solidFill>
              </a:rPr>
              <a:t>Spark job requires to be manually optimized and is adequate to specific datasets</a:t>
            </a:r>
            <a:r>
              <a:rPr lang="en-US" sz="2000" dirty="0" smtClean="0">
                <a:solidFill>
                  <a:srgbClr val="990033"/>
                </a:solidFill>
              </a:rPr>
              <a:t>.(If </a:t>
            </a:r>
            <a:r>
              <a:rPr lang="en-US" sz="2000" dirty="0">
                <a:solidFill>
                  <a:srgbClr val="990033"/>
                </a:solidFill>
              </a:rPr>
              <a:t>we </a:t>
            </a:r>
            <a:r>
              <a:rPr lang="en-US" sz="2000" dirty="0" smtClean="0">
                <a:solidFill>
                  <a:srgbClr val="990033"/>
                </a:solidFill>
              </a:rPr>
              <a:t>want to </a:t>
            </a:r>
            <a:r>
              <a:rPr lang="en-US" sz="2000" dirty="0">
                <a:solidFill>
                  <a:srgbClr val="990033"/>
                </a:solidFill>
              </a:rPr>
              <a:t>partition and</a:t>
            </a:r>
            <a:r>
              <a:rPr lang="en-US" sz="2000" dirty="0">
                <a:solidFill>
                  <a:srgbClr val="990033"/>
                </a:solidFill>
                <a:hlinkClick r:id="rId2"/>
              </a:rPr>
              <a:t> cache in Spark</a:t>
            </a:r>
            <a:r>
              <a:rPr lang="en-US" sz="2000" dirty="0">
                <a:solidFill>
                  <a:srgbClr val="990033"/>
                </a:solidFill>
              </a:rPr>
              <a:t> to be correct, it should be controlled manually</a:t>
            </a:r>
            <a:r>
              <a:rPr lang="en-US" sz="2000" dirty="0" smtClean="0">
                <a:solidFill>
                  <a:srgbClr val="990033"/>
                </a:solidFill>
              </a:rPr>
              <a:t>.)</a:t>
            </a:r>
          </a:p>
          <a:p>
            <a:r>
              <a:rPr lang="en-US" sz="2400" b="1" dirty="0" smtClean="0">
                <a:solidFill>
                  <a:srgbClr val="4457E4"/>
                </a:solidFill>
              </a:rPr>
              <a:t>Back </a:t>
            </a:r>
            <a:r>
              <a:rPr lang="en-US" sz="2400" b="1" dirty="0">
                <a:solidFill>
                  <a:srgbClr val="4457E4"/>
                </a:solidFill>
              </a:rPr>
              <a:t>pressure is build up of </a:t>
            </a:r>
            <a:r>
              <a:rPr lang="en-US" sz="2400" b="1" dirty="0" smtClean="0">
                <a:solidFill>
                  <a:srgbClr val="4457E4"/>
                </a:solidFill>
              </a:rPr>
              <a:t>data</a:t>
            </a:r>
            <a:r>
              <a:rPr lang="en-US" sz="2400" dirty="0" smtClean="0">
                <a:solidFill>
                  <a:srgbClr val="990033"/>
                </a:solidFill>
              </a:rPr>
              <a:t>:- </a:t>
            </a:r>
          </a:p>
          <a:p>
            <a:pPr marL="0" indent="0">
              <a:buNone/>
            </a:pPr>
            <a:r>
              <a:rPr lang="en-US" sz="2000" dirty="0" smtClean="0">
                <a:solidFill>
                  <a:srgbClr val="990033"/>
                </a:solidFill>
              </a:rPr>
              <a:t>At an input-output when the buffer is full and not able to receive  the additional incoming data. No data is transferred until the buffer is empty. Apache Spark is not capable of handling pressure implicitly rather it is done </a:t>
            </a:r>
            <a:r>
              <a:rPr lang="en-US" sz="2000" dirty="0" err="1" smtClean="0">
                <a:solidFill>
                  <a:srgbClr val="990033"/>
                </a:solidFill>
              </a:rPr>
              <a:t>manually.These</a:t>
            </a:r>
            <a:r>
              <a:rPr lang="en-US" sz="2000" dirty="0" smtClean="0">
                <a:solidFill>
                  <a:srgbClr val="990033"/>
                </a:solidFill>
              </a:rPr>
              <a:t> are some of the major pros and cons of Apache Spark.</a:t>
            </a:r>
          </a:p>
          <a:p>
            <a:endParaRPr lang="en-US" sz="2400" dirty="0" smtClean="0">
              <a:solidFill>
                <a:srgbClr val="990033"/>
              </a:solidFill>
            </a:endParaRPr>
          </a:p>
          <a:p>
            <a:pPr marL="0" indent="0">
              <a:buNone/>
            </a:pPr>
            <a:r>
              <a:rPr lang="en-US" sz="2400" dirty="0" smtClean="0">
                <a:solidFill>
                  <a:schemeClr val="accent6">
                    <a:lumMod val="50000"/>
                  </a:schemeClr>
                </a:solidFill>
              </a:rPr>
              <a:t>We </a:t>
            </a:r>
            <a:r>
              <a:rPr lang="en-US" sz="2400" dirty="0">
                <a:solidFill>
                  <a:schemeClr val="accent6">
                    <a:lumMod val="50000"/>
                  </a:schemeClr>
                </a:solidFill>
              </a:rPr>
              <a:t>can overcome these limitations of Spark by using </a:t>
            </a:r>
            <a:r>
              <a:rPr lang="en-US" sz="2400" dirty="0">
                <a:solidFill>
                  <a:schemeClr val="accent6">
                    <a:lumMod val="50000"/>
                  </a:schemeClr>
                </a:solidFill>
                <a:hlinkClick r:id="rId3"/>
              </a:rPr>
              <a:t>Apache </a:t>
            </a:r>
            <a:r>
              <a:rPr lang="en-US" sz="2400" dirty="0" err="1">
                <a:solidFill>
                  <a:schemeClr val="accent6">
                    <a:lumMod val="50000"/>
                  </a:schemeClr>
                </a:solidFill>
                <a:hlinkClick r:id="rId3"/>
              </a:rPr>
              <a:t>Flink</a:t>
            </a:r>
            <a:r>
              <a:rPr lang="en-US" sz="2400" dirty="0">
                <a:solidFill>
                  <a:schemeClr val="accent6">
                    <a:lumMod val="50000"/>
                  </a:schemeClr>
                </a:solidFill>
                <a:hlinkClick r:id="rId3"/>
              </a:rPr>
              <a:t> – 4G of Big Data</a:t>
            </a:r>
            <a:r>
              <a:rPr lang="en-US" sz="2400" dirty="0">
                <a:solidFill>
                  <a:schemeClr val="accent6">
                    <a:lumMod val="50000"/>
                  </a:schemeClr>
                </a:solidFill>
              </a:rPr>
              <a:t>.</a:t>
            </a:r>
          </a:p>
        </p:txBody>
      </p:sp>
    </p:spTree>
    <p:extLst>
      <p:ext uri="{BB962C8B-B14F-4D97-AF65-F5344CB8AC3E}">
        <p14:creationId xmlns:p14="http://schemas.microsoft.com/office/powerpoint/2010/main" val="2198786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591943" y="3134168"/>
            <a:ext cx="2730137" cy="117565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 </a:t>
            </a:r>
            <a:endParaRPr lang="en-US" dirty="0"/>
          </a:p>
        </p:txBody>
      </p:sp>
      <p:sp>
        <p:nvSpPr>
          <p:cNvPr id="7" name="Rectangle 6"/>
          <p:cNvSpPr/>
          <p:nvPr/>
        </p:nvSpPr>
        <p:spPr>
          <a:xfrm>
            <a:off x="10006940" y="2324271"/>
            <a:ext cx="1750423" cy="809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p>
          <a:p>
            <a:pPr algn="ctr"/>
            <a:r>
              <a:rPr lang="en-US" dirty="0" smtClean="0"/>
              <a:t>Executer</a:t>
            </a:r>
            <a:endParaRPr lang="en-US" dirty="0"/>
          </a:p>
        </p:txBody>
      </p:sp>
      <p:sp>
        <p:nvSpPr>
          <p:cNvPr id="8" name="Rectangle 7"/>
          <p:cNvSpPr/>
          <p:nvPr/>
        </p:nvSpPr>
        <p:spPr>
          <a:xfrm>
            <a:off x="9741959" y="5601117"/>
            <a:ext cx="1750423" cy="8098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Worker</a:t>
            </a:r>
          </a:p>
          <a:p>
            <a:pPr algn="ctr"/>
            <a:r>
              <a:rPr lang="en-US" dirty="0" smtClean="0"/>
              <a:t>Executer</a:t>
            </a:r>
            <a:endParaRPr lang="en-US" dirty="0"/>
          </a:p>
        </p:txBody>
      </p:sp>
      <p:sp>
        <p:nvSpPr>
          <p:cNvPr id="9" name="Rectangle 8"/>
          <p:cNvSpPr/>
          <p:nvPr/>
        </p:nvSpPr>
        <p:spPr>
          <a:xfrm>
            <a:off x="10158785" y="3800349"/>
            <a:ext cx="1750423" cy="80989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Worker</a:t>
            </a:r>
          </a:p>
          <a:p>
            <a:pPr algn="ctr"/>
            <a:r>
              <a:rPr lang="en-US" dirty="0" smtClean="0"/>
              <a:t>Executer</a:t>
            </a:r>
            <a:endParaRPr lang="en-US" dirty="0"/>
          </a:p>
        </p:txBody>
      </p:sp>
      <p:sp>
        <p:nvSpPr>
          <p:cNvPr id="10" name="Title 9"/>
          <p:cNvSpPr>
            <a:spLocks noGrp="1"/>
          </p:cNvSpPr>
          <p:nvPr>
            <p:ph type="title"/>
          </p:nvPr>
        </p:nvSpPr>
        <p:spPr>
          <a:xfrm>
            <a:off x="116115" y="452718"/>
            <a:ext cx="9934720" cy="941902"/>
          </a:xfrm>
          <a:solidFill>
            <a:schemeClr val="bg1"/>
          </a:solidFill>
        </p:spPr>
        <p:txBody>
          <a:bodyPr>
            <a:normAutofit/>
          </a:bodyPr>
          <a:lstStyle/>
          <a:p>
            <a:r>
              <a:rPr lang="en-US" sz="4800" dirty="0" smtClean="0">
                <a:ln w="0"/>
                <a:solidFill>
                  <a:srgbClr val="7030A0"/>
                </a:solidFill>
                <a:effectLst>
                  <a:outerShdw blurRad="38100" dist="19050" dir="2700000" algn="tl" rotWithShape="0">
                    <a:schemeClr val="dk1">
                      <a:alpha val="40000"/>
                    </a:schemeClr>
                  </a:outerShdw>
                </a:effectLst>
                <a:latin typeface="+mn-lt"/>
                <a:cs typeface="Aharoni" panose="02010803020104030203" pitchFamily="2" charset="-79"/>
              </a:rPr>
              <a:t>  Spark Architecture</a:t>
            </a:r>
            <a:r>
              <a:rPr lang="en-US" sz="4800" dirty="0" smtClean="0">
                <a:ln w="0"/>
                <a:solidFill>
                  <a:srgbClr val="7030A0"/>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rPr>
              <a:t>:-</a:t>
            </a:r>
            <a:endParaRPr lang="en-US" sz="4800" dirty="0">
              <a:ln w="0"/>
              <a:solidFill>
                <a:srgbClr val="7030A0"/>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endParaRPr>
          </a:p>
        </p:txBody>
      </p:sp>
      <p:sp>
        <p:nvSpPr>
          <p:cNvPr id="11" name="Content Placeholder 10"/>
          <p:cNvSpPr>
            <a:spLocks noGrp="1"/>
          </p:cNvSpPr>
          <p:nvPr>
            <p:ph idx="1"/>
          </p:nvPr>
        </p:nvSpPr>
        <p:spPr>
          <a:xfrm>
            <a:off x="533144" y="2835496"/>
            <a:ext cx="2950450" cy="1519328"/>
          </a:xfrm>
          <a:solidFill>
            <a:srgbClr val="002060"/>
          </a:solidFill>
        </p:spPr>
        <p:style>
          <a:lnRef idx="2">
            <a:schemeClr val="dk1">
              <a:shade val="50000"/>
            </a:schemeClr>
          </a:lnRef>
          <a:fillRef idx="1">
            <a:schemeClr val="dk1"/>
          </a:fillRef>
          <a:effectRef idx="0">
            <a:schemeClr val="dk1"/>
          </a:effectRef>
          <a:fontRef idx="minor">
            <a:schemeClr val="lt1"/>
          </a:fontRef>
        </p:style>
        <p:txBody>
          <a:bodyPr>
            <a:normAutofit fontScale="32500" lnSpcReduction="20000"/>
          </a:bodyPr>
          <a:lstStyle/>
          <a:p>
            <a:pPr marL="0" lvl="0" indent="0">
              <a:spcBef>
                <a:spcPts val="0"/>
              </a:spcBef>
              <a:buClrTx/>
              <a:buSzTx/>
              <a:buNone/>
            </a:pPr>
            <a:endParaRPr lang="en-US" sz="1800"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smtClean="0">
              <a:ln w="0"/>
              <a:solidFill>
                <a:schemeClr val="tx1"/>
              </a:solidFill>
              <a:effectLst>
                <a:outerShdw blurRad="38100" dist="19050" dir="2700000" algn="tl" rotWithShape="0">
                  <a:schemeClr val="dk1">
                    <a:alpha val="40000"/>
                  </a:schemeClr>
                </a:outerShdw>
              </a:effectLst>
            </a:endParaRPr>
          </a:p>
          <a:p>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TextBox 14"/>
          <p:cNvSpPr txBox="1"/>
          <p:nvPr/>
        </p:nvSpPr>
        <p:spPr>
          <a:xfrm>
            <a:off x="938492" y="3721996"/>
            <a:ext cx="21005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2"/>
                </a:solidFill>
              </a:rPr>
              <a:t>     </a:t>
            </a:r>
            <a:r>
              <a:rPr lang="en-US" b="1" dirty="0" err="1" smtClean="0">
                <a:solidFill>
                  <a:schemeClr val="tx2"/>
                </a:solidFill>
              </a:rPr>
              <a:t>SparkContext</a:t>
            </a:r>
            <a:endParaRPr lang="en-US" b="1" dirty="0">
              <a:solidFill>
                <a:schemeClr val="tx2"/>
              </a:solidFill>
            </a:endParaRPr>
          </a:p>
        </p:txBody>
      </p:sp>
      <p:sp>
        <p:nvSpPr>
          <p:cNvPr id="19" name="TextBox 18"/>
          <p:cNvSpPr txBox="1"/>
          <p:nvPr/>
        </p:nvSpPr>
        <p:spPr>
          <a:xfrm>
            <a:off x="1154939" y="3024402"/>
            <a:ext cx="1628180" cy="37413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        Drive</a:t>
            </a:r>
            <a:r>
              <a:rPr lang="en-US" dirty="0" smtClean="0"/>
              <a:t>r </a:t>
            </a:r>
            <a:endParaRPr lang="en-US" dirty="0"/>
          </a:p>
        </p:txBody>
      </p:sp>
      <p:sp>
        <p:nvSpPr>
          <p:cNvPr id="24" name="Rounded Rectangle 23"/>
          <p:cNvSpPr/>
          <p:nvPr/>
        </p:nvSpPr>
        <p:spPr>
          <a:xfrm>
            <a:off x="4767431" y="2869229"/>
            <a:ext cx="2412126" cy="1285496"/>
          </a:xfrm>
          <a:prstGeom prst="roundRect">
            <a:avLst/>
          </a:prstGeo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52118"/>
                </a:solidFill>
              </a:rPr>
              <a:t>Cluster Manager</a:t>
            </a:r>
            <a:endParaRPr lang="en-US" sz="2400" b="1" dirty="0">
              <a:solidFill>
                <a:srgbClr val="052118"/>
              </a:solidFill>
            </a:endParaRPr>
          </a:p>
        </p:txBody>
      </p:sp>
      <p:cxnSp>
        <p:nvCxnSpPr>
          <p:cNvPr id="26" name="Straight Arrow Connector 25"/>
          <p:cNvCxnSpPr/>
          <p:nvPr/>
        </p:nvCxnSpPr>
        <p:spPr>
          <a:xfrm>
            <a:off x="3418261" y="3478244"/>
            <a:ext cx="13400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7209556" y="2665999"/>
            <a:ext cx="2555004" cy="675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7287507" y="3447475"/>
            <a:ext cx="2763328" cy="7072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37354" y="3938203"/>
            <a:ext cx="2362347" cy="146366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7237354" y="1523960"/>
            <a:ext cx="2312391" cy="154933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9593192" y="786237"/>
            <a:ext cx="1933410" cy="809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a:t>
            </a:r>
          </a:p>
          <a:p>
            <a:pPr algn="ctr"/>
            <a:r>
              <a:rPr lang="en-US" dirty="0" smtClean="0"/>
              <a:t>Executer</a:t>
            </a:r>
            <a:endParaRPr lang="en-US" dirty="0"/>
          </a:p>
        </p:txBody>
      </p:sp>
      <p:sp>
        <p:nvSpPr>
          <p:cNvPr id="2" name="Right Arrow 1"/>
          <p:cNvSpPr/>
          <p:nvPr/>
        </p:nvSpPr>
        <p:spPr>
          <a:xfrm>
            <a:off x="3492697" y="3184260"/>
            <a:ext cx="1223952" cy="64953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4811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 Architecture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1" y="1440745"/>
            <a:ext cx="11704978" cy="5154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641" y="-144681"/>
            <a:ext cx="11812248" cy="989352"/>
          </a:xfrm>
        </p:spPr>
        <p:txBody>
          <a:bodyPr>
            <a:normAutofit/>
          </a:bodyPr>
          <a:lstStyle/>
          <a:p>
            <a:pPr marL="457200" indent="-457200">
              <a:buFont typeface="Arial" panose="020B0604020202020204" pitchFamily="34" charset="0"/>
              <a:buChar char="•"/>
            </a:pPr>
            <a:r>
              <a:rPr lang="en-US" sz="2800" b="1" dirty="0" smtClean="0">
                <a:solidFill>
                  <a:srgbClr val="4457E4"/>
                </a:solidFill>
                <a:cs typeface="Arabic Typesetting" panose="03020402040406030203" pitchFamily="66" charset="-78"/>
              </a:rPr>
              <a:t> </a:t>
            </a:r>
            <a:r>
              <a:rPr lang="en-US" sz="2400" b="1" dirty="0">
                <a:solidFill>
                  <a:srgbClr val="4457E4"/>
                </a:solidFill>
              </a:rPr>
              <a:t>Workflow of Spark Architecture </a:t>
            </a:r>
            <a:r>
              <a:rPr lang="en-US" sz="4800" b="1" dirty="0" smtClean="0">
                <a:solidFill>
                  <a:srgbClr val="4457E4"/>
                </a:solidFill>
                <a:cs typeface="Arabic Typesetting" panose="03020402040406030203" pitchFamily="66" charset="-78"/>
              </a:rPr>
              <a:t>	</a:t>
            </a:r>
            <a:r>
              <a:rPr lang="en-US" sz="4800" b="1" dirty="0" smtClean="0">
                <a:solidFill>
                  <a:srgbClr val="990033"/>
                </a:solidFill>
                <a:cs typeface="Arabic Typesetting" panose="03020402040406030203" pitchFamily="66" charset="-78"/>
              </a:rPr>
              <a:t>		</a:t>
            </a:r>
            <a:endParaRPr lang="en-US" sz="4800" b="1" dirty="0">
              <a:solidFill>
                <a:srgbClr val="990033"/>
              </a:solidFill>
              <a:cs typeface="Arabic Typesetting" panose="03020402040406030203" pitchFamily="66" charset="-78"/>
            </a:endParaRPr>
          </a:p>
        </p:txBody>
      </p:sp>
      <p:sp>
        <p:nvSpPr>
          <p:cNvPr id="10" name="Cloud 9"/>
          <p:cNvSpPr/>
          <p:nvPr/>
        </p:nvSpPr>
        <p:spPr>
          <a:xfrm>
            <a:off x="5291528" y="208792"/>
            <a:ext cx="2257546" cy="961211"/>
          </a:xfrm>
          <a:prstGeom prst="cloud">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Driver Activities</a:t>
            </a:r>
            <a:endParaRPr lang="en-US" sz="2400" b="1" dirty="0">
              <a:solidFill>
                <a:schemeClr val="bg1"/>
              </a:solidFill>
            </a:endParaRPr>
          </a:p>
        </p:txBody>
      </p:sp>
    </p:spTree>
    <p:extLst>
      <p:ext uri="{BB962C8B-B14F-4D97-AF65-F5344CB8AC3E}">
        <p14:creationId xmlns:p14="http://schemas.microsoft.com/office/powerpoint/2010/main" val="2454080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Click="0">
        <p15:prstTrans prst="curtains"/>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gtEl>
                                        <p:attrNameLst>
                                          <p:attrName>ppt_x</p:attrName>
                                          <p:attrName>ppt_y</p:attrName>
                                        </p:attrNameLst>
                                      </p:cBhvr>
                                    </p:animMotion>
                                    <p:animRot by="1500000">
                                      <p:cBhvr>
                                        <p:cTn id="7" dur="125" fill="hold">
                                          <p:stCondLst>
                                            <p:cond delay="0"/>
                                          </p:stCondLst>
                                        </p:cTn>
                                        <p:tgtEl>
                                          <p:spTgt spid="10"/>
                                        </p:tgtEl>
                                        <p:attrNameLst>
                                          <p:attrName>r</p:attrName>
                                        </p:attrNameLst>
                                      </p:cBhvr>
                                    </p:animRot>
                                    <p:animRot by="-1500000">
                                      <p:cBhvr>
                                        <p:cTn id="8" dur="125" fill="hold">
                                          <p:stCondLst>
                                            <p:cond delay="125"/>
                                          </p:stCondLst>
                                        </p:cTn>
                                        <p:tgtEl>
                                          <p:spTgt spid="10"/>
                                        </p:tgtEl>
                                        <p:attrNameLst>
                                          <p:attrName>r</p:attrName>
                                        </p:attrNameLst>
                                      </p:cBhvr>
                                    </p:animRot>
                                    <p:animRot by="-1500000">
                                      <p:cBhvr>
                                        <p:cTn id="9" dur="125" fill="hold">
                                          <p:stCondLst>
                                            <p:cond delay="250"/>
                                          </p:stCondLst>
                                        </p:cTn>
                                        <p:tgtEl>
                                          <p:spTgt spid="10"/>
                                        </p:tgtEl>
                                        <p:attrNameLst>
                                          <p:attrName>r</p:attrName>
                                        </p:attrNameLst>
                                      </p:cBhvr>
                                    </p:animRot>
                                    <p:animRot by="1500000">
                                      <p:cBhvr>
                                        <p:cTn id="10"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4" y="365125"/>
            <a:ext cx="11113956" cy="1325563"/>
          </a:xfrm>
        </p:spPr>
        <p:txBody>
          <a:bodyPr>
            <a:normAutofit/>
          </a:bodyPr>
          <a:lstStyle/>
          <a:p>
            <a:r>
              <a:rPr lang="en-US" sz="4800" b="1" u="sng" dirty="0" smtClean="0">
                <a:solidFill>
                  <a:srgbClr val="7030A0"/>
                </a:solidFill>
              </a:rPr>
              <a:t>What is Spark:-</a:t>
            </a:r>
            <a:endParaRPr lang="en-US" sz="4800" b="1" u="sng" dirty="0">
              <a:solidFill>
                <a:srgbClr val="7030A0"/>
              </a:solidFill>
            </a:endParaRPr>
          </a:p>
        </p:txBody>
      </p:sp>
      <p:sp>
        <p:nvSpPr>
          <p:cNvPr id="3" name="Content Placeholder 2"/>
          <p:cNvSpPr>
            <a:spLocks noGrp="1"/>
          </p:cNvSpPr>
          <p:nvPr>
            <p:ph idx="1"/>
          </p:nvPr>
        </p:nvSpPr>
        <p:spPr>
          <a:xfrm>
            <a:off x="239844" y="1514008"/>
            <a:ext cx="11386100" cy="4734392"/>
          </a:xfrm>
        </p:spPr>
        <p:txBody>
          <a:bodyPr>
            <a:normAutofit/>
          </a:bodyPr>
          <a:lstStyle/>
          <a:p>
            <a:r>
              <a:rPr lang="en-US" sz="2400" dirty="0" smtClean="0">
                <a:solidFill>
                  <a:srgbClr val="4457E4"/>
                </a:solidFill>
              </a:rPr>
              <a:t>An open-source </a:t>
            </a:r>
          </a:p>
          <a:p>
            <a:r>
              <a:rPr lang="en-US" sz="2400" dirty="0" smtClean="0">
                <a:solidFill>
                  <a:srgbClr val="4457E4"/>
                </a:solidFill>
              </a:rPr>
              <a:t>Fast in-memory </a:t>
            </a:r>
          </a:p>
          <a:p>
            <a:r>
              <a:rPr lang="en-US" sz="2400" dirty="0" smtClean="0">
                <a:solidFill>
                  <a:srgbClr val="4457E4"/>
                </a:solidFill>
              </a:rPr>
              <a:t>Big data processing</a:t>
            </a:r>
          </a:p>
          <a:p>
            <a:r>
              <a:rPr lang="en-US" sz="2400" dirty="0" smtClean="0">
                <a:solidFill>
                  <a:srgbClr val="4457E4"/>
                </a:solidFill>
              </a:rPr>
              <a:t>Distributed general-purpose cluster-computing framework.</a:t>
            </a:r>
          </a:p>
          <a:p>
            <a:pPr>
              <a:lnSpc>
                <a:spcPct val="100000"/>
              </a:lnSpc>
            </a:pPr>
            <a:r>
              <a:rPr lang="en-US" sz="2000" dirty="0" smtClean="0">
                <a:solidFill>
                  <a:srgbClr val="990033"/>
                </a:solidFill>
              </a:rPr>
              <a:t>Developed at the University of California, Berkeley's </a:t>
            </a:r>
            <a:r>
              <a:rPr lang="en-US" sz="2000" dirty="0" err="1" smtClean="0">
                <a:solidFill>
                  <a:srgbClr val="990033"/>
                </a:solidFill>
              </a:rPr>
              <a:t>AMPLab</a:t>
            </a:r>
            <a:r>
              <a:rPr lang="en-US" sz="2000" dirty="0" smtClean="0">
                <a:solidFill>
                  <a:srgbClr val="990033"/>
                </a:solidFill>
              </a:rPr>
              <a:t> in 2009. The Spark codebase was later donated to the Apache Software Foundation.</a:t>
            </a:r>
            <a:endParaRPr lang="en-IN" sz="2000" b="1" dirty="0" smtClean="0">
              <a:solidFill>
                <a:srgbClr val="990033"/>
              </a:solidFill>
              <a:hlinkClick r:id="rId2"/>
            </a:endParaRPr>
          </a:p>
          <a:p>
            <a:r>
              <a:rPr lang="en-IN" sz="2000" b="1" dirty="0" smtClean="0">
                <a:solidFill>
                  <a:srgbClr val="990033"/>
                </a:solidFill>
                <a:hlinkClick r:id="rId2"/>
              </a:rPr>
              <a:t>Stable release</a:t>
            </a:r>
            <a:r>
              <a:rPr lang="en-IN" sz="2000" b="1" dirty="0" smtClean="0">
                <a:solidFill>
                  <a:srgbClr val="990033"/>
                </a:solidFill>
              </a:rPr>
              <a:t>: </a:t>
            </a:r>
            <a:r>
              <a:rPr lang="en-IN" sz="2000" dirty="0" smtClean="0">
                <a:solidFill>
                  <a:srgbClr val="990033"/>
                </a:solidFill>
              </a:rPr>
              <a:t>v2.4.0 / </a:t>
            </a:r>
            <a:r>
              <a:rPr lang="en-IN" sz="2000" b="1" dirty="0" smtClean="0">
                <a:solidFill>
                  <a:srgbClr val="990033"/>
                </a:solidFill>
                <a:hlinkClick r:id="rId3"/>
              </a:rPr>
              <a:t>November 2, 2018</a:t>
            </a:r>
            <a:r>
              <a:rPr lang="en-IN" sz="2000" b="1" dirty="0" smtClean="0">
                <a:solidFill>
                  <a:srgbClr val="990033"/>
                </a:solidFill>
              </a:rPr>
              <a:t>; </a:t>
            </a:r>
            <a:r>
              <a:rPr lang="en-IN" sz="2000" dirty="0" smtClean="0">
                <a:solidFill>
                  <a:srgbClr val="990033"/>
                </a:solidFill>
              </a:rPr>
              <a:t>3 months ago</a:t>
            </a:r>
          </a:p>
          <a:p>
            <a:endParaRPr lang="en-US" sz="2400" dirty="0">
              <a:solidFill>
                <a:srgbClr val="002060"/>
              </a:solidFill>
            </a:endParaRPr>
          </a:p>
        </p:txBody>
      </p:sp>
    </p:spTree>
    <p:extLst>
      <p:ext uri="{BB962C8B-B14F-4D97-AF65-F5344CB8AC3E}">
        <p14:creationId xmlns:p14="http://schemas.microsoft.com/office/powerpoint/2010/main" val="18942882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6" y="382137"/>
            <a:ext cx="11041689" cy="7235989"/>
          </a:xfrm>
          <a:prstGeom prst="rect">
            <a:avLst/>
          </a:prstGeom>
        </p:spPr>
        <p:txBody>
          <a:bodyPr wrap="square">
            <a:spAutoFit/>
          </a:bodyPr>
          <a:lstStyle/>
          <a:p>
            <a:pPr algn="just"/>
            <a:endParaRPr lang="en-US" sz="2000" dirty="0">
              <a:solidFill>
                <a:srgbClr val="B03673"/>
              </a:solidFill>
              <a:latin typeface="+mj-lt"/>
            </a:endParaRPr>
          </a:p>
          <a:p>
            <a:pPr algn="just"/>
            <a:r>
              <a:rPr lang="en-US" sz="2000" dirty="0">
                <a:solidFill>
                  <a:srgbClr val="990033"/>
                </a:solidFill>
              </a:rPr>
              <a:t>Inside the driver program, the first thing you do is, you create a Spark Context. Assume that the Spark context is a gateway to all the Spark functionalities. It is similar to your database connection. Any command you execute in your database goes through the database connection. Likewise, anything you do on Spark goes through Spark context.</a:t>
            </a:r>
          </a:p>
          <a:p>
            <a:pPr algn="just"/>
            <a:endParaRPr lang="en-US" sz="2000" dirty="0">
              <a:solidFill>
                <a:srgbClr val="990033"/>
              </a:solidFill>
            </a:endParaRPr>
          </a:p>
          <a:p>
            <a:pPr algn="just"/>
            <a:r>
              <a:rPr lang="en-US" sz="2000" dirty="0">
                <a:solidFill>
                  <a:srgbClr val="990033"/>
                </a:solidFill>
              </a:rPr>
              <a:t>Now, this Spark context works with the cluster manager to manage various jobs. The driver program &amp; Spark context takes care of the job execution within the cluster. A job is split into multiple tasks which are distributed over the worker node. Anytime an RDD is created in Spark context, it can be distributed across various nodes and can be cached there.</a:t>
            </a:r>
          </a:p>
          <a:p>
            <a:pPr algn="just"/>
            <a:endParaRPr lang="en-US" sz="2000" dirty="0">
              <a:solidFill>
                <a:srgbClr val="990033"/>
              </a:solidFill>
            </a:endParaRPr>
          </a:p>
          <a:p>
            <a:pPr algn="just"/>
            <a:r>
              <a:rPr lang="en-US" sz="2000" b="1" dirty="0">
                <a:solidFill>
                  <a:srgbClr val="990033"/>
                </a:solidFill>
              </a:rPr>
              <a:t>Worker nodes </a:t>
            </a:r>
            <a:r>
              <a:rPr lang="en-US" sz="2000" dirty="0">
                <a:solidFill>
                  <a:srgbClr val="990033"/>
                </a:solidFill>
              </a:rPr>
              <a:t>are the slave nodes whose job is to basically execute the tasks. These tasks are then executed on the partitioned RDDs in the worker node and hence returns back the result to the Spark Context.</a:t>
            </a:r>
          </a:p>
          <a:p>
            <a:pPr algn="just"/>
            <a:r>
              <a:rPr lang="en-US" sz="2000" dirty="0">
                <a:solidFill>
                  <a:srgbClr val="990033"/>
                </a:solidFill>
              </a:rPr>
              <a:t>Spark Context takes the job, breaks the job in tasks and distribute them to the worker nodes. These tasks work on the partitioned RDD, perform operations, collect the results and return to the main Spark Context.</a:t>
            </a:r>
          </a:p>
          <a:p>
            <a:pPr algn="just"/>
            <a:r>
              <a:rPr lang="en-US" sz="2000" dirty="0">
                <a:solidFill>
                  <a:srgbClr val="990033"/>
                </a:solidFill>
              </a:rPr>
              <a:t>If you increase the number of workers, then you can divide jobs into more partitions and execute them </a:t>
            </a:r>
            <a:r>
              <a:rPr lang="en-US" sz="2000" dirty="0" err="1">
                <a:solidFill>
                  <a:srgbClr val="990033"/>
                </a:solidFill>
              </a:rPr>
              <a:t>parallelly</a:t>
            </a:r>
            <a:r>
              <a:rPr lang="en-US" sz="2000" dirty="0">
                <a:solidFill>
                  <a:srgbClr val="990033"/>
                </a:solidFill>
              </a:rPr>
              <a:t> over multiple systems. It will be a lot faster.</a:t>
            </a:r>
          </a:p>
          <a:p>
            <a:pPr algn="just"/>
            <a:r>
              <a:rPr lang="en-US" sz="2000" dirty="0">
                <a:solidFill>
                  <a:srgbClr val="990033"/>
                </a:solidFill>
              </a:rPr>
              <a:t>With the increase in the number of workers, memory size will also increase &amp; you can cache the jobs to execute it faster.</a:t>
            </a:r>
          </a:p>
          <a:p>
            <a:pPr algn="just"/>
            <a:endParaRPr lang="en-US" dirty="0" smtClean="0">
              <a:solidFill>
                <a:srgbClr val="B03673"/>
              </a:solidFill>
              <a:latin typeface="Noto Serif"/>
            </a:endParaRPr>
          </a:p>
          <a:p>
            <a:pPr algn="just"/>
            <a:endParaRPr lang="en-US" b="0" i="0" dirty="0">
              <a:solidFill>
                <a:srgbClr val="B03673"/>
              </a:solidFill>
              <a:effectLst/>
              <a:latin typeface="Noto Serif"/>
            </a:endParaRPr>
          </a:p>
        </p:txBody>
      </p:sp>
      <p:sp>
        <p:nvSpPr>
          <p:cNvPr id="3" name="Rectangle 2"/>
          <p:cNvSpPr/>
          <p:nvPr/>
        </p:nvSpPr>
        <p:spPr>
          <a:xfrm>
            <a:off x="217714" y="108378"/>
            <a:ext cx="7204927" cy="707886"/>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ea typeface="+mj-ea"/>
                <a:cs typeface="+mj-cs"/>
              </a:rPr>
              <a:t> Workflow of Spark Architecture </a:t>
            </a:r>
            <a:r>
              <a:rPr lang="en-US" sz="4000" b="1" dirty="0">
                <a:solidFill>
                  <a:srgbClr val="4457E4"/>
                </a:solidFill>
                <a:cs typeface="Arabic Typesetting" panose="03020402040406030203" pitchFamily="66" charset="-78"/>
              </a:rPr>
              <a:t>	</a:t>
            </a:r>
            <a:endParaRPr lang="en-US" sz="2000" dirty="0">
              <a:solidFill>
                <a:srgbClr val="4457E4"/>
              </a:solidFill>
            </a:endParaRPr>
          </a:p>
        </p:txBody>
      </p:sp>
    </p:spTree>
    <p:extLst>
      <p:ext uri="{BB962C8B-B14F-4D97-AF65-F5344CB8AC3E}">
        <p14:creationId xmlns:p14="http://schemas.microsoft.com/office/powerpoint/2010/main" val="207445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ark Architecture - Edureka"/>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17525" y="1489075"/>
            <a:ext cx="11674475" cy="5608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1920" y="152400"/>
            <a:ext cx="6844072"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rPr>
              <a:t>Workflow of Spark </a:t>
            </a:r>
            <a:r>
              <a:rPr lang="en-US" sz="2400" b="1" dirty="0" smtClean="0">
                <a:solidFill>
                  <a:srgbClr val="4457E4"/>
                </a:solidFill>
              </a:rPr>
              <a:t>Architecture </a:t>
            </a:r>
            <a:endParaRPr lang="en-US" sz="2400" b="1" dirty="0">
              <a:solidFill>
                <a:srgbClr val="4457E4"/>
              </a:solidFill>
            </a:endParaRPr>
          </a:p>
        </p:txBody>
      </p:sp>
      <p:sp>
        <p:nvSpPr>
          <p:cNvPr id="9" name="Cloud 8"/>
          <p:cNvSpPr/>
          <p:nvPr/>
        </p:nvSpPr>
        <p:spPr>
          <a:xfrm>
            <a:off x="4766871" y="-14008"/>
            <a:ext cx="3957403" cy="913417"/>
          </a:xfrm>
          <a:prstGeom prst="cloud">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Cluster </a:t>
            </a:r>
          </a:p>
          <a:p>
            <a:pPr algn="ctr"/>
            <a:r>
              <a:rPr lang="en-US" sz="2400" b="1" dirty="0" smtClean="0">
                <a:solidFill>
                  <a:schemeClr val="bg1"/>
                </a:solidFill>
              </a:rPr>
              <a:t>Manager Activities</a:t>
            </a:r>
            <a:endParaRPr lang="en-US" sz="2400" b="1" dirty="0">
              <a:solidFill>
                <a:schemeClr val="bg1"/>
              </a:solidFill>
            </a:endParaRPr>
          </a:p>
        </p:txBody>
      </p:sp>
    </p:spTree>
    <p:extLst>
      <p:ext uri="{BB962C8B-B14F-4D97-AF65-F5344CB8AC3E}">
        <p14:creationId xmlns:p14="http://schemas.microsoft.com/office/powerpoint/2010/main" val="3745192535"/>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
                                            <p:bg/>
                                          </p:spTgt>
                                        </p:tgtEl>
                                        <p:attrNameLst>
                                          <p:attrName>ppt_x</p:attrName>
                                          <p:attrName>ppt_y</p:attrName>
                                        </p:attrNameLst>
                                      </p:cBhvr>
                                    </p:animMotion>
                                    <p:animRot by="1500000">
                                      <p:cBhvr>
                                        <p:cTn id="7" dur="125" fill="hold">
                                          <p:stCondLst>
                                            <p:cond delay="0"/>
                                          </p:stCondLst>
                                        </p:cTn>
                                        <p:tgtEl>
                                          <p:spTgt spid="9">
                                            <p:bg/>
                                          </p:spTgt>
                                        </p:tgtEl>
                                        <p:attrNameLst>
                                          <p:attrName>r</p:attrName>
                                        </p:attrNameLst>
                                      </p:cBhvr>
                                    </p:animRot>
                                    <p:animRot by="-1500000">
                                      <p:cBhvr>
                                        <p:cTn id="8" dur="125" fill="hold">
                                          <p:stCondLst>
                                            <p:cond delay="125"/>
                                          </p:stCondLst>
                                        </p:cTn>
                                        <p:tgtEl>
                                          <p:spTgt spid="9">
                                            <p:bg/>
                                          </p:spTgt>
                                        </p:tgtEl>
                                        <p:attrNameLst>
                                          <p:attrName>r</p:attrName>
                                        </p:attrNameLst>
                                      </p:cBhvr>
                                    </p:animRot>
                                    <p:animRot by="-1500000">
                                      <p:cBhvr>
                                        <p:cTn id="9" dur="125" fill="hold">
                                          <p:stCondLst>
                                            <p:cond delay="250"/>
                                          </p:stCondLst>
                                        </p:cTn>
                                        <p:tgtEl>
                                          <p:spTgt spid="9">
                                            <p:bg/>
                                          </p:spTgt>
                                        </p:tgtEl>
                                        <p:attrNameLst>
                                          <p:attrName>r</p:attrName>
                                        </p:attrNameLst>
                                      </p:cBhvr>
                                    </p:animRot>
                                    <p:animRot by="1500000">
                                      <p:cBhvr>
                                        <p:cTn id="10" dur="125" fill="hold">
                                          <p:stCondLst>
                                            <p:cond delay="375"/>
                                          </p:stCondLst>
                                        </p:cTn>
                                        <p:tgtEl>
                                          <p:spTgt spid="9">
                                            <p:bg/>
                                          </p:spTgt>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9">
                                            <p:txEl>
                                              <p:pRg st="0" end="0"/>
                                            </p:txEl>
                                          </p:spTgt>
                                        </p:tgtEl>
                                        <p:attrNameLst>
                                          <p:attrName>ppt_x</p:attrName>
                                          <p:attrName>ppt_y</p:attrName>
                                        </p:attrNameLst>
                                      </p:cBhvr>
                                    </p:animMotion>
                                    <p:animRot by="1500000">
                                      <p:cBhvr>
                                        <p:cTn id="13" dur="125" fill="hold">
                                          <p:stCondLst>
                                            <p:cond delay="0"/>
                                          </p:stCondLst>
                                        </p:cTn>
                                        <p:tgtEl>
                                          <p:spTgt spid="9">
                                            <p:txEl>
                                              <p:pRg st="0" end="0"/>
                                            </p:txEl>
                                          </p:spTgt>
                                        </p:tgtEl>
                                        <p:attrNameLst>
                                          <p:attrName>r</p:attrName>
                                        </p:attrNameLst>
                                      </p:cBhvr>
                                    </p:animRot>
                                    <p:animRot by="-1500000">
                                      <p:cBhvr>
                                        <p:cTn id="14" dur="125" fill="hold">
                                          <p:stCondLst>
                                            <p:cond delay="125"/>
                                          </p:stCondLst>
                                        </p:cTn>
                                        <p:tgtEl>
                                          <p:spTgt spid="9">
                                            <p:txEl>
                                              <p:pRg st="0" end="0"/>
                                            </p:txEl>
                                          </p:spTgt>
                                        </p:tgtEl>
                                        <p:attrNameLst>
                                          <p:attrName>r</p:attrName>
                                        </p:attrNameLst>
                                      </p:cBhvr>
                                    </p:animRot>
                                    <p:animRot by="-1500000">
                                      <p:cBhvr>
                                        <p:cTn id="15" dur="125" fill="hold">
                                          <p:stCondLst>
                                            <p:cond delay="250"/>
                                          </p:stCondLst>
                                        </p:cTn>
                                        <p:tgtEl>
                                          <p:spTgt spid="9">
                                            <p:txEl>
                                              <p:pRg st="0" end="0"/>
                                            </p:txEl>
                                          </p:spTgt>
                                        </p:tgtEl>
                                        <p:attrNameLst>
                                          <p:attrName>r</p:attrName>
                                        </p:attrNameLst>
                                      </p:cBhvr>
                                    </p:animRot>
                                    <p:animRot by="1500000">
                                      <p:cBhvr>
                                        <p:cTn id="16" dur="125" fill="hold">
                                          <p:stCondLst>
                                            <p:cond delay="375"/>
                                          </p:stCondLst>
                                        </p:cTn>
                                        <p:tgtEl>
                                          <p:spTgt spid="9">
                                            <p:txEl>
                                              <p:pRg st="0" end="0"/>
                                            </p:txEl>
                                          </p:spTgt>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9">
                                            <p:txEl>
                                              <p:pRg st="1" end="1"/>
                                            </p:txEl>
                                          </p:spTgt>
                                        </p:tgtEl>
                                        <p:attrNameLst>
                                          <p:attrName>ppt_x</p:attrName>
                                          <p:attrName>ppt_y</p:attrName>
                                        </p:attrNameLst>
                                      </p:cBhvr>
                                    </p:animMotion>
                                    <p:animRot by="1500000">
                                      <p:cBhvr>
                                        <p:cTn id="19" dur="125" fill="hold">
                                          <p:stCondLst>
                                            <p:cond delay="0"/>
                                          </p:stCondLst>
                                        </p:cTn>
                                        <p:tgtEl>
                                          <p:spTgt spid="9">
                                            <p:txEl>
                                              <p:pRg st="1" end="1"/>
                                            </p:txEl>
                                          </p:spTgt>
                                        </p:tgtEl>
                                        <p:attrNameLst>
                                          <p:attrName>r</p:attrName>
                                        </p:attrNameLst>
                                      </p:cBhvr>
                                    </p:animRot>
                                    <p:animRot by="-1500000">
                                      <p:cBhvr>
                                        <p:cTn id="20" dur="125" fill="hold">
                                          <p:stCondLst>
                                            <p:cond delay="125"/>
                                          </p:stCondLst>
                                        </p:cTn>
                                        <p:tgtEl>
                                          <p:spTgt spid="9">
                                            <p:txEl>
                                              <p:pRg st="1" end="1"/>
                                            </p:txEl>
                                          </p:spTgt>
                                        </p:tgtEl>
                                        <p:attrNameLst>
                                          <p:attrName>r</p:attrName>
                                        </p:attrNameLst>
                                      </p:cBhvr>
                                    </p:animRot>
                                    <p:animRot by="-1500000">
                                      <p:cBhvr>
                                        <p:cTn id="21" dur="125" fill="hold">
                                          <p:stCondLst>
                                            <p:cond delay="250"/>
                                          </p:stCondLst>
                                        </p:cTn>
                                        <p:tgtEl>
                                          <p:spTgt spid="9">
                                            <p:txEl>
                                              <p:pRg st="1" end="1"/>
                                            </p:txEl>
                                          </p:spTgt>
                                        </p:tgtEl>
                                        <p:attrNameLst>
                                          <p:attrName>r</p:attrName>
                                        </p:attrNameLst>
                                      </p:cBhvr>
                                    </p:animRot>
                                    <p:animRot by="1500000">
                                      <p:cBhvr>
                                        <p:cTn id="22" dur="125" fill="hold">
                                          <p:stCondLst>
                                            <p:cond delay="375"/>
                                          </p:stCondLst>
                                        </p:cTn>
                                        <p:tgtEl>
                                          <p:spTgt spid="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666381"/>
            <a:ext cx="11168851" cy="5293757"/>
          </a:xfrm>
          <a:prstGeom prst="rect">
            <a:avLst/>
          </a:prstGeom>
        </p:spPr>
        <p:txBody>
          <a:bodyPr wrap="square">
            <a:spAutoFit/>
          </a:bodyPr>
          <a:lstStyle/>
          <a:p>
            <a:pPr algn="just"/>
            <a:r>
              <a:rPr lang="en-US" sz="2000" b="1" dirty="0">
                <a:solidFill>
                  <a:srgbClr val="990033"/>
                </a:solidFill>
              </a:rPr>
              <a:t>STEP 1: </a:t>
            </a:r>
            <a:r>
              <a:rPr lang="en-US" sz="2000" dirty="0">
                <a:solidFill>
                  <a:srgbClr val="990033"/>
                </a:solidFill>
              </a:rPr>
              <a:t>The client submits spark user application code. When an application code is submitted, the driver implicitly converts user code that contains transformations and actions into a logically directed acyclic graph called </a:t>
            </a:r>
            <a:r>
              <a:rPr lang="en-US" sz="2000" b="1" dirty="0">
                <a:solidFill>
                  <a:srgbClr val="990033"/>
                </a:solidFill>
              </a:rPr>
              <a:t>DAG. </a:t>
            </a:r>
            <a:r>
              <a:rPr lang="en-US" sz="2000" dirty="0">
                <a:solidFill>
                  <a:srgbClr val="990033"/>
                </a:solidFill>
              </a:rPr>
              <a:t>At this stage, it also performs optimizations such as pipelining transformations.</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2:</a:t>
            </a:r>
            <a:r>
              <a:rPr lang="en-US" sz="2000" dirty="0">
                <a:solidFill>
                  <a:srgbClr val="990033"/>
                </a:solidFill>
              </a:rPr>
              <a:t> After that, it converts the logical graph called DAG into physical execution plan with many stages. After converting into a physical execution plan, it creates physical execution units called tasks under each stage. Then the tasks are bundled and sent to the cluster.</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3:</a:t>
            </a:r>
            <a:r>
              <a:rPr lang="en-US" sz="2000" dirty="0">
                <a:solidFill>
                  <a:srgbClr val="990033"/>
                </a:solidFill>
              </a:rPr>
              <a:t> Now the driver talks to the cluster manager and negotiates the resources. Cluster manager launches executors in worker nodes on behalf of the driver. At this point, the driver will send the tasks to the executors based on data placement. When executors start, they register themselves with drivers. So, the driver will have a complete view of executors that are executing the task.</a:t>
            </a:r>
          </a:p>
          <a:p>
            <a:pPr algn="just"/>
            <a:endParaRPr lang="en-US" sz="2000" b="1" dirty="0" smtClean="0">
              <a:solidFill>
                <a:srgbClr val="990033"/>
              </a:solidFill>
            </a:endParaRPr>
          </a:p>
          <a:p>
            <a:pPr algn="just"/>
            <a:r>
              <a:rPr lang="en-US" sz="2000" b="1" dirty="0" smtClean="0">
                <a:solidFill>
                  <a:srgbClr val="990033"/>
                </a:solidFill>
              </a:rPr>
              <a:t>STEP </a:t>
            </a:r>
            <a:r>
              <a:rPr lang="en-US" sz="2000" b="1" dirty="0">
                <a:solidFill>
                  <a:srgbClr val="990033"/>
                </a:solidFill>
              </a:rPr>
              <a:t>4:</a:t>
            </a:r>
            <a:r>
              <a:rPr lang="en-US" sz="2000" dirty="0">
                <a:solidFill>
                  <a:srgbClr val="990033"/>
                </a:solidFill>
              </a:rPr>
              <a:t> During the course of execution of tasks, driver program will monitor the set of executors that </a:t>
            </a:r>
            <a:r>
              <a:rPr lang="en-US" sz="2000" dirty="0" err="1">
                <a:solidFill>
                  <a:srgbClr val="990033"/>
                </a:solidFill>
              </a:rPr>
              <a:t>runs.Driver</a:t>
            </a:r>
            <a:r>
              <a:rPr lang="en-US" sz="2000" dirty="0">
                <a:solidFill>
                  <a:srgbClr val="990033"/>
                </a:solidFill>
              </a:rPr>
              <a:t> node also schedules future tasks based on data placement. </a:t>
            </a:r>
          </a:p>
          <a:p>
            <a:pPr algn="just"/>
            <a:r>
              <a:rPr lang="en-US" sz="2000" dirty="0">
                <a:solidFill>
                  <a:srgbClr val="990033"/>
                </a:solidFill>
              </a:rPr>
              <a:t>This was all about Spark Architecture. Now, let’s get a hand’s on the working of a Spark shell</a:t>
            </a:r>
            <a:r>
              <a:rPr lang="en-US" sz="2000" dirty="0" smtClean="0">
                <a:solidFill>
                  <a:srgbClr val="990033"/>
                </a:solidFill>
              </a:rPr>
              <a:t>.</a:t>
            </a:r>
            <a:endParaRPr lang="en-US" dirty="0">
              <a:solidFill>
                <a:srgbClr val="990033"/>
              </a:solidFill>
            </a:endParaRPr>
          </a:p>
          <a:p>
            <a:pPr algn="just"/>
            <a:endParaRPr lang="en-US" dirty="0">
              <a:solidFill>
                <a:schemeClr val="accent2">
                  <a:lumMod val="50000"/>
                </a:schemeClr>
              </a:solidFill>
              <a:latin typeface="Noto Serif"/>
            </a:endParaRPr>
          </a:p>
        </p:txBody>
      </p:sp>
      <p:sp>
        <p:nvSpPr>
          <p:cNvPr id="3" name="Rectangle 2"/>
          <p:cNvSpPr/>
          <p:nvPr/>
        </p:nvSpPr>
        <p:spPr>
          <a:xfrm>
            <a:off x="130628" y="204716"/>
            <a:ext cx="7375640"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4457E4"/>
                </a:solidFill>
              </a:rPr>
              <a:t>Workflow of Spark Architecture</a:t>
            </a:r>
          </a:p>
        </p:txBody>
      </p:sp>
    </p:spTree>
    <p:extLst>
      <p:ext uri="{BB962C8B-B14F-4D97-AF65-F5344CB8AC3E}">
        <p14:creationId xmlns:p14="http://schemas.microsoft.com/office/powerpoint/2010/main" val="878529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22" y="-95534"/>
            <a:ext cx="11083977" cy="1489619"/>
          </a:xfrm>
        </p:spPr>
        <p:txBody>
          <a:bodyPr>
            <a:noAutofit/>
          </a:bodyPr>
          <a:lstStyle/>
          <a:p>
            <a:r>
              <a:rPr lang="en-US" sz="4800" b="1" dirty="0" smtClean="0">
                <a:solidFill>
                  <a:srgbClr val="632B8D"/>
                </a:solidFill>
              </a:rPr>
              <a:t>Use of the spark in real time industries</a:t>
            </a:r>
            <a:r>
              <a:rPr lang="en-US" sz="5400" b="1" dirty="0" smtClean="0">
                <a:solidFill>
                  <a:srgbClr val="632B8D"/>
                </a:solidFill>
              </a:rPr>
              <a:t>.</a:t>
            </a:r>
            <a:endParaRPr lang="en-US" sz="5400" b="1" dirty="0">
              <a:solidFill>
                <a:srgbClr val="632B8D"/>
              </a:solidFill>
            </a:endParaRPr>
          </a:p>
        </p:txBody>
      </p:sp>
      <p:sp>
        <p:nvSpPr>
          <p:cNvPr id="3" name="Content Placeholder 2"/>
          <p:cNvSpPr>
            <a:spLocks noGrp="1"/>
          </p:cNvSpPr>
          <p:nvPr>
            <p:ph idx="1"/>
          </p:nvPr>
        </p:nvSpPr>
        <p:spPr>
          <a:xfrm>
            <a:off x="269822" y="1105469"/>
            <a:ext cx="11718979" cy="5498531"/>
          </a:xfrm>
        </p:spPr>
        <p:txBody>
          <a:bodyPr>
            <a:normAutofit/>
          </a:bodyPr>
          <a:lstStyle/>
          <a:p>
            <a:pPr marL="0" indent="0">
              <a:buNone/>
            </a:pPr>
            <a:r>
              <a:rPr lang="en-US" sz="2000" dirty="0">
                <a:solidFill>
                  <a:srgbClr val="990033"/>
                </a:solidFill>
              </a:rPr>
              <a:t>With each passing day the requirements of enterprises increases and therefore there is a need for a faster and more efficient form of processing data. Most of the data is in unstructured format and it is coming in thick and fast as streaming data.</a:t>
            </a:r>
          </a:p>
          <a:p>
            <a:pPr lvl="1"/>
            <a:r>
              <a:rPr lang="en-US" b="1" dirty="0" smtClean="0">
                <a:solidFill>
                  <a:srgbClr val="4457E4"/>
                </a:solidFill>
              </a:rPr>
              <a:t>   </a:t>
            </a:r>
            <a:r>
              <a:rPr lang="en-US" b="1" dirty="0">
                <a:solidFill>
                  <a:srgbClr val="4457E4"/>
                </a:solidFill>
              </a:rPr>
              <a:t>Banking –</a:t>
            </a:r>
            <a:r>
              <a:rPr lang="en-US" dirty="0">
                <a:solidFill>
                  <a:srgbClr val="4457E4"/>
                </a:solidFill>
              </a:rPr>
              <a:t> </a:t>
            </a:r>
          </a:p>
          <a:p>
            <a:pPr marL="914400" lvl="2" indent="0">
              <a:buNone/>
            </a:pPr>
            <a:r>
              <a:rPr lang="en-US" dirty="0">
                <a:solidFill>
                  <a:srgbClr val="990033"/>
                </a:solidFill>
              </a:rPr>
              <a:t>More and more </a:t>
            </a:r>
            <a:r>
              <a:rPr lang="en-US" dirty="0" err="1">
                <a:solidFill>
                  <a:srgbClr val="990033"/>
                </a:solidFill>
              </a:rPr>
              <a:t>banksare</a:t>
            </a:r>
            <a:r>
              <a:rPr lang="en-US" dirty="0">
                <a:solidFill>
                  <a:srgbClr val="990033"/>
                </a:solidFill>
              </a:rPr>
              <a:t> increasingly adopting Spark platforms to analyze and access social media profiles, emails, call recordings, compliant logs, forum discussions to garner insights which can aid them take correct business decisions for credit risk assessment, customer segmentation and targeted advertising.</a:t>
            </a:r>
          </a:p>
          <a:p>
            <a:pPr lvl="1"/>
            <a:r>
              <a:rPr lang="en-US" b="1" dirty="0">
                <a:solidFill>
                  <a:srgbClr val="4457E4"/>
                </a:solidFill>
              </a:rPr>
              <a:t>    Alibaba </a:t>
            </a:r>
            <a:r>
              <a:rPr lang="en-US" b="1" dirty="0" err="1">
                <a:solidFill>
                  <a:srgbClr val="4457E4"/>
                </a:solidFill>
              </a:rPr>
              <a:t>Taobao</a:t>
            </a:r>
            <a:r>
              <a:rPr lang="en-US" b="1" dirty="0">
                <a:solidFill>
                  <a:srgbClr val="4457E4"/>
                </a:solidFill>
              </a:rPr>
              <a:t> – </a:t>
            </a:r>
          </a:p>
          <a:p>
            <a:pPr marL="914400" lvl="2" indent="0">
              <a:buNone/>
            </a:pPr>
            <a:r>
              <a:rPr lang="en-US" dirty="0">
                <a:solidFill>
                  <a:srgbClr val="990033"/>
                </a:solidFill>
              </a:rPr>
              <a:t>uses Spark to </a:t>
            </a:r>
            <a:r>
              <a:rPr lang="en-US" dirty="0" err="1">
                <a:solidFill>
                  <a:srgbClr val="990033"/>
                </a:solidFill>
              </a:rPr>
              <a:t>analyse</a:t>
            </a:r>
            <a:r>
              <a:rPr lang="en-US" dirty="0">
                <a:solidFill>
                  <a:srgbClr val="990033"/>
                </a:solidFill>
              </a:rPr>
              <a:t> hundreds of petabytes of data on its ecommerce </a:t>
            </a:r>
            <a:r>
              <a:rPr lang="en-US" dirty="0" err="1">
                <a:solidFill>
                  <a:srgbClr val="990033"/>
                </a:solidFill>
              </a:rPr>
              <a:t>platform.Plethora</a:t>
            </a:r>
            <a:r>
              <a:rPr lang="en-US" dirty="0">
                <a:solidFill>
                  <a:srgbClr val="990033"/>
                </a:solidFill>
              </a:rPr>
              <a:t> of merchants interact with this e commerce platform. These interactions represent a large graph and Machine Learning processing on this data.</a:t>
            </a:r>
          </a:p>
          <a:p>
            <a:pPr lvl="1"/>
            <a:r>
              <a:rPr lang="en-US" b="1" dirty="0">
                <a:solidFill>
                  <a:srgbClr val="4457E4"/>
                </a:solidFill>
              </a:rPr>
              <a:t>   eBay</a:t>
            </a:r>
            <a:r>
              <a:rPr lang="en-US" dirty="0">
                <a:solidFill>
                  <a:srgbClr val="4457E4"/>
                </a:solidFill>
              </a:rPr>
              <a:t> –</a:t>
            </a:r>
          </a:p>
          <a:p>
            <a:pPr marL="914400" lvl="2" indent="0">
              <a:buNone/>
            </a:pPr>
            <a:r>
              <a:rPr lang="en-US" dirty="0">
                <a:solidFill>
                  <a:srgbClr val="990033"/>
                </a:solidFill>
              </a:rPr>
              <a:t>uses Apache Spark to provide targeted offers, enhance customer experience, and to optimize the overall performance. Apache Spark engine is leveraged at eBay through Hadoop YARN.YARN manages all the cluster resources to run generic tasks. EBay spark users leverage the Hadoop clusters in the range of 2000 nodes, 20,000 </a:t>
            </a:r>
            <a:r>
              <a:rPr lang="en-US" dirty="0" smtClean="0">
                <a:solidFill>
                  <a:srgbClr val="990033"/>
                </a:solidFill>
              </a:rPr>
              <a:t>cores </a:t>
            </a:r>
            <a:r>
              <a:rPr lang="en-US" dirty="0">
                <a:solidFill>
                  <a:srgbClr val="990033"/>
                </a:solidFill>
              </a:rPr>
              <a:t>and 100TB of RAM through YARN.</a:t>
            </a:r>
          </a:p>
          <a:p>
            <a:endParaRPr lang="en-US" sz="2600" dirty="0"/>
          </a:p>
        </p:txBody>
      </p:sp>
    </p:spTree>
    <p:extLst>
      <p:ext uri="{BB962C8B-B14F-4D97-AF65-F5344CB8AC3E}">
        <p14:creationId xmlns:p14="http://schemas.microsoft.com/office/powerpoint/2010/main" val="44702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48000">
              <a:schemeClr val="bg1"/>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4" name="Picture 2" descr="Apache Spark Use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89" y="1361138"/>
            <a:ext cx="6425182" cy="4444084"/>
          </a:xfrm>
          <a:prstGeom prst="rect">
            <a:avLst/>
          </a:prstGeom>
          <a:ln>
            <a:noFill/>
          </a:ln>
          <a:effectLst/>
        </p:spPr>
      </p:pic>
      <p:sp>
        <p:nvSpPr>
          <p:cNvPr id="4" name="Cloud Callout 3"/>
          <p:cNvSpPr/>
          <p:nvPr/>
        </p:nvSpPr>
        <p:spPr>
          <a:xfrm>
            <a:off x="8069842" y="5215371"/>
            <a:ext cx="1898617" cy="80055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Industries</a:t>
            </a:r>
            <a:endParaRPr lang="en-US" dirty="0"/>
          </a:p>
        </p:txBody>
      </p:sp>
    </p:spTree>
    <p:extLst>
      <p:ext uri="{BB962C8B-B14F-4D97-AF65-F5344CB8AC3E}">
        <p14:creationId xmlns:p14="http://schemas.microsoft.com/office/powerpoint/2010/main" val="4162334340"/>
      </p:ext>
    </p:extLst>
  </p:cSld>
  <p:clrMapOvr>
    <a:masterClrMapping/>
  </p:clrMapOvr>
  <mc:AlternateContent xmlns:mc="http://schemas.openxmlformats.org/markup-compatibility/2006" xmlns:p14="http://schemas.microsoft.com/office/powerpoint/2010/main">
    <mc:Choice Requires="p14">
      <p:transition spd="slow" p14:dur="2250" advClick="0">
        <p14:vortex dir="r"/>
      </p:transition>
    </mc:Choice>
    <mc:Fallback xmlns="">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FFFFFF">
                <a:lumMod val="99000"/>
                <a:lumOff val="1000"/>
              </a:srgbClr>
            </a:gs>
            <a:gs pos="0">
              <a:srgbClr val="A162D0"/>
            </a:gs>
            <a:gs pos="3000">
              <a:srgbClr val="0070C0"/>
            </a:gs>
          </a:gsLst>
          <a:lin ang="108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14990" y="517803"/>
            <a:ext cx="12023563" cy="6340197"/>
          </a:xfrm>
          <a:prstGeom prst="rect">
            <a:avLst/>
          </a:prstGeom>
        </p:spPr>
        <p:txBody>
          <a:bodyPr wrap="square">
            <a:spAutoFit/>
          </a:bodyPr>
          <a:lstStyle/>
          <a:p>
            <a:pPr marL="342900" indent="-342900">
              <a:buFont typeface="+mj-lt"/>
              <a:buAutoNum type="arabicPeriod"/>
            </a:pPr>
            <a:endParaRPr lang="en-US" sz="1400" i="1" u="sng" dirty="0" smtClean="0">
              <a:solidFill>
                <a:srgbClr val="0070C0"/>
              </a:solidFill>
              <a:latin typeface="q_serif"/>
            </a:endParaRPr>
          </a:p>
          <a:p>
            <a:pPr marL="342900" indent="-342900">
              <a:buFont typeface="+mj-lt"/>
              <a:buAutoNum type="arabicPeriod"/>
            </a:pPr>
            <a:r>
              <a:rPr lang="en-US" sz="1400" i="1" u="sng" dirty="0" smtClean="0">
                <a:solidFill>
                  <a:srgbClr val="0070C0"/>
                </a:solidFill>
                <a:latin typeface="q_serif"/>
              </a:rPr>
              <a:t>Microsoft</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I</a:t>
            </a:r>
            <a:r>
              <a:rPr lang="en-US" sz="1400" i="1" u="sng" dirty="0" smtClean="0">
                <a:solidFill>
                  <a:srgbClr val="0070C0"/>
                </a:solidFill>
                <a:latin typeface="q_serif"/>
              </a:rPr>
              <a:t>BM</a:t>
            </a:r>
            <a:endParaRPr lang="en-US" sz="1400" i="1" u="sng" dirty="0">
              <a:solidFill>
                <a:srgbClr val="0070C0"/>
              </a:solidFill>
              <a:latin typeface="q_serif"/>
            </a:endParaRPr>
          </a:p>
          <a:p>
            <a:pPr marL="342900" indent="-342900">
              <a:buFont typeface="+mj-lt"/>
              <a:buAutoNum type="arabicPeriod"/>
            </a:pPr>
            <a:r>
              <a:rPr lang="en-US" sz="1400" i="1" u="sng" dirty="0" err="1" smtClean="0">
                <a:solidFill>
                  <a:srgbClr val="0070C0"/>
                </a:solidFill>
                <a:latin typeface="q_serif"/>
              </a:rPr>
              <a:t>Amazond</a:t>
            </a:r>
            <a:r>
              <a:rPr lang="en-US" sz="1400" i="1" u="sng" dirty="0">
                <a:solidFill>
                  <a:srgbClr val="0070C0"/>
                </a:solidFill>
                <a:latin typeface="q_serif"/>
              </a:rPr>
              <a:t>. Yahoo!</a:t>
            </a:r>
          </a:p>
          <a:p>
            <a:pPr marL="342900" indent="-342900">
              <a:buFont typeface="+mj-lt"/>
              <a:buAutoNum type="arabicPeriod"/>
            </a:pPr>
            <a:r>
              <a:rPr lang="en-US" sz="1400" i="1" u="sng" dirty="0" err="1" smtClean="0">
                <a:solidFill>
                  <a:srgbClr val="0070C0"/>
                </a:solidFill>
                <a:latin typeface="q_serif"/>
              </a:rPr>
              <a:t>Conviva</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Netflix</a:t>
            </a:r>
          </a:p>
          <a:p>
            <a:pPr marL="342900" indent="-342900">
              <a:buFont typeface="+mj-lt"/>
              <a:buAutoNum type="arabicPeriod"/>
            </a:pPr>
            <a:r>
              <a:rPr lang="en-US" sz="1400" i="1" u="sng" dirty="0">
                <a:solidFill>
                  <a:srgbClr val="0070C0"/>
                </a:solidFill>
                <a:latin typeface="q_serif"/>
              </a:rPr>
              <a:t>Pinterest</a:t>
            </a:r>
          </a:p>
          <a:p>
            <a:pPr marL="342900" indent="-342900">
              <a:buFont typeface="+mj-lt"/>
              <a:buAutoNum type="arabicPeriod"/>
            </a:pPr>
            <a:r>
              <a:rPr lang="en-US" sz="1400" i="1" u="sng" dirty="0">
                <a:solidFill>
                  <a:srgbClr val="0070C0"/>
                </a:solidFill>
                <a:latin typeface="q_serif"/>
              </a:rPr>
              <a:t>Oracle</a:t>
            </a:r>
          </a:p>
          <a:p>
            <a:pPr marL="342900" indent="-342900">
              <a:buFont typeface="+mj-lt"/>
              <a:buAutoNum type="arabicPeriod"/>
            </a:pPr>
            <a:r>
              <a:rPr lang="en-US" sz="1400" i="1" u="sng" dirty="0">
                <a:solidFill>
                  <a:srgbClr val="0070C0"/>
                </a:solidFill>
                <a:latin typeface="q_serif"/>
              </a:rPr>
              <a:t>Hortonworks</a:t>
            </a:r>
          </a:p>
          <a:p>
            <a:pPr marL="342900" indent="-342900">
              <a:buFont typeface="+mj-lt"/>
              <a:buAutoNum type="arabicPeriod"/>
            </a:pPr>
            <a:r>
              <a:rPr lang="en-US" sz="1400" i="1" u="sng" dirty="0">
                <a:solidFill>
                  <a:srgbClr val="0070C0"/>
                </a:solidFill>
                <a:latin typeface="q_serif"/>
              </a:rPr>
              <a:t>Cisco</a:t>
            </a:r>
          </a:p>
          <a:p>
            <a:pPr marL="342900" indent="-342900">
              <a:buFont typeface="+mj-lt"/>
              <a:buAutoNum type="arabicPeriod"/>
            </a:pPr>
            <a:r>
              <a:rPr lang="en-US" sz="1400" i="1" u="sng" dirty="0">
                <a:solidFill>
                  <a:srgbClr val="0070C0"/>
                </a:solidFill>
                <a:latin typeface="q_serif"/>
              </a:rPr>
              <a:t>Verizon</a:t>
            </a:r>
          </a:p>
          <a:p>
            <a:pPr marL="342900" indent="-342900">
              <a:buFont typeface="+mj-lt"/>
              <a:buAutoNum type="arabicPeriod"/>
            </a:pPr>
            <a:r>
              <a:rPr lang="en-US" sz="1400" i="1" u="sng" dirty="0">
                <a:solidFill>
                  <a:srgbClr val="0070C0"/>
                </a:solidFill>
                <a:latin typeface="q_serif"/>
              </a:rPr>
              <a:t>Visa</a:t>
            </a:r>
          </a:p>
          <a:p>
            <a:pPr marL="342900" indent="-342900">
              <a:buFont typeface="+mj-lt"/>
              <a:buAutoNum type="arabicPeriod"/>
            </a:pPr>
            <a:r>
              <a:rPr lang="en-US" sz="1400" i="1" u="sng" dirty="0" err="1">
                <a:solidFill>
                  <a:srgbClr val="0070C0"/>
                </a:solidFill>
                <a:latin typeface="q_serif"/>
              </a:rPr>
              <a:t>Databricks</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Amazon</a:t>
            </a:r>
          </a:p>
          <a:p>
            <a:pPr marL="342900" indent="-342900">
              <a:buFont typeface="+mj-lt"/>
              <a:buAutoNum type="arabicPeriod"/>
            </a:pPr>
            <a:r>
              <a:rPr lang="en-US" sz="1400" i="1" u="sng" dirty="0">
                <a:solidFill>
                  <a:srgbClr val="0070C0"/>
                </a:solidFill>
                <a:latin typeface="q_serif"/>
              </a:rPr>
              <a:t>Accenture PLC</a:t>
            </a:r>
          </a:p>
          <a:p>
            <a:pPr marL="342900" indent="-342900">
              <a:buFont typeface="+mj-lt"/>
              <a:buAutoNum type="arabicPeriod"/>
            </a:pPr>
            <a:r>
              <a:rPr lang="en-US" sz="1400" i="1" u="sng" dirty="0" err="1">
                <a:solidFill>
                  <a:srgbClr val="0070C0"/>
                </a:solidFill>
                <a:latin typeface="q_serif"/>
              </a:rPr>
              <a:t>Paxata</a:t>
            </a:r>
            <a:endParaRPr lang="en-US" sz="1400" i="1" u="sng" dirty="0">
              <a:solidFill>
                <a:srgbClr val="0070C0"/>
              </a:solidFill>
              <a:latin typeface="q_serif"/>
            </a:endParaRPr>
          </a:p>
          <a:p>
            <a:pPr marL="342900" indent="-342900">
              <a:buFont typeface="+mj-lt"/>
              <a:buAutoNum type="arabicPeriod"/>
            </a:pPr>
            <a:r>
              <a:rPr lang="en-US" sz="1400" i="1" u="sng" dirty="0" err="1">
                <a:solidFill>
                  <a:srgbClr val="0070C0"/>
                </a:solidFill>
                <a:latin typeface="q_serif"/>
              </a:rPr>
              <a:t>DataStax</a:t>
            </a:r>
            <a:r>
              <a:rPr lang="en-US" sz="1400" i="1" u="sng" dirty="0">
                <a:solidFill>
                  <a:srgbClr val="0070C0"/>
                </a:solidFill>
                <a:latin typeface="q_serif"/>
              </a:rPr>
              <a:t>, Inc.</a:t>
            </a:r>
          </a:p>
          <a:p>
            <a:pPr marL="342900" indent="-342900">
              <a:buFont typeface="+mj-lt"/>
              <a:buAutoNum type="arabicPeriod"/>
            </a:pPr>
            <a:r>
              <a:rPr lang="en-US" sz="1400" i="1" u="sng" dirty="0">
                <a:solidFill>
                  <a:srgbClr val="0070C0"/>
                </a:solidFill>
                <a:latin typeface="q_serif"/>
              </a:rPr>
              <a:t>UC Berkeley </a:t>
            </a:r>
            <a:r>
              <a:rPr lang="en-US" sz="1400" i="1" u="sng" dirty="0" err="1">
                <a:solidFill>
                  <a:srgbClr val="0070C0"/>
                </a:solidFill>
                <a:latin typeface="q_serif"/>
              </a:rPr>
              <a:t>AMPLab</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TripAdvisor</a:t>
            </a:r>
          </a:p>
          <a:p>
            <a:pPr marL="342900" indent="-342900">
              <a:buFont typeface="+mj-lt"/>
              <a:buAutoNum type="arabicPeriod"/>
            </a:pPr>
            <a:r>
              <a:rPr lang="en-US" sz="1400" i="1" u="sng" dirty="0">
                <a:solidFill>
                  <a:srgbClr val="0070C0"/>
                </a:solidFill>
                <a:latin typeface="q_serif"/>
              </a:rPr>
              <a:t>Samsung Research America</a:t>
            </a:r>
          </a:p>
          <a:p>
            <a:pPr marL="342900" indent="-342900">
              <a:buFont typeface="+mj-lt"/>
              <a:buAutoNum type="arabicPeriod"/>
            </a:pPr>
            <a:r>
              <a:rPr lang="en-US" sz="1400" i="1" u="sng" dirty="0">
                <a:solidFill>
                  <a:srgbClr val="0070C0"/>
                </a:solidFill>
                <a:latin typeface="q_serif"/>
              </a:rPr>
              <a:t>Shopify</a:t>
            </a:r>
          </a:p>
          <a:p>
            <a:pPr marL="342900" indent="-342900">
              <a:buFont typeface="+mj-lt"/>
              <a:buAutoNum type="arabicPeriod"/>
            </a:pPr>
            <a:r>
              <a:rPr lang="en-US" sz="1400" i="1" u="sng" dirty="0">
                <a:solidFill>
                  <a:srgbClr val="0070C0"/>
                </a:solidFill>
                <a:latin typeface="q_serif"/>
              </a:rPr>
              <a:t>Premise</a:t>
            </a:r>
          </a:p>
          <a:p>
            <a:pPr marL="342900" indent="-342900">
              <a:buFont typeface="+mj-lt"/>
              <a:buAutoNum type="arabicPeriod"/>
            </a:pPr>
            <a:r>
              <a:rPr lang="en-US" sz="1400" i="1" u="sng" dirty="0" err="1">
                <a:solidFill>
                  <a:srgbClr val="0070C0"/>
                </a:solidFill>
                <a:latin typeface="q_serif"/>
              </a:rPr>
              <a:t>Quantifind</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Radius Intelligence</a:t>
            </a:r>
          </a:p>
          <a:p>
            <a:pPr marL="342900" indent="-342900">
              <a:buFont typeface="+mj-lt"/>
              <a:buAutoNum type="arabicPeriod"/>
            </a:pPr>
            <a:r>
              <a:rPr lang="en-US" sz="1400" i="1" u="sng" dirty="0" err="1">
                <a:solidFill>
                  <a:srgbClr val="0070C0"/>
                </a:solidFill>
                <a:latin typeface="q_serif"/>
              </a:rPr>
              <a:t>OpenTable</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Hitachi Solutions</a:t>
            </a:r>
          </a:p>
          <a:p>
            <a:pPr marL="342900" indent="-342900">
              <a:buFont typeface="+mj-lt"/>
              <a:buAutoNum type="arabicPeriod"/>
            </a:pPr>
            <a:r>
              <a:rPr lang="en-US" sz="1400" i="1" u="sng" dirty="0">
                <a:solidFill>
                  <a:srgbClr val="0070C0"/>
                </a:solidFill>
                <a:latin typeface="q_serif"/>
              </a:rPr>
              <a:t>The Hive</a:t>
            </a:r>
          </a:p>
          <a:p>
            <a:pPr marL="342900" indent="-342900">
              <a:buFont typeface="+mj-lt"/>
              <a:buAutoNum type="arabicPeriod"/>
            </a:pPr>
            <a:r>
              <a:rPr lang="en-US" sz="1400" i="1" u="sng" dirty="0">
                <a:solidFill>
                  <a:srgbClr val="0070C0"/>
                </a:solidFill>
                <a:latin typeface="q_serif"/>
              </a:rPr>
              <a:t>IBM </a:t>
            </a:r>
            <a:r>
              <a:rPr lang="en-US" sz="1400" i="1" u="sng" dirty="0" err="1" smtClean="0">
                <a:solidFill>
                  <a:srgbClr val="0070C0"/>
                </a:solidFill>
                <a:latin typeface="q_serif"/>
              </a:rPr>
              <a:t>Almadena</a:t>
            </a:r>
            <a:endParaRPr lang="en-US" sz="1400" i="1" u="sng" dirty="0">
              <a:solidFill>
                <a:srgbClr val="0070C0"/>
              </a:solidFill>
              <a:latin typeface="q_serif"/>
            </a:endParaRPr>
          </a:p>
          <a:p>
            <a:pPr marL="342900" indent="-342900">
              <a:buFont typeface="+mj-lt"/>
              <a:buAutoNum type="arabicPeriod"/>
            </a:pPr>
            <a:r>
              <a:rPr lang="en-US" sz="1400" i="1" u="sng" dirty="0">
                <a:solidFill>
                  <a:srgbClr val="0070C0"/>
                </a:solidFill>
                <a:latin typeface="q_serif"/>
              </a:rPr>
              <a:t>eBay!</a:t>
            </a:r>
            <a:endParaRPr lang="en-US" sz="1400" i="1" u="sng" dirty="0">
              <a:solidFill>
                <a:srgbClr val="0070C0"/>
              </a:solidFill>
              <a:effectLst/>
              <a:latin typeface="q_serif"/>
            </a:endParaRPr>
          </a:p>
        </p:txBody>
      </p:sp>
      <p:sp>
        <p:nvSpPr>
          <p:cNvPr id="3" name="Title 2"/>
          <p:cNvSpPr>
            <a:spLocks noGrp="1"/>
          </p:cNvSpPr>
          <p:nvPr>
            <p:ph type="title"/>
          </p:nvPr>
        </p:nvSpPr>
        <p:spPr>
          <a:xfrm>
            <a:off x="104931" y="-98644"/>
            <a:ext cx="10979046" cy="908114"/>
          </a:xfrm>
        </p:spPr>
        <p:txBody>
          <a:bodyPr>
            <a:normAutofit fontScale="90000"/>
          </a:bodyPr>
          <a:lstStyle/>
          <a:p>
            <a:r>
              <a:rPr lang="en-US" sz="2000" dirty="0" smtClean="0">
                <a:solidFill>
                  <a:schemeClr val="accent6">
                    <a:lumMod val="50000"/>
                  </a:schemeClr>
                </a:solidFill>
              </a:rPr>
              <a:t/>
            </a:r>
            <a:br>
              <a:rPr lang="en-US" sz="2000" dirty="0" smtClean="0">
                <a:solidFill>
                  <a:schemeClr val="accent6">
                    <a:lumMod val="50000"/>
                  </a:schemeClr>
                </a:solidFill>
              </a:rPr>
            </a:br>
            <a:r>
              <a:rPr lang="en-US" sz="2000" dirty="0" smtClean="0">
                <a:solidFill>
                  <a:schemeClr val="accent6">
                    <a:lumMod val="50000"/>
                  </a:schemeClr>
                </a:solidFill>
              </a:rPr>
              <a:t>However</a:t>
            </a:r>
            <a:r>
              <a:rPr lang="en-US" sz="2000" dirty="0">
                <a:solidFill>
                  <a:schemeClr val="accent6">
                    <a:lumMod val="50000"/>
                  </a:schemeClr>
                </a:solidFill>
              </a:rPr>
              <a:t>, more than 3,000 companies are using </a:t>
            </a:r>
            <a:r>
              <a:rPr lang="en-US" sz="2000" b="1" dirty="0">
                <a:solidFill>
                  <a:schemeClr val="accent6">
                    <a:lumMod val="50000"/>
                  </a:schemeClr>
                </a:solidFill>
                <a:hlinkClick r:id="rId2"/>
              </a:rPr>
              <a:t>Apache Spark</a:t>
            </a:r>
            <a:r>
              <a:rPr lang="en-US" sz="2000" b="1" dirty="0">
                <a:solidFill>
                  <a:schemeClr val="accent6">
                    <a:lumMod val="50000"/>
                  </a:schemeClr>
                </a:solidFill>
              </a:rPr>
              <a:t> </a:t>
            </a:r>
            <a:r>
              <a:rPr lang="en-US" sz="2000" dirty="0">
                <a:solidFill>
                  <a:schemeClr val="accent6">
                    <a:lumMod val="50000"/>
                  </a:schemeClr>
                </a:solidFill>
              </a:rPr>
              <a:t>nowadays, since, Apache Spark is </a:t>
            </a:r>
            <a:r>
              <a:rPr lang="en-US" sz="2000" dirty="0" smtClean="0">
                <a:solidFill>
                  <a:schemeClr val="accent6">
                    <a:lumMod val="50000"/>
                  </a:schemeClr>
                </a:solidFill>
              </a:rPr>
              <a:t>considered </a:t>
            </a:r>
            <a:r>
              <a:rPr lang="en-US" sz="2000" dirty="0">
                <a:solidFill>
                  <a:schemeClr val="accent6">
                    <a:lumMod val="50000"/>
                  </a:schemeClr>
                </a:solidFill>
              </a:rPr>
              <a:t>as a 3G for the </a:t>
            </a:r>
            <a:r>
              <a:rPr lang="en-US" sz="2000" b="1" u="sng" dirty="0">
                <a:solidFill>
                  <a:schemeClr val="accent6">
                    <a:lumMod val="50000"/>
                  </a:schemeClr>
                </a:solidFill>
                <a:hlinkClick r:id="rId3"/>
              </a:rPr>
              <a:t>big data</a:t>
            </a:r>
            <a:endParaRPr lang="en-US" sz="2000" dirty="0">
              <a:solidFill>
                <a:schemeClr val="accent6">
                  <a:lumMod val="50000"/>
                </a:schemeClr>
              </a:solidFill>
            </a:endParaRPr>
          </a:p>
        </p:txBody>
      </p:sp>
    </p:spTree>
    <p:extLst>
      <p:ext uri="{BB962C8B-B14F-4D97-AF65-F5344CB8AC3E}">
        <p14:creationId xmlns:p14="http://schemas.microsoft.com/office/powerpoint/2010/main" val="120970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wind"/>
      </p:transition>
    </mc:Choice>
    <mc:Fallback xmlns="">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chemeClr val="bg1"/>
            </a:gs>
            <a:gs pos="97000">
              <a:srgbClr val="4457E4"/>
            </a:gs>
            <a:gs pos="80000">
              <a:srgbClr val="55D5DB"/>
            </a:gs>
            <a:gs pos="100000">
              <a:srgbClr val="A162D0"/>
            </a:gs>
          </a:gsLst>
          <a:lin ang="0" scaled="1"/>
          <a:tileRect/>
        </a:gradFill>
        <a:effectLst/>
      </p:bgPr>
    </p:bg>
    <p:spTree>
      <p:nvGrpSpPr>
        <p:cNvPr id="1" name=""/>
        <p:cNvGrpSpPr/>
        <p:nvPr/>
      </p:nvGrpSpPr>
      <p:grpSpPr>
        <a:xfrm>
          <a:off x="0" y="0"/>
          <a:ext cx="0" cy="0"/>
          <a:chOff x="0" y="0"/>
          <a:chExt cx="0" cy="0"/>
        </a:xfrm>
      </p:grpSpPr>
      <p:sp>
        <p:nvSpPr>
          <p:cNvPr id="3" name="Rectangle 2"/>
          <p:cNvSpPr/>
          <p:nvPr/>
        </p:nvSpPr>
        <p:spPr>
          <a:xfrm>
            <a:off x="119922" y="269823"/>
            <a:ext cx="11872210" cy="6555641"/>
          </a:xfrm>
          <a:prstGeom prst="rect">
            <a:avLst/>
          </a:prstGeom>
        </p:spPr>
        <p:txBody>
          <a:bodyPr wrap="square">
            <a:spAutoFit/>
          </a:bodyPr>
          <a:lstStyle/>
          <a:p>
            <a:pPr marL="342900" indent="-342900">
              <a:buFont typeface="+mj-lt"/>
              <a:buAutoNum type="arabicPeriod"/>
            </a:pPr>
            <a:endParaRPr lang="en-US" sz="1400" i="1" u="sng" dirty="0">
              <a:solidFill>
                <a:srgbClr val="4457E4"/>
              </a:solidFill>
              <a:latin typeface="q_serif"/>
              <a:hlinkClick r:id="rId2"/>
            </a:endParaRPr>
          </a:p>
          <a:p>
            <a:pPr marL="342900" indent="-342900">
              <a:buFont typeface="+mj-lt"/>
              <a:buAutoNum type="arabicPeriod"/>
            </a:pPr>
            <a:endParaRPr lang="en-US" sz="1400" i="1" u="sng" dirty="0">
              <a:solidFill>
                <a:srgbClr val="4457E4"/>
              </a:solidFill>
              <a:latin typeface="q_serif"/>
              <a:hlinkClick r:id="rId2"/>
            </a:endParaRPr>
          </a:p>
          <a:p>
            <a:pPr marL="342900" indent="-342900">
              <a:buFont typeface="+mj-lt"/>
              <a:buAutoNum type="arabicPeriod"/>
            </a:pPr>
            <a:r>
              <a:rPr lang="en-US" sz="1400" i="1" u="sng" dirty="0">
                <a:solidFill>
                  <a:srgbClr val="4457E4"/>
                </a:solidFill>
                <a:latin typeface="q_serif"/>
                <a:hlinkClick r:id="rId2"/>
              </a:rPr>
              <a:t> </a:t>
            </a:r>
            <a:r>
              <a:rPr lang="en-US" sz="1400" i="1" dirty="0" err="1">
                <a:solidFill>
                  <a:srgbClr val="4457E4"/>
                </a:solidFill>
                <a:latin typeface="q_serif"/>
                <a:hlinkClick r:id="rId2"/>
              </a:rPr>
              <a:t>PanTera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3"/>
              </a:rPr>
              <a:t>Peerialism</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4"/>
              </a:rPr>
              <a:t>PlanBMedia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5"/>
              </a:rPr>
              <a:t>PredicitionIo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6"/>
              </a:rPr>
              <a:t>Quantifind</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7"/>
              </a:rPr>
              <a:t>Radius Intelligence</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8"/>
              </a:rPr>
              <a:t>Real Impact Analytics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9"/>
              </a:rPr>
              <a:t>RocketFuel</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0"/>
              </a:rPr>
              <a:t>RONDHUIT</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1"/>
              </a:rPr>
              <a:t>Sailthru</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2"/>
              </a:rPr>
              <a:t>Samsung Research America</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3"/>
              </a:rPr>
              <a:t>Shopify</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4"/>
              </a:rPr>
              <a:t>Simba Technologies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5"/>
              </a:rPr>
              <a:t>Sinnia</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6"/>
              </a:rPr>
              <a:t>SK Telecom</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7"/>
              </a:rPr>
              <a:t>Agile Lab</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18"/>
              </a:rPr>
              <a:t>Alibaba </a:t>
            </a:r>
            <a:r>
              <a:rPr lang="en-US" sz="1400" i="1" dirty="0" err="1">
                <a:solidFill>
                  <a:srgbClr val="4457E4"/>
                </a:solidFill>
                <a:latin typeface="q_serif"/>
                <a:hlinkClick r:id="rId18"/>
              </a:rPr>
              <a:t>Taobao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19"/>
              </a:rPr>
              <a:t>Alluxio</a:t>
            </a:r>
            <a:endParaRPr lang="en-US" sz="1400" i="1" dirty="0">
              <a:solidFill>
                <a:srgbClr val="4457E4"/>
              </a:solidFill>
              <a:latin typeface="q_serif"/>
            </a:endParaRPr>
          </a:p>
          <a:p>
            <a:pPr marL="342900" indent="-342900">
              <a:buFont typeface="+mj-lt"/>
              <a:buAutoNum type="arabicPeriod"/>
            </a:pPr>
            <a:r>
              <a:rPr lang="en-US" sz="1400" i="1" dirty="0">
                <a:solidFill>
                  <a:srgbClr val="4457E4"/>
                </a:solidFill>
                <a:latin typeface="q_serif"/>
                <a:hlinkClick r:id="rId20"/>
              </a:rPr>
              <a:t>Alpine Data Labs</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1"/>
              </a:rPr>
              <a:t>AsiaInfo</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2"/>
              </a:rPr>
              <a:t>Atigeo</a:t>
            </a:r>
            <a:r>
              <a:rPr lang="en-US" sz="1400" i="1" dirty="0">
                <a:solidFill>
                  <a:srgbClr val="4457E4"/>
                </a:solidFill>
                <a:latin typeface="q_serif"/>
              </a:rPr>
              <a:t> </a:t>
            </a:r>
          </a:p>
          <a:p>
            <a:pPr marL="342900" indent="-342900">
              <a:buFont typeface="+mj-lt"/>
              <a:buAutoNum type="arabicPeriod"/>
            </a:pPr>
            <a:r>
              <a:rPr lang="en-US" sz="1400" i="1" dirty="0">
                <a:solidFill>
                  <a:srgbClr val="4457E4"/>
                </a:solidFill>
                <a:latin typeface="q_serif"/>
                <a:hlinkClick r:id="rId23"/>
              </a:rPr>
              <a:t>Big Industries</a:t>
            </a:r>
            <a:r>
              <a:rPr lang="en-US" sz="1400" i="1" dirty="0">
                <a:solidFill>
                  <a:srgbClr val="4457E4"/>
                </a:solidFill>
                <a:latin typeface="q_serif"/>
              </a:rPr>
              <a:t> - </a:t>
            </a:r>
          </a:p>
          <a:p>
            <a:pPr marL="342900" indent="-342900">
              <a:buFont typeface="+mj-lt"/>
              <a:buAutoNum type="arabicPeriod"/>
            </a:pPr>
            <a:r>
              <a:rPr lang="en-US" sz="1400" i="1" dirty="0" err="1">
                <a:solidFill>
                  <a:srgbClr val="4457E4"/>
                </a:solidFill>
                <a:latin typeface="q_serif"/>
                <a:hlinkClick r:id="rId24"/>
              </a:rPr>
              <a:t>Conviva</a:t>
            </a:r>
            <a:r>
              <a:rPr lang="en-US" sz="1400" i="1" dirty="0">
                <a:solidFill>
                  <a:srgbClr val="4457E4"/>
                </a:solidFill>
                <a:latin typeface="q_serif"/>
              </a:rPr>
              <a:t> –</a:t>
            </a:r>
            <a:r>
              <a:rPr lang="en-US" sz="1400" i="1" dirty="0">
                <a:solidFill>
                  <a:srgbClr val="4457E4"/>
                </a:solidFill>
                <a:latin typeface="q_serif"/>
                <a:hlinkClick r:id="rId25"/>
              </a:rPr>
              <a:t>Credit Karma</a:t>
            </a:r>
            <a:endParaRPr lang="en-US" sz="1400" i="1" dirty="0">
              <a:solidFill>
                <a:srgbClr val="4457E4"/>
              </a:solidFill>
              <a:latin typeface="q_serif"/>
            </a:endParaRPr>
          </a:p>
          <a:p>
            <a:pPr marL="342900" indent="-342900">
              <a:buFont typeface="+mj-lt"/>
              <a:buAutoNum type="arabicPeriod"/>
            </a:pPr>
            <a:r>
              <a:rPr lang="en-US" sz="1400" i="1" dirty="0" err="1">
                <a:solidFill>
                  <a:srgbClr val="4457E4"/>
                </a:solidFill>
                <a:latin typeface="q_serif"/>
                <a:hlinkClick r:id="rId26"/>
              </a:rPr>
              <a:t>Databricks</a:t>
            </a:r>
            <a:endParaRPr lang="en-US" sz="1400" i="1" dirty="0">
              <a:solidFill>
                <a:srgbClr val="4457E4"/>
              </a:solidFill>
              <a:latin typeface="q_serif"/>
            </a:endParaRPr>
          </a:p>
          <a:p>
            <a:pPr marL="342900" indent="-342900">
              <a:buFont typeface="+mj-lt"/>
              <a:buAutoNum type="arabicPeriod"/>
            </a:pPr>
            <a:r>
              <a:rPr lang="en-US" sz="1400" i="1" u="sng" dirty="0">
                <a:solidFill>
                  <a:srgbClr val="4457E4"/>
                </a:solidFill>
                <a:latin typeface="q_serif"/>
                <a:hlinkClick r:id="rId27"/>
              </a:rPr>
              <a:t>eBay Inc.</a:t>
            </a:r>
            <a:endParaRPr lang="en-US" sz="1400" i="1" u="sng" dirty="0">
              <a:solidFill>
                <a:srgbClr val="4457E4"/>
              </a:solidFill>
              <a:latin typeface="q_serif"/>
            </a:endParaRPr>
          </a:p>
          <a:p>
            <a:pPr marL="342900" indent="-342900">
              <a:buFont typeface="+mj-lt"/>
              <a:buAutoNum type="arabicPeriod"/>
            </a:pPr>
            <a:endParaRPr lang="en-US" sz="1400" i="1" u="sng" dirty="0">
              <a:latin typeface="q_serif"/>
            </a:endParaRPr>
          </a:p>
          <a:p>
            <a:pPr>
              <a:buFont typeface="Arial" panose="020B0604020202020204" pitchFamily="34" charset="0"/>
              <a:buChar char="•"/>
            </a:pPr>
            <a:endParaRPr lang="en-US" sz="1400" i="1" u="sng" dirty="0">
              <a:solidFill>
                <a:srgbClr val="052118"/>
              </a:solidFill>
              <a:latin typeface="Helvetica Neue"/>
            </a:endParaRPr>
          </a:p>
        </p:txBody>
      </p:sp>
    </p:spTree>
    <p:extLst>
      <p:ext uri="{BB962C8B-B14F-4D97-AF65-F5344CB8AC3E}">
        <p14:creationId xmlns:p14="http://schemas.microsoft.com/office/powerpoint/2010/main" val="373417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827314"/>
            <a:ext cx="10824148" cy="5485816"/>
          </a:xfrm>
        </p:spPr>
        <p:txBody>
          <a:bodyPr/>
          <a:lstStyle/>
          <a:p>
            <a:pPr marL="0" indent="0">
              <a:buNone/>
            </a:pPr>
            <a:endParaRPr lang="en-US" dirty="0"/>
          </a:p>
          <a:p>
            <a:r>
              <a:rPr lang="en-US" sz="6000" dirty="0" smtClean="0">
                <a:solidFill>
                  <a:schemeClr val="accent6">
                    <a:lumMod val="50000"/>
                  </a:schemeClr>
                </a:solidFill>
              </a:rPr>
              <a:t>          </a:t>
            </a:r>
            <a:r>
              <a:rPr lang="en-US" sz="6000" dirty="0" smtClean="0">
                <a:solidFill>
                  <a:srgbClr val="990033"/>
                </a:solidFill>
              </a:rPr>
              <a:t>Any Questions??</a:t>
            </a:r>
            <a:endParaRPr lang="en-US" sz="6000" dirty="0">
              <a:solidFill>
                <a:srgbClr val="990033"/>
              </a:solidFill>
            </a:endParaRPr>
          </a:p>
        </p:txBody>
      </p:sp>
      <p:pic>
        <p:nvPicPr>
          <p:cNvPr id="1028" name="Picture 4" descr="Image result for laptop girl work office gif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31" y="4691799"/>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8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invX="1"/>
      </p:transition>
    </mc:Choice>
    <mc:Fallback xmlns="">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0070C0"/>
            </a:gs>
            <a:gs pos="69000">
              <a:srgbClr val="002060"/>
            </a:gs>
            <a:gs pos="34000">
              <a:schemeClr val="bg1"/>
            </a:gs>
          </a:gsLst>
          <a:lin ang="16200000" scaled="1"/>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7200" dirty="0" smtClean="0">
                <a:solidFill>
                  <a:srgbClr val="052118"/>
                </a:solidFill>
                <a:latin typeface="Andalus" panose="02020603050405020304" pitchFamily="18" charset="-78"/>
                <a:cs typeface="Andalus" panose="02020603050405020304" pitchFamily="18" charset="-78"/>
              </a:rPr>
              <a:t/>
            </a:r>
            <a:br>
              <a:rPr lang="en-US" sz="7200" dirty="0" smtClean="0">
                <a:solidFill>
                  <a:srgbClr val="052118"/>
                </a:solidFill>
                <a:latin typeface="Andalus" panose="02020603050405020304" pitchFamily="18" charset="-78"/>
                <a:cs typeface="Andalus" panose="02020603050405020304" pitchFamily="18" charset="-78"/>
              </a:rPr>
            </a:br>
            <a:r>
              <a:rPr lang="en-US" sz="7200" dirty="0">
                <a:solidFill>
                  <a:srgbClr val="052118"/>
                </a:solidFill>
                <a:latin typeface="Andalus" panose="02020603050405020304" pitchFamily="18" charset="-78"/>
                <a:cs typeface="Andalus" panose="02020603050405020304" pitchFamily="18" charset="-78"/>
              </a:rPr>
              <a:t/>
            </a:r>
            <a:br>
              <a:rPr lang="en-US" sz="7200" dirty="0">
                <a:solidFill>
                  <a:srgbClr val="052118"/>
                </a:solidFill>
                <a:latin typeface="Andalus" panose="02020603050405020304" pitchFamily="18" charset="-78"/>
                <a:cs typeface="Andalus" panose="02020603050405020304" pitchFamily="18" charset="-78"/>
              </a:rPr>
            </a:br>
            <a:r>
              <a:rPr lang="en-US" sz="7200" dirty="0" smtClean="0">
                <a:solidFill>
                  <a:srgbClr val="052118"/>
                </a:solidFill>
                <a:latin typeface="Andalus" panose="02020603050405020304" pitchFamily="18" charset="-78"/>
                <a:cs typeface="Andalus" panose="02020603050405020304" pitchFamily="18" charset="-78"/>
              </a:rPr>
              <a:t/>
            </a:r>
            <a:br>
              <a:rPr lang="en-US" sz="7200" dirty="0" smtClean="0">
                <a:solidFill>
                  <a:srgbClr val="052118"/>
                </a:solidFill>
                <a:latin typeface="Andalus" panose="02020603050405020304" pitchFamily="18" charset="-78"/>
                <a:cs typeface="Andalus" panose="02020603050405020304" pitchFamily="18" charset="-78"/>
              </a:rPr>
            </a:br>
            <a:r>
              <a:rPr lang="en-US" sz="8900" dirty="0">
                <a:solidFill>
                  <a:srgbClr val="052118"/>
                </a:solidFill>
                <a:latin typeface="Andalus" panose="02020603050405020304" pitchFamily="18" charset="-78"/>
                <a:cs typeface="Andalus" panose="02020603050405020304" pitchFamily="18" charset="-78"/>
              </a:rPr>
              <a:t> </a:t>
            </a:r>
            <a:r>
              <a:rPr lang="en-US" sz="8900" dirty="0" smtClean="0">
                <a:solidFill>
                  <a:srgbClr val="052118"/>
                </a:solidFill>
                <a:latin typeface="Andalus" panose="02020603050405020304" pitchFamily="18" charset="-78"/>
                <a:cs typeface="Andalus" panose="02020603050405020304" pitchFamily="18" charset="-78"/>
              </a:rPr>
              <a:t>        </a:t>
            </a:r>
            <a:r>
              <a:rPr lang="en-US" sz="8900" dirty="0" smtClean="0">
                <a:solidFill>
                  <a:schemeClr val="bg1"/>
                </a:solidFill>
                <a:latin typeface="Andalus" panose="02020603050405020304" pitchFamily="18" charset="-78"/>
                <a:cs typeface="Andalus" panose="02020603050405020304" pitchFamily="18" charset="-78"/>
              </a:rPr>
              <a:t>Thank You </a:t>
            </a:r>
            <a:r>
              <a:rPr lang="en-US" sz="8900" dirty="0" smtClean="0">
                <a:solidFill>
                  <a:schemeClr val="bg1"/>
                </a:solidFill>
                <a:latin typeface="Andalus" panose="02020603050405020304" pitchFamily="18" charset="-78"/>
                <a:cs typeface="Andalus" panose="02020603050405020304" pitchFamily="18" charset="-78"/>
                <a:sym typeface="Wingdings" panose="05000000000000000000" pitchFamily="2" charset="2"/>
              </a:rPr>
              <a:t></a:t>
            </a:r>
            <a:endParaRPr lang="en-US" sz="8900" dirty="0">
              <a:solidFill>
                <a:schemeClr val="bg1"/>
              </a:solidFill>
              <a:latin typeface="Andalus" panose="02020603050405020304" pitchFamily="18" charset="-78"/>
              <a:cs typeface="Andalus" panose="02020603050405020304" pitchFamily="18" charset="-78"/>
            </a:endParaRPr>
          </a:p>
        </p:txBody>
      </p:sp>
      <p:pic>
        <p:nvPicPr>
          <p:cNvPr id="4" name="Picture 16" descr="Image result for studying laptop gi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4757"/>
            <a:ext cx="4078574" cy="240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735764"/>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000">
              <a:srgbClr val="990033"/>
            </a:gs>
            <a:gs pos="72000">
              <a:srgbClr val="FFC000"/>
            </a:gs>
          </a:gsLst>
          <a:path path="circle">
            <a:fillToRect l="50000" t="50000" r="100000" b="100000"/>
          </a:path>
        </a:gradFill>
        <a:effectLst/>
      </p:bgPr>
    </p:bg>
    <p:spTree>
      <p:nvGrpSpPr>
        <p:cNvPr id="1" name=""/>
        <p:cNvGrpSpPr/>
        <p:nvPr/>
      </p:nvGrpSpPr>
      <p:grpSpPr>
        <a:xfrm>
          <a:off x="0" y="0"/>
          <a:ext cx="0" cy="0"/>
          <a:chOff x="0" y="0"/>
          <a:chExt cx="0" cy="0"/>
        </a:xfrm>
      </p:grpSpPr>
      <p:pic>
        <p:nvPicPr>
          <p:cNvPr id="2" name="Picture 2" descr="Spark Features- Spark Architecture-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275"/>
            <a:ext cx="12192000" cy="6920275"/>
          </a:xfrm>
          <a:prstGeom prst="rect">
            <a:avLst/>
          </a:prstGeom>
          <a:gradFill>
            <a:gsLst>
              <a:gs pos="20000">
                <a:srgbClr val="0070C0"/>
              </a:gs>
              <a:gs pos="36000">
                <a:srgbClr val="00B0F0"/>
              </a:gs>
              <a:gs pos="47000">
                <a:schemeClr val="bg1"/>
              </a:gs>
            </a:gsLst>
            <a:path path="circle">
              <a:fillToRect l="50000" t="50000" r="100000" b="100000"/>
            </a:path>
          </a:gradFill>
        </p:spPr>
      </p:pic>
    </p:spTree>
    <p:extLst>
      <p:ext uri="{BB962C8B-B14F-4D97-AF65-F5344CB8AC3E}">
        <p14:creationId xmlns:p14="http://schemas.microsoft.com/office/powerpoint/2010/main" val="3118448899"/>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1" y="-174171"/>
            <a:ext cx="11150599" cy="1361526"/>
          </a:xfrm>
        </p:spPr>
        <p:txBody>
          <a:bodyPr>
            <a:normAutofit fontScale="90000"/>
          </a:bodyPr>
          <a:lstStyle/>
          <a:p>
            <a:r>
              <a:rPr lang="en-US" sz="4800" b="1" u="sng" dirty="0" smtClean="0">
                <a:solidFill>
                  <a:schemeClr val="accent6">
                    <a:lumMod val="75000"/>
                  </a:schemeClr>
                </a:solidFill>
              </a:rPr>
              <a:t/>
            </a:r>
            <a:br>
              <a:rPr lang="en-US" sz="4800" b="1" u="sng" dirty="0" smtClean="0">
                <a:solidFill>
                  <a:schemeClr val="accent6">
                    <a:lumMod val="75000"/>
                  </a:schemeClr>
                </a:solidFill>
              </a:rPr>
            </a:br>
            <a:r>
              <a:rPr lang="en-US" sz="5300" b="1" u="sng" dirty="0" smtClean="0">
                <a:solidFill>
                  <a:srgbClr val="7030A0"/>
                </a:solidFill>
              </a:rPr>
              <a:t>Advantages </a:t>
            </a:r>
            <a:r>
              <a:rPr lang="en-US" sz="5300" b="1" u="sng" dirty="0">
                <a:solidFill>
                  <a:srgbClr val="7030A0"/>
                </a:solidFill>
              </a:rPr>
              <a:t>of the spark:-</a:t>
            </a:r>
            <a:r>
              <a:rPr lang="en-US" sz="4800" b="1" u="sng" dirty="0">
                <a:solidFill>
                  <a:schemeClr val="accent6">
                    <a:lumMod val="75000"/>
                  </a:schemeClr>
                </a:solidFill>
              </a:rPr>
              <a:t/>
            </a:r>
            <a:br>
              <a:rPr lang="en-US" sz="4800" b="1" u="sng" dirty="0">
                <a:solidFill>
                  <a:schemeClr val="accent6">
                    <a:lumMod val="75000"/>
                  </a:schemeClr>
                </a:solidFill>
              </a:rPr>
            </a:br>
            <a:endParaRPr lang="en-US" sz="4800" b="1" u="sng" dirty="0">
              <a:solidFill>
                <a:schemeClr val="accent6">
                  <a:lumMod val="75000"/>
                </a:schemeClr>
              </a:solidFill>
            </a:endParaRPr>
          </a:p>
        </p:txBody>
      </p:sp>
      <p:sp>
        <p:nvSpPr>
          <p:cNvPr id="3" name="Content Placeholder 2"/>
          <p:cNvSpPr>
            <a:spLocks noGrp="1"/>
          </p:cNvSpPr>
          <p:nvPr>
            <p:ph idx="1"/>
          </p:nvPr>
        </p:nvSpPr>
        <p:spPr>
          <a:xfrm>
            <a:off x="0" y="941697"/>
            <a:ext cx="12017829" cy="5916304"/>
          </a:xfrm>
        </p:spPr>
        <p:txBody>
          <a:bodyPr>
            <a:normAutofit/>
          </a:bodyPr>
          <a:lstStyle/>
          <a:p>
            <a:pPr marL="457200" indent="-457200">
              <a:buFont typeface="+mj-lt"/>
              <a:buAutoNum type="arabicPeriod"/>
            </a:pPr>
            <a:r>
              <a:rPr lang="en-US" sz="2400" b="1" dirty="0" smtClean="0">
                <a:solidFill>
                  <a:srgbClr val="4457E4"/>
                </a:solidFill>
                <a:cs typeface="Andalus" panose="02020603050405020304" pitchFamily="18" charset="-78"/>
              </a:rPr>
              <a:t>Speed –</a:t>
            </a:r>
            <a:r>
              <a:rPr lang="en-US" dirty="0" smtClean="0">
                <a:solidFill>
                  <a:schemeClr val="accent6">
                    <a:lumMod val="50000"/>
                  </a:schemeClr>
                </a:solidFill>
              </a:rPr>
              <a:t/>
            </a:r>
            <a:br>
              <a:rPr lang="en-US" dirty="0" smtClean="0">
                <a:solidFill>
                  <a:schemeClr val="accent6">
                    <a:lumMod val="50000"/>
                  </a:schemeClr>
                </a:solidFill>
              </a:rPr>
            </a:br>
            <a:r>
              <a:rPr lang="en-US" sz="2000" dirty="0" smtClean="0">
                <a:solidFill>
                  <a:srgbClr val="990033"/>
                </a:solidFill>
              </a:rPr>
              <a:t>Spark runs up to 100 times faster than Hadoop MapReduce for large-scale data processing. It is also able to achieve this speed through controlled partitioning.</a:t>
            </a:r>
          </a:p>
          <a:p>
            <a:pPr marL="0" indent="0">
              <a:buNone/>
            </a:pPr>
            <a:endParaRPr lang="en-US" sz="2000" dirty="0" smtClean="0">
              <a:solidFill>
                <a:schemeClr val="accent6">
                  <a:lumMod val="50000"/>
                </a:schemeClr>
              </a:solidFill>
              <a:cs typeface="Andalus" panose="02020603050405020304" pitchFamily="18" charset="-78"/>
            </a:endParaRPr>
          </a:p>
          <a:p>
            <a:pPr marL="0" indent="0">
              <a:buNone/>
            </a:pPr>
            <a:r>
              <a:rPr lang="en-US" sz="2400" b="1" dirty="0" smtClean="0">
                <a:solidFill>
                  <a:srgbClr val="4457E4"/>
                </a:solidFill>
                <a:cs typeface="Andalus" panose="02020603050405020304" pitchFamily="18" charset="-78"/>
              </a:rPr>
              <a:t>      </a:t>
            </a:r>
            <a:r>
              <a:rPr lang="en-US" sz="2000" b="1" dirty="0" smtClean="0">
                <a:solidFill>
                  <a:srgbClr val="D60093"/>
                </a:solidFill>
                <a:cs typeface="Andalus" panose="02020603050405020304" pitchFamily="18" charset="-78"/>
              </a:rPr>
              <a:t>What is Partitioning?</a:t>
            </a:r>
          </a:p>
          <a:p>
            <a:pPr marL="457200" lvl="1" indent="0">
              <a:buNone/>
            </a:pPr>
            <a:r>
              <a:rPr lang="en-US" sz="2000" dirty="0" smtClean="0">
                <a:solidFill>
                  <a:srgbClr val="990033"/>
                </a:solidFill>
              </a:rPr>
              <a:t>Partitioning is distributing the data across the multiple nodes in order to reduce the network  I/O operations      load. We can perform the partitioning by two ways.</a:t>
            </a:r>
          </a:p>
          <a:p>
            <a:pPr marL="0" indent="0">
              <a:buNone/>
            </a:pPr>
            <a:endParaRPr lang="en-US" sz="1800" dirty="0">
              <a:solidFill>
                <a:srgbClr val="D60093"/>
              </a:solidFill>
            </a:endParaRPr>
          </a:p>
          <a:p>
            <a:pPr marL="457200" lvl="2" indent="0">
              <a:spcBef>
                <a:spcPts val="1000"/>
              </a:spcBef>
              <a:buNone/>
            </a:pPr>
            <a:r>
              <a:rPr lang="en-US" sz="1800" b="1" dirty="0" smtClean="0">
                <a:solidFill>
                  <a:srgbClr val="7030A0"/>
                </a:solidFill>
              </a:rPr>
              <a:t>1:  Hash Partitioning</a:t>
            </a:r>
          </a:p>
          <a:p>
            <a:pPr marL="457200" lvl="2" indent="0">
              <a:spcBef>
                <a:spcPts val="1000"/>
              </a:spcBef>
              <a:buNone/>
            </a:pPr>
            <a:r>
              <a:rPr lang="en-US" sz="1800" b="1" dirty="0" smtClean="0">
                <a:solidFill>
                  <a:srgbClr val="7030A0"/>
                </a:solidFill>
              </a:rPr>
              <a:t>2:  Range Partitioning</a:t>
            </a:r>
          </a:p>
          <a:p>
            <a:pPr marL="0" indent="0">
              <a:buNone/>
            </a:pPr>
            <a:endParaRPr lang="en-US" sz="2300" dirty="0">
              <a:solidFill>
                <a:schemeClr val="accent6">
                  <a:lumMod val="50000"/>
                </a:schemeClr>
              </a:solidFill>
            </a:endParaRPr>
          </a:p>
          <a:p>
            <a:pPr marL="514350" indent="-514350">
              <a:buFont typeface="+mj-lt"/>
              <a:buAutoNum type="arabicPeriod"/>
            </a:pPr>
            <a:endParaRPr lang="en-US" sz="2600" b="1" dirty="0" smtClean="0">
              <a:solidFill>
                <a:srgbClr val="002060"/>
              </a:solidFill>
            </a:endParaRPr>
          </a:p>
          <a:p>
            <a:pPr marL="514350" indent="-514350">
              <a:buFont typeface="+mj-lt"/>
              <a:buAutoNum type="arabicPeriod"/>
            </a:pPr>
            <a:endParaRPr lang="en-US" sz="2600" b="1" dirty="0">
              <a:solidFill>
                <a:srgbClr val="002060"/>
              </a:solidFill>
            </a:endParaRPr>
          </a:p>
          <a:p>
            <a:pPr marL="514350" indent="-514350">
              <a:buFont typeface="+mj-lt"/>
              <a:buAutoNum type="arabicPeriod"/>
            </a:pPr>
            <a:endParaRPr lang="en-US" sz="2200" dirty="0">
              <a:solidFill>
                <a:schemeClr val="accent6">
                  <a:lumMod val="50000"/>
                </a:schemeClr>
              </a:solidFill>
            </a:endParaRPr>
          </a:p>
          <a:p>
            <a:pPr marL="0" indent="0">
              <a:buNone/>
            </a:pPr>
            <a:endParaRPr lang="en-US" dirty="0" smtClean="0"/>
          </a:p>
          <a:p>
            <a:endParaRPr lang="en-US" dirty="0" smtClean="0"/>
          </a:p>
          <a:p>
            <a:endParaRPr lang="en-US" dirty="0"/>
          </a:p>
        </p:txBody>
      </p:sp>
      <p:sp>
        <p:nvSpPr>
          <p:cNvPr id="4"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543" y="4157713"/>
            <a:ext cx="3539320" cy="230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6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p15:prstTrans prst="origami"/>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67" y="239843"/>
            <a:ext cx="10625770" cy="1049311"/>
          </a:xfrm>
        </p:spPr>
        <p:txBody>
          <a:bodyPr>
            <a:normAutofit/>
          </a:bodyPr>
          <a:lstStyle/>
          <a:p>
            <a:r>
              <a:rPr lang="en-US" sz="1800" b="1" dirty="0" smtClean="0">
                <a:solidFill>
                  <a:srgbClr val="B03673"/>
                </a:solidFill>
              </a:rPr>
              <a:t>Employee Database:-</a:t>
            </a:r>
            <a:endParaRPr lang="en-US" sz="1800" b="1" dirty="0">
              <a:solidFill>
                <a:srgbClr val="B03673"/>
              </a:solidFill>
            </a:endParaRPr>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719015317"/>
              </p:ext>
            </p:extLst>
          </p:nvPr>
        </p:nvGraphicFramePr>
        <p:xfrm>
          <a:off x="627795" y="1289157"/>
          <a:ext cx="10012952" cy="3632868"/>
        </p:xfrm>
        <a:graphic>
          <a:graphicData uri="http://schemas.openxmlformats.org/drawingml/2006/table">
            <a:tbl>
              <a:tblPr firstRow="1" bandRow="1">
                <a:tableStyleId>{2A488322-F2BA-4B5B-9748-0D474271808F}</a:tableStyleId>
              </a:tblPr>
              <a:tblGrid>
                <a:gridCol w="1456944"/>
                <a:gridCol w="3108334"/>
                <a:gridCol w="2766173"/>
                <a:gridCol w="2681501"/>
              </a:tblGrid>
              <a:tr h="403652">
                <a:tc>
                  <a:txBody>
                    <a:bodyPr/>
                    <a:lstStyle/>
                    <a:p>
                      <a:pPr algn="ctr"/>
                      <a:r>
                        <a:rPr lang="en-US" dirty="0" err="1" smtClean="0"/>
                        <a:t>Employee_id</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err="1" smtClean="0"/>
                        <a:t>Employee_Name</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Salary</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err="1" smtClean="0"/>
                        <a:t>Blood_Group</a:t>
                      </a:r>
                      <a:endParaRPr lang="en-US" dirty="0"/>
                    </a:p>
                  </a:txBody>
                  <a:tcPr>
                    <a:lnB w="12700" cap="flat" cmpd="sng" algn="ctr">
                      <a:solidFill>
                        <a:schemeClr val="tx1"/>
                      </a:solidFill>
                      <a:prstDash val="solid"/>
                      <a:round/>
                      <a:headEnd type="none" w="med" len="med"/>
                      <a:tailEnd type="none" w="med" len="med"/>
                    </a:lnB>
                  </a:tcPr>
                </a:tc>
              </a:tr>
              <a:tr h="403652">
                <a:tc>
                  <a:txBody>
                    <a:bodyPr/>
                    <a:lstStyle/>
                    <a:p>
                      <a:pPr algn="ctr"/>
                      <a:r>
                        <a:rPr lang="en-US" b="1" dirty="0" smtClean="0"/>
                        <a:t>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Heena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90000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Ankita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50000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Preeta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40000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Satendra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100000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31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Sourabh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70000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98</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Venu</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80000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Lokesh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200000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O+</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52">
                <a:tc>
                  <a:txBody>
                    <a:bodyPr/>
                    <a:lstStyle/>
                    <a:p>
                      <a:pPr algn="ctr"/>
                      <a:r>
                        <a:rPr lang="en-US" b="1" dirty="0" smtClean="0"/>
                        <a:t>314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Shrey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60000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60966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91" y="0"/>
            <a:ext cx="10268262" cy="629587"/>
          </a:xfrm>
        </p:spPr>
        <p:txBody>
          <a:bodyPr>
            <a:normAutofit/>
          </a:bodyPr>
          <a:lstStyle/>
          <a:p>
            <a:r>
              <a:rPr lang="en-US" sz="1800" b="1" dirty="0" smtClean="0">
                <a:solidFill>
                  <a:srgbClr val="FF0066"/>
                </a:solidFill>
              </a:rPr>
              <a:t>  1</a:t>
            </a:r>
            <a:r>
              <a:rPr lang="en-US" sz="1800" b="1" dirty="0">
                <a:solidFill>
                  <a:srgbClr val="FF0066"/>
                </a:solidFill>
                <a:latin typeface="+mn-lt"/>
                <a:ea typeface="+mn-ea"/>
                <a:cs typeface="+mn-cs"/>
              </a:rPr>
              <a:t>:  Hash partitioning with number of partitions  &lt;  Number </a:t>
            </a:r>
            <a:r>
              <a:rPr lang="en-US" sz="1800" b="1">
                <a:solidFill>
                  <a:srgbClr val="FF0066"/>
                </a:solidFill>
                <a:latin typeface="+mn-lt"/>
                <a:ea typeface="+mn-ea"/>
                <a:cs typeface="+mn-cs"/>
              </a:rPr>
              <a:t>of </a:t>
            </a:r>
            <a:r>
              <a:rPr lang="en-US" sz="1800" b="1" smtClean="0">
                <a:solidFill>
                  <a:srgbClr val="FF0066"/>
                </a:solidFill>
                <a:latin typeface="+mn-lt"/>
                <a:ea typeface="+mn-ea"/>
                <a:cs typeface="+mn-cs"/>
              </a:rPr>
              <a:t>Cores</a:t>
            </a:r>
            <a:endParaRPr lang="en-US" sz="1800" b="1" dirty="0">
              <a:solidFill>
                <a:srgbClr val="FF0066"/>
              </a:solidFill>
              <a:latin typeface="+mn-lt"/>
              <a:ea typeface="+mn-ea"/>
              <a:cs typeface="+mn-cs"/>
            </a:endParaRPr>
          </a:p>
        </p:txBody>
      </p:sp>
      <p:sp>
        <p:nvSpPr>
          <p:cNvPr id="3" name="Content Placeholder 2"/>
          <p:cNvSpPr>
            <a:spLocks noGrp="1"/>
          </p:cNvSpPr>
          <p:nvPr>
            <p:ph idx="1"/>
          </p:nvPr>
        </p:nvSpPr>
        <p:spPr>
          <a:xfrm>
            <a:off x="327546" y="532263"/>
            <a:ext cx="11724545" cy="6441744"/>
          </a:xfrm>
        </p:spPr>
        <p:txBody>
          <a:bodyPr>
            <a:normAutofit fontScale="92500" lnSpcReduction="20000"/>
          </a:bodyPr>
          <a:lstStyle/>
          <a:p>
            <a:pPr marL="0" indent="0">
              <a:buNone/>
            </a:pPr>
            <a:r>
              <a:rPr lang="en-US" sz="1400" b="1" dirty="0">
                <a:solidFill>
                  <a:schemeClr val="accent2">
                    <a:lumMod val="75000"/>
                  </a:schemeClr>
                </a:solidFill>
              </a:rPr>
              <a:t>No of Partitions = 1</a:t>
            </a:r>
          </a:p>
          <a:p>
            <a:pPr marL="0" indent="0">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(4) %1     = 0</a:t>
            </a:r>
            <a:endParaRPr lang="en-US" sz="1400" b="1" dirty="0" smtClean="0">
              <a:solidFill>
                <a:schemeClr val="accent2">
                  <a:lumMod val="75000"/>
                </a:schemeClr>
              </a:solidFill>
            </a:endParaRPr>
          </a:p>
          <a:p>
            <a:pPr marL="0" indent="0">
              <a:lnSpc>
                <a:spcPct val="110000"/>
              </a:lnSpc>
              <a:buNone/>
            </a:pPr>
            <a:r>
              <a:rPr lang="en-US" sz="1400" dirty="0" err="1" smtClean="0">
                <a:solidFill>
                  <a:schemeClr val="accent6">
                    <a:lumMod val="50000"/>
                  </a:schemeClr>
                </a:solidFill>
              </a:rPr>
              <a:t>Partitoon</a:t>
            </a:r>
            <a:r>
              <a:rPr lang="en-US" sz="1400" dirty="0" smtClean="0">
                <a:solidFill>
                  <a:schemeClr val="accent6">
                    <a:lumMod val="50000"/>
                  </a:schemeClr>
                </a:solidFill>
              </a:rPr>
              <a:t> No= </a:t>
            </a:r>
            <a:r>
              <a:rPr lang="en-US" sz="1400" dirty="0" err="1" smtClean="0">
                <a:solidFill>
                  <a:schemeClr val="accent6">
                    <a:lumMod val="50000"/>
                  </a:schemeClr>
                </a:solidFill>
              </a:rPr>
              <a:t>HashCode</a:t>
            </a:r>
            <a:r>
              <a:rPr lang="en-US" sz="1400" dirty="0" smtClean="0">
                <a:solidFill>
                  <a:schemeClr val="accent6">
                    <a:lumMod val="50000"/>
                  </a:schemeClr>
                </a:solidFill>
              </a:rPr>
              <a:t> (6)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(11)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(17)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(31)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(98) %1   = 0 </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(100) %1 = 0</a:t>
            </a:r>
          </a:p>
          <a:p>
            <a:pPr marL="0" indent="0">
              <a:lnSpc>
                <a:spcPct val="110000"/>
              </a:lnSpc>
              <a:buNone/>
            </a:pPr>
            <a:r>
              <a:rPr lang="en-US" sz="1400" dirty="0" smtClean="0">
                <a:solidFill>
                  <a:schemeClr val="accent6">
                    <a:lumMod val="50000"/>
                  </a:schemeClr>
                </a:solidFill>
              </a:rPr>
              <a:t>Partition No= </a:t>
            </a:r>
            <a:r>
              <a:rPr lang="en-US" sz="1400" dirty="0" err="1" smtClean="0">
                <a:solidFill>
                  <a:schemeClr val="accent6">
                    <a:lumMod val="50000"/>
                  </a:schemeClr>
                </a:solidFill>
              </a:rPr>
              <a:t>HashCode</a:t>
            </a:r>
            <a:r>
              <a:rPr lang="en-US" sz="1400" dirty="0" smtClean="0">
                <a:solidFill>
                  <a:schemeClr val="accent6">
                    <a:lumMod val="50000"/>
                  </a:schemeClr>
                </a:solidFill>
              </a:rPr>
              <a:t> (314) %1 =  0                                                                                                                    </a:t>
            </a:r>
          </a:p>
          <a:p>
            <a:pPr marL="0" indent="0">
              <a:buNone/>
            </a:pPr>
            <a:endParaRPr lang="en-US" sz="1700"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pPr marL="0" indent="0">
              <a:buNone/>
            </a:pPr>
            <a:endParaRPr lang="en-US" sz="1600" dirty="0"/>
          </a:p>
          <a:p>
            <a:pPr marL="0" indent="0">
              <a:buNone/>
            </a:pPr>
            <a:endParaRPr lang="en-US" sz="1600" dirty="0" smtClean="0"/>
          </a:p>
          <a:p>
            <a:r>
              <a:rPr lang="en-US" sz="1900" smtClean="0"/>
              <a:t>      </a:t>
            </a:r>
            <a:r>
              <a:rPr lang="en-US" sz="1900" b="1" smtClean="0">
                <a:solidFill>
                  <a:srgbClr val="FF0066"/>
                </a:solidFill>
              </a:rPr>
              <a:t> CORE </a:t>
            </a:r>
            <a:r>
              <a:rPr lang="en-US" sz="1900" b="1" dirty="0" smtClean="0">
                <a:solidFill>
                  <a:srgbClr val="FF0066"/>
                </a:solidFill>
              </a:rPr>
              <a:t>-</a:t>
            </a:r>
            <a:r>
              <a:rPr lang="en-US" sz="1900" b="1" smtClean="0">
                <a:solidFill>
                  <a:srgbClr val="FF0066"/>
                </a:solidFill>
              </a:rPr>
              <a:t>0                                                          CORE </a:t>
            </a:r>
            <a:r>
              <a:rPr lang="en-US" sz="1900" b="1" dirty="0" smtClean="0">
                <a:solidFill>
                  <a:srgbClr val="FF0066"/>
                </a:solidFill>
              </a:rPr>
              <a:t>-</a:t>
            </a:r>
            <a:r>
              <a:rPr lang="en-US" sz="1900" b="1" smtClean="0">
                <a:solidFill>
                  <a:srgbClr val="FF0066"/>
                </a:solidFill>
              </a:rPr>
              <a:t>1                                                CORE </a:t>
            </a:r>
            <a:r>
              <a:rPr lang="en-US" sz="1900" b="1" dirty="0" smtClean="0">
                <a:solidFill>
                  <a:srgbClr val="FF0066"/>
                </a:solidFill>
              </a:rPr>
              <a:t>-</a:t>
            </a:r>
            <a:r>
              <a:rPr lang="en-US" sz="1900" b="1" smtClean="0">
                <a:solidFill>
                  <a:srgbClr val="FF0066"/>
                </a:solidFill>
              </a:rPr>
              <a:t>2                                    CORE </a:t>
            </a:r>
            <a:r>
              <a:rPr lang="en-US" sz="1900" b="1" dirty="0" smtClean="0">
                <a:solidFill>
                  <a:srgbClr val="FF0066"/>
                </a:solidFill>
              </a:rPr>
              <a:t>-3</a:t>
            </a:r>
            <a:endParaRPr lang="en-US" sz="1900" dirty="0" smtClean="0"/>
          </a:p>
        </p:txBody>
      </p:sp>
      <p:sp>
        <p:nvSpPr>
          <p:cNvPr id="5" name="Can 4"/>
          <p:cNvSpPr/>
          <p:nvPr/>
        </p:nvSpPr>
        <p:spPr>
          <a:xfrm>
            <a:off x="548611" y="3669420"/>
            <a:ext cx="2576658" cy="2521290"/>
          </a:xfrm>
          <a:prstGeom prst="can">
            <a:avLst>
              <a:gd name="adj" fmla="val 8411"/>
            </a:avLst>
          </a:prstGeom>
          <a:ln/>
        </p:spPr>
        <p:style>
          <a:lnRef idx="3">
            <a:schemeClr val="lt1"/>
          </a:lnRef>
          <a:fillRef idx="1">
            <a:schemeClr val="accent6"/>
          </a:fillRef>
          <a:effectRef idx="1">
            <a:schemeClr val="accent6"/>
          </a:effectRef>
          <a:fontRef idx="minor">
            <a:schemeClr val="lt1"/>
          </a:fontRef>
        </p:style>
        <p:txBody>
          <a:bodyPr rtlCol="0" anchor="ctr"/>
          <a:lstStyle/>
          <a:p>
            <a:endParaRPr lang="en-US" dirty="0" smtClean="0">
              <a:solidFill>
                <a:schemeClr val="bg1"/>
              </a:solidFill>
            </a:endParaRPr>
          </a:p>
          <a:p>
            <a:endParaRPr lang="en-US" dirty="0">
              <a:solidFill>
                <a:schemeClr val="bg1"/>
              </a:solidFill>
            </a:endParaRPr>
          </a:p>
          <a:p>
            <a:pPr algn="ctr"/>
            <a:endParaRPr lang="en-US" dirty="0" smtClean="0">
              <a:solidFill>
                <a:schemeClr val="bg1"/>
              </a:solidFill>
            </a:endParaRPr>
          </a:p>
          <a:p>
            <a:pPr algn="ctr"/>
            <a:endParaRPr lang="en-US" b="1" dirty="0">
              <a:solidFill>
                <a:schemeClr val="bg1"/>
              </a:solidFill>
            </a:endParaRPr>
          </a:p>
          <a:p>
            <a:pPr algn="ctr"/>
            <a:r>
              <a:rPr lang="en-US" b="1" dirty="0" smtClean="0">
                <a:solidFill>
                  <a:schemeClr val="bg1"/>
                </a:solidFill>
              </a:rPr>
              <a:t>6,Ankita,50000,B+</a:t>
            </a:r>
            <a:endParaRPr lang="en-US" b="1" dirty="0">
              <a:solidFill>
                <a:schemeClr val="bg1"/>
              </a:solidFill>
            </a:endParaRPr>
          </a:p>
          <a:p>
            <a:pPr algn="ctr"/>
            <a:r>
              <a:rPr lang="en-US" b="1" dirty="0">
                <a:solidFill>
                  <a:schemeClr val="bg1"/>
                </a:solidFill>
              </a:rPr>
              <a:t>31,Sourabh,70000,B+     </a:t>
            </a:r>
            <a:r>
              <a:rPr lang="en-US" b="1" dirty="0" smtClean="0">
                <a:solidFill>
                  <a:schemeClr val="bg1"/>
                </a:solidFill>
              </a:rPr>
              <a:t>100,Lokesh,200000O</a:t>
            </a:r>
            <a:r>
              <a:rPr lang="en-US" b="1" dirty="0">
                <a:solidFill>
                  <a:schemeClr val="bg1"/>
                </a:solidFill>
              </a:rPr>
              <a:t>+    </a:t>
            </a:r>
            <a:r>
              <a:rPr lang="en-US" b="1" dirty="0" smtClean="0">
                <a:solidFill>
                  <a:schemeClr val="bg1"/>
                </a:solidFill>
              </a:rPr>
              <a:t>4,Heena,90000,A+</a:t>
            </a:r>
          </a:p>
          <a:p>
            <a:pPr algn="ctr"/>
            <a:r>
              <a:rPr lang="en-US" b="1" dirty="0" smtClean="0">
                <a:solidFill>
                  <a:schemeClr val="bg1"/>
                </a:solidFill>
              </a:rPr>
              <a:t>17,Satendra,100000,A+</a:t>
            </a:r>
          </a:p>
          <a:p>
            <a:pPr algn="ctr"/>
            <a:r>
              <a:rPr lang="en-US" b="1" dirty="0" smtClean="0">
                <a:solidFill>
                  <a:schemeClr val="bg1"/>
                </a:solidFill>
              </a:rPr>
              <a:t>98,Venu,80000,B+</a:t>
            </a:r>
          </a:p>
          <a:p>
            <a:pPr algn="ctr"/>
            <a:r>
              <a:rPr lang="en-US" b="1" dirty="0" smtClean="0">
                <a:solidFill>
                  <a:schemeClr val="bg1"/>
                </a:solidFill>
              </a:rPr>
              <a:t>314,Shrey,60000,A+</a:t>
            </a:r>
          </a:p>
          <a:p>
            <a:pPr algn="ctr"/>
            <a:r>
              <a:rPr lang="en-US" b="1" dirty="0" smtClean="0">
                <a:solidFill>
                  <a:schemeClr val="bg1"/>
                </a:solidFill>
              </a:rPr>
              <a:t>11,Preeta,40000,O+</a:t>
            </a:r>
          </a:p>
          <a:p>
            <a:pPr algn="ctr"/>
            <a:r>
              <a:rPr lang="en-US" dirty="0" smtClean="0">
                <a:solidFill>
                  <a:schemeClr val="bg1"/>
                </a:solidFill>
              </a:rPr>
              <a:t>     </a:t>
            </a:r>
          </a:p>
          <a:p>
            <a:pPr algn="ctr"/>
            <a:endParaRPr lang="en-US" b="1" dirty="0">
              <a:solidFill>
                <a:schemeClr val="bg1"/>
              </a:solidFill>
            </a:endParaRPr>
          </a:p>
          <a:p>
            <a:endParaRPr lang="en-US" dirty="0">
              <a:solidFill>
                <a:schemeClr val="bg1"/>
              </a:solidFill>
            </a:endParaRPr>
          </a:p>
        </p:txBody>
      </p:sp>
      <p:sp>
        <p:nvSpPr>
          <p:cNvPr id="6" name="Can 5"/>
          <p:cNvSpPr/>
          <p:nvPr/>
        </p:nvSpPr>
        <p:spPr>
          <a:xfrm>
            <a:off x="9777296" y="4264073"/>
            <a:ext cx="2173141" cy="1926638"/>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solidFill>
                <a:schemeClr val="bg1"/>
              </a:solidFill>
            </a:endParaRPr>
          </a:p>
        </p:txBody>
      </p:sp>
      <p:sp>
        <p:nvSpPr>
          <p:cNvPr id="7" name="Can 6"/>
          <p:cNvSpPr/>
          <p:nvPr/>
        </p:nvSpPr>
        <p:spPr>
          <a:xfrm>
            <a:off x="6830537" y="4264073"/>
            <a:ext cx="2274794" cy="1926637"/>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tx1"/>
              </a:solidFill>
            </a:endParaRPr>
          </a:p>
        </p:txBody>
      </p:sp>
      <p:sp>
        <p:nvSpPr>
          <p:cNvPr id="8" name="Can 7"/>
          <p:cNvSpPr/>
          <p:nvPr/>
        </p:nvSpPr>
        <p:spPr>
          <a:xfrm>
            <a:off x="3797234" y="4194918"/>
            <a:ext cx="2361338" cy="1995792"/>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endParaRPr lang="en-US" dirty="0">
              <a:solidFill>
                <a:schemeClr val="bg1"/>
              </a:solidFill>
            </a:endParaRPr>
          </a:p>
        </p:txBody>
      </p:sp>
    </p:spTree>
    <p:extLst>
      <p:ext uri="{BB962C8B-B14F-4D97-AF65-F5344CB8AC3E}">
        <p14:creationId xmlns:p14="http://schemas.microsoft.com/office/powerpoint/2010/main" val="366057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27830" cy="749508"/>
          </a:xfrm>
        </p:spPr>
        <p:txBody>
          <a:bodyPr>
            <a:normAutofit fontScale="90000"/>
          </a:bodyPr>
          <a:lstStyle/>
          <a:p>
            <a:r>
              <a:rPr lang="en-US" sz="1600" b="1" dirty="0" smtClean="0">
                <a:solidFill>
                  <a:srgbClr val="FF0066"/>
                </a:solidFill>
              </a:rPr>
              <a:t/>
            </a:r>
            <a:br>
              <a:rPr lang="en-US" sz="1600" b="1" dirty="0" smtClean="0">
                <a:solidFill>
                  <a:srgbClr val="FF0066"/>
                </a:solidFill>
              </a:rPr>
            </a:br>
            <a:r>
              <a:rPr lang="en-US" sz="1600" b="1" dirty="0" smtClean="0">
                <a:solidFill>
                  <a:srgbClr val="FF0066"/>
                </a:solidFill>
              </a:rPr>
              <a:t/>
            </a:r>
            <a:br>
              <a:rPr lang="en-US" sz="1600" b="1" dirty="0" smtClean="0">
                <a:solidFill>
                  <a:srgbClr val="FF0066"/>
                </a:solidFill>
              </a:rPr>
            </a:br>
            <a:r>
              <a:rPr lang="en-US" sz="2000" b="1" dirty="0">
                <a:solidFill>
                  <a:srgbClr val="FF0066"/>
                </a:solidFill>
              </a:rPr>
              <a:t/>
            </a:r>
            <a:br>
              <a:rPr lang="en-US" sz="2000" b="1" dirty="0">
                <a:solidFill>
                  <a:srgbClr val="FF0066"/>
                </a:solidFill>
              </a:rPr>
            </a:br>
            <a:r>
              <a:rPr lang="en-US" sz="2000" b="1" dirty="0">
                <a:solidFill>
                  <a:srgbClr val="FF0066"/>
                </a:solidFill>
                <a:latin typeface="+mn-lt"/>
                <a:ea typeface="+mn-ea"/>
                <a:cs typeface="+mn-cs"/>
              </a:rPr>
              <a:t>2.Hash partitioning with number of partitions  =  Number </a:t>
            </a:r>
            <a:r>
              <a:rPr lang="en-US" sz="2000" b="1">
                <a:solidFill>
                  <a:srgbClr val="FF0066"/>
                </a:solidFill>
                <a:latin typeface="+mn-lt"/>
                <a:ea typeface="+mn-ea"/>
                <a:cs typeface="+mn-cs"/>
              </a:rPr>
              <a:t>of </a:t>
            </a:r>
            <a:r>
              <a:rPr lang="en-US" sz="2000" b="1" smtClean="0">
                <a:solidFill>
                  <a:srgbClr val="FF0066"/>
                </a:solidFill>
                <a:latin typeface="+mn-lt"/>
                <a:ea typeface="+mn-ea"/>
                <a:cs typeface="+mn-cs"/>
              </a:rPr>
              <a:t>Cores</a:t>
            </a:r>
            <a:r>
              <a:rPr lang="en-US" sz="2000" b="1" dirty="0">
                <a:solidFill>
                  <a:srgbClr val="FF0066"/>
                </a:solidFill>
                <a:latin typeface="+mn-lt"/>
                <a:ea typeface="+mn-ea"/>
                <a:cs typeface="+mn-cs"/>
              </a:rPr>
              <a:t/>
            </a:r>
            <a:br>
              <a:rPr lang="en-US" sz="2000" b="1" dirty="0">
                <a:solidFill>
                  <a:srgbClr val="FF0066"/>
                </a:solidFill>
                <a:latin typeface="+mn-lt"/>
                <a:ea typeface="+mn-ea"/>
                <a:cs typeface="+mn-cs"/>
              </a:rPr>
            </a:br>
            <a:r>
              <a:rPr lang="en-US" sz="2200" b="1" dirty="0" smtClean="0">
                <a:solidFill>
                  <a:srgbClr val="FF0066"/>
                </a:solidFill>
              </a:rPr>
              <a:t/>
            </a:r>
            <a:br>
              <a:rPr lang="en-US" sz="2200" b="1" dirty="0" smtClean="0">
                <a:solidFill>
                  <a:srgbClr val="FF0066"/>
                </a:solidFill>
              </a:rPr>
            </a:br>
            <a:r>
              <a:rPr lang="en-US" sz="1600" b="1" dirty="0" smtClean="0">
                <a:solidFill>
                  <a:srgbClr val="FF0066"/>
                </a:solidFill>
              </a:rPr>
              <a:t/>
            </a:r>
            <a:br>
              <a:rPr lang="en-US" sz="1600" b="1" dirty="0" smtClean="0">
                <a:solidFill>
                  <a:srgbClr val="FF0066"/>
                </a:solidFill>
              </a:rPr>
            </a:br>
            <a:r>
              <a:rPr lang="en-US" sz="1600" b="1" dirty="0" smtClean="0">
                <a:solidFill>
                  <a:srgbClr val="FF0066"/>
                </a:solidFill>
              </a:rPr>
              <a:t/>
            </a:r>
            <a:br>
              <a:rPr lang="en-US" sz="1600" b="1" dirty="0" smtClean="0">
                <a:solidFill>
                  <a:srgbClr val="FF0066"/>
                </a:solidFill>
              </a:rPr>
            </a:br>
            <a:endParaRPr lang="en-US" sz="1600" b="1" dirty="0">
              <a:solidFill>
                <a:srgbClr val="FF0066"/>
              </a:solidFill>
            </a:endParaRPr>
          </a:p>
        </p:txBody>
      </p:sp>
      <p:sp>
        <p:nvSpPr>
          <p:cNvPr id="3" name="Content Placeholder 2"/>
          <p:cNvSpPr>
            <a:spLocks noGrp="1"/>
          </p:cNvSpPr>
          <p:nvPr>
            <p:ph idx="1"/>
          </p:nvPr>
        </p:nvSpPr>
        <p:spPr>
          <a:xfrm>
            <a:off x="294236" y="518615"/>
            <a:ext cx="11652924" cy="6590305"/>
          </a:xfrm>
        </p:spPr>
        <p:txBody>
          <a:bodyPr>
            <a:normAutofit/>
          </a:bodyPr>
          <a:lstStyle/>
          <a:p>
            <a:pPr marL="0" indent="0">
              <a:lnSpc>
                <a:spcPct val="70000"/>
              </a:lnSpc>
              <a:buNone/>
            </a:pPr>
            <a:r>
              <a:rPr lang="en-US" sz="1300" b="1" dirty="0">
                <a:solidFill>
                  <a:schemeClr val="accent2">
                    <a:lumMod val="75000"/>
                  </a:schemeClr>
                </a:solidFill>
              </a:rPr>
              <a:t>No of Partitions = 4</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(4) %4    = 0</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(6) %4    =  2</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(11) %4  = 3</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(17) %4  = 1</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(31) %4  =  3</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(98) %4  = 2</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(100) %4  = 0</a:t>
            </a:r>
          </a:p>
          <a:p>
            <a:pPr marL="0" indent="0">
              <a:buNone/>
            </a:pPr>
            <a:r>
              <a:rPr lang="en-US" sz="1300" dirty="0" smtClean="0">
                <a:solidFill>
                  <a:schemeClr val="accent6">
                    <a:lumMod val="50000"/>
                  </a:schemeClr>
                </a:solidFill>
              </a:rPr>
              <a:t>Partition No= </a:t>
            </a:r>
            <a:r>
              <a:rPr lang="en-US" sz="1300" dirty="0" err="1">
                <a:solidFill>
                  <a:schemeClr val="accent6">
                    <a:lumMod val="50000"/>
                  </a:schemeClr>
                </a:solidFill>
              </a:rPr>
              <a:t>HashCode</a:t>
            </a:r>
            <a:r>
              <a:rPr lang="en-US" sz="1300" dirty="0">
                <a:solidFill>
                  <a:schemeClr val="accent6">
                    <a:lumMod val="50000"/>
                  </a:schemeClr>
                </a:solidFill>
              </a:rPr>
              <a:t> (314) %4  =  0                                                                                              </a:t>
            </a:r>
          </a:p>
          <a:p>
            <a:pPr marL="0" indent="0">
              <a:buNone/>
            </a:pPr>
            <a:endParaRPr lang="en-US" sz="1600" dirty="0" smtClean="0">
              <a:solidFill>
                <a:srgbClr val="FF0000"/>
              </a:solidFill>
            </a:endParaRPr>
          </a:p>
          <a:p>
            <a:pPr marL="0" indent="0">
              <a:buNone/>
            </a:pPr>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endParaRPr lang="en-US" sz="1600" dirty="0"/>
          </a:p>
          <a:p>
            <a:r>
              <a:rPr lang="en-US" sz="1600" b="1" smtClean="0">
                <a:solidFill>
                  <a:srgbClr val="FF0066"/>
                </a:solidFill>
              </a:rPr>
              <a:t>         CORE </a:t>
            </a:r>
            <a:r>
              <a:rPr lang="en-US" sz="1600" b="1" dirty="0" smtClean="0">
                <a:solidFill>
                  <a:srgbClr val="FF0066"/>
                </a:solidFill>
              </a:rPr>
              <a:t>-</a:t>
            </a:r>
            <a:r>
              <a:rPr lang="en-US" sz="1600" b="1" smtClean="0">
                <a:solidFill>
                  <a:srgbClr val="FF0066"/>
                </a:solidFill>
              </a:rPr>
              <a:t>0                                                     CORE </a:t>
            </a:r>
            <a:r>
              <a:rPr lang="en-US" sz="1600" b="1" dirty="0" smtClean="0">
                <a:solidFill>
                  <a:srgbClr val="FF0066"/>
                </a:solidFill>
              </a:rPr>
              <a:t>-</a:t>
            </a:r>
            <a:r>
              <a:rPr lang="en-US" sz="1600" b="1" smtClean="0">
                <a:solidFill>
                  <a:srgbClr val="FF0066"/>
                </a:solidFill>
              </a:rPr>
              <a:t>1                                                              CORE </a:t>
            </a:r>
            <a:r>
              <a:rPr lang="en-US" sz="1600" b="1" dirty="0" smtClean="0">
                <a:solidFill>
                  <a:srgbClr val="FF0066"/>
                </a:solidFill>
              </a:rPr>
              <a:t>-</a:t>
            </a:r>
            <a:r>
              <a:rPr lang="en-US" sz="1600" b="1" smtClean="0">
                <a:solidFill>
                  <a:srgbClr val="FF0066"/>
                </a:solidFill>
              </a:rPr>
              <a:t>2                                              CORE </a:t>
            </a:r>
            <a:r>
              <a:rPr lang="en-US" sz="1600" b="1" dirty="0" smtClean="0">
                <a:solidFill>
                  <a:srgbClr val="FF0066"/>
                </a:solidFill>
              </a:rPr>
              <a:t>-3</a:t>
            </a:r>
            <a:endParaRPr lang="en-US" sz="1600" b="1" dirty="0" smtClean="0"/>
          </a:p>
        </p:txBody>
      </p:sp>
      <p:sp>
        <p:nvSpPr>
          <p:cNvPr id="5" name="Can 4"/>
          <p:cNvSpPr/>
          <p:nvPr/>
        </p:nvSpPr>
        <p:spPr>
          <a:xfrm>
            <a:off x="294236" y="4194076"/>
            <a:ext cx="2333623" cy="1785582"/>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solidFill>
                <a:schemeClr val="tx1"/>
              </a:solidFill>
            </a:endParaRPr>
          </a:p>
          <a:p>
            <a:pPr algn="ctr"/>
            <a:r>
              <a:rPr lang="en-US" b="1" dirty="0">
                <a:solidFill>
                  <a:schemeClr val="tx1"/>
                </a:solidFill>
              </a:rPr>
              <a:t>4,Heena,90000,A+</a:t>
            </a:r>
          </a:p>
          <a:p>
            <a:pPr algn="ctr"/>
            <a:r>
              <a:rPr lang="en-US" b="1" dirty="0" smtClean="0">
                <a:solidFill>
                  <a:schemeClr val="tx1"/>
                </a:solidFill>
              </a:rPr>
              <a:t>100,Lokesh,200000,O</a:t>
            </a:r>
            <a:r>
              <a:rPr lang="en-US" b="1" dirty="0">
                <a:solidFill>
                  <a:schemeClr val="tx1"/>
                </a:solidFill>
              </a:rPr>
              <a:t>+</a:t>
            </a:r>
          </a:p>
          <a:p>
            <a:pPr algn="ctr"/>
            <a:r>
              <a:rPr lang="en-US" b="1" dirty="0">
                <a:solidFill>
                  <a:schemeClr val="tx1"/>
                </a:solidFill>
              </a:rPr>
              <a:t>314,Shrey,60000,A+</a:t>
            </a:r>
          </a:p>
        </p:txBody>
      </p:sp>
      <p:sp>
        <p:nvSpPr>
          <p:cNvPr id="6" name="Can 5"/>
          <p:cNvSpPr/>
          <p:nvPr/>
        </p:nvSpPr>
        <p:spPr>
          <a:xfrm>
            <a:off x="9541401" y="4067582"/>
            <a:ext cx="2173141" cy="192663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11,Preeta,40000,O</a:t>
            </a:r>
            <a:r>
              <a:rPr lang="en-US" b="1" dirty="0" smtClean="0">
                <a:solidFill>
                  <a:schemeClr val="tx1"/>
                </a:solidFill>
              </a:rPr>
              <a:t>+</a:t>
            </a:r>
          </a:p>
          <a:p>
            <a:pPr algn="ctr"/>
            <a:r>
              <a:rPr lang="en-US" b="1" dirty="0">
                <a:solidFill>
                  <a:schemeClr val="tx1"/>
                </a:solidFill>
              </a:rPr>
              <a:t>31,Sourabh,70000,B+</a:t>
            </a:r>
          </a:p>
        </p:txBody>
      </p:sp>
      <p:sp>
        <p:nvSpPr>
          <p:cNvPr id="7" name="Can 6"/>
          <p:cNvSpPr/>
          <p:nvPr/>
        </p:nvSpPr>
        <p:spPr>
          <a:xfrm>
            <a:off x="6349992" y="4123548"/>
            <a:ext cx="2375260" cy="192663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6,Ankita,50000,B</a:t>
            </a:r>
            <a:r>
              <a:rPr lang="en-US" b="1" dirty="0" smtClean="0">
                <a:solidFill>
                  <a:schemeClr val="tx1"/>
                </a:solidFill>
              </a:rPr>
              <a:t>+</a:t>
            </a:r>
          </a:p>
          <a:p>
            <a:pPr algn="ctr"/>
            <a:r>
              <a:rPr lang="en-US" b="1" dirty="0">
                <a:solidFill>
                  <a:schemeClr val="tx1"/>
                </a:solidFill>
              </a:rPr>
              <a:t>98,Venu,80000,B</a:t>
            </a:r>
            <a:r>
              <a:rPr lang="en-US" dirty="0">
                <a:solidFill>
                  <a:schemeClr val="tx1"/>
                </a:solidFill>
              </a:rPr>
              <a:t>+</a:t>
            </a:r>
          </a:p>
        </p:txBody>
      </p:sp>
      <p:sp>
        <p:nvSpPr>
          <p:cNvPr id="8" name="Can 7"/>
          <p:cNvSpPr/>
          <p:nvPr/>
        </p:nvSpPr>
        <p:spPr>
          <a:xfrm>
            <a:off x="3309337" y="4123548"/>
            <a:ext cx="2259538" cy="1897515"/>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tx1"/>
                </a:solidFill>
              </a:rPr>
              <a:t>17,Satendra,100000,A+</a:t>
            </a:r>
          </a:p>
        </p:txBody>
      </p:sp>
    </p:spTree>
    <p:extLst>
      <p:ext uri="{BB962C8B-B14F-4D97-AF65-F5344CB8AC3E}">
        <p14:creationId xmlns:p14="http://schemas.microsoft.com/office/powerpoint/2010/main" val="27436815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9591" y="641445"/>
            <a:ext cx="11876834" cy="6216556"/>
          </a:xfrm>
        </p:spPr>
        <p:txBody>
          <a:bodyPr>
            <a:normAutofit fontScale="70000" lnSpcReduction="20000"/>
          </a:bodyPr>
          <a:lstStyle/>
          <a:p>
            <a:pPr marL="0" indent="0">
              <a:buNone/>
            </a:pPr>
            <a:r>
              <a:rPr lang="en-US" sz="1900" b="1" dirty="0" smtClean="0">
                <a:solidFill>
                  <a:schemeClr val="accent2">
                    <a:lumMod val="75000"/>
                  </a:schemeClr>
                </a:solidFill>
              </a:rPr>
              <a:t>No of Partitions = 8</a:t>
            </a:r>
          </a:p>
          <a:p>
            <a:pPr marL="0" indent="0">
              <a:lnSpc>
                <a:spcPct val="110000"/>
              </a:lnSpc>
              <a:buNone/>
            </a:pPr>
            <a:r>
              <a:rPr lang="en-US" sz="1800" dirty="0" smtClean="0">
                <a:solidFill>
                  <a:schemeClr val="accent6">
                    <a:lumMod val="50000"/>
                  </a:schemeClr>
                </a:solidFill>
              </a:rPr>
              <a:t>Partition No= </a:t>
            </a:r>
            <a:r>
              <a:rPr lang="en-US" sz="1800" dirty="0" err="1">
                <a:solidFill>
                  <a:schemeClr val="accent6">
                    <a:lumMod val="50000"/>
                  </a:schemeClr>
                </a:solidFill>
              </a:rPr>
              <a:t>HashCode</a:t>
            </a:r>
            <a:r>
              <a:rPr lang="en-US" sz="1800" dirty="0">
                <a:solidFill>
                  <a:schemeClr val="accent6">
                    <a:lumMod val="50000"/>
                  </a:schemeClr>
                </a:solidFill>
              </a:rPr>
              <a:t> (4) %8     = 1</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(6) %8     =</a:t>
            </a:r>
            <a:r>
              <a:rPr lang="en-US" sz="1800" dirty="0" smtClean="0">
                <a:solidFill>
                  <a:srgbClr val="FF0000"/>
                </a:solidFill>
              </a:rPr>
              <a:t> 6</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(11) %8   = 3</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(17) %8   = 1</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(31) %8   = </a:t>
            </a:r>
            <a:r>
              <a:rPr lang="en-US" sz="1800" dirty="0" smtClean="0">
                <a:solidFill>
                  <a:srgbClr val="FF0000"/>
                </a:solidFill>
              </a:rPr>
              <a:t>7</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(98) %8   = 2 </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(100) %8 =</a:t>
            </a:r>
            <a:r>
              <a:rPr lang="en-US" sz="1800" dirty="0" smtClean="0">
                <a:solidFill>
                  <a:srgbClr val="FF0000"/>
                </a:solidFill>
              </a:rPr>
              <a:t> 4</a:t>
            </a:r>
          </a:p>
          <a:p>
            <a:pPr marL="0" indent="0">
              <a:lnSpc>
                <a:spcPct val="110000"/>
              </a:lnSpc>
              <a:buNone/>
            </a:pPr>
            <a:r>
              <a:rPr lang="en-US" sz="1800" dirty="0" smtClean="0">
                <a:solidFill>
                  <a:schemeClr val="accent6">
                    <a:lumMod val="50000"/>
                  </a:schemeClr>
                </a:solidFill>
              </a:rPr>
              <a:t>Partition No= </a:t>
            </a:r>
            <a:r>
              <a:rPr lang="en-US" sz="1800" dirty="0" err="1" smtClean="0">
                <a:solidFill>
                  <a:schemeClr val="accent6">
                    <a:lumMod val="50000"/>
                  </a:schemeClr>
                </a:solidFill>
              </a:rPr>
              <a:t>HashCode</a:t>
            </a:r>
            <a:r>
              <a:rPr lang="en-US" sz="1800" dirty="0" smtClean="0">
                <a:solidFill>
                  <a:schemeClr val="accent6">
                    <a:lumMod val="50000"/>
                  </a:schemeClr>
                </a:solidFill>
              </a:rPr>
              <a:t> (314) %8 =  2                                                                                                                    </a:t>
            </a:r>
          </a:p>
          <a:p>
            <a:pPr marL="0" indent="0">
              <a:buNone/>
            </a:pPr>
            <a:endParaRPr lang="en-US" sz="1700" dirty="0" smtClean="0">
              <a:solidFill>
                <a:srgbClr val="FF0000"/>
              </a:solidFill>
            </a:endParaRPr>
          </a:p>
          <a:p>
            <a:pPr marL="0" indent="0">
              <a:buNone/>
            </a:pPr>
            <a:r>
              <a:rPr lang="en-US" sz="1900" b="1" dirty="0" smtClean="0">
                <a:solidFill>
                  <a:srgbClr val="FF0066"/>
                </a:solidFill>
              </a:rPr>
              <a:t>6,Ankita,50000,B+   4</a:t>
            </a:r>
            <a:r>
              <a:rPr lang="en-US" sz="1900" b="1" baseline="30000" dirty="0" smtClean="0">
                <a:solidFill>
                  <a:srgbClr val="FF0066"/>
                </a:solidFill>
              </a:rPr>
              <a:t>th</a:t>
            </a:r>
            <a:r>
              <a:rPr lang="en-US" sz="1900" b="1" dirty="0" smtClean="0">
                <a:solidFill>
                  <a:srgbClr val="FF0066"/>
                </a:solidFill>
              </a:rPr>
              <a:t> partition </a:t>
            </a:r>
          </a:p>
          <a:p>
            <a:pPr marL="0" indent="0">
              <a:buNone/>
            </a:pPr>
            <a:r>
              <a:rPr lang="en-US" sz="1900" b="1" dirty="0" smtClean="0">
                <a:solidFill>
                  <a:schemeClr val="accent1">
                    <a:lumMod val="75000"/>
                  </a:schemeClr>
                </a:solidFill>
              </a:rPr>
              <a:t>Next Iteration:-</a:t>
            </a:r>
          </a:p>
          <a:p>
            <a:pPr marL="0" indent="0">
              <a:buNone/>
            </a:pPr>
            <a:r>
              <a:rPr lang="en-US" sz="1900" b="1" dirty="0" smtClean="0">
                <a:solidFill>
                  <a:schemeClr val="tx1">
                    <a:lumMod val="65000"/>
                    <a:lumOff val="35000"/>
                  </a:schemeClr>
                </a:solidFill>
              </a:rPr>
              <a:t>       31,Sourabh,70000,B+                100,Lokesh,200000,O+         </a:t>
            </a:r>
          </a:p>
          <a:p>
            <a:pPr marL="0" indent="0">
              <a:buNone/>
            </a:pPr>
            <a:endParaRPr lang="en-US" sz="1600" dirty="0" smtClean="0"/>
          </a:p>
          <a:p>
            <a:endParaRPr lang="en-US" sz="1600" dirty="0" smtClean="0"/>
          </a:p>
          <a:p>
            <a:endParaRPr lang="en-US" sz="1600" dirty="0" smtClean="0"/>
          </a:p>
          <a:p>
            <a:endParaRPr lang="en-US" sz="1600" dirty="0" smtClean="0"/>
          </a:p>
          <a:p>
            <a:pPr marL="0" indent="0">
              <a:buNone/>
            </a:pPr>
            <a:r>
              <a:rPr lang="en-US" sz="1600" dirty="0" smtClean="0"/>
              <a:t>   </a:t>
            </a:r>
          </a:p>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r>
              <a:rPr lang="en-US" sz="1600" dirty="0" smtClean="0"/>
              <a:t>      </a:t>
            </a:r>
          </a:p>
          <a:p>
            <a:pPr marL="0" indent="0">
              <a:buNone/>
            </a:pPr>
            <a:r>
              <a:rPr lang="en-US" sz="1600" b="1" dirty="0">
                <a:solidFill>
                  <a:srgbClr val="FF0066"/>
                </a:solidFill>
              </a:rPr>
              <a:t> </a:t>
            </a:r>
            <a:r>
              <a:rPr lang="en-US" sz="1600" b="1" dirty="0" smtClean="0">
                <a:solidFill>
                  <a:srgbClr val="FF0066"/>
                </a:solidFill>
              </a:rPr>
              <a:t>                 CORE -0                                                                                        CORE -1                                                                                   CORE -2                                                                                     CORE -3</a:t>
            </a:r>
          </a:p>
        </p:txBody>
      </p:sp>
      <p:sp>
        <p:nvSpPr>
          <p:cNvPr id="5" name="Can 4"/>
          <p:cNvSpPr/>
          <p:nvPr/>
        </p:nvSpPr>
        <p:spPr>
          <a:xfrm>
            <a:off x="159591" y="4582330"/>
            <a:ext cx="2305997" cy="1963097"/>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bg1"/>
              </a:solidFill>
            </a:endParaRPr>
          </a:p>
        </p:txBody>
      </p:sp>
      <p:sp>
        <p:nvSpPr>
          <p:cNvPr id="6" name="Can 5"/>
          <p:cNvSpPr/>
          <p:nvPr/>
        </p:nvSpPr>
        <p:spPr>
          <a:xfrm>
            <a:off x="9420699" y="4441273"/>
            <a:ext cx="2346579" cy="2104153"/>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bg1"/>
                </a:solidFill>
              </a:rPr>
              <a:t>11,Preeta,40000,O+</a:t>
            </a:r>
          </a:p>
        </p:txBody>
      </p:sp>
      <p:sp>
        <p:nvSpPr>
          <p:cNvPr id="7" name="Can 6"/>
          <p:cNvSpPr/>
          <p:nvPr/>
        </p:nvSpPr>
        <p:spPr>
          <a:xfrm>
            <a:off x="6284589" y="4441275"/>
            <a:ext cx="2375260" cy="2104152"/>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rPr>
              <a:t>98,Venu,80000,B+</a:t>
            </a:r>
          </a:p>
          <a:p>
            <a:pPr algn="ctr"/>
            <a:r>
              <a:rPr lang="en-US" b="1" dirty="0">
                <a:solidFill>
                  <a:schemeClr val="bg1"/>
                </a:solidFill>
              </a:rPr>
              <a:t>314,Shrey,60000,A</a:t>
            </a:r>
            <a:r>
              <a:rPr lang="en-US" dirty="0">
                <a:solidFill>
                  <a:schemeClr val="bg1"/>
                </a:solidFill>
              </a:rPr>
              <a:t>+</a:t>
            </a:r>
          </a:p>
        </p:txBody>
      </p:sp>
      <p:sp>
        <p:nvSpPr>
          <p:cNvPr id="8" name="Can 7"/>
          <p:cNvSpPr/>
          <p:nvPr/>
        </p:nvSpPr>
        <p:spPr>
          <a:xfrm>
            <a:off x="3211944" y="4582330"/>
            <a:ext cx="2259538" cy="1963097"/>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smtClean="0">
              <a:solidFill>
                <a:schemeClr val="tx1"/>
              </a:solidFill>
            </a:endParaRPr>
          </a:p>
          <a:p>
            <a:pPr algn="ctr"/>
            <a:endParaRPr lang="en-US" b="1" dirty="0">
              <a:solidFill>
                <a:schemeClr val="tx1"/>
              </a:solidFill>
            </a:endParaRPr>
          </a:p>
          <a:p>
            <a:pPr algn="ctr"/>
            <a:r>
              <a:rPr lang="en-US" b="1" dirty="0" smtClean="0">
                <a:solidFill>
                  <a:schemeClr val="bg1"/>
                </a:solidFill>
              </a:rPr>
              <a:t>4,Heena,90000,A+</a:t>
            </a:r>
          </a:p>
          <a:p>
            <a:pPr algn="ctr"/>
            <a:r>
              <a:rPr lang="en-US" b="1" dirty="0" smtClean="0">
                <a:solidFill>
                  <a:schemeClr val="bg1"/>
                </a:solidFill>
              </a:rPr>
              <a:t>17,Satendra,100000,A+</a:t>
            </a:r>
          </a:p>
          <a:p>
            <a:pPr algn="ctr"/>
            <a:endParaRPr lang="en-US" dirty="0">
              <a:solidFill>
                <a:schemeClr val="bg1"/>
              </a:solidFill>
            </a:endParaRPr>
          </a:p>
        </p:txBody>
      </p:sp>
      <p:cxnSp>
        <p:nvCxnSpPr>
          <p:cNvPr id="12" name="Elbow Connector 11"/>
          <p:cNvCxnSpPr/>
          <p:nvPr/>
        </p:nvCxnSpPr>
        <p:spPr>
          <a:xfrm rot="5400000">
            <a:off x="1123923" y="4008420"/>
            <a:ext cx="1576091" cy="114782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605693" y="4637630"/>
            <a:ext cx="1562517" cy="369332"/>
          </a:xfrm>
          <a:prstGeom prst="rect">
            <a:avLst/>
          </a:prstGeom>
          <a:noFill/>
        </p:spPr>
        <p:txBody>
          <a:bodyPr wrap="square" rtlCol="0">
            <a:spAutoFit/>
          </a:bodyPr>
          <a:lstStyle/>
          <a:p>
            <a:r>
              <a:rPr lang="en-US" b="1" dirty="0" smtClean="0">
                <a:solidFill>
                  <a:srgbClr val="FFFF00"/>
                </a:solidFill>
              </a:rPr>
              <a:t>6 </a:t>
            </a:r>
            <a:r>
              <a:rPr lang="en-US" b="1" dirty="0" err="1" smtClean="0">
                <a:solidFill>
                  <a:srgbClr val="FFFF00"/>
                </a:solidFill>
              </a:rPr>
              <a:t>th</a:t>
            </a:r>
            <a:r>
              <a:rPr lang="en-US" b="1" dirty="0" smtClean="0">
                <a:solidFill>
                  <a:srgbClr val="FFFF00"/>
                </a:solidFill>
              </a:rPr>
              <a:t> partition</a:t>
            </a:r>
            <a:endParaRPr lang="en-US" b="1" dirty="0">
              <a:solidFill>
                <a:srgbClr val="FFFF00"/>
              </a:solidFill>
            </a:endParaRPr>
          </a:p>
        </p:txBody>
      </p:sp>
      <p:sp>
        <p:nvSpPr>
          <p:cNvPr id="22" name="TextBox 21"/>
          <p:cNvSpPr txBox="1"/>
          <p:nvPr/>
        </p:nvSpPr>
        <p:spPr>
          <a:xfrm>
            <a:off x="3591798" y="4637630"/>
            <a:ext cx="1879684" cy="369332"/>
          </a:xfrm>
          <a:prstGeom prst="rect">
            <a:avLst/>
          </a:prstGeom>
          <a:noFill/>
        </p:spPr>
        <p:txBody>
          <a:bodyPr wrap="square" rtlCol="0">
            <a:spAutoFit/>
          </a:bodyPr>
          <a:lstStyle/>
          <a:p>
            <a:r>
              <a:rPr lang="en-US" b="1" dirty="0">
                <a:solidFill>
                  <a:srgbClr val="FFFF00"/>
                </a:solidFill>
              </a:rPr>
              <a:t>7</a:t>
            </a:r>
            <a:r>
              <a:rPr lang="en-US" b="1" dirty="0" smtClean="0">
                <a:solidFill>
                  <a:srgbClr val="FFFF00"/>
                </a:solidFill>
              </a:rPr>
              <a:t> </a:t>
            </a:r>
            <a:r>
              <a:rPr lang="en-US" b="1" dirty="0" err="1" smtClean="0">
                <a:solidFill>
                  <a:srgbClr val="FFFF00"/>
                </a:solidFill>
              </a:rPr>
              <a:t>th</a:t>
            </a:r>
            <a:r>
              <a:rPr lang="en-US" b="1" dirty="0" smtClean="0">
                <a:solidFill>
                  <a:srgbClr val="FFFF00"/>
                </a:solidFill>
              </a:rPr>
              <a:t> partition</a:t>
            </a:r>
            <a:endParaRPr lang="en-US" b="1" dirty="0">
              <a:solidFill>
                <a:srgbClr val="FFFF00"/>
              </a:solidFill>
            </a:endParaRPr>
          </a:p>
        </p:txBody>
      </p:sp>
      <p:sp>
        <p:nvSpPr>
          <p:cNvPr id="23" name="Rectangle 22"/>
          <p:cNvSpPr/>
          <p:nvPr/>
        </p:nvSpPr>
        <p:spPr>
          <a:xfrm>
            <a:off x="0" y="118168"/>
            <a:ext cx="9578715" cy="646331"/>
          </a:xfrm>
          <a:prstGeom prst="rect">
            <a:avLst/>
          </a:prstGeom>
        </p:spPr>
        <p:txBody>
          <a:bodyPr wrap="square">
            <a:spAutoFit/>
          </a:bodyPr>
          <a:lstStyle/>
          <a:p>
            <a:r>
              <a:rPr lang="en-US" b="1" dirty="0" smtClean="0">
                <a:solidFill>
                  <a:srgbClr val="FF0066"/>
                </a:solidFill>
              </a:rPr>
              <a:t>3:Hash </a:t>
            </a:r>
            <a:r>
              <a:rPr lang="en-US" b="1" dirty="0">
                <a:solidFill>
                  <a:srgbClr val="FF0066"/>
                </a:solidFill>
              </a:rPr>
              <a:t>partitioning with number of partitions  </a:t>
            </a:r>
            <a:r>
              <a:rPr lang="en-US" b="1" dirty="0" smtClean="0">
                <a:solidFill>
                  <a:srgbClr val="FF0066"/>
                </a:solidFill>
              </a:rPr>
              <a:t>&gt;  </a:t>
            </a:r>
            <a:r>
              <a:rPr lang="en-US" b="1" dirty="0">
                <a:solidFill>
                  <a:srgbClr val="FF0066"/>
                </a:solidFill>
              </a:rPr>
              <a:t>Number </a:t>
            </a:r>
            <a:r>
              <a:rPr lang="en-US" b="1">
                <a:solidFill>
                  <a:srgbClr val="FF0066"/>
                </a:solidFill>
              </a:rPr>
              <a:t>of </a:t>
            </a:r>
            <a:r>
              <a:rPr lang="en-US" b="1" smtClean="0">
                <a:solidFill>
                  <a:srgbClr val="FF0066"/>
                </a:solidFill>
              </a:rPr>
              <a:t>Cores</a:t>
            </a:r>
            <a:r>
              <a:rPr lang="en-US" sz="1400" b="1" dirty="0">
                <a:solidFill>
                  <a:srgbClr val="FF0066"/>
                </a:solidFill>
              </a:rPr>
              <a:t/>
            </a:r>
            <a:br>
              <a:rPr lang="en-US" sz="1400" b="1" dirty="0">
                <a:solidFill>
                  <a:srgbClr val="FF0066"/>
                </a:solidFill>
              </a:rPr>
            </a:br>
            <a:endParaRPr lang="en-US" dirty="0"/>
          </a:p>
        </p:txBody>
      </p:sp>
    </p:spTree>
    <p:extLst>
      <p:ext uri="{BB962C8B-B14F-4D97-AF65-F5344CB8AC3E}">
        <p14:creationId xmlns:p14="http://schemas.microsoft.com/office/powerpoint/2010/main" val="3896542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xEl>
                                              <p:pRg st="10" end="10"/>
                                            </p:txEl>
                                          </p:spTgt>
                                        </p:tgtEl>
                                      </p:cBhvr>
                                    </p:animEffect>
                                    <p:anim calcmode="lin" valueType="num">
                                      <p:cBhvr>
                                        <p:cTn id="7" dur="1000"/>
                                        <p:tgtEl>
                                          <p:spTgt spid="3">
                                            <p:txEl>
                                              <p:pRg st="10" end="10"/>
                                            </p:txEl>
                                          </p:spTgt>
                                        </p:tgtEl>
                                        <p:attrNameLst>
                                          <p:attrName>ppt_x</p:attrName>
                                        </p:attrNameLst>
                                      </p:cBhvr>
                                      <p:tavLst>
                                        <p:tav tm="0">
                                          <p:val>
                                            <p:strVal val="ppt_x"/>
                                          </p:val>
                                        </p:tav>
                                        <p:tav tm="100000">
                                          <p:val>
                                            <p:strVal val="ppt_x"/>
                                          </p:val>
                                        </p:tav>
                                      </p:tavLst>
                                    </p:anim>
                                    <p:anim calcmode="lin" valueType="num">
                                      <p:cBhvr>
                                        <p:cTn id="8" dur="1000"/>
                                        <p:tgtEl>
                                          <p:spTgt spid="3">
                                            <p:txEl>
                                              <p:pRg st="10" end="1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10" end="10"/>
                                            </p:txEl>
                                          </p:spTgt>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250"/>
                                        <p:tgtEl>
                                          <p:spTgt spid="3">
                                            <p:txEl>
                                              <p:pRg st="11" end="11"/>
                                            </p:txEl>
                                          </p:spTgt>
                                        </p:tgtEl>
                                      </p:cBhvr>
                                    </p:animEffect>
                                    <p:anim calcmode="lin" valueType="num">
                                      <p:cBhvr>
                                        <p:cTn id="14" dur="2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wipe(down)">
                                      <p:cBhvr>
                                        <p:cTn id="20" dur="580">
                                          <p:stCondLst>
                                            <p:cond delay="0"/>
                                          </p:stCondLst>
                                        </p:cTn>
                                        <p:tgtEl>
                                          <p:spTgt spid="3">
                                            <p:txEl>
                                              <p:pRg st="12" end="12"/>
                                            </p:txEl>
                                          </p:spTgt>
                                        </p:tgtEl>
                                      </p:cBhvr>
                                    </p:animEffect>
                                    <p:anim calcmode="lin" valueType="num">
                                      <p:cBhvr>
                                        <p:cTn id="21"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12" end="12"/>
                                            </p:txEl>
                                          </p:spTgt>
                                        </p:tgtEl>
                                      </p:cBhvr>
                                      <p:to x="100000" y="60000"/>
                                    </p:animScale>
                                    <p:animScale>
                                      <p:cBhvr>
                                        <p:cTn id="27" dur="166" decel="50000">
                                          <p:stCondLst>
                                            <p:cond delay="676"/>
                                          </p:stCondLst>
                                        </p:cTn>
                                        <p:tgtEl>
                                          <p:spTgt spid="3">
                                            <p:txEl>
                                              <p:pRg st="12" end="12"/>
                                            </p:txEl>
                                          </p:spTgt>
                                        </p:tgtEl>
                                      </p:cBhvr>
                                      <p:to x="100000" y="100000"/>
                                    </p:animScale>
                                    <p:animScale>
                                      <p:cBhvr>
                                        <p:cTn id="28" dur="26">
                                          <p:stCondLst>
                                            <p:cond delay="1312"/>
                                          </p:stCondLst>
                                        </p:cTn>
                                        <p:tgtEl>
                                          <p:spTgt spid="3">
                                            <p:txEl>
                                              <p:pRg st="12" end="12"/>
                                            </p:txEl>
                                          </p:spTgt>
                                        </p:tgtEl>
                                      </p:cBhvr>
                                      <p:to x="100000" y="80000"/>
                                    </p:animScale>
                                    <p:animScale>
                                      <p:cBhvr>
                                        <p:cTn id="29" dur="166" decel="50000">
                                          <p:stCondLst>
                                            <p:cond delay="1338"/>
                                          </p:stCondLst>
                                        </p:cTn>
                                        <p:tgtEl>
                                          <p:spTgt spid="3">
                                            <p:txEl>
                                              <p:pRg st="12" end="12"/>
                                            </p:txEl>
                                          </p:spTgt>
                                        </p:tgtEl>
                                      </p:cBhvr>
                                      <p:to x="100000" y="100000"/>
                                    </p:animScale>
                                    <p:animScale>
                                      <p:cBhvr>
                                        <p:cTn id="30" dur="26">
                                          <p:stCondLst>
                                            <p:cond delay="1642"/>
                                          </p:stCondLst>
                                        </p:cTn>
                                        <p:tgtEl>
                                          <p:spTgt spid="3">
                                            <p:txEl>
                                              <p:pRg st="12" end="12"/>
                                            </p:txEl>
                                          </p:spTgt>
                                        </p:tgtEl>
                                      </p:cBhvr>
                                      <p:to x="100000" y="90000"/>
                                    </p:animScale>
                                    <p:animScale>
                                      <p:cBhvr>
                                        <p:cTn id="31" dur="166" decel="50000">
                                          <p:stCondLst>
                                            <p:cond delay="1668"/>
                                          </p:stCondLst>
                                        </p:cTn>
                                        <p:tgtEl>
                                          <p:spTgt spid="3">
                                            <p:txEl>
                                              <p:pRg st="12" end="12"/>
                                            </p:txEl>
                                          </p:spTgt>
                                        </p:tgtEl>
                                      </p:cBhvr>
                                      <p:to x="100000" y="100000"/>
                                    </p:animScale>
                                    <p:animScale>
                                      <p:cBhvr>
                                        <p:cTn id="32" dur="26">
                                          <p:stCondLst>
                                            <p:cond delay="1808"/>
                                          </p:stCondLst>
                                        </p:cTn>
                                        <p:tgtEl>
                                          <p:spTgt spid="3">
                                            <p:txEl>
                                              <p:pRg st="12" end="12"/>
                                            </p:txEl>
                                          </p:spTgt>
                                        </p:tgtEl>
                                      </p:cBhvr>
                                      <p:to x="100000" y="95000"/>
                                    </p:animScale>
                                    <p:animScale>
                                      <p:cBhvr>
                                        <p:cTn id="33" dur="166" decel="50000">
                                          <p:stCondLst>
                                            <p:cond delay="1834"/>
                                          </p:stCondLst>
                                        </p:cTn>
                                        <p:tgtEl>
                                          <p:spTgt spid="3">
                                            <p:txEl>
                                              <p:pRg st="12" end="12"/>
                                            </p:txEl>
                                          </p:spTgt>
                                        </p:tgtEl>
                                      </p:cBhvr>
                                      <p:to x="100000" y="100000"/>
                                    </p:animScale>
                                  </p:childTnLst>
                                </p:cTn>
                              </p:par>
                              <p:par>
                                <p:cTn id="34" presetID="42"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1000"/>
                                        <p:tgtEl>
                                          <p:spTgt spid="22">
                                            <p:txEl>
                                              <p:pRg st="0" end="0"/>
                                            </p:txEl>
                                          </p:spTgt>
                                        </p:tgtEl>
                                      </p:cBhvr>
                                    </p:animEffect>
                                    <p:anim calcmode="lin" valueType="num">
                                      <p:cBhvr>
                                        <p:cTn id="37"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fade">
                                      <p:cBhvr>
                                        <p:cTn id="41" dur="1000"/>
                                        <p:tgtEl>
                                          <p:spTgt spid="21">
                                            <p:txEl>
                                              <p:pRg st="0" end="0"/>
                                            </p:txEl>
                                          </p:spTgt>
                                        </p:tgtEl>
                                      </p:cBhvr>
                                    </p:animEffect>
                                    <p:anim calcmode="lin" valueType="num">
                                      <p:cBhvr>
                                        <p:cTn id="42"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44" presetID="2" presetClass="exit" presetSubtype="4" fill="hold" nodeType="withEffect">
                                  <p:stCondLst>
                                    <p:cond delay="0"/>
                                  </p:stCondLst>
                                  <p:childTnLst>
                                    <p:anim calcmode="lin" valueType="num">
                                      <p:cBhvr additive="base">
                                        <p:cTn id="45" dur="500"/>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6" dur="500"/>
                                        <p:tgtEl>
                                          <p:spTgt spid="8">
                                            <p:txEl>
                                              <p:pRg st="2" end="2"/>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8">
                                            <p:txEl>
                                              <p:pRg st="2" end="2"/>
                                            </p:txEl>
                                          </p:spTgt>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500"/>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0" dur="500"/>
                                        <p:tgtEl>
                                          <p:spTgt spid="8">
                                            <p:txEl>
                                              <p:pRg st="3" end="3"/>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8">
                                            <p:txEl>
                                              <p:pRg st="3" end="3"/>
                                            </p:txEl>
                                          </p:spTgt>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4" dur="500"/>
                                        <p:tgtEl>
                                          <p:spTgt spid="7">
                                            <p:txEl>
                                              <p:pRg st="0" end="0"/>
                                            </p:txEl>
                                          </p:spTgt>
                                        </p:tgtEl>
                                        <p:attrNameLst>
                                          <p:attrName>ppt_y</p:attrName>
                                        </p:attrNameLst>
                                      </p:cBhvr>
                                      <p:tavLst>
                                        <p:tav tm="0">
                                          <p:val>
                                            <p:strVal val="ppt_y"/>
                                          </p:val>
                                        </p:tav>
                                        <p:tav tm="100000">
                                          <p:val>
                                            <p:strVal val="1+ppt_h/2"/>
                                          </p:val>
                                        </p:tav>
                                      </p:tavLst>
                                    </p:anim>
                                    <p:set>
                                      <p:cBhvr>
                                        <p:cTn id="55" dur="1" fill="hold">
                                          <p:stCondLst>
                                            <p:cond delay="499"/>
                                          </p:stCondLst>
                                        </p:cTn>
                                        <p:tgtEl>
                                          <p:spTgt spid="7">
                                            <p:txEl>
                                              <p:pRg st="0" end="0"/>
                                            </p:txEl>
                                          </p:spTgt>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8" dur="500"/>
                                        <p:tgtEl>
                                          <p:spTgt spid="7">
                                            <p:txEl>
                                              <p:pRg st="1" end="1"/>
                                            </p:txEl>
                                          </p:spTgt>
                                        </p:tgtEl>
                                        <p:attrNameLst>
                                          <p:attrName>ppt_y</p:attrName>
                                        </p:attrNameLst>
                                      </p:cBhvr>
                                      <p:tavLst>
                                        <p:tav tm="0">
                                          <p:val>
                                            <p:strVal val="ppt_y"/>
                                          </p:val>
                                        </p:tav>
                                        <p:tav tm="100000">
                                          <p:val>
                                            <p:strVal val="1+ppt_h/2"/>
                                          </p:val>
                                        </p:tav>
                                      </p:tavLst>
                                    </p:anim>
                                    <p:set>
                                      <p:cBhvr>
                                        <p:cTn id="59" dur="1" fill="hold">
                                          <p:stCondLst>
                                            <p:cond delay="499"/>
                                          </p:stCondLst>
                                        </p:cTn>
                                        <p:tgtEl>
                                          <p:spTgt spid="7">
                                            <p:txEl>
                                              <p:pRg st="1" end="1"/>
                                            </p:txEl>
                                          </p:spTgt>
                                        </p:tgtEl>
                                        <p:attrNameLst>
                                          <p:attrName>style.visibility</p:attrName>
                                        </p:attrNameLst>
                                      </p:cBhvr>
                                      <p:to>
                                        <p:strVal val="hidden"/>
                                      </p:to>
                                    </p:set>
                                  </p:childTnLst>
                                </p:cTn>
                              </p:par>
                              <p:par>
                                <p:cTn id="60" presetID="2" presetClass="exit" presetSubtype="4" fill="hold" nodeType="withEffect">
                                  <p:stCondLst>
                                    <p:cond delay="0"/>
                                  </p:stCondLst>
                                  <p:childTnLst>
                                    <p:anim calcmode="lin" valueType="num">
                                      <p:cBhvr additive="base">
                                        <p:cTn id="61"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2" dur="500"/>
                                        <p:tgtEl>
                                          <p:spTgt spid="6">
                                            <p:txEl>
                                              <p:pRg st="0" end="0"/>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245660"/>
            <a:ext cx="9140417" cy="1569660"/>
          </a:xfrm>
          <a:prstGeom prst="rect">
            <a:avLst/>
          </a:prstGeom>
        </p:spPr>
        <p:txBody>
          <a:bodyPr wrap="square">
            <a:spAutoFit/>
          </a:bodyPr>
          <a:lstStyle/>
          <a:p>
            <a:endParaRPr lang="en-US" sz="2400" b="1" dirty="0" smtClean="0">
              <a:solidFill>
                <a:srgbClr val="4457E4"/>
              </a:solidFill>
              <a:ea typeface="+mj-ea"/>
              <a:cs typeface="+mj-cs"/>
            </a:endParaRPr>
          </a:p>
          <a:p>
            <a:r>
              <a:rPr lang="en-US" sz="2400" b="1" dirty="0" smtClean="0">
                <a:solidFill>
                  <a:srgbClr val="4457E4"/>
                </a:solidFill>
                <a:ea typeface="+mj-ea"/>
                <a:cs typeface="+mj-cs"/>
              </a:rPr>
              <a:t>2.Powerful Caching and Persistence</a:t>
            </a:r>
            <a:r>
              <a:rPr lang="en-US" sz="2400" b="1" dirty="0" smtClean="0">
                <a:solidFill>
                  <a:schemeClr val="tx2">
                    <a:lumMod val="50000"/>
                  </a:schemeClr>
                </a:solidFill>
              </a:rPr>
              <a:t>-</a:t>
            </a:r>
          </a:p>
          <a:p>
            <a:endParaRPr lang="en-US" sz="2400" b="1" dirty="0">
              <a:solidFill>
                <a:schemeClr val="tx2">
                  <a:lumMod val="50000"/>
                </a:schemeClr>
              </a:solidFill>
            </a:endParaRPr>
          </a:p>
          <a:p>
            <a:endParaRPr lang="en-US" sz="2400" b="1" dirty="0">
              <a:solidFill>
                <a:schemeClr val="tx2">
                  <a:lumMod val="50000"/>
                </a:schemeClr>
              </a:solidFill>
            </a:endParaRPr>
          </a:p>
        </p:txBody>
      </p:sp>
      <p:sp>
        <p:nvSpPr>
          <p:cNvPr id="6" name="Content Placeholder 5"/>
          <p:cNvSpPr>
            <a:spLocks noGrp="1"/>
          </p:cNvSpPr>
          <p:nvPr>
            <p:ph idx="4294967295"/>
          </p:nvPr>
        </p:nvSpPr>
        <p:spPr>
          <a:xfrm>
            <a:off x="423080" y="1009650"/>
            <a:ext cx="9668657" cy="5167313"/>
          </a:xfrm>
        </p:spPr>
        <p:txBody>
          <a:bodyPr>
            <a:normAutofit/>
          </a:bodyPr>
          <a:lstStyle/>
          <a:p>
            <a:pPr marL="0" indent="0">
              <a:buNone/>
            </a:pPr>
            <a:r>
              <a:rPr lang="en-US" sz="2000" dirty="0" smtClean="0">
                <a:solidFill>
                  <a:srgbClr val="B03673"/>
                </a:solidFill>
              </a:rPr>
              <a:t>    Simple </a:t>
            </a:r>
            <a:r>
              <a:rPr lang="en-US" sz="2000" dirty="0">
                <a:solidFill>
                  <a:srgbClr val="B03673"/>
                </a:solidFill>
              </a:rPr>
              <a:t>programming layer provides powerful caching and disk persistence capabilities</a:t>
            </a:r>
            <a:r>
              <a:rPr lang="en-US" sz="2000" dirty="0" smtClean="0">
                <a:solidFill>
                  <a:srgbClr val="B03673"/>
                </a:solidFill>
              </a:rPr>
              <a:t>.</a:t>
            </a:r>
          </a:p>
          <a:p>
            <a:pPr marL="0" indent="0">
              <a:buNone/>
            </a:pPr>
            <a:endParaRPr lang="en-US" sz="2000" dirty="0" smtClean="0">
              <a:solidFill>
                <a:srgbClr val="B03673"/>
              </a:solidFill>
            </a:endParaRPr>
          </a:p>
          <a:p>
            <a:pPr marL="0" indent="0">
              <a:buNone/>
            </a:pPr>
            <a:r>
              <a:rPr lang="en-US" sz="2000" b="1" dirty="0" smtClean="0">
                <a:solidFill>
                  <a:srgbClr val="CC0099"/>
                </a:solidFill>
              </a:rPr>
              <a:t>1. Cache Type-</a:t>
            </a:r>
            <a:endParaRPr lang="en-US" sz="2000" b="1" dirty="0">
              <a:solidFill>
                <a:srgbClr val="CC0099"/>
              </a:solidFill>
            </a:endParaRPr>
          </a:p>
          <a:p>
            <a:pPr lvl="1">
              <a:lnSpc>
                <a:spcPct val="100000"/>
              </a:lnSpc>
              <a:buFont typeface="Wingdings" panose="05000000000000000000" pitchFamily="2" charset="2"/>
              <a:buChar char="ü"/>
            </a:pPr>
            <a:r>
              <a:rPr lang="en-US" sz="1600" b="1" dirty="0">
                <a:solidFill>
                  <a:srgbClr val="632B8D"/>
                </a:solidFill>
              </a:rPr>
              <a:t>MEMORY_ONLY:      </a:t>
            </a:r>
          </a:p>
          <a:p>
            <a:pPr marL="0" indent="0">
              <a:lnSpc>
                <a:spcPct val="100000"/>
              </a:lnSpc>
              <a:buNone/>
            </a:pPr>
            <a:r>
              <a:rPr lang="en-US" sz="1800" b="1" dirty="0" smtClean="0">
                <a:solidFill>
                  <a:srgbClr val="990033"/>
                </a:solidFill>
              </a:rPr>
              <a:t>             </a:t>
            </a:r>
            <a:r>
              <a:rPr lang="en-US" sz="1800" dirty="0" smtClean="0">
                <a:solidFill>
                  <a:srgbClr val="990033"/>
                </a:solidFill>
              </a:rPr>
              <a:t>Data is cached in memory only in non-serialized format.</a:t>
            </a:r>
          </a:p>
          <a:p>
            <a:pPr marL="0" indent="0">
              <a:buNone/>
            </a:pPr>
            <a:r>
              <a:rPr lang="en-US" sz="2000" b="1" dirty="0">
                <a:solidFill>
                  <a:srgbClr val="CC0099"/>
                </a:solidFill>
              </a:rPr>
              <a:t>2. </a:t>
            </a:r>
            <a:r>
              <a:rPr lang="en-US" sz="2000" b="1" dirty="0" smtClean="0">
                <a:solidFill>
                  <a:srgbClr val="CC0099"/>
                </a:solidFill>
              </a:rPr>
              <a:t>Persistence </a:t>
            </a:r>
            <a:r>
              <a:rPr lang="en-US" sz="2000" b="1" dirty="0">
                <a:solidFill>
                  <a:srgbClr val="CC0099"/>
                </a:solidFill>
              </a:rPr>
              <a:t>Types</a:t>
            </a:r>
            <a:r>
              <a:rPr lang="en-US" sz="2000" b="1" dirty="0" smtClean="0">
                <a:solidFill>
                  <a:srgbClr val="CC0099"/>
                </a:solidFill>
              </a:rPr>
              <a:t>:-</a:t>
            </a:r>
            <a:endParaRPr lang="en-US" sz="2000" b="1" dirty="0">
              <a:solidFill>
                <a:srgbClr val="CC0099"/>
              </a:solidFill>
            </a:endParaRPr>
          </a:p>
          <a:p>
            <a:pPr lvl="1">
              <a:buFont typeface="Wingdings" panose="05000000000000000000" pitchFamily="2" charset="2"/>
              <a:buChar char="ü"/>
            </a:pPr>
            <a:r>
              <a:rPr lang="en-US" sz="1600" b="1" dirty="0" smtClean="0">
                <a:solidFill>
                  <a:srgbClr val="7030A0"/>
                </a:solidFill>
              </a:rPr>
              <a:t>MEMORY_ONLY:        </a:t>
            </a:r>
          </a:p>
          <a:p>
            <a:pPr marL="0" indent="0">
              <a:buNone/>
            </a:pPr>
            <a:r>
              <a:rPr lang="en-US" sz="1600" b="1" dirty="0" smtClean="0">
                <a:solidFill>
                  <a:srgbClr val="990033"/>
                </a:solidFill>
              </a:rPr>
              <a:t>             </a:t>
            </a:r>
            <a:r>
              <a:rPr lang="en-US" sz="1800" b="1" dirty="0" smtClean="0">
                <a:solidFill>
                  <a:srgbClr val="990033"/>
                </a:solidFill>
              </a:rPr>
              <a:t>  </a:t>
            </a:r>
            <a:r>
              <a:rPr lang="en-US" sz="1800" dirty="0" smtClean="0">
                <a:solidFill>
                  <a:srgbClr val="990033"/>
                </a:solidFill>
              </a:rPr>
              <a:t>Data is cached in memory in non-serialized format.</a:t>
            </a:r>
          </a:p>
          <a:p>
            <a:pPr lvl="1">
              <a:buFont typeface="Wingdings" panose="05000000000000000000" pitchFamily="2" charset="2"/>
              <a:buChar char="ü"/>
            </a:pPr>
            <a:r>
              <a:rPr lang="en-US" sz="1600" b="1" dirty="0" smtClean="0">
                <a:solidFill>
                  <a:srgbClr val="7030A0"/>
                </a:solidFill>
              </a:rPr>
              <a:t>MEMORY_AND_DISK: </a:t>
            </a:r>
          </a:p>
          <a:p>
            <a:pPr lvl="1"/>
            <a:r>
              <a:rPr lang="en-US" sz="1800" dirty="0" smtClean="0">
                <a:solidFill>
                  <a:srgbClr val="990033"/>
                </a:solidFill>
              </a:rPr>
              <a:t>Data is cached in memory. If enough memory is not available, evicted blocks from memory are   serialized to disk. This mode of operation is recommended when re-evaluation is expensive.</a:t>
            </a:r>
          </a:p>
          <a:p>
            <a:pPr lvl="1">
              <a:buFont typeface="Wingdings" panose="05000000000000000000" pitchFamily="2" charset="2"/>
              <a:buChar char="ü"/>
            </a:pPr>
            <a:r>
              <a:rPr lang="en-US" sz="1600" b="1" dirty="0" smtClean="0">
                <a:solidFill>
                  <a:srgbClr val="7030A0"/>
                </a:solidFill>
              </a:rPr>
              <a:t>DISK_ONLY: </a:t>
            </a:r>
          </a:p>
          <a:p>
            <a:pPr marL="457200" lvl="1" indent="0">
              <a:buNone/>
            </a:pPr>
            <a:r>
              <a:rPr lang="en-US" sz="1600" b="1" dirty="0" smtClean="0">
                <a:solidFill>
                  <a:srgbClr val="7030A0"/>
                </a:solidFill>
              </a:rPr>
              <a:t>     </a:t>
            </a:r>
            <a:r>
              <a:rPr lang="en-US" sz="1800" dirty="0" smtClean="0">
                <a:solidFill>
                  <a:srgbClr val="990033"/>
                </a:solidFill>
              </a:rPr>
              <a:t>Data is cached on disk only in serialized format.</a:t>
            </a:r>
          </a:p>
          <a:p>
            <a:endParaRPr lang="en-US" sz="2000" dirty="0">
              <a:solidFill>
                <a:srgbClr val="B03673"/>
              </a:solidFill>
            </a:endParaRPr>
          </a:p>
        </p:txBody>
      </p:sp>
    </p:spTree>
    <p:extLst>
      <p:ext uri="{BB962C8B-B14F-4D97-AF65-F5344CB8AC3E}">
        <p14:creationId xmlns:p14="http://schemas.microsoft.com/office/powerpoint/2010/main" val="196134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6466</TotalTime>
  <Words>1014</Words>
  <Application>Microsoft Office PowerPoint</Application>
  <PresentationFormat>Widescreen</PresentationFormat>
  <Paragraphs>395</Paragraphs>
  <Slides>28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Aharoni</vt:lpstr>
      <vt:lpstr>Algerian</vt:lpstr>
      <vt:lpstr>Andalus</vt:lpstr>
      <vt:lpstr>Arabic Typesetting</vt:lpstr>
      <vt:lpstr>Arial</vt:lpstr>
      <vt:lpstr>Calibri</vt:lpstr>
      <vt:lpstr>Calibri Light</vt:lpstr>
      <vt:lpstr>Helvetica Neue</vt:lpstr>
      <vt:lpstr>Noto Serif</vt:lpstr>
      <vt:lpstr>q_serif</vt:lpstr>
      <vt:lpstr>Wingdings</vt:lpstr>
      <vt:lpstr>Office Theme</vt:lpstr>
      <vt:lpstr>         </vt:lpstr>
      <vt:lpstr>What is Spark:-</vt:lpstr>
      <vt:lpstr>PowerPoint Presentation</vt:lpstr>
      <vt:lpstr> Advantages of the spark:- </vt:lpstr>
      <vt:lpstr>Employee Database:-</vt:lpstr>
      <vt:lpstr>  1:  Hash partitioning with number of partitions  &lt;  Number of Cores</vt:lpstr>
      <vt:lpstr>   2.Hash partitioning with number of partitions  =  Number of Cores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the spark</vt:lpstr>
      <vt:lpstr>PowerPoint Presentation</vt:lpstr>
      <vt:lpstr>  Spark Architecture:-</vt:lpstr>
      <vt:lpstr> Workflow of Spark Architecture    </vt:lpstr>
      <vt:lpstr>PowerPoint Presentation</vt:lpstr>
      <vt:lpstr>PowerPoint Presentation</vt:lpstr>
      <vt:lpstr>PowerPoint Presentation</vt:lpstr>
      <vt:lpstr>Use of the spark in real time industries.</vt:lpstr>
      <vt:lpstr>PowerPoint Presentation</vt:lpstr>
      <vt:lpstr> However, more than 3,000 companies are using Apache Spark nowadays, since, Apache Spark is considered as a 3G for the big data</vt:lpstr>
      <vt:lpstr>PowerPoint Presentation</vt:lpstr>
      <vt:lpstr>                          </vt:lpstr>
      <vt:lpstr>            Thank You </vt:lpstr>
    </vt:vector>
  </TitlesOfParts>
  <Company>Sears Holdings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Shaikh, Heenasalim</dc:creator>
  <cp:lastModifiedBy>Shaikh, Heenasalim</cp:lastModifiedBy>
  <cp:revision>849</cp:revision>
  <dcterms:created xsi:type="dcterms:W3CDTF">2019-02-03T05:56:37Z</dcterms:created>
  <dcterms:modified xsi:type="dcterms:W3CDTF">2020-02-02T16:15:11Z</dcterms:modified>
</cp:coreProperties>
</file>