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BF84-1ABF-CC41-88E4-3A579A25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5EA32-F777-D547-9DC0-E11EE5833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E0D12-4538-BF47-BA7C-1F99556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2646-4AAB-5046-B38C-53DD0EA4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42A-2F87-D347-A7F6-6C1EDEF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73F4-2855-7342-BFC3-9B9F4107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31AC-21D4-C543-B921-A1F2D696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E966-A621-9448-A429-37C05BA0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88E0-E5D9-B14C-A986-AF1C1E7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DF73-DDF0-9445-A6ED-DC611338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47680-3F9C-E54B-9BDC-DA8C6BACE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7431-0167-174B-8327-978B4B19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AF05-3BB5-6341-A701-42D5F091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1555-BB51-4042-8F25-9117AC4B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5D8D-39B6-A747-A73F-10FC907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2F98-3172-FC40-9956-4CCC3281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350C-CD21-684C-A0DA-197B039B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4DBF-2808-1244-B0D7-FBDD6DA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6568-44DC-5E46-BDBB-13786B3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23C2-97E8-2D4D-B928-DF5133A7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C8D-4A51-8A45-B6A2-A9D34207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2DEE-0E78-FB4A-8E51-4BC8EF24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6401-ACC8-FA4D-A510-3C49C249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8AFD-A597-E043-91C6-5549BC03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C148-0A1D-064E-8E09-20958B2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4C73-BD3E-BD4B-BE11-0C350FEE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76CA-2080-364F-B87D-16785EDBD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453F-072B-004C-8B40-1BAB7FC4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614E-0FD7-2446-BFF3-60E1BB3B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60EE-C7E4-6C4B-A37E-F71BAC1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1AEA-E3B5-C749-88D4-A740184C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E65-182C-FF45-9CC0-B1F8608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8DAA-6CFB-094C-BB35-8F6D3E29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BEAE-A1A4-4840-B0B8-7F613816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130A7-104B-504A-AFE8-633CCFE5A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61B9-AFCF-B843-BED6-C8A20BA5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04A66-40D6-5248-A13A-7B779CF8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3B355-ADAF-B848-95F8-BE55C2D1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920F2-454C-A44A-9333-C4B79A68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71-339A-C945-B121-BC4AF5F7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90814-6B32-0747-874D-252ACA5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3B562-C259-9640-8BCA-603F85DA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7389-FE31-3B49-833A-741B719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B5D64-C3BB-224C-A27C-4F30345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8B055-B3B6-8B42-B56F-47481B6E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9B8-B082-F14E-9F43-C0491D1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484-2442-1344-BFBC-551B2262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25D8-0F01-8942-BFDC-04B436D9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A2F11-BD16-5846-A78C-8716113C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8DB0-7509-CD4C-B5F9-9CEF1108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E1058-0817-DF47-8E1F-8C5D018C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B5D7-3759-294C-8C5C-5D75D210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32AB-55B4-5143-9BEC-D86101BA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BF119-44FC-0F44-BB09-ACF6E76D5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60707-D8BC-C14D-B97F-0A060FD97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709E-BEB2-E94F-BFCE-16926DB2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7515-7A71-0845-BF90-BD51668F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7227-6144-0A4D-807D-AD0889C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B54E7-C0AA-7B4F-9082-A6858CB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069E-A39E-7D46-97F1-EBD517DE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E4A3-BD5D-D24A-953F-7397D8F82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5E26-FCEC-5D45-9CD7-F03E2C6F741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D449-8575-E74B-86FD-23DDE77F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78DF-219A-244A-A4EC-5AF59781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AF0D-5A07-F449-A2F1-9655C236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BD8A-C20A-CA4B-A642-F616EDF7E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 Tools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59D1-4898-5847-8B3F-3273B775A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Synopsys and Cadence</a:t>
            </a:r>
          </a:p>
        </p:txBody>
      </p:sp>
    </p:spTree>
    <p:extLst>
      <p:ext uri="{BB962C8B-B14F-4D97-AF65-F5344CB8AC3E}">
        <p14:creationId xmlns:p14="http://schemas.microsoft.com/office/powerpoint/2010/main" val="190735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13AD1C5-8B39-AE4B-8211-DBF2AF60459F}"/>
              </a:ext>
            </a:extLst>
          </p:cNvPr>
          <p:cNvSpPr/>
          <p:nvPr/>
        </p:nvSpPr>
        <p:spPr>
          <a:xfrm>
            <a:off x="6344107" y="1817914"/>
            <a:ext cx="4784274" cy="439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A8760-9D51-6D4D-BE6E-58D96F1E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31" y="41329"/>
            <a:ext cx="10515600" cy="1325563"/>
          </a:xfrm>
        </p:spPr>
        <p:txBody>
          <a:bodyPr/>
          <a:lstStyle/>
          <a:p>
            <a:r>
              <a:rPr lang="en-US" dirty="0"/>
              <a:t>ASIC Design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2AE67-3346-024C-A763-0947B0D5E8CB}"/>
              </a:ext>
            </a:extLst>
          </p:cNvPr>
          <p:cNvSpPr/>
          <p:nvPr/>
        </p:nvSpPr>
        <p:spPr>
          <a:xfrm>
            <a:off x="6540049" y="1992084"/>
            <a:ext cx="4376057" cy="40507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E257D-7D7E-7742-BCC3-DE190E014816}"/>
              </a:ext>
            </a:extLst>
          </p:cNvPr>
          <p:cNvCxnSpPr>
            <a:cxnSpLocks/>
          </p:cNvCxnSpPr>
          <p:nvPr/>
        </p:nvCxnSpPr>
        <p:spPr>
          <a:xfrm>
            <a:off x="6540049" y="2416627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2A98D-F830-6643-B20A-1BC207434450}"/>
              </a:ext>
            </a:extLst>
          </p:cNvPr>
          <p:cNvCxnSpPr>
            <a:cxnSpLocks/>
          </p:cNvCxnSpPr>
          <p:nvPr/>
        </p:nvCxnSpPr>
        <p:spPr>
          <a:xfrm>
            <a:off x="6540049" y="2884713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7D7E6A-7537-7345-87E7-43C6AF901EA9}"/>
              </a:ext>
            </a:extLst>
          </p:cNvPr>
          <p:cNvCxnSpPr>
            <a:cxnSpLocks/>
          </p:cNvCxnSpPr>
          <p:nvPr/>
        </p:nvCxnSpPr>
        <p:spPr>
          <a:xfrm>
            <a:off x="6540049" y="3320140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1CB0E7-0DEA-5D40-A8E3-4733F1C73572}"/>
              </a:ext>
            </a:extLst>
          </p:cNvPr>
          <p:cNvCxnSpPr>
            <a:cxnSpLocks/>
          </p:cNvCxnSpPr>
          <p:nvPr/>
        </p:nvCxnSpPr>
        <p:spPr>
          <a:xfrm>
            <a:off x="6540049" y="3809997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2D82C-B832-1F49-B9B5-AA41AD9A41B7}"/>
              </a:ext>
            </a:extLst>
          </p:cNvPr>
          <p:cNvCxnSpPr>
            <a:cxnSpLocks/>
          </p:cNvCxnSpPr>
          <p:nvPr/>
        </p:nvCxnSpPr>
        <p:spPr>
          <a:xfrm>
            <a:off x="6540049" y="4245424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670B49-5CBC-0E4B-9008-833925239517}"/>
              </a:ext>
            </a:extLst>
          </p:cNvPr>
          <p:cNvCxnSpPr>
            <a:cxnSpLocks/>
          </p:cNvCxnSpPr>
          <p:nvPr/>
        </p:nvCxnSpPr>
        <p:spPr>
          <a:xfrm>
            <a:off x="6540049" y="4767940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438617-3CBA-104B-A2A8-9053DD82B443}"/>
              </a:ext>
            </a:extLst>
          </p:cNvPr>
          <p:cNvCxnSpPr>
            <a:cxnSpLocks/>
          </p:cNvCxnSpPr>
          <p:nvPr/>
        </p:nvCxnSpPr>
        <p:spPr>
          <a:xfrm>
            <a:off x="6540049" y="5214253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6915BF-44EE-274C-A8EA-51F0F0BD324F}"/>
              </a:ext>
            </a:extLst>
          </p:cNvPr>
          <p:cNvCxnSpPr>
            <a:cxnSpLocks/>
          </p:cNvCxnSpPr>
          <p:nvPr/>
        </p:nvCxnSpPr>
        <p:spPr>
          <a:xfrm>
            <a:off x="6540049" y="5617027"/>
            <a:ext cx="437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9995F-B4F1-5C48-B9F1-88D57556775B}"/>
              </a:ext>
            </a:extLst>
          </p:cNvPr>
          <p:cNvCxnSpPr>
            <a:cxnSpLocks/>
          </p:cNvCxnSpPr>
          <p:nvPr/>
        </p:nvCxnSpPr>
        <p:spPr>
          <a:xfrm>
            <a:off x="7280279" y="1992084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3D5DF6-0418-024D-B6C0-A083B9DCAF6C}"/>
              </a:ext>
            </a:extLst>
          </p:cNvPr>
          <p:cNvCxnSpPr>
            <a:cxnSpLocks/>
          </p:cNvCxnSpPr>
          <p:nvPr/>
        </p:nvCxnSpPr>
        <p:spPr>
          <a:xfrm>
            <a:off x="8532136" y="1992084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5D24E-C3F8-084B-BFF3-BEE7587A81C5}"/>
              </a:ext>
            </a:extLst>
          </p:cNvPr>
          <p:cNvCxnSpPr>
            <a:cxnSpLocks/>
          </p:cNvCxnSpPr>
          <p:nvPr/>
        </p:nvCxnSpPr>
        <p:spPr>
          <a:xfrm>
            <a:off x="7824565" y="2884713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A8D24D-AD31-C54A-B268-F1930396455D}"/>
              </a:ext>
            </a:extLst>
          </p:cNvPr>
          <p:cNvCxnSpPr>
            <a:cxnSpLocks/>
          </p:cNvCxnSpPr>
          <p:nvPr/>
        </p:nvCxnSpPr>
        <p:spPr>
          <a:xfrm>
            <a:off x="9566279" y="2895597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BAD4BA-1191-1C45-8971-9DDA72670E35}"/>
              </a:ext>
            </a:extLst>
          </p:cNvPr>
          <p:cNvCxnSpPr>
            <a:cxnSpLocks/>
          </p:cNvCxnSpPr>
          <p:nvPr/>
        </p:nvCxnSpPr>
        <p:spPr>
          <a:xfrm>
            <a:off x="8009622" y="3809997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82AE6E-F236-3441-BD06-B2E770F586D0}"/>
              </a:ext>
            </a:extLst>
          </p:cNvPr>
          <p:cNvCxnSpPr>
            <a:cxnSpLocks/>
          </p:cNvCxnSpPr>
          <p:nvPr/>
        </p:nvCxnSpPr>
        <p:spPr>
          <a:xfrm>
            <a:off x="7378251" y="5617027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A83414-5F65-E84C-99D1-FDC99C16FABA}"/>
              </a:ext>
            </a:extLst>
          </p:cNvPr>
          <p:cNvCxnSpPr>
            <a:cxnSpLocks/>
          </p:cNvCxnSpPr>
          <p:nvPr/>
        </p:nvCxnSpPr>
        <p:spPr>
          <a:xfrm>
            <a:off x="8586564" y="5617027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C908A-5B5F-9E49-BC80-51EFD1A2DF30}"/>
              </a:ext>
            </a:extLst>
          </p:cNvPr>
          <p:cNvCxnSpPr>
            <a:cxnSpLocks/>
          </p:cNvCxnSpPr>
          <p:nvPr/>
        </p:nvCxnSpPr>
        <p:spPr>
          <a:xfrm>
            <a:off x="9326794" y="4789710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hlinkClick r:id="rId2" action="ppaction://hlinksldjump"/>
            <a:extLst>
              <a:ext uri="{FF2B5EF4-FFF2-40B4-BE49-F238E27FC236}">
                <a16:creationId xmlns:a16="http://schemas.microsoft.com/office/drawing/2014/main" id="{85A47ACE-66ED-A14F-BCF9-8769B092F90C}"/>
              </a:ext>
            </a:extLst>
          </p:cNvPr>
          <p:cNvSpPr txBox="1"/>
          <p:nvPr/>
        </p:nvSpPr>
        <p:spPr>
          <a:xfrm>
            <a:off x="6670677" y="2046513"/>
            <a:ext cx="6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AA540-30A1-924A-A159-134EC9158BC3}"/>
              </a:ext>
            </a:extLst>
          </p:cNvPr>
          <p:cNvSpPr txBox="1"/>
          <p:nvPr/>
        </p:nvSpPr>
        <p:spPr>
          <a:xfrm>
            <a:off x="7530651" y="2046513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52766-D24C-6B47-96D2-949652C5DB76}"/>
              </a:ext>
            </a:extLst>
          </p:cNvPr>
          <p:cNvSpPr txBox="1"/>
          <p:nvPr/>
        </p:nvSpPr>
        <p:spPr>
          <a:xfrm>
            <a:off x="9032879" y="2046513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A6BA7-00D9-4F4D-AA83-181ED81B002C}"/>
              </a:ext>
            </a:extLst>
          </p:cNvPr>
          <p:cNvSpPr txBox="1"/>
          <p:nvPr/>
        </p:nvSpPr>
        <p:spPr>
          <a:xfrm>
            <a:off x="6757757" y="2927476"/>
            <a:ext cx="92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6BBCA-03B9-8745-BC76-85C2CC50C47F}"/>
              </a:ext>
            </a:extLst>
          </p:cNvPr>
          <p:cNvSpPr txBox="1"/>
          <p:nvPr/>
        </p:nvSpPr>
        <p:spPr>
          <a:xfrm>
            <a:off x="8009622" y="2927476"/>
            <a:ext cx="1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ECBD58-9BB0-5849-A137-070DA3F2CF5A}"/>
              </a:ext>
            </a:extLst>
          </p:cNvPr>
          <p:cNvSpPr txBox="1"/>
          <p:nvPr/>
        </p:nvSpPr>
        <p:spPr>
          <a:xfrm>
            <a:off x="9805766" y="2927476"/>
            <a:ext cx="9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MUX2:1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7C82C-D01E-A44C-AF3A-882FA17AE89B}"/>
              </a:ext>
            </a:extLst>
          </p:cNvPr>
          <p:cNvSpPr txBox="1"/>
          <p:nvPr/>
        </p:nvSpPr>
        <p:spPr>
          <a:xfrm>
            <a:off x="6888394" y="384265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AOI21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D5A46-A373-AB4B-A6ED-B3F7F3192669}"/>
              </a:ext>
            </a:extLst>
          </p:cNvPr>
          <p:cNvSpPr txBox="1"/>
          <p:nvPr/>
        </p:nvSpPr>
        <p:spPr>
          <a:xfrm>
            <a:off x="8728077" y="3854323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055D6-BA6E-C747-8F92-896CE175DBB1}"/>
              </a:ext>
            </a:extLst>
          </p:cNvPr>
          <p:cNvSpPr txBox="1"/>
          <p:nvPr/>
        </p:nvSpPr>
        <p:spPr>
          <a:xfrm>
            <a:off x="7503436" y="4801382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02652-8133-F849-8AFD-AFE3C3BF063C}"/>
              </a:ext>
            </a:extLst>
          </p:cNvPr>
          <p:cNvSpPr txBox="1"/>
          <p:nvPr/>
        </p:nvSpPr>
        <p:spPr>
          <a:xfrm>
            <a:off x="9767668" y="4817315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OAI21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EDB4F7-1F50-444D-98A5-D5FDC691E204}"/>
              </a:ext>
            </a:extLst>
          </p:cNvPr>
          <p:cNvSpPr txBox="1"/>
          <p:nvPr/>
        </p:nvSpPr>
        <p:spPr>
          <a:xfrm>
            <a:off x="6670677" y="5617027"/>
            <a:ext cx="6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D2B0D-8500-5649-B28B-327B4A72FB6F}"/>
              </a:ext>
            </a:extLst>
          </p:cNvPr>
          <p:cNvSpPr txBox="1"/>
          <p:nvPr/>
        </p:nvSpPr>
        <p:spPr>
          <a:xfrm>
            <a:off x="7693935" y="5649685"/>
            <a:ext cx="13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FE361D-B881-434D-B853-8C01634A59B2}"/>
              </a:ext>
            </a:extLst>
          </p:cNvPr>
          <p:cNvSpPr txBox="1"/>
          <p:nvPr/>
        </p:nvSpPr>
        <p:spPr>
          <a:xfrm>
            <a:off x="8820608" y="5660565"/>
            <a:ext cx="1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B2D00D-99E3-2645-AEAD-9B21AE5AEC3B}"/>
              </a:ext>
            </a:extLst>
          </p:cNvPr>
          <p:cNvCxnSpPr>
            <a:cxnSpLocks/>
          </p:cNvCxnSpPr>
          <p:nvPr/>
        </p:nvCxnSpPr>
        <p:spPr>
          <a:xfrm>
            <a:off x="10088792" y="5617026"/>
            <a:ext cx="0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12D6DB-8747-7F4A-B4AC-97A6C85FB791}"/>
              </a:ext>
            </a:extLst>
          </p:cNvPr>
          <p:cNvSpPr txBox="1"/>
          <p:nvPr/>
        </p:nvSpPr>
        <p:spPr>
          <a:xfrm>
            <a:off x="10197649" y="5632959"/>
            <a:ext cx="6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30C2F65-AB2F-9547-9F4C-BFA0DCBC1472}"/>
              </a:ext>
            </a:extLst>
          </p:cNvPr>
          <p:cNvSpPr/>
          <p:nvPr/>
        </p:nvSpPr>
        <p:spPr>
          <a:xfrm>
            <a:off x="6137279" y="2231179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669BA18-9EDE-8941-AF01-E533432C2D48}"/>
              </a:ext>
            </a:extLst>
          </p:cNvPr>
          <p:cNvSpPr/>
          <p:nvPr/>
        </p:nvSpPr>
        <p:spPr>
          <a:xfrm>
            <a:off x="6115507" y="2612180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8AA5902-1AE3-0141-BFC9-5BB559A1CD47}"/>
              </a:ext>
            </a:extLst>
          </p:cNvPr>
          <p:cNvSpPr/>
          <p:nvPr/>
        </p:nvSpPr>
        <p:spPr>
          <a:xfrm>
            <a:off x="6126393" y="3112142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3F7C2207-8613-C54D-B977-3E97C84385C4}"/>
              </a:ext>
            </a:extLst>
          </p:cNvPr>
          <p:cNvSpPr/>
          <p:nvPr/>
        </p:nvSpPr>
        <p:spPr>
          <a:xfrm>
            <a:off x="6126393" y="3488566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531DA3-9575-3E4A-886A-C8D216AE14CD}"/>
              </a:ext>
            </a:extLst>
          </p:cNvPr>
          <p:cNvSpPr txBox="1"/>
          <p:nvPr/>
        </p:nvSpPr>
        <p:spPr>
          <a:xfrm>
            <a:off x="5344871" y="2698614"/>
            <a:ext cx="134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4403FB53-5035-544F-A53E-A8D22DDF8CEA}"/>
              </a:ext>
            </a:extLst>
          </p:cNvPr>
          <p:cNvSpPr/>
          <p:nvPr/>
        </p:nvSpPr>
        <p:spPr>
          <a:xfrm>
            <a:off x="11144703" y="2895208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6AFA175E-E4A4-CF4B-8E9D-EF663550847D}"/>
              </a:ext>
            </a:extLst>
          </p:cNvPr>
          <p:cNvSpPr/>
          <p:nvPr/>
        </p:nvSpPr>
        <p:spPr>
          <a:xfrm>
            <a:off x="11122931" y="3276209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3E0E67FB-0F9F-2541-AFFD-9328F12D04E0}"/>
              </a:ext>
            </a:extLst>
          </p:cNvPr>
          <p:cNvSpPr/>
          <p:nvPr/>
        </p:nvSpPr>
        <p:spPr>
          <a:xfrm>
            <a:off x="11133817" y="3776171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CBBB297-93F4-854C-AF05-2D0F67248DF4}"/>
              </a:ext>
            </a:extLst>
          </p:cNvPr>
          <p:cNvSpPr/>
          <p:nvPr/>
        </p:nvSpPr>
        <p:spPr>
          <a:xfrm>
            <a:off x="11133817" y="4152595"/>
            <a:ext cx="206828" cy="18466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057E6F-9CB8-6B40-855F-C216CFF6B8FF}"/>
              </a:ext>
            </a:extLst>
          </p:cNvPr>
          <p:cNvSpPr txBox="1"/>
          <p:nvPr/>
        </p:nvSpPr>
        <p:spPr>
          <a:xfrm>
            <a:off x="11293536" y="3182325"/>
            <a:ext cx="9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CCAD88C-29AC-F140-BF1E-C1F322C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1" y="1762207"/>
            <a:ext cx="4477820" cy="44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24C-EC5B-FD4C-9372-89ED0C8C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4"/>
            <a:ext cx="10515600" cy="1325563"/>
          </a:xfrm>
        </p:spPr>
        <p:txBody>
          <a:bodyPr/>
          <a:lstStyle/>
          <a:p>
            <a:r>
              <a:rPr lang="en-US" dirty="0"/>
              <a:t>RTL – GDS FLOW</a:t>
            </a:r>
          </a:p>
        </p:txBody>
      </p:sp>
      <p:sp>
        <p:nvSpPr>
          <p:cNvPr id="4" name="Flowchart: Document 2">
            <a:extLst>
              <a:ext uri="{FF2B5EF4-FFF2-40B4-BE49-F238E27FC236}">
                <a16:creationId xmlns:a16="http://schemas.microsoft.com/office/drawing/2014/main" id="{DF74EF9B-C916-354F-9CE7-3AA89F2148BD}"/>
              </a:ext>
            </a:extLst>
          </p:cNvPr>
          <p:cNvSpPr/>
          <p:nvPr/>
        </p:nvSpPr>
        <p:spPr>
          <a:xfrm>
            <a:off x="6952023" y="1115718"/>
            <a:ext cx="1520787" cy="47874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Specification 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1253F35-59B0-254B-8DA4-111A2173DB72}"/>
              </a:ext>
            </a:extLst>
          </p:cNvPr>
          <p:cNvSpPr/>
          <p:nvPr/>
        </p:nvSpPr>
        <p:spPr>
          <a:xfrm>
            <a:off x="6941996" y="1713955"/>
            <a:ext cx="1537632" cy="57982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Behavioral Description (.v)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CB972A9-BF8B-1B43-9D43-3A2249EAFB3B}"/>
              </a:ext>
            </a:extLst>
          </p:cNvPr>
          <p:cNvSpPr/>
          <p:nvPr/>
        </p:nvSpPr>
        <p:spPr>
          <a:xfrm>
            <a:off x="6851463" y="2457660"/>
            <a:ext cx="1517579" cy="63658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Logic Synthesis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Synopsys </a:t>
            </a:r>
            <a:r>
              <a:rPr lang="en-US" sz="1200" i="1" dirty="0" err="1">
                <a:solidFill>
                  <a:srgbClr val="002060"/>
                </a:solidFill>
              </a:rPr>
              <a:t>DesignVision</a:t>
            </a:r>
            <a:endParaRPr lang="en-US" sz="1200" i="1" dirty="0">
              <a:solidFill>
                <a:srgbClr val="002060"/>
              </a:solidFill>
            </a:endParaRPr>
          </a:p>
        </p:txBody>
      </p:sp>
      <p:sp>
        <p:nvSpPr>
          <p:cNvPr id="7" name="Flowchart: Data 14">
            <a:extLst>
              <a:ext uri="{FF2B5EF4-FFF2-40B4-BE49-F238E27FC236}">
                <a16:creationId xmlns:a16="http://schemas.microsoft.com/office/drawing/2014/main" id="{D570C984-9F00-DA4B-920F-A195650D041D}"/>
              </a:ext>
            </a:extLst>
          </p:cNvPr>
          <p:cNvSpPr/>
          <p:nvPr/>
        </p:nvSpPr>
        <p:spPr>
          <a:xfrm>
            <a:off x="6846339" y="3398949"/>
            <a:ext cx="1537632" cy="66433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Synthesized Gate Level Netlist (.v)</a:t>
            </a:r>
          </a:p>
        </p:txBody>
      </p:sp>
      <p:sp>
        <p:nvSpPr>
          <p:cNvPr id="8" name="Flowchart: Process 15">
            <a:extLst>
              <a:ext uri="{FF2B5EF4-FFF2-40B4-BE49-F238E27FC236}">
                <a16:creationId xmlns:a16="http://schemas.microsoft.com/office/drawing/2014/main" id="{13B0673D-FC89-6641-A42B-124EB129A948}"/>
              </a:ext>
            </a:extLst>
          </p:cNvPr>
          <p:cNvSpPr/>
          <p:nvPr/>
        </p:nvSpPr>
        <p:spPr>
          <a:xfrm>
            <a:off x="4841016" y="4593965"/>
            <a:ext cx="1349942" cy="56256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Automatic Place and Route 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Cadence Innovus</a:t>
            </a:r>
          </a:p>
        </p:txBody>
      </p:sp>
      <p:sp>
        <p:nvSpPr>
          <p:cNvPr id="11" name="Flowchart: Data 19">
            <a:extLst>
              <a:ext uri="{FF2B5EF4-FFF2-40B4-BE49-F238E27FC236}">
                <a16:creationId xmlns:a16="http://schemas.microsoft.com/office/drawing/2014/main" id="{54B77D60-06A7-EA4B-8073-6CB9744AEC7C}"/>
              </a:ext>
            </a:extLst>
          </p:cNvPr>
          <p:cNvSpPr/>
          <p:nvPr/>
        </p:nvSpPr>
        <p:spPr>
          <a:xfrm>
            <a:off x="4139185" y="5529342"/>
            <a:ext cx="2699662" cy="6864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Design Verification (.gds/ .def)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Cadence Virtuoso</a:t>
            </a:r>
          </a:p>
        </p:txBody>
      </p:sp>
      <p:sp>
        <p:nvSpPr>
          <p:cNvPr id="12" name="Flowchart: Terminator 21">
            <a:extLst>
              <a:ext uri="{FF2B5EF4-FFF2-40B4-BE49-F238E27FC236}">
                <a16:creationId xmlns:a16="http://schemas.microsoft.com/office/drawing/2014/main" id="{EBC80464-1043-9A47-AD55-C95E1FF0729E}"/>
              </a:ext>
            </a:extLst>
          </p:cNvPr>
          <p:cNvSpPr/>
          <p:nvPr/>
        </p:nvSpPr>
        <p:spPr>
          <a:xfrm>
            <a:off x="4703725" y="1064510"/>
            <a:ext cx="1809549" cy="80635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Standard Cell Library (schematic, layout, symbol, abstract)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Cadence Virtuoso</a:t>
            </a:r>
          </a:p>
        </p:txBody>
      </p:sp>
      <p:sp>
        <p:nvSpPr>
          <p:cNvPr id="13" name="Flowchart: Decision 22">
            <a:extLst>
              <a:ext uri="{FF2B5EF4-FFF2-40B4-BE49-F238E27FC236}">
                <a16:creationId xmlns:a16="http://schemas.microsoft.com/office/drawing/2014/main" id="{7B1235CC-89CB-D749-BD12-3B5004378D55}"/>
              </a:ext>
            </a:extLst>
          </p:cNvPr>
          <p:cNvSpPr/>
          <p:nvPr/>
        </p:nvSpPr>
        <p:spPr>
          <a:xfrm>
            <a:off x="4848904" y="1997223"/>
            <a:ext cx="1520788" cy="37257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DRC/ LVS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Clean?</a:t>
            </a:r>
          </a:p>
        </p:txBody>
      </p:sp>
      <p:sp>
        <p:nvSpPr>
          <p:cNvPr id="14" name="Flowchart: Process 24">
            <a:extLst>
              <a:ext uri="{FF2B5EF4-FFF2-40B4-BE49-F238E27FC236}">
                <a16:creationId xmlns:a16="http://schemas.microsoft.com/office/drawing/2014/main" id="{59EE0E12-C33E-DB4A-A5E1-F2A3F2503B12}"/>
              </a:ext>
            </a:extLst>
          </p:cNvPr>
          <p:cNvSpPr/>
          <p:nvPr/>
        </p:nvSpPr>
        <p:spPr>
          <a:xfrm>
            <a:off x="4737615" y="3177370"/>
            <a:ext cx="1701267" cy="55857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Library Characterization (.lib)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Synopsys </a:t>
            </a:r>
            <a:r>
              <a:rPr lang="en-US" sz="1200" i="1" dirty="0" err="1">
                <a:solidFill>
                  <a:srgbClr val="002060"/>
                </a:solidFill>
              </a:rPr>
              <a:t>PrimeLib</a:t>
            </a:r>
            <a:r>
              <a:rPr lang="en-US" sz="1200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5" name="Cylinder 25">
            <a:extLst>
              <a:ext uri="{FF2B5EF4-FFF2-40B4-BE49-F238E27FC236}">
                <a16:creationId xmlns:a16="http://schemas.microsoft.com/office/drawing/2014/main" id="{2A82F591-3C73-0146-9964-320F8EC1123C}"/>
              </a:ext>
            </a:extLst>
          </p:cNvPr>
          <p:cNvSpPr/>
          <p:nvPr/>
        </p:nvSpPr>
        <p:spPr>
          <a:xfrm>
            <a:off x="4737615" y="3866628"/>
            <a:ext cx="1701267" cy="599037"/>
          </a:xfrm>
          <a:prstGeom prst="can">
            <a:avLst>
              <a:gd name="adj" fmla="val 154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Library Compilation(.</a:t>
            </a:r>
            <a:r>
              <a:rPr lang="en-US" sz="1200" dirty="0" err="1">
                <a:solidFill>
                  <a:schemeClr val="tx1"/>
                </a:solidFill>
              </a:rPr>
              <a:t>db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Synopsys LC Shell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BA79EA-640A-DD4A-9BA6-FBBE901ED08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608500" y="1870866"/>
            <a:ext cx="798" cy="12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AD6C07-96A1-1B46-AA6C-FB6932227F1E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588249" y="3735948"/>
            <a:ext cx="0" cy="13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7F03B9-3691-A54E-BEED-B0F7518556F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H="1">
            <a:off x="7710812" y="1562808"/>
            <a:ext cx="1605" cy="151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7249A-D5C3-4448-8523-D3D90DDC0E2D}"/>
              </a:ext>
            </a:extLst>
          </p:cNvPr>
          <p:cNvCxnSpPr>
            <a:cxnSpLocks/>
          </p:cNvCxnSpPr>
          <p:nvPr/>
        </p:nvCxnSpPr>
        <p:spPr>
          <a:xfrm>
            <a:off x="5608500" y="3070033"/>
            <a:ext cx="798" cy="124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76">
            <a:extLst>
              <a:ext uri="{FF2B5EF4-FFF2-40B4-BE49-F238E27FC236}">
                <a16:creationId xmlns:a16="http://schemas.microsoft.com/office/drawing/2014/main" id="{3729A637-E4E3-4C4E-AE09-0B75A71140F1}"/>
              </a:ext>
            </a:extLst>
          </p:cNvPr>
          <p:cNvCxnSpPr>
            <a:cxnSpLocks/>
            <a:stCxn id="15" idx="4"/>
            <a:endCxn id="6" idx="1"/>
          </p:cNvCxnSpPr>
          <p:nvPr/>
        </p:nvCxnSpPr>
        <p:spPr>
          <a:xfrm flipV="1">
            <a:off x="6438882" y="2775951"/>
            <a:ext cx="412581" cy="13901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98">
            <a:extLst>
              <a:ext uri="{FF2B5EF4-FFF2-40B4-BE49-F238E27FC236}">
                <a16:creationId xmlns:a16="http://schemas.microsoft.com/office/drawing/2014/main" id="{2F086D65-44DF-3F43-9B2C-080FC44E2BEE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4703726" y="1467689"/>
            <a:ext cx="145179" cy="715823"/>
          </a:xfrm>
          <a:prstGeom prst="bentConnector3">
            <a:avLst>
              <a:gd name="adj1" fmla="val 2574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99">
            <a:extLst>
              <a:ext uri="{FF2B5EF4-FFF2-40B4-BE49-F238E27FC236}">
                <a16:creationId xmlns:a16="http://schemas.microsoft.com/office/drawing/2014/main" id="{F16DB10F-0D6F-EF4B-BD99-E244CB65A4C0}"/>
              </a:ext>
            </a:extLst>
          </p:cNvPr>
          <p:cNvSpPr/>
          <p:nvPr/>
        </p:nvSpPr>
        <p:spPr>
          <a:xfrm>
            <a:off x="3474884" y="3202461"/>
            <a:ext cx="1049155" cy="392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Abstract View (.</a:t>
            </a:r>
            <a:r>
              <a:rPr lang="en-US" sz="1200" dirty="0" err="1">
                <a:solidFill>
                  <a:schemeClr val="tx1"/>
                </a:solidFill>
              </a:rPr>
              <a:t>lef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" name="Connector: Elbow 114">
            <a:extLst>
              <a:ext uri="{FF2B5EF4-FFF2-40B4-BE49-F238E27FC236}">
                <a16:creationId xmlns:a16="http://schemas.microsoft.com/office/drawing/2014/main" id="{A75CB8BC-9E3A-0F45-AF08-1029AD2E6A3E}"/>
              </a:ext>
            </a:extLst>
          </p:cNvPr>
          <p:cNvCxnSpPr>
            <a:cxnSpLocks/>
            <a:stCxn id="22" idx="2"/>
            <a:endCxn id="8" idx="1"/>
          </p:cNvCxnSpPr>
          <p:nvPr/>
        </p:nvCxnSpPr>
        <p:spPr>
          <a:xfrm rot="16200000" flipH="1">
            <a:off x="3780158" y="3814389"/>
            <a:ext cx="1280162" cy="84155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2AE76-EF00-E242-A102-5F0FD31A0BD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7610253" y="3094241"/>
            <a:ext cx="4902" cy="304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118">
            <a:extLst>
              <a:ext uri="{FF2B5EF4-FFF2-40B4-BE49-F238E27FC236}">
                <a16:creationId xmlns:a16="http://schemas.microsoft.com/office/drawing/2014/main" id="{E44056FC-9041-AC47-83CE-D498DD4E2ADE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rot="5400000">
            <a:off x="6497076" y="3757168"/>
            <a:ext cx="811962" cy="14241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27">
            <a:extLst>
              <a:ext uri="{FF2B5EF4-FFF2-40B4-BE49-F238E27FC236}">
                <a16:creationId xmlns:a16="http://schemas.microsoft.com/office/drawing/2014/main" id="{CBF94C38-EE80-2245-8CCD-BD02D1821BAA}"/>
              </a:ext>
            </a:extLst>
          </p:cNvPr>
          <p:cNvCxnSpPr>
            <a:cxnSpLocks/>
          </p:cNvCxnSpPr>
          <p:nvPr/>
        </p:nvCxnSpPr>
        <p:spPr>
          <a:xfrm rot="5400000">
            <a:off x="5335609" y="5334689"/>
            <a:ext cx="342777" cy="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F3E39-7A2A-0B43-B08F-132385645443}"/>
              </a:ext>
            </a:extLst>
          </p:cNvPr>
          <p:cNvSpPr txBox="1"/>
          <p:nvPr/>
        </p:nvSpPr>
        <p:spPr>
          <a:xfrm>
            <a:off x="4198197" y="1653259"/>
            <a:ext cx="43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9BCBDE-D261-D04B-BE96-A75DDB2E39F4}"/>
              </a:ext>
            </a:extLst>
          </p:cNvPr>
          <p:cNvSpPr txBox="1"/>
          <p:nvPr/>
        </p:nvSpPr>
        <p:spPr>
          <a:xfrm>
            <a:off x="5595895" y="2297590"/>
            <a:ext cx="43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323CE-586D-2E4F-A54B-E6B43B795C6B}"/>
              </a:ext>
            </a:extLst>
          </p:cNvPr>
          <p:cNvSpPr txBox="1"/>
          <p:nvPr/>
        </p:nvSpPr>
        <p:spPr>
          <a:xfrm>
            <a:off x="3947860" y="2733603"/>
            <a:ext cx="43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3F09E5-058F-B646-A214-6630CDDB27AF}"/>
              </a:ext>
            </a:extLst>
          </p:cNvPr>
          <p:cNvCxnSpPr>
            <a:cxnSpLocks/>
          </p:cNvCxnSpPr>
          <p:nvPr/>
        </p:nvCxnSpPr>
        <p:spPr>
          <a:xfrm flipH="1">
            <a:off x="7617457" y="2296709"/>
            <a:ext cx="1604" cy="1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292">
            <a:extLst>
              <a:ext uri="{FF2B5EF4-FFF2-40B4-BE49-F238E27FC236}">
                <a16:creationId xmlns:a16="http://schemas.microsoft.com/office/drawing/2014/main" id="{A5EB4F36-0D53-CD46-8F2B-ADC1AAC5D349}"/>
              </a:ext>
            </a:extLst>
          </p:cNvPr>
          <p:cNvSpPr/>
          <p:nvPr/>
        </p:nvSpPr>
        <p:spPr>
          <a:xfrm>
            <a:off x="4737614" y="2530103"/>
            <a:ext cx="1701267" cy="53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Parasitic Extraction (.</a:t>
            </a:r>
            <a:r>
              <a:rPr lang="en-US" sz="1200" dirty="0" err="1">
                <a:solidFill>
                  <a:schemeClr val="tx1"/>
                </a:solidFill>
              </a:rPr>
              <a:t>sp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i="1" dirty="0">
                <a:solidFill>
                  <a:srgbClr val="002060"/>
                </a:solidFill>
              </a:rPr>
              <a:t>Mentor Graphics Calibre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ADDA9A-76F7-7A49-BF36-F0C522856C0A}"/>
              </a:ext>
            </a:extLst>
          </p:cNvPr>
          <p:cNvCxnSpPr>
            <a:cxnSpLocks/>
          </p:cNvCxnSpPr>
          <p:nvPr/>
        </p:nvCxnSpPr>
        <p:spPr>
          <a:xfrm>
            <a:off x="5605128" y="2369775"/>
            <a:ext cx="798" cy="12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09">
            <a:extLst>
              <a:ext uri="{FF2B5EF4-FFF2-40B4-BE49-F238E27FC236}">
                <a16:creationId xmlns:a16="http://schemas.microsoft.com/office/drawing/2014/main" id="{2212658E-E8D8-3241-AABF-FE2A1D4F7C3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472168" y="2075076"/>
            <a:ext cx="678730" cy="1588786"/>
          </a:xfrm>
          <a:prstGeom prst="bentConnector3">
            <a:avLst>
              <a:gd name="adj1" fmla="val -1977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85B73A-EB97-F343-B954-9FC1B6A648F0}"/>
              </a:ext>
            </a:extLst>
          </p:cNvPr>
          <p:cNvSpPr txBox="1"/>
          <p:nvPr/>
        </p:nvSpPr>
        <p:spPr>
          <a:xfrm>
            <a:off x="8502132" y="1409792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FD591C-2E2D-A64B-B594-F3B70CF18BAD}"/>
              </a:ext>
            </a:extLst>
          </p:cNvPr>
          <p:cNvSpPr txBox="1"/>
          <p:nvPr/>
        </p:nvSpPr>
        <p:spPr>
          <a:xfrm>
            <a:off x="8449329" y="3160119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8AAE1A-5BFE-0342-A4C5-BFEA269F6052}"/>
              </a:ext>
            </a:extLst>
          </p:cNvPr>
          <p:cNvSpPr txBox="1"/>
          <p:nvPr/>
        </p:nvSpPr>
        <p:spPr>
          <a:xfrm>
            <a:off x="2780307" y="1670062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6319C9-21F6-5242-9336-10770B2DE7FB}"/>
              </a:ext>
            </a:extLst>
          </p:cNvPr>
          <p:cNvSpPr txBox="1"/>
          <p:nvPr/>
        </p:nvSpPr>
        <p:spPr>
          <a:xfrm>
            <a:off x="2253328" y="2774642"/>
            <a:ext cx="13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4 - 5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101574-E0B4-E74C-A6D2-9BD58658C607}"/>
              </a:ext>
            </a:extLst>
          </p:cNvPr>
          <p:cNvSpPr txBox="1"/>
          <p:nvPr/>
        </p:nvSpPr>
        <p:spPr>
          <a:xfrm>
            <a:off x="7129187" y="5164733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6 </a:t>
            </a:r>
          </a:p>
        </p:txBody>
      </p:sp>
    </p:spTree>
    <p:extLst>
      <p:ext uri="{BB962C8B-B14F-4D97-AF65-F5344CB8AC3E}">
        <p14:creationId xmlns:p14="http://schemas.microsoft.com/office/powerpoint/2010/main" val="18548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8" grpId="0"/>
      <p:bldP spid="29" grpId="0"/>
      <p:bldP spid="30" grpId="0"/>
      <p:bldP spid="36" grpId="0" animBg="1"/>
      <p:bldP spid="36" grpId="1" animBg="1"/>
      <p:bldP spid="39" grpId="0"/>
      <p:bldP spid="43" grpId="0"/>
      <p:bldP spid="44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D77A-5D8B-264B-BFD2-674C55C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17714"/>
            <a:ext cx="10515600" cy="1325563"/>
          </a:xfrm>
        </p:spPr>
        <p:txBody>
          <a:bodyPr/>
          <a:lstStyle/>
          <a:p>
            <a:r>
              <a:rPr lang="en-US" dirty="0"/>
              <a:t>Inverter Design Demo</a:t>
            </a: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537DAFB-22BC-C046-B5B3-CCF7D7B9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79" y="1325563"/>
            <a:ext cx="1782945" cy="529216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F1F9E5-E764-2847-9826-20B5213B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" y="2627586"/>
            <a:ext cx="4913567" cy="368913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A039C-27A6-754E-9CC6-A5D687565B6D}"/>
              </a:ext>
            </a:extLst>
          </p:cNvPr>
          <p:cNvSpPr txBox="1"/>
          <p:nvPr/>
        </p:nvSpPr>
        <p:spPr>
          <a:xfrm>
            <a:off x="2343807" y="2060028"/>
            <a:ext cx="25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4BB86-A2A6-EC43-9243-D2AC2DB9D09C}"/>
              </a:ext>
            </a:extLst>
          </p:cNvPr>
          <p:cNvSpPr txBox="1"/>
          <p:nvPr/>
        </p:nvSpPr>
        <p:spPr>
          <a:xfrm>
            <a:off x="8056179" y="956231"/>
            <a:ext cx="25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8489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7F-3518-C24D-B830-3AFB7352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-32658"/>
            <a:ext cx="10515600" cy="1325563"/>
          </a:xfrm>
        </p:spPr>
        <p:txBody>
          <a:bodyPr/>
          <a:lstStyle/>
          <a:p>
            <a:r>
              <a:rPr lang="en-US" dirty="0"/>
              <a:t>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DA3-9FA4-BD4F-A42E-302214E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205141"/>
            <a:ext cx="11745685" cy="5663746"/>
          </a:xfrm>
        </p:spPr>
        <p:txBody>
          <a:bodyPr/>
          <a:lstStyle/>
          <a:p>
            <a:r>
              <a:rPr lang="en-US" dirty="0"/>
              <a:t>Layers</a:t>
            </a:r>
          </a:p>
          <a:p>
            <a:pPr lvl="1"/>
            <a:r>
              <a:rPr lang="en-US" dirty="0"/>
              <a:t>NW: n-well</a:t>
            </a:r>
          </a:p>
          <a:p>
            <a:pPr lvl="1"/>
            <a:r>
              <a:rPr lang="en-US" dirty="0"/>
              <a:t>RX: Diffusion (</a:t>
            </a:r>
            <a:r>
              <a:rPr lang="en-US" dirty="0">
                <a:solidFill>
                  <a:srgbClr val="00B050"/>
                </a:solidFill>
              </a:rPr>
              <a:t>vertical measurements of </a:t>
            </a:r>
            <a:r>
              <a:rPr lang="en-US" dirty="0" err="1">
                <a:solidFill>
                  <a:srgbClr val="00B050"/>
                </a:solidFill>
              </a:rPr>
              <a:t>pMOS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nMOS</a:t>
            </a:r>
            <a:r>
              <a:rPr lang="en-US" dirty="0">
                <a:solidFill>
                  <a:srgbClr val="00B050"/>
                </a:solidFill>
              </a:rPr>
              <a:t> are Wp and </a:t>
            </a:r>
            <a:r>
              <a:rPr lang="en-US" dirty="0" err="1">
                <a:solidFill>
                  <a:srgbClr val="00B050"/>
                </a:solidFill>
              </a:rPr>
              <a:t>Wn</a:t>
            </a: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respectively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JX: N+ source or drain implant area</a:t>
            </a:r>
          </a:p>
          <a:p>
            <a:pPr lvl="1"/>
            <a:r>
              <a:rPr lang="en-US" dirty="0"/>
              <a:t>JZ: P+ source or drain implant area</a:t>
            </a:r>
          </a:p>
          <a:p>
            <a:pPr lvl="1"/>
            <a:r>
              <a:rPr lang="en-US" dirty="0"/>
              <a:t>PC: Poly (</a:t>
            </a:r>
            <a:r>
              <a:rPr lang="en-US" dirty="0">
                <a:solidFill>
                  <a:srgbClr val="00B050"/>
                </a:solidFill>
              </a:rPr>
              <a:t>horizontal measurement of PC layer is the length of the channel, 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CA: Contact (used to connect RX and M1, also PC and M1)</a:t>
            </a:r>
          </a:p>
          <a:p>
            <a:pPr lvl="1"/>
            <a:r>
              <a:rPr lang="en-US" dirty="0"/>
              <a:t>M1: Metal 1 (used for routing inside the standard cell, VDD and GND pins are on M1)</a:t>
            </a:r>
          </a:p>
          <a:p>
            <a:pPr lvl="1"/>
            <a:r>
              <a:rPr lang="en-US" dirty="0"/>
              <a:t>M2: Metal 2 (all I/O pins are on M2 layer)</a:t>
            </a:r>
          </a:p>
          <a:p>
            <a:pPr lvl="1"/>
            <a:r>
              <a:rPr lang="en-US" dirty="0"/>
              <a:t>V1: Via 1 (used to connect M1 and M2)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3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D45-5664-9E46-94F2-662AD6D2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23" y="27823"/>
            <a:ext cx="10515600" cy="1325563"/>
          </a:xfrm>
        </p:spPr>
        <p:txBody>
          <a:bodyPr/>
          <a:lstStyle/>
          <a:p>
            <a:r>
              <a:rPr lang="en-US" dirty="0"/>
              <a:t>Pin Pitch and Offset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EC2A7-C638-304C-B213-1DB4A5B61CB9}"/>
              </a:ext>
            </a:extLst>
          </p:cNvPr>
          <p:cNvSpPr/>
          <p:nvPr/>
        </p:nvSpPr>
        <p:spPr>
          <a:xfrm>
            <a:off x="420413" y="1566043"/>
            <a:ext cx="1555529" cy="3941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E85DE-DF67-9148-85A4-84F85955FFF0}"/>
              </a:ext>
            </a:extLst>
          </p:cNvPr>
          <p:cNvSpPr/>
          <p:nvPr/>
        </p:nvSpPr>
        <p:spPr>
          <a:xfrm>
            <a:off x="1975942" y="1566043"/>
            <a:ext cx="3426373" cy="3941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0031A-3834-9B4E-B20E-BE78E2FFACFC}"/>
              </a:ext>
            </a:extLst>
          </p:cNvPr>
          <p:cNvSpPr/>
          <p:nvPr/>
        </p:nvSpPr>
        <p:spPr>
          <a:xfrm>
            <a:off x="5402315" y="1572557"/>
            <a:ext cx="6159062" cy="3941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E06A6-688A-B547-AF33-65B5097BD800}"/>
              </a:ext>
            </a:extLst>
          </p:cNvPr>
          <p:cNvSpPr/>
          <p:nvPr/>
        </p:nvSpPr>
        <p:spPr>
          <a:xfrm>
            <a:off x="719966" y="3352800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FF2F9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BBB1E-FF0E-6448-80D6-361931FDE697}"/>
              </a:ext>
            </a:extLst>
          </p:cNvPr>
          <p:cNvSpPr/>
          <p:nvPr/>
        </p:nvSpPr>
        <p:spPr>
          <a:xfrm>
            <a:off x="1471451" y="3352801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A83A2-33D3-7F49-A8F3-E5EF01397DA7}"/>
              </a:ext>
            </a:extLst>
          </p:cNvPr>
          <p:cNvSpPr/>
          <p:nvPr/>
        </p:nvSpPr>
        <p:spPr>
          <a:xfrm>
            <a:off x="2543506" y="3352801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073C7-955B-914E-A908-F5CDAC7CA5BE}"/>
              </a:ext>
            </a:extLst>
          </p:cNvPr>
          <p:cNvSpPr/>
          <p:nvPr/>
        </p:nvSpPr>
        <p:spPr>
          <a:xfrm>
            <a:off x="3216168" y="3352801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09C23-05F4-1C45-AD2A-0E3194D19EDA}"/>
              </a:ext>
            </a:extLst>
          </p:cNvPr>
          <p:cNvSpPr/>
          <p:nvPr/>
        </p:nvSpPr>
        <p:spPr>
          <a:xfrm>
            <a:off x="4451134" y="3352801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E0772-3536-A043-8B88-80B8DBBA457C}"/>
              </a:ext>
            </a:extLst>
          </p:cNvPr>
          <p:cNvSpPr/>
          <p:nvPr/>
        </p:nvSpPr>
        <p:spPr>
          <a:xfrm>
            <a:off x="5975129" y="3352800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823D6-253B-2E48-9C2F-CA43DD77B5B0}"/>
              </a:ext>
            </a:extLst>
          </p:cNvPr>
          <p:cNvSpPr txBox="1"/>
          <p:nvPr/>
        </p:nvSpPr>
        <p:spPr>
          <a:xfrm>
            <a:off x="919662" y="1175796"/>
            <a:ext cx="11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9EBF5-CCF9-914C-8B26-0E84DAF05797}"/>
              </a:ext>
            </a:extLst>
          </p:cNvPr>
          <p:cNvSpPr txBox="1"/>
          <p:nvPr/>
        </p:nvSpPr>
        <p:spPr>
          <a:xfrm>
            <a:off x="3080849" y="1126391"/>
            <a:ext cx="19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9BE22-CFA1-E346-BF2C-C11899AB590C}"/>
              </a:ext>
            </a:extLst>
          </p:cNvPr>
          <p:cNvSpPr txBox="1"/>
          <p:nvPr/>
        </p:nvSpPr>
        <p:spPr>
          <a:xfrm>
            <a:off x="8172464" y="1071103"/>
            <a:ext cx="196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72A81-A003-AA4A-BCDC-649FF9DFFFCB}"/>
              </a:ext>
            </a:extLst>
          </p:cNvPr>
          <p:cNvSpPr/>
          <p:nvPr/>
        </p:nvSpPr>
        <p:spPr>
          <a:xfrm>
            <a:off x="7210095" y="3352800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28D746-8EB5-F84B-919A-D3A00D2255C1}"/>
              </a:ext>
            </a:extLst>
          </p:cNvPr>
          <p:cNvSpPr/>
          <p:nvPr/>
        </p:nvSpPr>
        <p:spPr>
          <a:xfrm>
            <a:off x="8481846" y="3352800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5B8C5-79A3-174D-ACFF-B36EF026FFAF}"/>
              </a:ext>
            </a:extLst>
          </p:cNvPr>
          <p:cNvSpPr/>
          <p:nvPr/>
        </p:nvSpPr>
        <p:spPr>
          <a:xfrm>
            <a:off x="10809888" y="3352800"/>
            <a:ext cx="199696" cy="620111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090E7-F553-5F47-A34C-7B4A95F4D62A}"/>
              </a:ext>
            </a:extLst>
          </p:cNvPr>
          <p:cNvSpPr txBox="1"/>
          <p:nvPr/>
        </p:nvSpPr>
        <p:spPr>
          <a:xfrm>
            <a:off x="627998" y="3478189"/>
            <a:ext cx="40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A5D1D-C2AC-2947-A668-5C81D4E8BCDA}"/>
              </a:ext>
            </a:extLst>
          </p:cNvPr>
          <p:cNvSpPr txBox="1"/>
          <p:nvPr/>
        </p:nvSpPr>
        <p:spPr>
          <a:xfrm>
            <a:off x="1253371" y="3478189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DD4DF-6356-624D-ADB6-237B0FDE86D5}"/>
              </a:ext>
            </a:extLst>
          </p:cNvPr>
          <p:cNvSpPr txBox="1"/>
          <p:nvPr/>
        </p:nvSpPr>
        <p:spPr>
          <a:xfrm>
            <a:off x="2485702" y="3478189"/>
            <a:ext cx="40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583EE-DBD2-C94A-A918-5CEF70DB1AC6}"/>
              </a:ext>
            </a:extLst>
          </p:cNvPr>
          <p:cNvSpPr txBox="1"/>
          <p:nvPr/>
        </p:nvSpPr>
        <p:spPr>
          <a:xfrm>
            <a:off x="3153123" y="3479976"/>
            <a:ext cx="40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01E3-28A7-1048-A081-405CC05D6E19}"/>
              </a:ext>
            </a:extLst>
          </p:cNvPr>
          <p:cNvSpPr txBox="1"/>
          <p:nvPr/>
        </p:nvSpPr>
        <p:spPr>
          <a:xfrm>
            <a:off x="4230408" y="3458956"/>
            <a:ext cx="7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776C10-7683-6247-8224-F7EF6892C5AB}"/>
              </a:ext>
            </a:extLst>
          </p:cNvPr>
          <p:cNvSpPr txBox="1"/>
          <p:nvPr/>
        </p:nvSpPr>
        <p:spPr>
          <a:xfrm>
            <a:off x="10733662" y="3484495"/>
            <a:ext cx="7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6FFF5F-D1F9-1941-AF24-41DE78463122}"/>
              </a:ext>
            </a:extLst>
          </p:cNvPr>
          <p:cNvSpPr txBox="1"/>
          <p:nvPr/>
        </p:nvSpPr>
        <p:spPr>
          <a:xfrm>
            <a:off x="5797766" y="3458956"/>
            <a:ext cx="7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BC3D6-538C-4B45-8800-992CC6A00E71}"/>
              </a:ext>
            </a:extLst>
          </p:cNvPr>
          <p:cNvSpPr txBox="1"/>
          <p:nvPr/>
        </p:nvSpPr>
        <p:spPr>
          <a:xfrm>
            <a:off x="7174614" y="3449497"/>
            <a:ext cx="7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42226-549A-6A4E-ADE7-D3AFC6E70F53}"/>
              </a:ext>
            </a:extLst>
          </p:cNvPr>
          <p:cNvSpPr txBox="1"/>
          <p:nvPr/>
        </p:nvSpPr>
        <p:spPr>
          <a:xfrm>
            <a:off x="8443086" y="3449497"/>
            <a:ext cx="7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22286-EC13-AF46-97DF-C44E3F2AEADB}"/>
              </a:ext>
            </a:extLst>
          </p:cNvPr>
          <p:cNvSpPr/>
          <p:nvPr/>
        </p:nvSpPr>
        <p:spPr>
          <a:xfrm>
            <a:off x="420413" y="1566043"/>
            <a:ext cx="15555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C3E897-215A-6749-ACF0-024DC002ADB8}"/>
              </a:ext>
            </a:extLst>
          </p:cNvPr>
          <p:cNvSpPr/>
          <p:nvPr/>
        </p:nvSpPr>
        <p:spPr>
          <a:xfrm>
            <a:off x="1994341" y="1572557"/>
            <a:ext cx="340797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4C736-338C-AF4A-83E0-9DC5A6B1C642}"/>
              </a:ext>
            </a:extLst>
          </p:cNvPr>
          <p:cNvSpPr/>
          <p:nvPr/>
        </p:nvSpPr>
        <p:spPr>
          <a:xfrm>
            <a:off x="5406259" y="1566043"/>
            <a:ext cx="615511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E7654-D979-D44B-9FDF-BB243EC654EC}"/>
              </a:ext>
            </a:extLst>
          </p:cNvPr>
          <p:cNvSpPr txBox="1"/>
          <p:nvPr/>
        </p:nvSpPr>
        <p:spPr>
          <a:xfrm>
            <a:off x="943302" y="1589371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EA13E3-3F83-E342-B750-5FED6F62C5E6}"/>
              </a:ext>
            </a:extLst>
          </p:cNvPr>
          <p:cNvSpPr txBox="1"/>
          <p:nvPr/>
        </p:nvSpPr>
        <p:spPr>
          <a:xfrm>
            <a:off x="3216168" y="159536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4EC18-96AF-D74D-B986-81E8830B6301}"/>
              </a:ext>
            </a:extLst>
          </p:cNvPr>
          <p:cNvSpPr txBox="1"/>
          <p:nvPr/>
        </p:nvSpPr>
        <p:spPr>
          <a:xfrm>
            <a:off x="8100848" y="1569724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5B6E12-2236-4C4C-BDD9-5F95B7F604A5}"/>
              </a:ext>
            </a:extLst>
          </p:cNvPr>
          <p:cNvSpPr/>
          <p:nvPr/>
        </p:nvSpPr>
        <p:spPr>
          <a:xfrm>
            <a:off x="419105" y="5206723"/>
            <a:ext cx="15555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EBBF6-C802-A441-8BE6-FA6A82E1913F}"/>
              </a:ext>
            </a:extLst>
          </p:cNvPr>
          <p:cNvSpPr/>
          <p:nvPr/>
        </p:nvSpPr>
        <p:spPr>
          <a:xfrm>
            <a:off x="1995649" y="5214334"/>
            <a:ext cx="340797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8CD474-CAC3-AF47-BF3D-192844C1E55C}"/>
              </a:ext>
            </a:extLst>
          </p:cNvPr>
          <p:cNvSpPr/>
          <p:nvPr/>
        </p:nvSpPr>
        <p:spPr>
          <a:xfrm>
            <a:off x="5422022" y="5209136"/>
            <a:ext cx="615511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246C74-E28E-8F4C-9370-F3BE7A6CAD3B}"/>
              </a:ext>
            </a:extLst>
          </p:cNvPr>
          <p:cNvSpPr txBox="1"/>
          <p:nvPr/>
        </p:nvSpPr>
        <p:spPr>
          <a:xfrm>
            <a:off x="810607" y="518202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F1C01-2DBE-0B40-90B2-78BCA9508597}"/>
              </a:ext>
            </a:extLst>
          </p:cNvPr>
          <p:cNvSpPr txBox="1"/>
          <p:nvPr/>
        </p:nvSpPr>
        <p:spPr>
          <a:xfrm>
            <a:off x="3216168" y="5191796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67B4AB-CB04-F94A-BFFA-73B07F20E64D}"/>
              </a:ext>
            </a:extLst>
          </p:cNvPr>
          <p:cNvSpPr txBox="1"/>
          <p:nvPr/>
        </p:nvSpPr>
        <p:spPr>
          <a:xfrm>
            <a:off x="8098879" y="5188962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GND!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91481-FE2F-9B49-ADA7-0150957E8B39}"/>
              </a:ext>
            </a:extLst>
          </p:cNvPr>
          <p:cNvCxnSpPr>
            <a:stCxn id="7" idx="2"/>
          </p:cNvCxnSpPr>
          <p:nvPr/>
        </p:nvCxnSpPr>
        <p:spPr>
          <a:xfrm>
            <a:off x="819814" y="3972911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8854A4-1618-C84C-A8F1-97A65A3A609D}"/>
              </a:ext>
            </a:extLst>
          </p:cNvPr>
          <p:cNvCxnSpPr/>
          <p:nvPr/>
        </p:nvCxnSpPr>
        <p:spPr>
          <a:xfrm>
            <a:off x="1571299" y="3972910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310CD0-0808-4148-816E-AAF9D5A6E566}"/>
              </a:ext>
            </a:extLst>
          </p:cNvPr>
          <p:cNvCxnSpPr/>
          <p:nvPr/>
        </p:nvCxnSpPr>
        <p:spPr>
          <a:xfrm>
            <a:off x="2643354" y="3988674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E2F4A3-52CF-024B-915E-0A1D93A933B3}"/>
              </a:ext>
            </a:extLst>
          </p:cNvPr>
          <p:cNvCxnSpPr/>
          <p:nvPr/>
        </p:nvCxnSpPr>
        <p:spPr>
          <a:xfrm>
            <a:off x="3316016" y="3972909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15B98A-E48F-9C46-8C75-B238AC340E18}"/>
              </a:ext>
            </a:extLst>
          </p:cNvPr>
          <p:cNvCxnSpPr/>
          <p:nvPr/>
        </p:nvCxnSpPr>
        <p:spPr>
          <a:xfrm>
            <a:off x="4550982" y="3972909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F38784-1279-E444-8452-545377952B91}"/>
              </a:ext>
            </a:extLst>
          </p:cNvPr>
          <p:cNvCxnSpPr/>
          <p:nvPr/>
        </p:nvCxnSpPr>
        <p:spPr>
          <a:xfrm>
            <a:off x="6074977" y="3988674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086FC2-CF20-E140-8081-58FE0FCC1571}"/>
              </a:ext>
            </a:extLst>
          </p:cNvPr>
          <p:cNvCxnSpPr/>
          <p:nvPr/>
        </p:nvCxnSpPr>
        <p:spPr>
          <a:xfrm>
            <a:off x="7309943" y="3972909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5CCC2A-2063-0A4D-B283-670781ED7BF5}"/>
              </a:ext>
            </a:extLst>
          </p:cNvPr>
          <p:cNvCxnSpPr/>
          <p:nvPr/>
        </p:nvCxnSpPr>
        <p:spPr>
          <a:xfrm>
            <a:off x="8581692" y="3967652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0FC6CA-1F80-1846-8425-E7FB627711D2}"/>
              </a:ext>
            </a:extLst>
          </p:cNvPr>
          <p:cNvCxnSpPr/>
          <p:nvPr/>
        </p:nvCxnSpPr>
        <p:spPr>
          <a:xfrm>
            <a:off x="10930752" y="3988674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6D48E-8B9D-C94F-8A62-3BB64CF3650B}"/>
              </a:ext>
            </a:extLst>
          </p:cNvPr>
          <p:cNvCxnSpPr/>
          <p:nvPr/>
        </p:nvCxnSpPr>
        <p:spPr>
          <a:xfrm>
            <a:off x="830324" y="4230411"/>
            <a:ext cx="7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208154-1A6E-AC40-B7C2-1C3DA209AA45}"/>
              </a:ext>
            </a:extLst>
          </p:cNvPr>
          <p:cNvCxnSpPr/>
          <p:nvPr/>
        </p:nvCxnSpPr>
        <p:spPr>
          <a:xfrm>
            <a:off x="1571299" y="4451127"/>
            <a:ext cx="403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B90A5F-ED38-5449-9974-F61C2769FB18}"/>
              </a:ext>
            </a:extLst>
          </p:cNvPr>
          <p:cNvCxnSpPr/>
          <p:nvPr/>
        </p:nvCxnSpPr>
        <p:spPr>
          <a:xfrm>
            <a:off x="1568679" y="3079532"/>
            <a:ext cx="1072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BEF99C-8E20-1C4B-AF36-785E3B1D9B37}"/>
              </a:ext>
            </a:extLst>
          </p:cNvPr>
          <p:cNvCxnSpPr>
            <a:cxnSpLocks/>
          </p:cNvCxnSpPr>
          <p:nvPr/>
        </p:nvCxnSpPr>
        <p:spPr>
          <a:xfrm>
            <a:off x="1994341" y="4445868"/>
            <a:ext cx="6490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7ACF7E-EF93-6F4A-B926-A1E1A4534EEA}"/>
              </a:ext>
            </a:extLst>
          </p:cNvPr>
          <p:cNvCxnSpPr>
            <a:cxnSpLocks/>
          </p:cNvCxnSpPr>
          <p:nvPr/>
        </p:nvCxnSpPr>
        <p:spPr>
          <a:xfrm>
            <a:off x="2643354" y="4209389"/>
            <a:ext cx="6726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AF23F1-B410-9249-AE4A-D2FE7ED6DBED}"/>
              </a:ext>
            </a:extLst>
          </p:cNvPr>
          <p:cNvCxnSpPr>
            <a:cxnSpLocks/>
          </p:cNvCxnSpPr>
          <p:nvPr/>
        </p:nvCxnSpPr>
        <p:spPr>
          <a:xfrm>
            <a:off x="3316016" y="4209389"/>
            <a:ext cx="123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328948-ECD6-4145-911F-98DBA7E7993B}"/>
              </a:ext>
            </a:extLst>
          </p:cNvPr>
          <p:cNvCxnSpPr/>
          <p:nvPr/>
        </p:nvCxnSpPr>
        <p:spPr>
          <a:xfrm>
            <a:off x="1571301" y="2869325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B9C0B0-794D-9C42-934F-C91F5DE50346}"/>
              </a:ext>
            </a:extLst>
          </p:cNvPr>
          <p:cNvCxnSpPr/>
          <p:nvPr/>
        </p:nvCxnSpPr>
        <p:spPr>
          <a:xfrm>
            <a:off x="2643354" y="2869325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783023-B964-324A-9843-61E2E0F03695}"/>
              </a:ext>
            </a:extLst>
          </p:cNvPr>
          <p:cNvCxnSpPr/>
          <p:nvPr/>
        </p:nvCxnSpPr>
        <p:spPr>
          <a:xfrm>
            <a:off x="407272" y="4451127"/>
            <a:ext cx="403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65E5F3-5735-1040-9D53-1C51FD4BD608}"/>
              </a:ext>
            </a:extLst>
          </p:cNvPr>
          <p:cNvCxnSpPr/>
          <p:nvPr/>
        </p:nvCxnSpPr>
        <p:spPr>
          <a:xfrm>
            <a:off x="4550982" y="2869325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EE2B62-4CD3-ED40-8EF9-0C1EC2E09966}"/>
              </a:ext>
            </a:extLst>
          </p:cNvPr>
          <p:cNvCxnSpPr>
            <a:cxnSpLocks/>
          </p:cNvCxnSpPr>
          <p:nvPr/>
        </p:nvCxnSpPr>
        <p:spPr>
          <a:xfrm>
            <a:off x="4550982" y="3079532"/>
            <a:ext cx="1523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FA8DD4-269F-4F41-B954-8035C8CDA588}"/>
              </a:ext>
            </a:extLst>
          </p:cNvPr>
          <p:cNvCxnSpPr/>
          <p:nvPr/>
        </p:nvCxnSpPr>
        <p:spPr>
          <a:xfrm>
            <a:off x="6074977" y="2869325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599B13-4FFA-6C48-B3D2-A28D5FEE3FA0}"/>
              </a:ext>
            </a:extLst>
          </p:cNvPr>
          <p:cNvCxnSpPr>
            <a:cxnSpLocks/>
          </p:cNvCxnSpPr>
          <p:nvPr/>
        </p:nvCxnSpPr>
        <p:spPr>
          <a:xfrm>
            <a:off x="4550982" y="4440611"/>
            <a:ext cx="851333" cy="5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980A9B-7A3E-4C47-8385-02C0F72042D7}"/>
              </a:ext>
            </a:extLst>
          </p:cNvPr>
          <p:cNvCxnSpPr>
            <a:cxnSpLocks/>
          </p:cNvCxnSpPr>
          <p:nvPr/>
        </p:nvCxnSpPr>
        <p:spPr>
          <a:xfrm>
            <a:off x="5402315" y="4440611"/>
            <a:ext cx="6490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757375-DF1F-DA43-8EDB-5ABCE65CCDE6}"/>
              </a:ext>
            </a:extLst>
          </p:cNvPr>
          <p:cNvCxnSpPr>
            <a:cxnSpLocks/>
          </p:cNvCxnSpPr>
          <p:nvPr/>
        </p:nvCxnSpPr>
        <p:spPr>
          <a:xfrm>
            <a:off x="6074977" y="4230411"/>
            <a:ext cx="123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EDFA77-EE14-A747-B318-A0DBD2A6E85A}"/>
              </a:ext>
            </a:extLst>
          </p:cNvPr>
          <p:cNvCxnSpPr>
            <a:cxnSpLocks/>
          </p:cNvCxnSpPr>
          <p:nvPr/>
        </p:nvCxnSpPr>
        <p:spPr>
          <a:xfrm>
            <a:off x="7346726" y="4230411"/>
            <a:ext cx="123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9B7299-BCB8-4340-9B33-81D742FB6390}"/>
              </a:ext>
            </a:extLst>
          </p:cNvPr>
          <p:cNvCxnSpPr>
            <a:cxnSpLocks/>
          </p:cNvCxnSpPr>
          <p:nvPr/>
        </p:nvCxnSpPr>
        <p:spPr>
          <a:xfrm>
            <a:off x="8581692" y="4230411"/>
            <a:ext cx="2349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CF24D3-9D7D-8246-891B-8614DCE323DF}"/>
              </a:ext>
            </a:extLst>
          </p:cNvPr>
          <p:cNvCxnSpPr>
            <a:cxnSpLocks/>
          </p:cNvCxnSpPr>
          <p:nvPr/>
        </p:nvCxnSpPr>
        <p:spPr>
          <a:xfrm>
            <a:off x="10909736" y="4440601"/>
            <a:ext cx="6490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F3457F-9A0B-B64C-A25E-0DDCC5259BC9}"/>
              </a:ext>
            </a:extLst>
          </p:cNvPr>
          <p:cNvSpPr txBox="1"/>
          <p:nvPr/>
        </p:nvSpPr>
        <p:spPr>
          <a:xfrm>
            <a:off x="357364" y="4472149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BB79FA-8A42-414A-9A18-B972A32E58E8}"/>
              </a:ext>
            </a:extLst>
          </p:cNvPr>
          <p:cNvSpPr txBox="1"/>
          <p:nvPr/>
        </p:nvSpPr>
        <p:spPr>
          <a:xfrm>
            <a:off x="1920779" y="2854331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107BBD-A400-D047-92E1-77977BBB5B03}"/>
              </a:ext>
            </a:extLst>
          </p:cNvPr>
          <p:cNvSpPr txBox="1"/>
          <p:nvPr/>
        </p:nvSpPr>
        <p:spPr>
          <a:xfrm>
            <a:off x="4790108" y="2849567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B54CA1-BD10-3141-8AF6-F9695DCBEA7F}"/>
              </a:ext>
            </a:extLst>
          </p:cNvPr>
          <p:cNvSpPr txBox="1"/>
          <p:nvPr/>
        </p:nvSpPr>
        <p:spPr>
          <a:xfrm>
            <a:off x="938060" y="4221439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519A27-650D-364E-907D-D435AEB012C4}"/>
              </a:ext>
            </a:extLst>
          </p:cNvPr>
          <p:cNvSpPr txBox="1"/>
          <p:nvPr/>
        </p:nvSpPr>
        <p:spPr>
          <a:xfrm>
            <a:off x="2753718" y="4216706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59727-3E8E-C841-AF3B-5B93ADBEDDB8}"/>
              </a:ext>
            </a:extLst>
          </p:cNvPr>
          <p:cNvSpPr txBox="1"/>
          <p:nvPr/>
        </p:nvSpPr>
        <p:spPr>
          <a:xfrm>
            <a:off x="3589290" y="4210163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DB78A3-5A03-1D4B-B27A-1228CDF26020}"/>
              </a:ext>
            </a:extLst>
          </p:cNvPr>
          <p:cNvSpPr txBox="1"/>
          <p:nvPr/>
        </p:nvSpPr>
        <p:spPr>
          <a:xfrm>
            <a:off x="6400809" y="4225928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969E19-6D79-2842-8F90-40EDC6B458DB}"/>
              </a:ext>
            </a:extLst>
          </p:cNvPr>
          <p:cNvSpPr txBox="1"/>
          <p:nvPr/>
        </p:nvSpPr>
        <p:spPr>
          <a:xfrm>
            <a:off x="7604216" y="4210163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CFC841-ED98-CA4C-B548-A0A57A38E2C7}"/>
              </a:ext>
            </a:extLst>
          </p:cNvPr>
          <p:cNvSpPr txBox="1"/>
          <p:nvPr/>
        </p:nvSpPr>
        <p:spPr>
          <a:xfrm>
            <a:off x="9448790" y="4225928"/>
            <a:ext cx="76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(W)*n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BF1622-CEB9-3445-B814-548F5A196770}"/>
              </a:ext>
            </a:extLst>
          </p:cNvPr>
          <p:cNvSpPr txBox="1"/>
          <p:nvPr/>
        </p:nvSpPr>
        <p:spPr>
          <a:xfrm>
            <a:off x="515017" y="5745374"/>
            <a:ext cx="8187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_"/>
              </a:rPr>
              <a:t>The pin pitch should be </a:t>
            </a:r>
            <a:r>
              <a:rPr lang="en-US" b="1" i="0" u="none" strike="noStrike" dirty="0">
                <a:effectLst/>
                <a:latin typeface="_"/>
              </a:rPr>
              <a:t>(0.26*n)</a:t>
            </a:r>
            <a:r>
              <a:rPr lang="en-US" b="0" i="0" u="none" strike="noStrike" dirty="0">
                <a:effectLst/>
                <a:latin typeface="_"/>
              </a:rPr>
              <a:t>, meaning it can be 0.26, 0.52, 0.78...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offset should be </a:t>
            </a:r>
            <a:r>
              <a:rPr lang="en-US" b="1" dirty="0"/>
              <a:t>(0.13 + 0.26*n)</a:t>
            </a:r>
            <a:r>
              <a:rPr lang="en-US" dirty="0"/>
              <a:t>, meaning it can be 0.13, 0.39, 0.65...</a:t>
            </a:r>
            <a:endParaRPr lang="en-US" b="0" i="0" u="none" strike="noStrike" dirty="0">
              <a:effectLst/>
              <a:latin typeface="_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3AF3491-A2C7-4443-8704-BFECA384C583}"/>
              </a:ext>
            </a:extLst>
          </p:cNvPr>
          <p:cNvSpPr txBox="1"/>
          <p:nvPr/>
        </p:nvSpPr>
        <p:spPr>
          <a:xfrm>
            <a:off x="1317746" y="4466900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88C7A7-4F67-194D-AF57-DCB641292467}"/>
              </a:ext>
            </a:extLst>
          </p:cNvPr>
          <p:cNvSpPr txBox="1"/>
          <p:nvPr/>
        </p:nvSpPr>
        <p:spPr>
          <a:xfrm>
            <a:off x="1974635" y="4461641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42C746-C6CC-BA4C-85D7-3E8DDAC29CF0}"/>
              </a:ext>
            </a:extLst>
          </p:cNvPr>
          <p:cNvSpPr txBox="1"/>
          <p:nvPr/>
        </p:nvSpPr>
        <p:spPr>
          <a:xfrm>
            <a:off x="4649537" y="4466900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B7F6D4-8A59-8C48-83DE-4C54FDEE458D}"/>
              </a:ext>
            </a:extLst>
          </p:cNvPr>
          <p:cNvCxnSpPr/>
          <p:nvPr/>
        </p:nvCxnSpPr>
        <p:spPr>
          <a:xfrm>
            <a:off x="830324" y="2869325"/>
            <a:ext cx="0" cy="4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FEE8DB-9E96-F640-9EEA-50234C8A9904}"/>
              </a:ext>
            </a:extLst>
          </p:cNvPr>
          <p:cNvCxnSpPr/>
          <p:nvPr/>
        </p:nvCxnSpPr>
        <p:spPr>
          <a:xfrm>
            <a:off x="441436" y="2900852"/>
            <a:ext cx="403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EBFD904-AD87-5E40-B642-04A8837BCECB}"/>
              </a:ext>
            </a:extLst>
          </p:cNvPr>
          <p:cNvSpPr txBox="1"/>
          <p:nvPr/>
        </p:nvSpPr>
        <p:spPr>
          <a:xfrm>
            <a:off x="901270" y="2828391"/>
            <a:ext cx="721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Pin Pitch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E9A03C-33D8-5249-AAE7-25F528CA2071}"/>
              </a:ext>
            </a:extLst>
          </p:cNvPr>
          <p:cNvCxnSpPr/>
          <p:nvPr/>
        </p:nvCxnSpPr>
        <p:spPr>
          <a:xfrm>
            <a:off x="810607" y="3079528"/>
            <a:ext cx="7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EFA1443-98BC-1B4D-887C-3F710201067A}"/>
              </a:ext>
            </a:extLst>
          </p:cNvPr>
          <p:cNvSpPr txBox="1"/>
          <p:nvPr/>
        </p:nvSpPr>
        <p:spPr>
          <a:xfrm>
            <a:off x="380989" y="2612152"/>
            <a:ext cx="721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Offset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DE7E76-2B55-D446-9088-3C26EFEBF716}"/>
              </a:ext>
            </a:extLst>
          </p:cNvPr>
          <p:cNvSpPr txBox="1"/>
          <p:nvPr/>
        </p:nvSpPr>
        <p:spPr>
          <a:xfrm>
            <a:off x="5358981" y="4472149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D64B42-8DA1-E641-8B8A-A8B136669A1D}"/>
              </a:ext>
            </a:extLst>
          </p:cNvPr>
          <p:cNvSpPr txBox="1"/>
          <p:nvPr/>
        </p:nvSpPr>
        <p:spPr>
          <a:xfrm>
            <a:off x="10874254" y="4483608"/>
            <a:ext cx="84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(W/2)+(W*n)</a:t>
            </a:r>
          </a:p>
        </p:txBody>
      </p:sp>
    </p:spTree>
    <p:extLst>
      <p:ext uri="{BB962C8B-B14F-4D97-AF65-F5344CB8AC3E}">
        <p14:creationId xmlns:p14="http://schemas.microsoft.com/office/powerpoint/2010/main" val="395319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410</Words>
  <Application>Microsoft Macintosh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</vt:lpstr>
      <vt:lpstr>Arial</vt:lpstr>
      <vt:lpstr>Calibri</vt:lpstr>
      <vt:lpstr>Calibri Light</vt:lpstr>
      <vt:lpstr>Office Theme</vt:lpstr>
      <vt:lpstr>CAD Tools </vt:lpstr>
      <vt:lpstr>ASIC Design Example</vt:lpstr>
      <vt:lpstr>RTL – GDS FLOW</vt:lpstr>
      <vt:lpstr>Inverter Design Demo</vt:lpstr>
      <vt:lpstr>Layout </vt:lpstr>
      <vt:lpstr>Pin Pitch and 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Tools</dc:title>
  <dc:creator>Salimath, Vibhav Kumarswami</dc:creator>
  <cp:lastModifiedBy>Salimath, Vibhav Kumarswami</cp:lastModifiedBy>
  <cp:revision>7</cp:revision>
  <dcterms:created xsi:type="dcterms:W3CDTF">2022-02-28T20:50:59Z</dcterms:created>
  <dcterms:modified xsi:type="dcterms:W3CDTF">2022-09-21T17:51:21Z</dcterms:modified>
</cp:coreProperties>
</file>