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580" r:id="rId5"/>
    <p:sldId id="607" r:id="rId6"/>
    <p:sldId id="596" r:id="rId7"/>
    <p:sldId id="598" r:id="rId8"/>
    <p:sldId id="599" r:id="rId9"/>
    <p:sldId id="600" r:id="rId10"/>
    <p:sldId id="609" r:id="rId11"/>
    <p:sldId id="610" r:id="rId12"/>
    <p:sldId id="608" r:id="rId13"/>
    <p:sldId id="601" r:id="rId14"/>
    <p:sldId id="602" r:id="rId15"/>
    <p:sldId id="603" r:id="rId16"/>
    <p:sldId id="604" r:id="rId17"/>
    <p:sldId id="605" r:id="rId18"/>
    <p:sldId id="606" r:id="rId19"/>
    <p:sldId id="59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1"/>
    <a:srgbClr val="F1FD09"/>
    <a:srgbClr val="99CC00"/>
    <a:srgbClr val="4F81BD"/>
    <a:srgbClr val="99CCFF"/>
    <a:srgbClr val="9BBB59"/>
    <a:srgbClr val="146E9B"/>
    <a:srgbClr val="14789B"/>
    <a:srgbClr val="1478A5"/>
    <a:srgbClr val="1E7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61695" autoAdjust="0"/>
  </p:normalViewPr>
  <p:slideViewPr>
    <p:cSldViewPr showGuides="1">
      <p:cViewPr varScale="1">
        <p:scale>
          <a:sx n="98" d="100"/>
          <a:sy n="98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Name of the presenter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603D2478-4A19-4289-8995-9BB79CBB8E8E}" type="datetime1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Name of the presenter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84C8A724-0585-4A7F-8794-79A50CD25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8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Name of the presenter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A9168CD6-8452-4AEC-B8F5-AECE46F1DCBC}" type="datetime1">
              <a:rPr lang="en-US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Name of the presenter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769F5574-A04B-42A7-AA83-E194B93FB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780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61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7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3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1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6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2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1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2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8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4F57061-0995-474D-A7B1-912AC344276D}" type="datetime1">
              <a:rPr lang="en-US" smtClean="0"/>
              <a:pPr>
                <a:defRPr/>
              </a:pPr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Name of the presenter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781F7-E3E0-4889-ACED-A456B6D0A0F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3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groups?gid=56562&amp;trk=hb_side_g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www.youtube.com/kpitcummins2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twitter.com/kpit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jpeg"/><Relationship Id="rId10" Type="http://schemas.openxmlformats.org/officeDocument/2006/relationships/hyperlink" Target="http://blog.kpitcummins.com/" TargetMode="External"/><Relationship Id="rId4" Type="http://schemas.openxmlformats.org/officeDocument/2006/relationships/hyperlink" Target="http://www.facebook.com/kpitcummins" TargetMode="External"/><Relationship Id="rId9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9"/>
          <p:cNvSpPr>
            <a:spLocks noChangeShapeType="1"/>
          </p:cNvSpPr>
          <p:nvPr/>
        </p:nvSpPr>
        <p:spPr bwMode="auto">
          <a:xfrm>
            <a:off x="914400" y="1016000"/>
            <a:ext cx="6492875" cy="0"/>
          </a:xfrm>
          <a:prstGeom prst="line">
            <a:avLst/>
          </a:prstGeom>
          <a:noFill/>
          <a:ln w="57150">
            <a:solidFill>
              <a:srgbClr val="C4DB0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Ø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492875"/>
            <a:ext cx="5486400" cy="365125"/>
          </a:xfrm>
          <a:prstGeom prst="rect">
            <a:avLst/>
          </a:prstGeom>
          <a:gradFill rotWithShape="1">
            <a:gsLst>
              <a:gs pos="0">
                <a:srgbClr val="788800"/>
              </a:gs>
              <a:gs pos="50000">
                <a:srgbClr val="AEC500"/>
              </a:gs>
              <a:gs pos="100000">
                <a:srgbClr val="D0EA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Ø"/>
              <a:tabLst>
                <a:tab pos="2971800" algn="l"/>
              </a:tabLst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914400" y="1016000"/>
            <a:ext cx="6492875" cy="0"/>
          </a:xfrm>
          <a:prstGeom prst="line">
            <a:avLst/>
          </a:prstGeom>
          <a:noFill/>
          <a:ln w="57150">
            <a:solidFill>
              <a:srgbClr val="C4DB0D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Ø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92875"/>
            <a:ext cx="5486400" cy="365125"/>
          </a:xfrm>
          <a:prstGeom prst="rect">
            <a:avLst/>
          </a:prstGeom>
          <a:gradFill rotWithShape="1">
            <a:gsLst>
              <a:gs pos="0">
                <a:srgbClr val="788800"/>
              </a:gs>
              <a:gs pos="50000">
                <a:srgbClr val="AEC500"/>
              </a:gs>
              <a:gs pos="100000">
                <a:srgbClr val="D0EA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Ø"/>
              <a:tabLst>
                <a:tab pos="2971800" algn="l"/>
              </a:tabLst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pic>
        <p:nvPicPr>
          <p:cNvPr id="6" name="Picture 4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2225" y="288925"/>
            <a:ext cx="12128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003D8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6132513"/>
            <a:ext cx="3581400" cy="461962"/>
          </a:xfrm>
          <a:prstGeom prst="rect">
            <a:avLst/>
          </a:prstGeom>
          <a:solidFill>
            <a:schemeClr val="bg1"/>
          </a:solidFill>
        </p:spPr>
        <p:txBody>
          <a:bodyPr anchor="ctr">
            <a:spAutoFit/>
          </a:bodyPr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pic>
        <p:nvPicPr>
          <p:cNvPr id="10" name="Picture Placeholder 4" descr="partnershi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411538"/>
            <a:ext cx="23622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6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6248400"/>
            <a:ext cx="68262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8" descr="Twitter-Logo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6153150"/>
            <a:ext cx="4032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0" descr="See full size image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96225" y="6130925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shrutik3\My Documents\My Pictures\blog_icon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6148388"/>
            <a:ext cx="4651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2400" y="4648200"/>
            <a:ext cx="5257800" cy="83026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chemeClr val="bg1"/>
                </a:solidFill>
                <a:cs typeface="+mn-cs"/>
              </a:rPr>
              <a:t>Thank You</a:t>
            </a:r>
          </a:p>
        </p:txBody>
      </p:sp>
      <p:pic>
        <p:nvPicPr>
          <p:cNvPr id="16" name="Picture 33" descr="http://www.watblog.com/wp-content/uploads/2010/06/youtube_icon.jpg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51875" y="6172200"/>
            <a:ext cx="339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2225" y="288925"/>
            <a:ext cx="12128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14800" y="0"/>
            <a:ext cx="5029200" cy="6858000"/>
          </a:xfrm>
          <a:prstGeom prst="rect">
            <a:avLst/>
          </a:prstGeom>
          <a:solidFill>
            <a:srgbClr val="005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Placeholder 5" descr="LOGO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417763"/>
            <a:ext cx="3160713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-15875" y="6629400"/>
            <a:ext cx="2073275" cy="22860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1600200" algn="l"/>
              </a:tabLst>
              <a:defRPr sz="9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KPIT Cummins Infosystems Ltd.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ltGray">
          <a:xfrm>
            <a:off x="3646488" y="4891088"/>
            <a:ext cx="463550" cy="776287"/>
          </a:xfrm>
          <a:prstGeom prst="roundRect">
            <a:avLst>
              <a:gd name="adj" fmla="val 4505"/>
            </a:avLst>
          </a:prstGeom>
          <a:solidFill>
            <a:schemeClr val="accent2"/>
          </a:solidFill>
          <a:ln w="2857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192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80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77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ltGray">
          <a:xfrm>
            <a:off x="3094038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9999CC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153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153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204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ltGray">
          <a:xfrm>
            <a:off x="5307013" y="4878388"/>
            <a:ext cx="463550" cy="776287"/>
          </a:xfrm>
          <a:prstGeom prst="roundRect">
            <a:avLst>
              <a:gd name="adj" fmla="val 4505"/>
            </a:avLst>
          </a:pr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cs typeface="+mn-cs"/>
              </a:rPr>
              <a:t>255</a:t>
            </a:r>
          </a:p>
          <a:p>
            <a:pPr algn="ctr">
              <a:defRPr/>
            </a:pPr>
            <a:r>
              <a:rPr lang="en-US" sz="1200" dirty="0">
                <a:cs typeface="+mn-cs"/>
              </a:rPr>
              <a:t>153</a:t>
            </a:r>
          </a:p>
          <a:p>
            <a:pPr algn="ctr">
              <a:defRPr/>
            </a:pPr>
            <a:r>
              <a:rPr lang="en-US" sz="1200" dirty="0">
                <a:cs typeface="+mn-cs"/>
              </a:rPr>
              <a:t>0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ltGray">
          <a:xfrm>
            <a:off x="1198563" y="2016125"/>
            <a:ext cx="361950" cy="776288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 w="0" algn="ctr">
            <a:solidFill>
              <a:schemeClr val="bg2"/>
            </a:solidFill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ltGray">
          <a:xfrm>
            <a:off x="2222500" y="2016125"/>
            <a:ext cx="361950" cy="776288"/>
          </a:xfrm>
          <a:prstGeom prst="roundRect">
            <a:avLst>
              <a:gd name="adj" fmla="val 4505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endParaRPr lang="en-US" sz="1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ltGray">
          <a:xfrm>
            <a:off x="3246438" y="2016125"/>
            <a:ext cx="361950" cy="776288"/>
          </a:xfrm>
          <a:prstGeom prst="roundRect">
            <a:avLst>
              <a:gd name="adj" fmla="val 4505"/>
            </a:avLst>
          </a:prstGeom>
          <a:solidFill>
            <a:schemeClr val="bg2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endParaRPr lang="en-US" sz="1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ltGray">
          <a:xfrm>
            <a:off x="4271963" y="2016125"/>
            <a:ext cx="361950" cy="776288"/>
          </a:xfrm>
          <a:prstGeom prst="roundRect">
            <a:avLst>
              <a:gd name="adj" fmla="val 4505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endParaRPr lang="en-US" sz="14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ltGray">
          <a:xfrm>
            <a:off x="881063" y="1711325"/>
            <a:ext cx="1108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Background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ltGray">
          <a:xfrm>
            <a:off x="1943100" y="1724025"/>
            <a:ext cx="1169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Text &amp; Lines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ltGray">
          <a:xfrm>
            <a:off x="3024188" y="1724025"/>
            <a:ext cx="8651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Shadows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ltGray">
          <a:xfrm>
            <a:off x="3786188" y="1724025"/>
            <a:ext cx="1393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Alt Background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ltGray">
          <a:xfrm>
            <a:off x="3092450" y="4891088"/>
            <a:ext cx="463550" cy="776287"/>
          </a:xfrm>
          <a:prstGeom prst="roundRect">
            <a:avLst>
              <a:gd name="adj" fmla="val 4505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79</a:t>
            </a:r>
            <a:br>
              <a:rPr lang="en-US" sz="1200" dirty="0">
                <a:solidFill>
                  <a:schemeClr val="bg1"/>
                </a:solidFill>
                <a:cs typeface="+mn-cs"/>
              </a:rPr>
            </a:br>
            <a:r>
              <a:rPr lang="en-US" sz="1200" dirty="0">
                <a:solidFill>
                  <a:schemeClr val="bg1"/>
                </a:solidFill>
                <a:cs typeface="+mn-cs"/>
              </a:rPr>
              <a:t>129</a:t>
            </a:r>
            <a:br>
              <a:rPr lang="en-US" sz="1200" dirty="0">
                <a:solidFill>
                  <a:schemeClr val="bg1"/>
                </a:solidFill>
                <a:cs typeface="+mn-cs"/>
              </a:rPr>
            </a:br>
            <a:r>
              <a:rPr lang="en-US" sz="1200" dirty="0">
                <a:solidFill>
                  <a:schemeClr val="bg1"/>
                </a:solidFill>
                <a:cs typeface="+mn-cs"/>
              </a:rPr>
              <a:t>189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ltGray">
          <a:xfrm>
            <a:off x="5562600" y="2016125"/>
            <a:ext cx="1136650" cy="776288"/>
          </a:xfrm>
          <a:prstGeom prst="roundRect">
            <a:avLst>
              <a:gd name="adj" fmla="val 4505"/>
            </a:avLst>
          </a:prstGeom>
          <a:solidFill>
            <a:schemeClr val="hlink"/>
          </a:solidFill>
          <a:ln w="28575" algn="ctr">
            <a:noFill/>
            <a:round/>
            <a:headEnd/>
            <a:tailEnd/>
          </a:ln>
        </p:spPr>
        <p:txBody>
          <a:bodyPr lIns="91419" tIns="45710" rIns="91419" bIns="45710" anchor="ctr" anchorCtr="1"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0(Red)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0(Green)</a:t>
            </a:r>
          </a:p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255 (Blue)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ltGray">
          <a:xfrm>
            <a:off x="5680075" y="1712913"/>
            <a:ext cx="949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Hyperlink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ltGray">
          <a:xfrm>
            <a:off x="914400" y="1349375"/>
            <a:ext cx="3736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cs typeface="+mn-cs"/>
              </a:rPr>
              <a:t>Text/Background Colors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ltGray">
          <a:xfrm>
            <a:off x="5861050" y="4878388"/>
            <a:ext cx="463550" cy="776287"/>
          </a:xfrm>
          <a:prstGeom prst="roundRect">
            <a:avLst>
              <a:gd name="adj" fmla="val 4505"/>
            </a:avLst>
          </a:prstGeom>
          <a:solidFill>
            <a:srgbClr val="7F6377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127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99</a:t>
            </a:r>
          </a:p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119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ltGray">
          <a:xfrm>
            <a:off x="3008313" y="4517232"/>
            <a:ext cx="3013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cs typeface="+mn-cs"/>
              </a:rPr>
              <a:t>Accent/Chart Colors</a:t>
            </a:r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ltGray">
          <a:xfrm>
            <a:off x="4352925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005A8F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0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90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143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ltGray">
          <a:xfrm>
            <a:off x="3722688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99CCFF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153</a:t>
            </a:r>
          </a:p>
          <a:p>
            <a:pPr algn="ctr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204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255</a:t>
            </a:r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ltGray">
          <a:xfrm>
            <a:off x="5875338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C9E57F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201229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127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ltGray">
          <a:xfrm>
            <a:off x="3082925" y="2875757"/>
            <a:ext cx="3863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cs typeface="+mn-cs"/>
              </a:rPr>
              <a:t>Additional Colors </a:t>
            </a:r>
            <a:r>
              <a:rPr lang="en-US" sz="1400" dirty="0">
                <a:cs typeface="+mn-cs"/>
              </a:rPr>
              <a:t>(appear as Custom Colors)</a:t>
            </a:r>
            <a:endParaRPr lang="en-US" dirty="0">
              <a:cs typeface="+mn-cs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ltGray">
          <a:xfrm>
            <a:off x="4200525" y="4878388"/>
            <a:ext cx="463550" cy="776287"/>
          </a:xfrm>
          <a:prstGeom prst="roundRect">
            <a:avLst>
              <a:gd name="adj" fmla="val 4505"/>
            </a:avLst>
          </a:prstGeom>
          <a:solidFill>
            <a:schemeClr val="accent4"/>
          </a:solidFill>
          <a:ln w="2857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128100</a:t>
            </a:r>
            <a:br>
              <a:rPr lang="en-US" sz="1200" dirty="0">
                <a:solidFill>
                  <a:schemeClr val="bg1"/>
                </a:solidFill>
                <a:cs typeface="+mn-cs"/>
              </a:rPr>
            </a:br>
            <a:r>
              <a:rPr lang="en-US" sz="1200" dirty="0">
                <a:solidFill>
                  <a:schemeClr val="bg1"/>
                </a:solidFill>
                <a:cs typeface="+mn-cs"/>
              </a:rPr>
              <a:t>162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ltGray">
          <a:xfrm>
            <a:off x="7086600" y="2080756"/>
            <a:ext cx="1828800" cy="73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1400" dirty="0">
                <a:cs typeface="+mn-cs"/>
              </a:rPr>
              <a:t>Note: These colors do not appear in the theme palette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ltGray">
          <a:xfrm>
            <a:off x="6562725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7FCCCC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127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204204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0" y="981075"/>
            <a:ext cx="9144000" cy="3810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sz="1400" dirty="0">
                <a:cs typeface="+mn-cs"/>
              </a:rPr>
              <a:t> Note - All colors in RGB Mode ( Example -  77 Red, 104 Green, 131 Blue )</a:t>
            </a:r>
          </a:p>
        </p:txBody>
      </p:sp>
      <p:pic>
        <p:nvPicPr>
          <p:cNvPr id="28" name="Picture 35" descr="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86075"/>
            <a:ext cx="274320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533400" y="136207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0" name="Oval 38"/>
          <p:cNvSpPr>
            <a:spLocks noChangeArrowheads="1"/>
          </p:cNvSpPr>
          <p:nvPr/>
        </p:nvSpPr>
        <p:spPr bwMode="auto">
          <a:xfrm>
            <a:off x="533400" y="4876800"/>
            <a:ext cx="863600" cy="1016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ltGray">
          <a:xfrm>
            <a:off x="7158038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009100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/>
                </a:solidFill>
                <a:cs typeface="+mn-cs"/>
              </a:rPr>
              <a:t>0</a:t>
            </a:r>
            <a:br>
              <a:rPr lang="en-US" sz="1200" dirty="0">
                <a:solidFill>
                  <a:schemeClr val="bg1"/>
                </a:solidFill>
                <a:cs typeface="+mn-cs"/>
              </a:rPr>
            </a:br>
            <a:r>
              <a:rPr lang="en-US" sz="1200" dirty="0">
                <a:solidFill>
                  <a:schemeClr val="bg1"/>
                </a:solidFill>
                <a:cs typeface="+mn-cs"/>
              </a:rPr>
              <a:t>1450</a:t>
            </a: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ltGray">
          <a:xfrm>
            <a:off x="8416925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FF9900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255153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0</a:t>
            </a: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ltGray">
          <a:xfrm>
            <a:off x="7786688" y="3577432"/>
            <a:ext cx="450850" cy="776288"/>
          </a:xfrm>
          <a:prstGeom prst="roundRect">
            <a:avLst>
              <a:gd name="adj" fmla="val 4505"/>
            </a:avLst>
          </a:prstGeom>
          <a:solidFill>
            <a:srgbClr val="FFE5E6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2"/>
                </a:solidFill>
                <a:cs typeface="+mn-cs"/>
              </a:rPr>
              <a:t>255229</a:t>
            </a:r>
            <a:br>
              <a:rPr lang="en-US" sz="1200" dirty="0">
                <a:solidFill>
                  <a:schemeClr val="tx2"/>
                </a:solidFill>
                <a:cs typeface="+mn-cs"/>
              </a:rPr>
            </a:br>
            <a:r>
              <a:rPr lang="en-US" sz="1200" dirty="0">
                <a:solidFill>
                  <a:schemeClr val="tx2"/>
                </a:solidFill>
                <a:cs typeface="+mn-cs"/>
              </a:rPr>
              <a:t>230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6838950" y="3175795"/>
            <a:ext cx="1771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400" u="sng" dirty="0">
                <a:cs typeface="+mn-cs"/>
              </a:rPr>
              <a:t>Secondary colors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295650" y="3199607"/>
            <a:ext cx="1352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1400" u="sng" dirty="0">
                <a:cs typeface="+mn-cs"/>
              </a:rPr>
              <a:t>Primary colors</a:t>
            </a: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H="1" flipV="1">
            <a:off x="3063875" y="3502820"/>
            <a:ext cx="1711325" cy="1587"/>
          </a:xfrm>
          <a:prstGeom prst="line">
            <a:avLst/>
          </a:prstGeom>
          <a:noFill/>
          <a:ln w="12700">
            <a:solidFill>
              <a:srgbClr val="9999CC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5876925" y="3504407"/>
            <a:ext cx="1698625" cy="1588"/>
          </a:xfrm>
          <a:prstGeom prst="line">
            <a:avLst/>
          </a:prstGeom>
          <a:noFill/>
          <a:ln w="12700">
            <a:solidFill>
              <a:srgbClr val="0091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 flipV="1">
            <a:off x="7758113" y="3525045"/>
            <a:ext cx="1141412" cy="1587"/>
          </a:xfrm>
          <a:prstGeom prst="line">
            <a:avLst/>
          </a:prstGeom>
          <a:noFill/>
          <a:ln w="12700">
            <a:solidFill>
              <a:srgbClr val="FF808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7280275" y="4886325"/>
            <a:ext cx="203200" cy="354013"/>
          </a:xfrm>
          <a:prstGeom prst="rect">
            <a:avLst/>
          </a:prstGeom>
          <a:solidFill>
            <a:srgbClr val="CCE57F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478713" y="4886325"/>
            <a:ext cx="203200" cy="354013"/>
          </a:xfrm>
          <a:prstGeom prst="rect">
            <a:avLst/>
          </a:prstGeom>
          <a:solidFill>
            <a:srgbClr val="7FCCCC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8081963" y="4886325"/>
            <a:ext cx="203200" cy="354013"/>
          </a:xfrm>
          <a:prstGeom prst="rect">
            <a:avLst/>
          </a:prstGeom>
          <a:solidFill>
            <a:srgbClr val="FFE5E6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8666163" y="4886325"/>
            <a:ext cx="203200" cy="354013"/>
          </a:xfrm>
          <a:prstGeom prst="rect">
            <a:avLst/>
          </a:prstGeom>
          <a:solidFill>
            <a:srgbClr val="E8E8E8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8864600" y="4886325"/>
            <a:ext cx="203200" cy="354013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678613" y="4887913"/>
            <a:ext cx="203200" cy="354012"/>
          </a:xfrm>
          <a:prstGeom prst="rect">
            <a:avLst/>
          </a:prstGeom>
          <a:solidFill>
            <a:srgbClr val="99CCFF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480175" y="4887913"/>
            <a:ext cx="203200" cy="354012"/>
          </a:xfrm>
          <a:prstGeom prst="rect">
            <a:avLst/>
          </a:prstGeom>
          <a:solidFill>
            <a:srgbClr val="9999CC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878638" y="4887913"/>
            <a:ext cx="203200" cy="354012"/>
          </a:xfrm>
          <a:prstGeom prst="rect">
            <a:avLst/>
          </a:prstGeom>
          <a:solidFill>
            <a:srgbClr val="005A99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7" name="Rectangle 40"/>
          <p:cNvSpPr>
            <a:spLocks noChangeArrowheads="1"/>
          </p:cNvSpPr>
          <p:nvPr/>
        </p:nvSpPr>
        <p:spPr bwMode="auto">
          <a:xfrm>
            <a:off x="8267700" y="4886325"/>
            <a:ext cx="203200" cy="354013"/>
          </a:xfrm>
          <a:prstGeom prst="rect">
            <a:avLst/>
          </a:prstGeom>
          <a:solidFill>
            <a:srgbClr val="FF9900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8" name="Rectangle 41"/>
          <p:cNvSpPr>
            <a:spLocks noChangeArrowheads="1"/>
          </p:cNvSpPr>
          <p:nvPr/>
        </p:nvSpPr>
        <p:spPr bwMode="auto">
          <a:xfrm>
            <a:off x="7681913" y="4886325"/>
            <a:ext cx="203200" cy="354013"/>
          </a:xfrm>
          <a:prstGeom prst="rect">
            <a:avLst/>
          </a:prstGeom>
          <a:solidFill>
            <a:srgbClr val="009100"/>
          </a:solidFill>
          <a:ln w="25400" algn="ctr">
            <a:noFill/>
            <a:miter lim="800000"/>
            <a:headEnd type="none" w="sm" len="sm"/>
            <a:tailEnd type="none" w="sm" len="sm"/>
          </a:ln>
        </p:spPr>
        <p:txBody>
          <a:bodyPr tIns="91440" bIns="91440" anchor="ctr">
            <a:spAutoFit/>
          </a:bodyPr>
          <a:lstStyle/>
          <a:p>
            <a:pPr>
              <a:defRPr/>
            </a:pPr>
            <a:endParaRPr lang="en-US" sz="1100" dirty="0">
              <a:cs typeface="+mn-cs"/>
            </a:endParaRP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ltGray">
          <a:xfrm>
            <a:off x="6737350" y="4504532"/>
            <a:ext cx="2098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cs typeface="+mn-cs"/>
              </a:rPr>
              <a:t>Applied Colors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14463" y="44450"/>
            <a:ext cx="7424737" cy="70167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2400" dirty="0">
                <a:cs typeface="+mn-cs"/>
              </a:rPr>
              <a:t>Color palette for graphs and diagrams (RBG values)</a:t>
            </a:r>
          </a:p>
        </p:txBody>
      </p:sp>
      <p:sp>
        <p:nvSpPr>
          <p:cNvPr id="51" name="AutoShape 15"/>
          <p:cNvSpPr>
            <a:spLocks noChangeArrowheads="1"/>
          </p:cNvSpPr>
          <p:nvPr/>
        </p:nvSpPr>
        <p:spPr bwMode="ltGray">
          <a:xfrm>
            <a:off x="4752975" y="4876800"/>
            <a:ext cx="463550" cy="776288"/>
          </a:xfrm>
          <a:prstGeom prst="roundRect">
            <a:avLst>
              <a:gd name="adj" fmla="val 4505"/>
            </a:avLst>
          </a:prstGeom>
          <a:solidFill>
            <a:srgbClr val="9BBB59"/>
          </a:solidFill>
          <a:ln w="2857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cs typeface="+mn-cs"/>
              </a:rPr>
              <a:t>155</a:t>
            </a:r>
          </a:p>
          <a:p>
            <a:pPr algn="ctr">
              <a:defRPr/>
            </a:pPr>
            <a:r>
              <a:rPr lang="en-US" sz="1200" dirty="0">
                <a:cs typeface="+mn-cs"/>
              </a:rPr>
              <a:t>187</a:t>
            </a:r>
            <a:br>
              <a:rPr lang="en-US" sz="1200" dirty="0">
                <a:cs typeface="+mn-cs"/>
              </a:rPr>
            </a:br>
            <a:r>
              <a:rPr lang="en-US" sz="1200" dirty="0">
                <a:cs typeface="+mn-cs"/>
              </a:rPr>
              <a:t>89</a:t>
            </a:r>
          </a:p>
        </p:txBody>
      </p:sp>
      <p:sp>
        <p:nvSpPr>
          <p:cNvPr id="5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938" y="6564313"/>
            <a:ext cx="2071687" cy="22860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1600200" algn="l"/>
              </a:tabLst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KPIT Cummins Infosystems Ltd.</a:t>
            </a:r>
            <a:endParaRPr lang="en-US" dirty="0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F72B06A4-6540-414B-ADD3-578FF7227C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" name="AutoShape 5"/>
          <p:cNvSpPr>
            <a:spLocks noChangeArrowheads="1"/>
          </p:cNvSpPr>
          <p:nvPr userDrawn="1"/>
        </p:nvSpPr>
        <p:spPr bwMode="ltGray">
          <a:xfrm>
            <a:off x="7086600" y="5791200"/>
            <a:ext cx="463550" cy="776287"/>
          </a:xfrm>
          <a:prstGeom prst="roundRect">
            <a:avLst>
              <a:gd name="adj" fmla="val 4505"/>
            </a:avLst>
          </a:prstGeom>
          <a:solidFill>
            <a:srgbClr val="F1FD09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 smtClean="0">
                <a:cs typeface="+mn-cs"/>
              </a:rPr>
              <a:t>241</a:t>
            </a:r>
            <a:endParaRPr lang="en-US" sz="1200" dirty="0">
              <a:cs typeface="+mn-cs"/>
            </a:endParaRPr>
          </a:p>
          <a:p>
            <a:pPr algn="ctr">
              <a:defRPr/>
            </a:pPr>
            <a:r>
              <a:rPr lang="en-US" sz="1200" dirty="0" smtClean="0">
                <a:cs typeface="+mn-cs"/>
              </a:rPr>
              <a:t>253</a:t>
            </a:r>
            <a:endParaRPr lang="en-US" sz="1200" dirty="0">
              <a:cs typeface="+mn-cs"/>
            </a:endParaRPr>
          </a:p>
          <a:p>
            <a:pPr algn="ctr">
              <a:defRPr/>
            </a:pPr>
            <a:r>
              <a:rPr lang="en-US" sz="1200" dirty="0">
                <a:cs typeface="+mn-cs"/>
              </a:rPr>
              <a:t>9</a:t>
            </a:r>
          </a:p>
        </p:txBody>
      </p:sp>
      <p:sp>
        <p:nvSpPr>
          <p:cNvPr id="58" name="AutoShape 5"/>
          <p:cNvSpPr>
            <a:spLocks noChangeArrowheads="1"/>
          </p:cNvSpPr>
          <p:nvPr userDrawn="1"/>
        </p:nvSpPr>
        <p:spPr bwMode="ltGray">
          <a:xfrm>
            <a:off x="7620000" y="5791200"/>
            <a:ext cx="463550" cy="776287"/>
          </a:xfrm>
          <a:prstGeom prst="roundRect">
            <a:avLst>
              <a:gd name="adj" fmla="val 4505"/>
            </a:avLst>
          </a:prstGeom>
          <a:solidFill>
            <a:srgbClr val="99CC00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 smtClean="0">
                <a:cs typeface="+mn-cs"/>
              </a:rPr>
              <a:t>153</a:t>
            </a:r>
            <a:endParaRPr lang="en-US" sz="1200" dirty="0">
              <a:cs typeface="+mn-cs"/>
            </a:endParaRPr>
          </a:p>
          <a:p>
            <a:pPr algn="ctr">
              <a:defRPr/>
            </a:pPr>
            <a:r>
              <a:rPr lang="en-US" sz="1200" dirty="0" smtClean="0">
                <a:cs typeface="+mn-cs"/>
              </a:rPr>
              <a:t>204</a:t>
            </a:r>
            <a:endParaRPr lang="en-US" sz="1200" dirty="0">
              <a:cs typeface="+mn-cs"/>
            </a:endParaRPr>
          </a:p>
          <a:p>
            <a:pPr algn="ctr">
              <a:defRPr/>
            </a:pPr>
            <a:r>
              <a:rPr lang="en-US" sz="1200" dirty="0">
                <a:cs typeface="+mn-cs"/>
              </a:rPr>
              <a:t>0</a:t>
            </a:r>
          </a:p>
        </p:txBody>
      </p:sp>
      <p:sp>
        <p:nvSpPr>
          <p:cNvPr id="59" name="AutoShape 5"/>
          <p:cNvSpPr>
            <a:spLocks noChangeArrowheads="1"/>
          </p:cNvSpPr>
          <p:nvPr userDrawn="1"/>
        </p:nvSpPr>
        <p:spPr bwMode="ltGray">
          <a:xfrm>
            <a:off x="8153400" y="5791200"/>
            <a:ext cx="463550" cy="776287"/>
          </a:xfrm>
          <a:prstGeom prst="roundRect">
            <a:avLst>
              <a:gd name="adj" fmla="val 4505"/>
            </a:avLst>
          </a:prstGeom>
          <a:solidFill>
            <a:srgbClr val="FF8C01"/>
          </a:solidFill>
          <a:ln w="9525" algn="ctr">
            <a:noFill/>
            <a:round/>
            <a:headEnd/>
            <a:tailEnd/>
          </a:ln>
        </p:spPr>
        <p:txBody>
          <a:bodyPr lIns="91419" tIns="45710" rIns="91419" bIns="45710" anchor="ctr"/>
          <a:lstStyle/>
          <a:p>
            <a:pPr algn="ctr">
              <a:defRPr/>
            </a:pPr>
            <a:r>
              <a:rPr lang="en-US" sz="1200" dirty="0">
                <a:cs typeface="+mn-cs"/>
              </a:rPr>
              <a:t>255</a:t>
            </a:r>
          </a:p>
          <a:p>
            <a:pPr algn="ctr">
              <a:defRPr/>
            </a:pPr>
            <a:r>
              <a:rPr lang="en-US" sz="1200" dirty="0" smtClean="0">
                <a:cs typeface="+mn-cs"/>
              </a:rPr>
              <a:t>140</a:t>
            </a:r>
            <a:endParaRPr lang="en-US" sz="1200" dirty="0">
              <a:cs typeface="+mn-cs"/>
            </a:endParaRPr>
          </a:p>
          <a:p>
            <a:pPr algn="ctr">
              <a:defRPr/>
            </a:pPr>
            <a:r>
              <a:rPr lang="en-US" sz="1200" dirty="0">
                <a:cs typeface="+mn-cs"/>
              </a:rPr>
              <a:t>1</a:t>
            </a:r>
          </a:p>
        </p:txBody>
      </p:sp>
      <p:sp>
        <p:nvSpPr>
          <p:cNvPr id="62" name="Text Box 24"/>
          <p:cNvSpPr txBox="1">
            <a:spLocks noChangeArrowheads="1"/>
          </p:cNvSpPr>
          <p:nvPr userDrawn="1"/>
        </p:nvSpPr>
        <p:spPr bwMode="ltGray">
          <a:xfrm>
            <a:off x="7059304" y="5486400"/>
            <a:ext cx="533400" cy="30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0" dirty="0" smtClean="0">
                <a:cs typeface="+mn-cs"/>
              </a:rPr>
              <a:t>OEM</a:t>
            </a:r>
            <a:endParaRPr lang="en-US" sz="1400" b="0" dirty="0">
              <a:cs typeface="+mn-cs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 userDrawn="1"/>
        </p:nvSpPr>
        <p:spPr bwMode="ltGray">
          <a:xfrm>
            <a:off x="7557448" y="5486400"/>
            <a:ext cx="644856" cy="30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0" dirty="0" smtClean="0">
                <a:cs typeface="+mn-cs"/>
              </a:rPr>
              <a:t>Tier1</a:t>
            </a:r>
            <a:endParaRPr lang="en-US" sz="1400" b="0" dirty="0">
              <a:cs typeface="+mn-cs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 userDrawn="1"/>
        </p:nvSpPr>
        <p:spPr bwMode="ltGray">
          <a:xfrm>
            <a:off x="8069240" y="5486400"/>
            <a:ext cx="846160" cy="30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0" dirty="0" smtClean="0">
                <a:cs typeface="+mn-cs"/>
              </a:rPr>
              <a:t>Semicon</a:t>
            </a:r>
            <a:endParaRPr lang="en-US" sz="1400" b="0" dirty="0"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1511300" y="57150"/>
            <a:ext cx="7305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" y="10668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1508125" y="811213"/>
            <a:ext cx="6492875" cy="0"/>
          </a:xfrm>
          <a:prstGeom prst="line">
            <a:avLst/>
          </a:prstGeom>
          <a:noFill/>
          <a:ln w="57150">
            <a:solidFill>
              <a:srgbClr val="326A9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Ø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1113" y="6492875"/>
            <a:ext cx="5105401" cy="369888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Char char="Ø"/>
              <a:tabLst>
                <a:tab pos="2971800" algn="l"/>
              </a:tabLst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2346325" y="811213"/>
            <a:ext cx="6492875" cy="0"/>
          </a:xfrm>
          <a:prstGeom prst="line">
            <a:avLst/>
          </a:prstGeom>
          <a:noFill/>
          <a:ln w="57150">
            <a:solidFill>
              <a:srgbClr val="326A9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Ø"/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5127" name="Picture Placeholder 5" descr="LOGO copy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6525" y="136525"/>
            <a:ext cx="10668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12" r:id="rId2"/>
    <p:sldLayoutId id="2147485015" r:id="rId3"/>
    <p:sldLayoutId id="2147485018" r:id="rId4"/>
    <p:sldLayoutId id="2147485021" r:id="rId5"/>
  </p:sldLayoutIdLst>
  <p:transition>
    <p:fade thruBlk="1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83178"/>
            <a:ext cx="3894221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Agenda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7938" y="6564313"/>
            <a:ext cx="2071687" cy="228600"/>
          </a:xfrm>
          <a:prstGeom prst="rect">
            <a:avLst/>
          </a:prstGeom>
        </p:spPr>
        <p:txBody>
          <a:bodyPr anchor="ctr"/>
          <a:lstStyle>
            <a:lvl1pPr algn="l">
              <a:tabLst>
                <a:tab pos="1600200" algn="l"/>
              </a:tabLst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00200" algn="l"/>
              </a:tabLst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16012" y="1417417"/>
            <a:ext cx="6503987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sz="2000" dirty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000" dirty="0">
                <a:solidFill>
                  <a:schemeClr val="tx2"/>
                </a:solidFill>
                <a:latin typeface="Trebuchet MS" pitchFamily="34" charset="0"/>
              </a:rPr>
              <a:t> PDU Flow through the Layered Architecture</a:t>
            </a:r>
            <a:endParaRPr lang="en-US" sz="2000" dirty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sz="2000" dirty="0"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rebuchet MS" pitchFamily="34" charset="0"/>
              </a:rPr>
              <a:t>Interaction of Layers – Active Request/Passive Request</a:t>
            </a:r>
          </a:p>
          <a:p>
            <a:pPr eaLnBrk="1" hangingPunct="1">
              <a:buFont typeface="Wingdings" pitchFamily="2" charset="2"/>
              <a:buChar char="q"/>
            </a:pPr>
            <a:endParaRPr lang="en-US" dirty="0" smtClean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  <a:latin typeface="Trebuchet MS" pitchFamily="34" charset="0"/>
              </a:rPr>
              <a:t> Interaction </a:t>
            </a:r>
            <a:r>
              <a:rPr lang="en-US" dirty="0">
                <a:solidFill>
                  <a:schemeClr val="tx2"/>
                </a:solidFill>
                <a:latin typeface="Trebuchet MS" pitchFamily="34" charset="0"/>
              </a:rPr>
              <a:t>of Layers – Communication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endParaRPr lang="en-US" sz="2000" dirty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Trebuchet MS" pitchFamily="34" charset="0"/>
              </a:rPr>
              <a:t> Interaction of Layers - Memory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000" b="1" dirty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>
                <a:latin typeface="Trebuchet MS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rebuchet MS" pitchFamily="34" charset="0"/>
              </a:rPr>
              <a:t>Interaction of Layers – Diagnostics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2000" dirty="0">
              <a:solidFill>
                <a:schemeClr val="tx2"/>
              </a:solidFill>
              <a:latin typeface="Trebuchet MS" pitchFamily="34" charset="0"/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sz="2000" dirty="0">
              <a:solidFill>
                <a:schemeClr val="tx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3152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Communication (Receive) (R4.0.3)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0" y="1309687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AUTOSAR COM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72200" y="1309687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PDU Router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72200" y="2986087"/>
            <a:ext cx="1447800" cy="91440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Interface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72200" y="4357687"/>
            <a:ext cx="1447800" cy="762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994A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Driver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172200" y="5653087"/>
            <a:ext cx="1447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  <a:latin typeface="Trebuchet MS" pitchFamily="34" charset="0"/>
              </a:rPr>
              <a:t>        µC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rot="-5400000">
            <a:off x="6415881" y="5790406"/>
            <a:ext cx="304800" cy="3349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0" hangingPunct="0">
              <a:defRPr/>
            </a:pPr>
            <a:r>
              <a:rPr lang="en-US" sz="800" dirty="0"/>
              <a:t>CAN 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800600" y="5272087"/>
            <a:ext cx="1640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1.Receive </a:t>
            </a:r>
            <a:r>
              <a:rPr lang="en-US" sz="1200" dirty="0">
                <a:latin typeface="Trebuchet MS" pitchFamily="34" charset="0"/>
              </a:rPr>
              <a:t>Interrupt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6816725" y="511968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871352" y="4052887"/>
            <a:ext cx="1717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2.CanIf_RxIndication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 flipV="1">
            <a:off x="6816725" y="3900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98331" y="2196421"/>
            <a:ext cx="175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4.Com_RxIndication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816725" y="214788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786312" y="2587170"/>
            <a:ext cx="2209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3.PduR_CanIfRxIndication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5257800" y="1725612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471696" y="1371606"/>
            <a:ext cx="838200" cy="566052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073380" y="1524000"/>
            <a:ext cx="73299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47896" y="1052286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6.Rte_Read_Xxx()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006580" y="1371600"/>
            <a:ext cx="105954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320780" y="1636488"/>
            <a:ext cx="67130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33435" y="1063176"/>
            <a:ext cx="1794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7. Com_ReceiveSignal()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84620" y="1990863"/>
            <a:ext cx="1737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5. Rte_COMCbk_&lt;sn&gt;()</a:t>
            </a:r>
          </a:p>
        </p:txBody>
      </p:sp>
      <p:sp>
        <p:nvSpPr>
          <p:cNvPr id="34" name="Line 45"/>
          <p:cNvSpPr>
            <a:spLocks noChangeShapeType="1"/>
          </p:cNvSpPr>
          <p:nvPr/>
        </p:nvSpPr>
        <p:spPr bwMode="auto">
          <a:xfrm flipH="1">
            <a:off x="3033486" y="1738086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8" grpId="0" animBg="1"/>
      <p:bldP spid="29" grpId="0"/>
      <p:bldP spid="31" grpId="0" animBg="1"/>
      <p:bldP spid="32" grpId="0"/>
      <p:bldP spid="3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2390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Diagnostics (Receive) (R4.0.3)</a:t>
            </a: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5208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Diagnostic Communication Manager (DCM)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1400" y="15208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PDU Router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48400" y="1520825"/>
            <a:ext cx="1447800" cy="9144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Transport Layer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24600" y="3197225"/>
            <a:ext cx="1447800" cy="91440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Interface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324600" y="4721225"/>
            <a:ext cx="1447800" cy="762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994A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Driver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24600" y="6016625"/>
            <a:ext cx="1447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  <a:latin typeface="Trebuchet MS" pitchFamily="34" charset="0"/>
              </a:rPr>
              <a:t>        µC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rot="-5400000">
            <a:off x="6568282" y="6153943"/>
            <a:ext cx="304800" cy="3349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0" hangingPunct="0">
              <a:defRPr/>
            </a:pPr>
            <a:r>
              <a:rPr lang="en-US" sz="800" dirty="0"/>
              <a:t>CAN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62000" y="31210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Diagnostic Event Manager (DEM)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629400" y="5483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629400" y="41116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6629400" y="2435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5029200" y="220662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209800" y="22066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23590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800600" y="5559425"/>
            <a:ext cx="16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1.Receive </a:t>
            </a:r>
            <a:r>
              <a:rPr lang="en-US" sz="1200" dirty="0">
                <a:latin typeface="Trebuchet MS" pitchFamily="34" charset="0"/>
              </a:rPr>
              <a:t>Interrupt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953000" y="4294189"/>
            <a:ext cx="1752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2.CanIf_RxIndication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776494" y="2543415"/>
            <a:ext cx="18341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3.CanTp_RxIndication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162628" y="2290085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7.Dcm_CopyRxData()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641628" y="1196975"/>
            <a:ext cx="25973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4.PduR_CanTpStartOfReception 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124074" y="1196975"/>
            <a:ext cx="1979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5.Dcm_StartOfReception()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0" y="2672916"/>
            <a:ext cx="2133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10.Dem_EnableDTCStorage()</a:t>
            </a:r>
          </a:p>
          <a:p>
            <a:pPr eaLnBrk="1" hangingPunct="1"/>
            <a:r>
              <a:rPr lang="en-US" sz="900" dirty="0" smtClean="0">
                <a:latin typeface="Trebuchet MS" pitchFamily="34" charset="0"/>
              </a:rPr>
              <a:t>(for UDS Service 0x85)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152194" y="2564904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9.Dcm_TpRxIndication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393104" y="2406936"/>
            <a:ext cx="2412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6.PduR_CanTpCopyRxData 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391980" y="2683949"/>
            <a:ext cx="2412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8.PduR_CanTpRxIndication 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 flipV="1">
            <a:off x="2203274" y="198884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 flipV="1">
            <a:off x="2195736" y="170080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 flipV="1">
            <a:off x="5018562" y="166480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 flipV="1">
            <a:off x="5004048" y="195283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3914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Diagnostics (Transmit) (R4.0.3)</a:t>
            </a: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5208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Diagnostic Communication Manager (DCM)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1400" y="15208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PDU Router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48400" y="1520825"/>
            <a:ext cx="1447800" cy="9144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Transport Layer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24600" y="3197225"/>
            <a:ext cx="1447800" cy="91440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Interface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324600" y="4721225"/>
            <a:ext cx="1447800" cy="762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994A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Driver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324600" y="6016625"/>
            <a:ext cx="1447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  <a:latin typeface="Trebuchet MS" pitchFamily="34" charset="0"/>
              </a:rPr>
              <a:t>        µC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rot="-5400000">
            <a:off x="6568282" y="6153943"/>
            <a:ext cx="304800" cy="3349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0" hangingPunct="0">
              <a:defRPr/>
            </a:pPr>
            <a:r>
              <a:rPr lang="en-US" sz="800" dirty="0"/>
              <a:t>CAN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62000" y="31210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Diagnostic Event Manager (DEM)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629400" y="5483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6629400" y="41116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6629400" y="2435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5029200" y="211954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2209800" y="213405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209800" y="1633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5029200" y="165670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467600" y="2435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391400" y="41116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391400" y="54832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2147888" y="1228725"/>
            <a:ext cx="182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1.PduR_DcmTransmit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4945062" y="1750107"/>
            <a:ext cx="1608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2.CanTp_Transmit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4495800" y="2384425"/>
            <a:ext cx="2272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3.PduR_CanTpCoppyTxData()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139950" y="1804535"/>
            <a:ext cx="1828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4.Dcm_CopyTxData()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7435850" y="2663825"/>
            <a:ext cx="1458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5.CanIf_Transmit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7543800" y="4264025"/>
            <a:ext cx="121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6.Can_Write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7467600" y="5483225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7.Copy </a:t>
            </a:r>
            <a:r>
              <a:rPr lang="en-US" sz="1200" dirty="0">
                <a:latin typeface="Trebuchet MS" pitchFamily="34" charset="0"/>
              </a:rPr>
              <a:t>L-PDU into </a:t>
            </a:r>
          </a:p>
          <a:p>
            <a:pPr eaLnBrk="1" hangingPunct="1"/>
            <a:r>
              <a:rPr lang="en-US" sz="1200" dirty="0">
                <a:latin typeface="Trebuchet MS" pitchFamily="34" charset="0"/>
              </a:rPr>
              <a:t>CAN Hardware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648200" y="5553075"/>
            <a:ext cx="1766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8.Transmit </a:t>
            </a:r>
            <a:r>
              <a:rPr lang="en-US" sz="1200" dirty="0">
                <a:latin typeface="Trebuchet MS" pitchFamily="34" charset="0"/>
              </a:rPr>
              <a:t>Interrupt</a:t>
            </a: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648200" y="4184650"/>
            <a:ext cx="2044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9.CanIf_TxConfirmation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4787900" y="2816225"/>
            <a:ext cx="20701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10.CanTp_TxConfirmation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4787900" y="1196975"/>
            <a:ext cx="2527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11.PduR_CanTpTxConfirmation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1828800" y="2405743"/>
            <a:ext cx="2176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12.Dcm_TpTxConfirmation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762000" y="47212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Function Inhibition Manager </a:t>
            </a:r>
            <a:r>
              <a:rPr lang="en-US" sz="1200" dirty="0" smtClean="0">
                <a:latin typeface="Trebuchet MS" pitchFamily="34" charset="0"/>
              </a:rPr>
              <a:t>(FIM</a:t>
            </a:r>
            <a:r>
              <a:rPr lang="en-US" sz="1200" dirty="0">
                <a:latin typeface="Trebuchet MS" pitchFamily="34" charset="0"/>
              </a:rPr>
              <a:t>)</a:t>
            </a: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1447800" y="3959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1676400" y="437038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rebuchet MS" pitchFamily="34" charset="0"/>
              </a:rPr>
              <a:t>FiM_DemTriggerOnEventStatus ()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3581400" y="312102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BSW Module</a:t>
            </a:r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 flipH="1" flipV="1">
            <a:off x="2209800" y="35020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1981200" y="3959225"/>
            <a:ext cx="198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rebuchet MS" pitchFamily="34" charset="0"/>
              </a:rPr>
              <a:t>Dem_ReportErrorStatus()</a:t>
            </a: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H="1" flipV="1">
            <a:off x="2210250" y="227194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H="1" flipV="1">
            <a:off x="5040052" y="227194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68580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- Memory</a:t>
            </a: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85800" y="1295400"/>
            <a:ext cx="7848600" cy="4891088"/>
            <a:chOff x="432" y="1872"/>
            <a:chExt cx="4944" cy="2064"/>
          </a:xfrm>
        </p:grpSpPr>
        <p:sp>
          <p:nvSpPr>
            <p:cNvPr id="8" name="Rectangle 2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32" y="2931"/>
              <a:ext cx="2163" cy="56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                                             COM Drivers</a:t>
              </a:r>
            </a:p>
          </p:txBody>
        </p:sp>
        <p:sp>
          <p:nvSpPr>
            <p:cNvPr id="9" name="Rectangle 29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4944" cy="1015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Memory Hardware Abstraction</a:t>
              </a:r>
            </a:p>
          </p:txBody>
        </p:sp>
        <p:sp>
          <p:nvSpPr>
            <p:cNvPr id="10" name="Rectangle 35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32" y="3545"/>
              <a:ext cx="4944" cy="3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b="1" dirty="0">
                  <a:solidFill>
                    <a:schemeClr val="bg1"/>
                  </a:solidFill>
                  <a:latin typeface="Trebuchet MS" pitchFamily="34" charset="0"/>
                </a:rPr>
                <a:t>µC                </a:t>
              </a:r>
            </a:p>
          </p:txBody>
        </p:sp>
        <p:sp>
          <p:nvSpPr>
            <p:cNvPr id="11" name="Rectangle 36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750" y="2933"/>
              <a:ext cx="2626" cy="56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                                                              Memory Drivers</a:t>
              </a:r>
            </a:p>
          </p:txBody>
        </p:sp>
        <p:sp>
          <p:nvSpPr>
            <p:cNvPr id="12" name="Rectangle 39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1430" y="3586"/>
              <a:ext cx="393" cy="314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SPI</a:t>
              </a:r>
            </a:p>
          </p:txBody>
        </p:sp>
        <p:sp>
          <p:nvSpPr>
            <p:cNvPr id="13" name="Rectangle 40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3059" y="3586"/>
              <a:ext cx="392" cy="31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EEPROM</a:t>
              </a:r>
            </a:p>
          </p:txBody>
        </p:sp>
        <p:sp>
          <p:nvSpPr>
            <p:cNvPr id="14" name="Rectangle 90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3902" y="3586"/>
              <a:ext cx="393" cy="31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Flash</a:t>
              </a:r>
            </a:p>
          </p:txBody>
        </p:sp>
        <p:sp>
          <p:nvSpPr>
            <p:cNvPr id="15" name="Rectangle 92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4488" y="2527"/>
              <a:ext cx="718" cy="30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005C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External Flash  Driver</a:t>
              </a:r>
            </a:p>
          </p:txBody>
        </p:sp>
        <p:sp>
          <p:nvSpPr>
            <p:cNvPr id="16" name="Rectangle 97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48" y="2062"/>
              <a:ext cx="4635" cy="13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005C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Memory Abstraction Interface</a:t>
              </a:r>
            </a:p>
          </p:txBody>
        </p:sp>
        <p:sp>
          <p:nvSpPr>
            <p:cNvPr id="17" name="Rectangle 98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-5400000">
              <a:off x="1449" y="1666"/>
              <a:ext cx="283" cy="200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005C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External</a:t>
              </a:r>
            </a:p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EEPROM Driver</a:t>
              </a:r>
            </a:p>
          </p:txBody>
        </p:sp>
        <p:sp>
          <p:nvSpPr>
            <p:cNvPr id="18" name="Rectangle 99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22" y="2265"/>
              <a:ext cx="3055" cy="22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005C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EEPROM Abstraction</a:t>
              </a:r>
            </a:p>
          </p:txBody>
        </p:sp>
        <p:sp>
          <p:nvSpPr>
            <p:cNvPr id="19" name="Rectangle 100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808" y="2272"/>
              <a:ext cx="1414" cy="22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005C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1200" dirty="0">
                  <a:latin typeface="Trebuchet MS" pitchFamily="34" charset="0"/>
                </a:rPr>
                <a:t>Flash EEPROM Emulation</a:t>
              </a:r>
            </a:p>
          </p:txBody>
        </p:sp>
        <p:sp>
          <p:nvSpPr>
            <p:cNvPr id="20" name="Rectangle 39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-5400000">
              <a:off x="3041" y="2177"/>
              <a:ext cx="327" cy="94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21" name="Rectangle 40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-5400000">
              <a:off x="3957" y="2368"/>
              <a:ext cx="317" cy="57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eaLnBrk="0" hangingPunct="0"/>
              <a:endParaRPr lang="en-US" sz="1200" dirty="0"/>
            </a:p>
          </p:txBody>
        </p:sp>
        <p:sp>
          <p:nvSpPr>
            <p:cNvPr id="22" name="Rectangle 4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1320" y="3062"/>
              <a:ext cx="503" cy="39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SPI Handler</a:t>
              </a:r>
            </a:p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Driver</a:t>
              </a:r>
            </a:p>
          </p:txBody>
        </p:sp>
        <p:sp>
          <p:nvSpPr>
            <p:cNvPr id="23" name="Rectangle 43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3059" y="2976"/>
              <a:ext cx="502" cy="48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EEPROM Driver</a:t>
              </a:r>
            </a:p>
          </p:txBody>
        </p:sp>
        <p:sp>
          <p:nvSpPr>
            <p:cNvPr id="24" name="Rectangle 44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3697" y="2976"/>
              <a:ext cx="863" cy="48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prstShdw prst="shdw17" dist="17961" dir="2700000">
                <a:srgbClr val="7A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Internal Flash  Driver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2390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- Memory Read (R4.0.3)</a:t>
            </a: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43100" y="1808163"/>
            <a:ext cx="4968875" cy="3603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08175" y="1196752"/>
            <a:ext cx="14478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979613" y="2655888"/>
            <a:ext cx="4968875" cy="36036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NVRAM Manager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979613" y="3573463"/>
            <a:ext cx="4968875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Memory Abstraction Interface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016125" y="4603750"/>
            <a:ext cx="2376488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EEPROM Abstraction(EA)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87900" y="4591050"/>
            <a:ext cx="2232025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Flash EEPROM Emulation(FEE)</a:t>
            </a:r>
            <a:r>
              <a:rPr lang="en-US" dirty="0"/>
              <a:t> 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2028825" y="5513388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EEPROM Driver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751388" y="5548313"/>
            <a:ext cx="2376487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Internal Flash Driver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951163" y="219392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116013" y="2241550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NvM_ReadBlock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3816350" y="30337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5513" y="3176588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MemIf_Read()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924174" y="39576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1908175" y="4076700"/>
            <a:ext cx="1619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Ea_Read()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502856" y="4979988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159831" y="5121275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EeP_Read()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5328182" y="3933825"/>
            <a:ext cx="780517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328183" y="4113213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Fee_Read()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>
            <a:off x="5399856" y="4965700"/>
            <a:ext cx="11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4067944" y="5084763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Fls_Read()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 flipV="1">
            <a:off x="2339975" y="4964112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09538" y="5107657"/>
            <a:ext cx="2700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Ea_JobEndNotification()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355939" y="3176588"/>
            <a:ext cx="2700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NvM_JobEndNotification()</a:t>
            </a: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 flipV="1">
            <a:off x="4283968" y="2997200"/>
            <a:ext cx="0" cy="1608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 flipV="1">
            <a:off x="6551613" y="4951412"/>
            <a:ext cx="0" cy="601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048375" y="5084924"/>
            <a:ext cx="2700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Fee_JobEndNotification()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527425" y="1199927"/>
            <a:ext cx="14478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4860032" y="2996952"/>
            <a:ext cx="0" cy="1608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03563" y="152052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4716016" y="152078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4716016" y="2155902"/>
            <a:ext cx="0" cy="49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19572" y="1504727"/>
            <a:ext cx="2268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Rte_Call_&lt;port&gt;_ReadBlock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824127" y="2240868"/>
            <a:ext cx="2268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Rte_Call_Xxx()</a:t>
            </a:r>
            <a:endParaRPr lang="en-US" sz="1200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0" grpId="0" animBg="1"/>
      <p:bldP spid="31" grpId="0" animBg="1"/>
      <p:bldP spid="32" grpId="0"/>
      <p:bldP spid="34" grpId="0" animBg="1"/>
      <p:bldP spid="37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69342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- Memory Write (R4.0.3)</a:t>
            </a: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3100" y="1808163"/>
            <a:ext cx="4968875" cy="3603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1212813"/>
            <a:ext cx="14478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79613" y="2655888"/>
            <a:ext cx="4968875" cy="36036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NVRAM Manager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79613" y="3573463"/>
            <a:ext cx="4968875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Memory Abstraction Interface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16125" y="4603750"/>
            <a:ext cx="2376488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EEPROM Abstraction(EA)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87900" y="4591050"/>
            <a:ext cx="2232025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Flash EEPROM Emulation(FEE)</a:t>
            </a:r>
            <a:r>
              <a:rPr lang="en-US" dirty="0"/>
              <a:t> 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028825" y="5513388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EEPROM Driver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751388" y="5548313"/>
            <a:ext cx="2376487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Internal Flash Driver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951163" y="2193925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16013" y="2241550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NvM_WriteBlock()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92613" y="30337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60977" y="3163329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MemIf_Write()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2924175" y="39576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908175" y="4076700"/>
            <a:ext cx="1619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Ea_Write()</a:t>
            </a: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782888" y="4979988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439863" y="5121275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EeP_Write()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4848225" y="3957638"/>
            <a:ext cx="12604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111750" y="4113213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Fee_Write()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5940425" y="4965700"/>
            <a:ext cx="11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608513" y="5084763"/>
            <a:ext cx="2016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Fls_Write()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090076" y="3204023"/>
            <a:ext cx="2700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NvM_JobEndNotification()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527425" y="1215988"/>
            <a:ext cx="1447800" cy="3048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3103563" y="152052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4716016" y="152078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19572" y="1504727"/>
            <a:ext cx="2268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Rte_Call_&lt;port&gt;_ReadBlock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 flipV="1">
            <a:off x="4716016" y="2155902"/>
            <a:ext cx="0" cy="49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824127" y="2240868"/>
            <a:ext cx="2268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Rte_Call_Xxx()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 flipV="1">
            <a:off x="2362200" y="2982912"/>
            <a:ext cx="0" cy="1608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 flipH="1" flipV="1">
            <a:off x="6553200" y="2995612"/>
            <a:ext cx="0" cy="16081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H="1" flipV="1">
            <a:off x="3351995" y="4935962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2818954" y="5124918"/>
            <a:ext cx="27003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Ea_JobEndNotification()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6048375" y="5084924"/>
            <a:ext cx="2700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Fee_JobEndNotification()</a:t>
            </a: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 flipV="1">
            <a:off x="6551613" y="4951412"/>
            <a:ext cx="0" cy="601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-41699" y="3199841"/>
            <a:ext cx="2700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Trebuchet MS" pitchFamily="34" charset="0"/>
              </a:rPr>
              <a:t>NvM_JobEndNotification()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9" grpId="0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39243"/>
            <a:ext cx="7010400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800" dirty="0" smtClean="0"/>
              <a:t>Interaction of Layers - Communication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148" y="10668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39243"/>
            <a:ext cx="7010400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800" dirty="0" smtClean="0"/>
              <a:t>Interaction of Layers - Communication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172582" y="1264559"/>
            <a:ext cx="8797243" cy="40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500" b="1" dirty="0">
                <a:latin typeface="Trebuchet MS" pitchFamily="34" charset="0"/>
              </a:rPr>
              <a:t>PDU Router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Provides routing of PDUs between different abstract communication controllers and upper Layers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Scale of the Router is ECU specific 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Provides TP routing on-the-fly. 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Transfer of TP data is started before full TP data is buffered.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en-US" sz="1500" dirty="0">
              <a:latin typeface="Trebuchet MS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500" b="1" dirty="0">
                <a:latin typeface="Trebuchet MS" pitchFamily="34" charset="0"/>
              </a:rPr>
              <a:t>COM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Provides routing of individual signals or groups of signals between different I-PDUs.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en-US" sz="1500" dirty="0">
              <a:latin typeface="Trebuchet MS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500" b="1" dirty="0">
                <a:latin typeface="Trebuchet MS" pitchFamily="34" charset="0"/>
              </a:rPr>
              <a:t>Communication Manager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Start and Shutdown the hardware units of </a:t>
            </a:r>
            <a:r>
              <a:rPr lang="en-US" sz="1500" dirty="0" smtClean="0">
                <a:latin typeface="Trebuchet MS" pitchFamily="34" charset="0"/>
              </a:rPr>
              <a:t>the communication systems via </a:t>
            </a:r>
            <a:r>
              <a:rPr lang="en-US" sz="1500" dirty="0">
                <a:latin typeface="Trebuchet MS" pitchFamily="34" charset="0"/>
              </a:rPr>
              <a:t>the interfaces.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500" dirty="0">
                <a:latin typeface="Trebuchet MS" pitchFamily="34" charset="0"/>
              </a:rPr>
              <a:t>Control PDU groups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83178"/>
            <a:ext cx="3894221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800" dirty="0" smtClean="0"/>
              <a:t>Communication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52400" y="1325338"/>
            <a:ext cx="852405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The main elements to describe communication in the System Template are the Signals (System Signals and ISignals), PDUs (I-Pdus, N-Pdus and NmPdus) and Frames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A Frame is a piece of information that is exchanged over the communication channels. It has a payload section of a certain length in bytes, which contains an arbitrary number of non-overlapping PDUs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A PDU (Protocol Data Unit) is the information delivered through a network layer. For the network to understand which layer is being discussed, a single-letter prefix is added to the PDU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latin typeface="Trebuchet MS" pitchFamily="34" charset="0"/>
              </a:rPr>
              <a:t>I-PDU</a:t>
            </a:r>
            <a:r>
              <a:rPr lang="en-US" sz="1500" dirty="0" smtClean="0">
                <a:latin typeface="Trebuchet MS" pitchFamily="34" charset="0"/>
              </a:rPr>
              <a:t> - Interaction Layer Protocol Data Unit (assembled and disassembled in COM) In the case of external communication the Interaction Layer packs one or more signals into assigned I-Pdus and passes them to the underlying layer for transfer between nodes in a network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latin typeface="Trebuchet MS" pitchFamily="34" charset="0"/>
              </a:rPr>
              <a:t>N-PDU</a:t>
            </a:r>
            <a:r>
              <a:rPr lang="en-US" sz="1500" dirty="0" smtClean="0">
                <a:latin typeface="Trebuchet MS" pitchFamily="34" charset="0"/>
              </a:rPr>
              <a:t> - Network Layer Protocol Data Unit (assembled and disassembled in a Transport Protocol module).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latin typeface="Trebuchet MS" pitchFamily="34" charset="0"/>
              </a:rPr>
              <a:t>L-PDU</a:t>
            </a:r>
            <a:r>
              <a:rPr lang="en-US" sz="1500" dirty="0" smtClean="0">
                <a:latin typeface="Trebuchet MS" pitchFamily="34" charset="0"/>
              </a:rPr>
              <a:t> - Data Link Layer Protocol Data Unit (assembled and disassembled in AUTOSAR Hardware Abstraction layer).</a:t>
            </a:r>
          </a:p>
          <a:p>
            <a:pPr eaLnBrk="1" hangingPunct="1"/>
            <a:endParaRPr lang="en-US" sz="1500" b="1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83178"/>
            <a:ext cx="3894221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800" dirty="0" smtClean="0"/>
              <a:t>Communication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52400" y="1441450"/>
            <a:ext cx="8524056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In case no multiplexing is performed the I-PDUs of COM that fit into one frame are passed directly via the PDU Router to the communication interfaces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For CAN and LIN the maximum L-PDU length is 8 bytes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For FlexRay the maximum L-PDU length is 254 bytes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Large I-PDUs that are too long to fit into one L-Pdu and I-PDUs which contain dynamic signals are routed via the Transport Layer to the communication interfaces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All I-PDUs from the DCM are transported via the Transport Protocol</a:t>
            </a:r>
          </a:p>
          <a:p>
            <a:pPr algn="just">
              <a:buFont typeface="Wingdings" pitchFamily="2" charset="2"/>
              <a:buChar char="ü"/>
            </a:pPr>
            <a:endParaRPr lang="en-US" sz="1500" dirty="0" smtClean="0">
              <a:latin typeface="Trebuchet MS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1500" dirty="0" smtClean="0">
                <a:latin typeface="Trebuchet MS" pitchFamily="34" charset="0"/>
              </a:rPr>
              <a:t>If multiplexing is performed an IPdu is routed between the IPdu Multiplexer and the Interface Layer or Transport Layer</a:t>
            </a:r>
          </a:p>
          <a:p>
            <a:pPr eaLnBrk="1" hangingPunct="1"/>
            <a:endParaRPr lang="en-US" sz="1500" b="1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2390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Active Request (R4.0.3)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189838" y="1604967"/>
            <a:ext cx="4968875" cy="3603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154912" y="950014"/>
            <a:ext cx="3872147" cy="345386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226351" y="2452692"/>
            <a:ext cx="4968875" cy="36036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ComM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262863" y="3500686"/>
            <a:ext cx="2376488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CanSm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034638" y="3487986"/>
            <a:ext cx="2232025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/>
              <a:t>Nm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2275563" y="4410324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CanIf</a:t>
            </a:r>
            <a:endParaRPr lang="en-US" sz="1200" dirty="0">
              <a:latin typeface="Trebuchet MS" pitchFamily="34" charset="0"/>
            </a:endParaRP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998126" y="4445249"/>
            <a:ext cx="2376487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CanNm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3197901" y="1990729"/>
            <a:ext cx="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524000" y="2052868"/>
            <a:ext cx="29579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2.ComM_RequestComMode(FULL)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3380696" y="2825546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3749594" y="3876924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2057400" y="4119809"/>
            <a:ext cx="2634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4.CanIf_SetControllerMode()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5212070" y="2830761"/>
            <a:ext cx="780517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H="1">
            <a:off x="5544996" y="3848122"/>
            <a:ext cx="11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2586713" y="3861048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38100" y="3902995"/>
            <a:ext cx="3200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7.CanSM_ControllerModeIndication()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6798351" y="3848348"/>
            <a:ext cx="0" cy="601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6389905" y="4025403"/>
            <a:ext cx="2206170" cy="2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11.Nm_NetworkMode()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>
            <a:off x="3350301" y="130281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4962754" y="1303078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H="1" flipV="1">
            <a:off x="4962754" y="1952706"/>
            <a:ext cx="0" cy="49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29969" y="1316045"/>
            <a:ext cx="25704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1.Rte_Call_&lt;port&gt;_ReqMode(FULL)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4800600" y="2071915"/>
            <a:ext cx="3962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13.Rte_Ports_UserMode_P()[n].Switch_currentMode()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2220684" y="2908893"/>
            <a:ext cx="2950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3.CanSm_RequestComMode(FULL)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4578570" y="2930667"/>
            <a:ext cx="2591484" cy="28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9.Nm_NetworkRequest()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038600" y="4008351"/>
            <a:ext cx="2743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10.CanNm_NetworkRequest()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2289624" y="5340130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 Driver</a:t>
            </a:r>
            <a:endParaRPr lang="en-US" sz="1200" dirty="0">
              <a:latin typeface="Trebuchet MS" pitchFamily="34" charset="0"/>
            </a:endParaRP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3756854" y="4790626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2374900" y="5014686"/>
            <a:ext cx="25472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5.Can_SetControllerMode()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5943606" y="3166999"/>
            <a:ext cx="27431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12.ComM_Nm_NetworkMode()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5192490" y="5025570"/>
            <a:ext cx="3505200" cy="111034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5279598" y="5170710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Repeat Msg State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5421090" y="5827482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/>
              <a:t>Normal Operation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329738" y="5805714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Ready Sleep State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7340604" y="5148942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Prepare Bus Sleep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5874660" y="53630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6636660" y="591094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flipV="1">
            <a:off x="7946574" y="531948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6241146" y="5696856"/>
            <a:ext cx="1219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900" dirty="0" smtClean="0">
                <a:latin typeface="Trebuchet MS" pitchFamily="34" charset="0"/>
              </a:rPr>
              <a:t>N/W Rel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398660" y="5451510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900" dirty="0" smtClean="0">
                <a:latin typeface="Trebuchet MS" pitchFamily="34" charset="0"/>
              </a:rPr>
              <a:t>Count Expires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81" name="Curved Left Arrow 80"/>
          <p:cNvSpPr/>
          <p:nvPr/>
        </p:nvSpPr>
        <p:spPr>
          <a:xfrm>
            <a:off x="7413174" y="4539342"/>
            <a:ext cx="38100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5341260" y="5435598"/>
            <a:ext cx="1828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900" dirty="0" smtClean="0">
                <a:latin typeface="Trebuchet MS" pitchFamily="34" charset="0"/>
              </a:rPr>
              <a:t>Rep Msg Timer expires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5188860" y="6386286"/>
            <a:ext cx="3574140" cy="319314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NM Frame Transmission is possible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85" name="Down Arrow 84"/>
          <p:cNvSpPr/>
          <p:nvPr/>
        </p:nvSpPr>
        <p:spPr>
          <a:xfrm>
            <a:off x="5188860" y="54102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Down Arrow 85"/>
          <p:cNvSpPr/>
          <p:nvPr/>
        </p:nvSpPr>
        <p:spPr>
          <a:xfrm>
            <a:off x="6255660" y="6059712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 Box 35"/>
          <p:cNvSpPr txBox="1">
            <a:spLocks noChangeArrowheads="1"/>
          </p:cNvSpPr>
          <p:nvPr/>
        </p:nvSpPr>
        <p:spPr bwMode="auto">
          <a:xfrm>
            <a:off x="87084" y="3145969"/>
            <a:ext cx="29863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8.ComM_BusSM_ModeIndication()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 flipH="1" flipV="1">
            <a:off x="6858000" y="278674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 flipH="1" flipV="1">
            <a:off x="2478318" y="280125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H="1" flipV="1">
            <a:off x="2579471" y="4762737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38100" y="4848226"/>
            <a:ext cx="31255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6.CanIf_ControllerModeIndication()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93546" y="879933"/>
            <a:ext cx="2467428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BswM indication from ComM &amp; CanSM in not included to start the Ipdu-Group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3" grpId="0" animBg="1"/>
      <p:bldP spid="45" grpId="0" animBg="1"/>
      <p:bldP spid="46" grpId="0"/>
      <p:bldP spid="47" grpId="0" animBg="1"/>
      <p:bldP spid="49" grpId="0" animBg="1"/>
      <p:bldP spid="51" grpId="0" animBg="1"/>
      <p:bldP spid="52" grpId="0"/>
      <p:bldP spid="55" grpId="0" animBg="1"/>
      <p:bldP spid="56" grpId="0"/>
      <p:bldP spid="59" grpId="0" animBg="1"/>
      <p:bldP spid="61" grpId="0" animBg="1"/>
      <p:bldP spid="62" grpId="0"/>
      <p:bldP spid="63" grpId="0"/>
      <p:bldP spid="64" grpId="0"/>
      <p:bldP spid="65" grpId="0"/>
      <p:bldP spid="66" grpId="0"/>
      <p:bldP spid="69" grpId="0" animBg="1"/>
      <p:bldP spid="70" grpId="0"/>
      <p:bldP spid="74" grpId="0"/>
      <p:bldP spid="75" grpId="0" animBg="1"/>
      <p:bldP spid="76" grpId="0" animBg="1"/>
      <p:bldP spid="42" grpId="0" animBg="1"/>
      <p:bldP spid="44" grpId="0" animBg="1"/>
      <p:bldP spid="48" grpId="0" animBg="1"/>
      <p:bldP spid="50" grpId="0" animBg="1"/>
      <p:bldP spid="54" grpId="0" animBg="1"/>
      <p:bldP spid="58" grpId="0" animBg="1"/>
      <p:bldP spid="77" grpId="0"/>
      <p:bldP spid="78" grpId="0"/>
      <p:bldP spid="81" grpId="0" animBg="1"/>
      <p:bldP spid="83" grpId="0"/>
      <p:bldP spid="84" grpId="0" animBg="1"/>
      <p:bldP spid="85" grpId="0" animBg="1"/>
      <p:bldP spid="86" grpId="0" animBg="1"/>
      <p:bldP spid="88" grpId="0"/>
      <p:bldP spid="92" grpId="0" animBg="1"/>
      <p:bldP spid="93" grpId="0" animBg="1"/>
      <p:bldP spid="94" grpId="0" animBg="1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6910" y="244733"/>
            <a:ext cx="74676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Passive Request (e.g. Bus WUP) (R4.0.3)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334978" y="1590453"/>
            <a:ext cx="4968875" cy="36036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371491" y="2438178"/>
            <a:ext cx="4968875" cy="36036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ComM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08003" y="3486172"/>
            <a:ext cx="2376488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CanSm</a:t>
            </a: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5179778" y="3473472"/>
            <a:ext cx="2232025" cy="360363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/>
              <a:t>Nm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2420703" y="4395810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CanIf</a:t>
            </a:r>
            <a:endParaRPr lang="en-US" sz="1200" dirty="0">
              <a:latin typeface="Trebuchet MS" pitchFamily="34" charset="0"/>
            </a:endParaRP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5143266" y="4430735"/>
            <a:ext cx="2376487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CanNm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3316052" y="2811032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3894734" y="3862410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2133600" y="4105295"/>
            <a:ext cx="27032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3.CanIf_SetControllerMode()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5357210" y="2816247"/>
            <a:ext cx="780517" cy="67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H="1">
            <a:off x="5690136" y="3833608"/>
            <a:ext cx="11113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2731853" y="3846534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88694" y="3902995"/>
            <a:ext cx="3245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6.CanSM_ControllerModeIndication()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6943491" y="3833834"/>
            <a:ext cx="0" cy="601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6520531" y="3996375"/>
            <a:ext cx="2206170" cy="2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10.Nm_NetworkMode()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57" name="Rectangle 36"/>
          <p:cNvSpPr>
            <a:spLocks noChangeArrowheads="1"/>
          </p:cNvSpPr>
          <p:nvPr/>
        </p:nvSpPr>
        <p:spPr bwMode="auto">
          <a:xfrm>
            <a:off x="2286000" y="982216"/>
            <a:ext cx="3581400" cy="313184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>
            <a:off x="4495800" y="1288564"/>
            <a:ext cx="0" cy="2876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H="1" flipV="1">
            <a:off x="5107894" y="1938192"/>
            <a:ext cx="0" cy="4999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2344056" y="2923407"/>
            <a:ext cx="29609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2.CanSm_RequestComMode(FULL)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4810794" y="2916153"/>
            <a:ext cx="2591484" cy="28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8.Nm_PassiveStartUp()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4314366" y="3993837"/>
            <a:ext cx="2471742" cy="28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9.CanNm_PassiveStartUp()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2434764" y="5325616"/>
            <a:ext cx="2376488" cy="3603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Can Driver</a:t>
            </a:r>
            <a:endParaRPr lang="en-US" sz="1200" dirty="0">
              <a:latin typeface="Trebuchet MS" pitchFamily="34" charset="0"/>
            </a:endParaRPr>
          </a:p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3901994" y="4776112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2438400" y="4971145"/>
            <a:ext cx="26270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4.Can_SetControllerMode()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172200" y="3137971"/>
            <a:ext cx="2819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11.ComM_Nm_NetworkMode()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5337630" y="5011056"/>
            <a:ext cx="3505200" cy="111034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1200" dirty="0">
              <a:latin typeface="Trebuchet MS" pitchFamily="34" charset="0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5540850" y="5156196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Repeat Msg State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460364" y="5791200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Ready Sleep State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7485744" y="5134428"/>
            <a:ext cx="1230066" cy="199572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900" dirty="0" smtClean="0">
                <a:latin typeface="Trebuchet MS" pitchFamily="34" charset="0"/>
              </a:rPr>
              <a:t>Prepare Bus Sleep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>
            <a:off x="6132288" y="5363028"/>
            <a:ext cx="130628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 flipV="1">
            <a:off x="8091714" y="530497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7543800" y="5436996"/>
            <a:ext cx="1371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900" dirty="0" smtClean="0">
                <a:latin typeface="Trebuchet MS" pitchFamily="34" charset="0"/>
              </a:rPr>
              <a:t>Count Expires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81" name="Curved Left Arrow 80"/>
          <p:cNvSpPr/>
          <p:nvPr/>
        </p:nvSpPr>
        <p:spPr>
          <a:xfrm>
            <a:off x="7558314" y="4524828"/>
            <a:ext cx="381000" cy="457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312054" y="2438400"/>
            <a:ext cx="863598" cy="333828"/>
          </a:xfrm>
          <a:prstGeom prst="rect">
            <a:avLst/>
          </a:prstGeom>
          <a:solidFill>
            <a:srgbClr val="00CCFF"/>
          </a:solidFill>
          <a:ln>
            <a:noFill/>
          </a:ln>
          <a:effectLst>
            <a:prstShdw prst="shdw17" dist="17961" dir="2700000">
              <a:srgbClr val="00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EcuM</a:t>
            </a:r>
            <a:endParaRPr lang="en-US" sz="1200" dirty="0">
              <a:latin typeface="Trebuchet MS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190172" y="2587170"/>
            <a:ext cx="1150260" cy="36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7" name="Text Box 19"/>
          <p:cNvSpPr txBox="1">
            <a:spLocks noChangeArrowheads="1"/>
          </p:cNvSpPr>
          <p:nvPr/>
        </p:nvSpPr>
        <p:spPr bwMode="auto">
          <a:xfrm>
            <a:off x="58056" y="2179545"/>
            <a:ext cx="3447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1.ComM_EcuM_WakeUpIndication()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4542978" y="2085201"/>
            <a:ext cx="4038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12. Rte_Ports_UserMode_P()[n].Switch_currentMode()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90" name="Down Arrow 89"/>
          <p:cNvSpPr/>
          <p:nvPr/>
        </p:nvSpPr>
        <p:spPr>
          <a:xfrm>
            <a:off x="5794830" y="5395686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 Box 35"/>
          <p:cNvSpPr txBox="1">
            <a:spLocks noChangeArrowheads="1"/>
          </p:cNvSpPr>
          <p:nvPr/>
        </p:nvSpPr>
        <p:spPr bwMode="auto">
          <a:xfrm>
            <a:off x="5627916" y="5513196"/>
            <a:ext cx="1828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900" dirty="0" smtClean="0">
                <a:latin typeface="Trebuchet MS" pitchFamily="34" charset="0"/>
              </a:rPr>
              <a:t>Rep Msg Timer expires</a:t>
            </a:r>
            <a:endParaRPr lang="en-US" sz="900" dirty="0">
              <a:latin typeface="Trebuchet MS" pitchFamily="34" charset="0"/>
            </a:endParaRPr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 flipH="1" flipV="1">
            <a:off x="2841174" y="278674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" name="Text Box 35"/>
          <p:cNvSpPr txBox="1">
            <a:spLocks noChangeArrowheads="1"/>
          </p:cNvSpPr>
          <p:nvPr/>
        </p:nvSpPr>
        <p:spPr bwMode="auto">
          <a:xfrm>
            <a:off x="228600" y="3131455"/>
            <a:ext cx="2982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7.ComM_BusSM_ModeIndication()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H="1" flipV="1">
            <a:off x="2724611" y="4748223"/>
            <a:ext cx="0" cy="553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148788" y="4819198"/>
            <a:ext cx="30457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 smtClean="0">
                <a:latin typeface="Trebuchet MS" pitchFamily="34" charset="0"/>
              </a:rPr>
              <a:t>5.CanIf_ControllerModeIndication()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96" name="Line 34"/>
          <p:cNvSpPr>
            <a:spLocks noChangeShapeType="1"/>
          </p:cNvSpPr>
          <p:nvPr/>
        </p:nvSpPr>
        <p:spPr bwMode="auto">
          <a:xfrm flipH="1" flipV="1">
            <a:off x="6977742" y="277222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" name="Rectangle 42"/>
          <p:cNvSpPr>
            <a:spLocks noChangeArrowheads="1"/>
          </p:cNvSpPr>
          <p:nvPr/>
        </p:nvSpPr>
        <p:spPr bwMode="auto">
          <a:xfrm>
            <a:off x="5319486" y="6368142"/>
            <a:ext cx="3574140" cy="319314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 smtClean="0">
                <a:latin typeface="Trebuchet MS" pitchFamily="34" charset="0"/>
              </a:rPr>
              <a:t>NM Frame Transmission is possible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3600" y="887611"/>
            <a:ext cx="2917374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BswM indication from ComM &amp; CanSM in not included to start the Ipdu-Group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/>
      <p:bldP spid="47" grpId="0" animBg="1"/>
      <p:bldP spid="49" grpId="0" animBg="1"/>
      <p:bldP spid="51" grpId="0" animBg="1"/>
      <p:bldP spid="52" grpId="0"/>
      <p:bldP spid="55" grpId="0" animBg="1"/>
      <p:bldP spid="56" grpId="0"/>
      <p:bldP spid="61" grpId="0" animBg="1"/>
      <p:bldP spid="64" grpId="0"/>
      <p:bldP spid="65" grpId="0"/>
      <p:bldP spid="66" grpId="0"/>
      <p:bldP spid="69" grpId="0" animBg="1"/>
      <p:bldP spid="70" grpId="0"/>
      <p:bldP spid="74" grpId="0"/>
      <p:bldP spid="75" grpId="0" animBg="1"/>
      <p:bldP spid="76" grpId="0" animBg="1"/>
      <p:bldP spid="44" grpId="0" animBg="1"/>
      <p:bldP spid="48" grpId="0" animBg="1"/>
      <p:bldP spid="54" grpId="0" animBg="1"/>
      <p:bldP spid="58" grpId="0" animBg="1"/>
      <p:bldP spid="78" grpId="0"/>
      <p:bldP spid="81" grpId="0" animBg="1"/>
      <p:bldP spid="87" grpId="0"/>
      <p:bldP spid="88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44733"/>
            <a:ext cx="76962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Active Request (Network Release) (R4.0.3)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879933"/>
            <a:ext cx="9042396" cy="5825667"/>
            <a:chOff x="0" y="879933"/>
            <a:chExt cx="9042396" cy="5825667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34978" y="1590453"/>
              <a:ext cx="4968875" cy="3603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RTE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371491" y="2438178"/>
              <a:ext cx="4968875" cy="36036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ComM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408003" y="3486172"/>
              <a:ext cx="2376488" cy="36036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CanSm</a:t>
              </a:r>
            </a:p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5179778" y="3473472"/>
              <a:ext cx="2232025" cy="360363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200" dirty="0" smtClean="0"/>
                <a:t>Nm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2420703" y="4395810"/>
              <a:ext cx="2376488" cy="36036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CanIf</a:t>
              </a:r>
              <a:endParaRPr lang="en-US" sz="1200" dirty="0">
                <a:latin typeface="Trebuchet MS" pitchFamily="34" charset="0"/>
              </a:endParaRPr>
            </a:p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5143266" y="4430735"/>
              <a:ext cx="2376487" cy="36036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CanNm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3316052" y="2811032"/>
              <a:ext cx="792163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3894734" y="3862410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1905000" y="4105295"/>
              <a:ext cx="29318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8/16.CanIf_SetControllerMode()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5357210" y="2816247"/>
              <a:ext cx="780517" cy="67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 flipH="1">
              <a:off x="5690136" y="3833608"/>
              <a:ext cx="11113" cy="587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 flipH="1" flipV="1">
              <a:off x="2731853" y="3846534"/>
              <a:ext cx="0" cy="553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304800" y="3902995"/>
              <a:ext cx="355008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11/19.CanSM_ControllerModeIndication()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 flipH="1" flipV="1">
              <a:off x="6943491" y="3833834"/>
              <a:ext cx="0" cy="601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5715000" y="4170543"/>
              <a:ext cx="27359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5.Nm_PrepareBusSleepMode()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57" name="Rectangle 36"/>
            <p:cNvSpPr>
              <a:spLocks noChangeArrowheads="1"/>
            </p:cNvSpPr>
            <p:nvPr/>
          </p:nvSpPr>
          <p:spPr bwMode="auto">
            <a:xfrm>
              <a:off x="2362201" y="982216"/>
              <a:ext cx="3323772" cy="31318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>
              <a:prstShdw prst="shdw17" dist="17961" dir="2700000">
                <a:srgbClr val="7A99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1200" dirty="0">
                  <a:latin typeface="Trebuchet MS" pitchFamily="34" charset="0"/>
                </a:rPr>
                <a:t>SWC</a:t>
              </a:r>
            </a:p>
          </p:txBody>
        </p:sp>
        <p:sp>
          <p:nvSpPr>
            <p:cNvPr id="60" name="Line 18"/>
            <p:cNvSpPr>
              <a:spLocks noChangeShapeType="1"/>
            </p:cNvSpPr>
            <p:nvPr/>
          </p:nvSpPr>
          <p:spPr bwMode="auto">
            <a:xfrm>
              <a:off x="5107894" y="1303078"/>
              <a:ext cx="0" cy="287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 flipV="1">
              <a:off x="5107894" y="1938192"/>
              <a:ext cx="0" cy="499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2209800" y="2847201"/>
              <a:ext cx="30371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7.CanSm_RequestComMode(Silent)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4433430" y="3017751"/>
              <a:ext cx="2591484" cy="284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3.Nm_NetworkRelease()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4191000" y="3892239"/>
              <a:ext cx="25951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4.CanNm_NetworkRelease()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2434764" y="5325616"/>
              <a:ext cx="2376488" cy="36036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Can Driver</a:t>
              </a:r>
              <a:endParaRPr lang="en-US" sz="1200" dirty="0">
                <a:latin typeface="Trebuchet MS" pitchFamily="34" charset="0"/>
              </a:endParaRPr>
            </a:p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3901994" y="4776112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286000" y="4971145"/>
              <a:ext cx="27794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9/17.Can_SetControllerMode()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5867400" y="3196027"/>
              <a:ext cx="3174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6.ComM_Nm_PrepareBusSleepMode()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81" name="Curved Left Arrow 80"/>
            <p:cNvSpPr/>
            <p:nvPr/>
          </p:nvSpPr>
          <p:spPr>
            <a:xfrm>
              <a:off x="7558314" y="4524828"/>
              <a:ext cx="381000" cy="4572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5109030" y="2085201"/>
              <a:ext cx="373017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Rte_Ports_UserMode_P()[n].Switch_currentMode()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 flipH="1" flipV="1">
              <a:off x="2841174" y="2786742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0" y="3029857"/>
              <a:ext cx="3276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12/20.ComM_BusSM_ModeIndication()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94" name="Line 30"/>
            <p:cNvSpPr>
              <a:spLocks noChangeShapeType="1"/>
            </p:cNvSpPr>
            <p:nvPr/>
          </p:nvSpPr>
          <p:spPr bwMode="auto">
            <a:xfrm flipH="1" flipV="1">
              <a:off x="2724611" y="4748223"/>
              <a:ext cx="0" cy="553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457200" y="4819199"/>
              <a:ext cx="33614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10/18.CanIf_ControllerModeIndication()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H="1" flipV="1">
              <a:off x="6977742" y="277222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 flipV="1">
              <a:off x="7255556" y="3817777"/>
              <a:ext cx="0" cy="601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6382667" y="3900714"/>
              <a:ext cx="25545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13.Nm_BusSleepMode()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5990784" y="2852058"/>
              <a:ext cx="30225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14.ComM_Nm_BusSleepMode()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 flipV="1">
              <a:off x="7246254" y="27794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4441094" y="1302818"/>
              <a:ext cx="0" cy="287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2034221" y="1316045"/>
              <a:ext cx="24652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285750"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1.Rte_Call_&lt;port&gt;_ReqMode(NO)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668960" y="1961701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169204" y="1980298"/>
              <a:ext cx="28273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2.ComM_RequestComMode(NO)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77" name="Rectangle 17"/>
            <p:cNvSpPr>
              <a:spLocks noChangeArrowheads="1"/>
            </p:cNvSpPr>
            <p:nvPr/>
          </p:nvSpPr>
          <p:spPr bwMode="auto">
            <a:xfrm>
              <a:off x="5192490" y="5025570"/>
              <a:ext cx="3505200" cy="111034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ffectLst>
              <a:prstShdw prst="shdw17" dist="17961" dir="2700000">
                <a:srgbClr val="995C7A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5279598" y="5170710"/>
              <a:ext cx="1230066" cy="1995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900" dirty="0" smtClean="0">
                  <a:latin typeface="Trebuchet MS" pitchFamily="34" charset="0"/>
                </a:rPr>
                <a:t>Repeat Msg State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5421090" y="5827482"/>
              <a:ext cx="1230066" cy="1995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900" dirty="0" smtClean="0"/>
                <a:t>Normal Operation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7329738" y="5805714"/>
              <a:ext cx="1230066" cy="1995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900" dirty="0" smtClean="0">
                  <a:latin typeface="Trebuchet MS" pitchFamily="34" charset="0"/>
                </a:rPr>
                <a:t>Ready Sleep State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7340604" y="5148942"/>
              <a:ext cx="1230066" cy="19957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>
              <a:prstShdw prst="shdw17" dist="17961" dir="2700000">
                <a:srgbClr val="00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sz="900" dirty="0" smtClean="0">
                  <a:latin typeface="Trebuchet MS" pitchFamily="34" charset="0"/>
                </a:rPr>
                <a:t>Prepare Bus Sleep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86" name="Line 18"/>
            <p:cNvSpPr>
              <a:spLocks noChangeShapeType="1"/>
            </p:cNvSpPr>
            <p:nvPr/>
          </p:nvSpPr>
          <p:spPr bwMode="auto">
            <a:xfrm>
              <a:off x="5874660" y="536302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6636660" y="591094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 flipV="1">
              <a:off x="7946574" y="53194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6241146" y="5696856"/>
              <a:ext cx="1219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900" dirty="0" smtClean="0">
                  <a:latin typeface="Trebuchet MS" pitchFamily="34" charset="0"/>
                </a:rPr>
                <a:t>N/W Rel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100" name="Text Box 35"/>
            <p:cNvSpPr txBox="1">
              <a:spLocks noChangeArrowheads="1"/>
            </p:cNvSpPr>
            <p:nvPr/>
          </p:nvSpPr>
          <p:spPr bwMode="auto">
            <a:xfrm>
              <a:off x="7398660" y="5451510"/>
              <a:ext cx="13716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900" dirty="0" smtClean="0">
                  <a:latin typeface="Trebuchet MS" pitchFamily="34" charset="0"/>
                </a:rPr>
                <a:t>Count Expires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5341260" y="5435598"/>
              <a:ext cx="18288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900" dirty="0" smtClean="0">
                  <a:latin typeface="Trebuchet MS" pitchFamily="34" charset="0"/>
                </a:rPr>
                <a:t>Rep Msg Timer expires</a:t>
              </a:r>
              <a:endParaRPr lang="en-US" sz="900" dirty="0">
                <a:latin typeface="Trebuchet MS" pitchFamily="34" charset="0"/>
              </a:endParaRPr>
            </a:p>
          </p:txBody>
        </p:sp>
        <p:sp>
          <p:nvSpPr>
            <p:cNvPr id="102" name="Rectangle 42"/>
            <p:cNvSpPr>
              <a:spLocks noChangeArrowheads="1"/>
            </p:cNvSpPr>
            <p:nvPr/>
          </p:nvSpPr>
          <p:spPr bwMode="auto">
            <a:xfrm>
              <a:off x="5188860" y="6386286"/>
              <a:ext cx="3574140" cy="319314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ffectLst>
              <a:prstShdw prst="shdw17" dist="17961" dir="2700000">
                <a:srgbClr val="5C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/>
            <a:p>
              <a:pPr algn="ctr" eaLnBrk="0" hangingPunct="0"/>
              <a:r>
                <a:rPr lang="en-US" sz="1200" dirty="0" smtClean="0">
                  <a:latin typeface="Trebuchet MS" pitchFamily="34" charset="0"/>
                </a:rPr>
                <a:t>NO NM Frame Transmission is possible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104" name="Down Arrow 103"/>
            <p:cNvSpPr/>
            <p:nvPr/>
          </p:nvSpPr>
          <p:spPr>
            <a:xfrm>
              <a:off x="7772400" y="6059712"/>
              <a:ext cx="1524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2039262" y="3181029"/>
              <a:ext cx="30371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200" dirty="0" smtClean="0">
                  <a:latin typeface="Trebuchet MS" pitchFamily="34" charset="0"/>
                </a:rPr>
                <a:t>15.CanSm_RequestComMode(NO)</a:t>
              </a:r>
              <a:endParaRPr lang="en-US" sz="1200" dirty="0">
                <a:latin typeface="Trebuchet MS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93546" y="879933"/>
              <a:ext cx="2467428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lang="en-US" sz="1000" dirty="0" smtClean="0">
                  <a:solidFill>
                    <a:srgbClr val="00B050"/>
                  </a:solidFill>
                </a:rPr>
                <a:t>BswM indication from ComM &amp; CanSM in not included to start the Ipdu-Group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85690"/>
            <a:ext cx="7315200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2000" dirty="0" smtClean="0"/>
              <a:t>Interaction of Layers – Communication (Transmit) (R4.0.3)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7200" y="6545263"/>
            <a:ext cx="609600" cy="24447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DB3DA4-5C26-44A4-978D-E0F53A36EA6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3505200" y="139110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AUTOSAR COM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5867400" y="1391105"/>
            <a:ext cx="1447800" cy="83820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prstShdw prst="shdw17" dist="17961" dir="2700000">
              <a:srgbClr val="5C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PDU Router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867400" y="3067505"/>
            <a:ext cx="1447800" cy="914400"/>
          </a:xfrm>
          <a:prstGeom prst="rect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Interface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5867400" y="4439105"/>
            <a:ext cx="1447800" cy="762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994A4D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CAN </a:t>
            </a:r>
          </a:p>
          <a:p>
            <a:pPr algn="ctr" eaLnBrk="0" hangingPunct="0"/>
            <a:r>
              <a:rPr lang="en-US" sz="1200" dirty="0">
                <a:latin typeface="Trebuchet MS" pitchFamily="34" charset="0"/>
              </a:rPr>
              <a:t>Driver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5867400" y="5734505"/>
            <a:ext cx="1447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solidFill>
                  <a:schemeClr val="bg1"/>
                </a:solidFill>
                <a:latin typeface="Trebuchet MS" pitchFamily="34" charset="0"/>
              </a:rPr>
              <a:t>        µC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 rot="-5400000">
            <a:off x="6111081" y="5871824"/>
            <a:ext cx="304800" cy="3349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eaVert" anchor="ctr"/>
          <a:lstStyle/>
          <a:p>
            <a:pPr algn="ctr" eaLnBrk="0" hangingPunct="0">
              <a:defRPr/>
            </a:pPr>
            <a:r>
              <a:rPr lang="en-US" sz="800" dirty="0"/>
              <a:t>CAN 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4521192" y="1082675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3.PduR_ComTransmit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953000" y="1543505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239000" y="2457905"/>
            <a:ext cx="16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4.CanIf_Transmit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7162800" y="398190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7239000" y="4058105"/>
            <a:ext cx="121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5.Can_Write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467600" y="5277305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6.Copy </a:t>
            </a:r>
            <a:r>
              <a:rPr lang="en-US" sz="1200" dirty="0">
                <a:latin typeface="Trebuchet MS" pitchFamily="34" charset="0"/>
              </a:rPr>
              <a:t>L-PDU into </a:t>
            </a:r>
          </a:p>
          <a:p>
            <a:pPr eaLnBrk="1" hangingPunct="1"/>
            <a:r>
              <a:rPr lang="en-US" sz="1200" dirty="0">
                <a:latin typeface="Trebuchet MS" pitchFamily="34" charset="0"/>
              </a:rPr>
              <a:t>CAN Hardware</a:t>
            </a: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7162800" y="520110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038600" y="5353505"/>
            <a:ext cx="1752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7. Transmit </a:t>
            </a:r>
            <a:r>
              <a:rPr lang="en-US" sz="1200" dirty="0">
                <a:latin typeface="Trebuchet MS" pitchFamily="34" charset="0"/>
              </a:rPr>
              <a:t>Interrupt</a:t>
            </a:r>
          </a:p>
        </p:txBody>
      </p:sp>
      <p:sp>
        <p:nvSpPr>
          <p:cNvPr id="21" name="Line 38"/>
          <p:cNvSpPr>
            <a:spLocks noChangeShapeType="1"/>
          </p:cNvSpPr>
          <p:nvPr/>
        </p:nvSpPr>
        <p:spPr bwMode="auto">
          <a:xfrm flipH="1" flipV="1">
            <a:off x="6172200" y="520110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6200" y="4134305"/>
            <a:ext cx="2057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8.CanIf_TxConfirmation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3" name="Line 40"/>
          <p:cNvSpPr>
            <a:spLocks noChangeShapeType="1"/>
          </p:cNvSpPr>
          <p:nvPr/>
        </p:nvSpPr>
        <p:spPr bwMode="auto">
          <a:xfrm flipH="1" flipV="1">
            <a:off x="6096000" y="398190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>
            <a:off x="7162800" y="222930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810000" y="2305505"/>
            <a:ext cx="2133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10.Com_TxConfirmation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 flipV="1">
            <a:off x="6096000" y="222930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Text Box 44"/>
          <p:cNvSpPr txBox="1">
            <a:spLocks noChangeArrowheads="1"/>
          </p:cNvSpPr>
          <p:nvPr/>
        </p:nvSpPr>
        <p:spPr bwMode="auto">
          <a:xfrm>
            <a:off x="3733800" y="2762705"/>
            <a:ext cx="2286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9.PduR_CanIfTxConfirmation</a:t>
            </a:r>
            <a:r>
              <a:rPr lang="en-US" sz="1200" dirty="0">
                <a:latin typeface="Trebuchet MS" pitchFamily="34" charset="0"/>
              </a:rPr>
              <a:t>()</a:t>
            </a:r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 flipH="1">
            <a:off x="4953000" y="2076905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141516" y="1447800"/>
            <a:ext cx="8382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prstShdw prst="shdw17" dist="17961" dir="2700000">
              <a:srgbClr val="7A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SWC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2743200" y="1621974"/>
            <a:ext cx="73299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75772" y="1116375"/>
            <a:ext cx="1828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 smtClean="0">
                <a:latin typeface="Trebuchet MS" pitchFamily="34" charset="0"/>
              </a:rPr>
              <a:t>1.Rte_Write_Xxx()</a:t>
            </a:r>
            <a:endParaRPr lang="en-US" sz="1200" dirty="0">
              <a:latin typeface="Trebuchet MS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676400" y="1476828"/>
            <a:ext cx="105954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sz="1200" dirty="0">
                <a:latin typeface="Trebuchet MS" pitchFamily="34" charset="0"/>
              </a:rPr>
              <a:t>RTE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990600" y="1694544"/>
            <a:ext cx="67130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904853" y="1121232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2.Com_SendSignal()</a:t>
            </a:r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 flipH="1">
            <a:off x="2714172" y="183243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95400" y="1984830"/>
            <a:ext cx="2138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11. Rte_COMCbkTAck_&lt;sn&gt;()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30" grpId="0" animBg="1"/>
      <p:bldP spid="31" grpId="0"/>
      <p:bldP spid="33" grpId="0" animBg="1"/>
      <p:bldP spid="34" grpId="0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P_KPIT_AnE_Presentation_Guidelines_Rev2011_2007format_1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ter fon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Trebuchet MS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291E2C61E7A4EA81C564C0EDD5500" ma:contentTypeVersion="0" ma:contentTypeDescription="Create a new document." ma:contentTypeScope="" ma:versionID="124f8a914c55b3627c8d673a1703dbc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8294F8-3E2B-4983-B445-DB31965F4C02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D6C102D-28FD-402E-A9CE-5ACACC529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51FD634-5590-4E98-B91A-2FB4D8B255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P_KPIT_AnE_Presentation_Guidelines_Rev2011_2007format_1.0</Template>
  <TotalTime>3638</TotalTime>
  <Words>1169</Words>
  <Application>Microsoft Office PowerPoint</Application>
  <PresentationFormat>On-screen Show (4:3)</PresentationFormat>
  <Paragraphs>368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P_KPIT_AnE_Presentation_Guidelines_Rev2011_2007format_1.0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KPIT Cummins Infosystems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Interactions</dc:title>
  <dc:subject>Module Interactions</dc:subject>
  <dc:creator>Nithi</dc:creator>
  <cp:keywords/>
  <dc:description>V1.0</dc:description>
  <cp:lastModifiedBy>priya.patange</cp:lastModifiedBy>
  <cp:revision>910</cp:revision>
  <dcterms:created xsi:type="dcterms:W3CDTF">2011-09-22T13:17:24Z</dcterms:created>
  <dcterms:modified xsi:type="dcterms:W3CDTF">2018-03-20T06:19:00Z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0x010100795291E2C61E7A4EA81C564C0EDD5500</vt:lpwstr>
  </property>
</Properties>
</file>