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8" r:id="rId8"/>
    <p:sldId id="262" r:id="rId9"/>
    <p:sldId id="266"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32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6279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6137786" y="801652"/>
            <a:ext cx="7415927" cy="5279467"/>
          </a:xfrm>
          <a:prstGeom prst="rect">
            <a:avLst/>
          </a:prstGeom>
          <a:noFill/>
          <a:ln/>
        </p:spPr>
        <p:txBody>
          <a:bodyPr wrap="square" rtlCol="0" anchor="t"/>
          <a:lstStyle/>
          <a:p>
            <a:pPr marL="0" indent="0" algn="ctr">
              <a:lnSpc>
                <a:spcPct val="150000"/>
              </a:lnSpc>
              <a:buNone/>
            </a:pPr>
            <a:r>
              <a:rPr lang="en-US" sz="7200" b="1" dirty="0">
                <a:effectLst>
                  <a:glow rad="63500">
                    <a:schemeClr val="accent5">
                      <a:satMod val="175000"/>
                      <a:alpha val="40000"/>
                    </a:schemeClr>
                  </a:glow>
                </a:effectLst>
                <a:latin typeface="Times New Roman" panose="02020603050405020304" pitchFamily="18" charset="0"/>
                <a:ea typeface="Roboto Slab" pitchFamily="34" charset="-122"/>
                <a:cs typeface="Times New Roman" panose="02020603050405020304" pitchFamily="18" charset="0"/>
              </a:rPr>
              <a:t>“</a:t>
            </a:r>
            <a:r>
              <a:rPr lang="en-US" sz="7200" b="1" dirty="0" err="1">
                <a:effectLst>
                  <a:glow rad="63500">
                    <a:schemeClr val="accent5">
                      <a:satMod val="175000"/>
                      <a:alpha val="40000"/>
                    </a:schemeClr>
                  </a:glow>
                </a:effectLst>
                <a:latin typeface="Times New Roman" panose="02020603050405020304" pitchFamily="18" charset="0"/>
                <a:ea typeface="Roboto Slab" pitchFamily="34" charset="-122"/>
                <a:cs typeface="Times New Roman" panose="02020603050405020304" pitchFamily="18" charset="0"/>
              </a:rPr>
              <a:t>HandyHelper</a:t>
            </a:r>
            <a:r>
              <a:rPr lang="en-US" sz="7200" b="1" dirty="0">
                <a:effectLst>
                  <a:glow rad="63500">
                    <a:schemeClr val="accent5">
                      <a:satMod val="175000"/>
                      <a:alpha val="40000"/>
                    </a:schemeClr>
                  </a:glow>
                </a:effectLst>
                <a:latin typeface="Times New Roman" panose="02020603050405020304" pitchFamily="18" charset="0"/>
                <a:ea typeface="Roboto Slab" pitchFamily="34" charset="-122"/>
                <a:cs typeface="Times New Roman" panose="02020603050405020304" pitchFamily="18" charset="0"/>
              </a:rPr>
              <a:t>”</a:t>
            </a:r>
          </a:p>
          <a:p>
            <a:pPr marL="0" indent="0" algn="ctr">
              <a:lnSpc>
                <a:spcPts val="8384"/>
              </a:lnSpc>
              <a:buNone/>
            </a:pPr>
            <a:r>
              <a:rPr lang="en-US" sz="6600" b="1" dirty="0">
                <a:latin typeface="Times New Roman" panose="02020603050405020304" pitchFamily="18" charset="0"/>
                <a:ea typeface="Roboto Slab" pitchFamily="34" charset="-122"/>
                <a:cs typeface="Times New Roman" panose="02020603050405020304" pitchFamily="18" charset="0"/>
              </a:rPr>
              <a:t> </a:t>
            </a:r>
            <a:r>
              <a:rPr lang="en-US" sz="6600" b="1" dirty="0">
                <a:effectLst>
                  <a:glow rad="63500">
                    <a:schemeClr val="accent5">
                      <a:satMod val="175000"/>
                      <a:alpha val="40000"/>
                    </a:schemeClr>
                  </a:glow>
                  <a:outerShdw blurRad="38100" dist="38100" dir="2700000" algn="tl">
                    <a:srgbClr val="000000">
                      <a:alpha val="43137"/>
                    </a:srgbClr>
                  </a:outerShdw>
                </a:effectLst>
                <a:latin typeface="Times New Roman" panose="02020603050405020304" pitchFamily="18" charset="0"/>
                <a:ea typeface="Roboto Slab" pitchFamily="34" charset="-122"/>
                <a:cs typeface="Times New Roman" panose="02020603050405020304" pitchFamily="18" charset="0"/>
              </a:rPr>
              <a:t>Your Everyday Solution for Life's Everyday Needs</a:t>
            </a:r>
            <a:endParaRPr lang="en-US" sz="6600" b="1" dirty="0">
              <a:effectLst>
                <a:glow rad="63500">
                  <a:schemeClr val="accent5">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hape 3"/>
          <p:cNvSpPr/>
          <p:nvPr/>
        </p:nvSpPr>
        <p:spPr>
          <a:xfrm>
            <a:off x="6350437" y="6231731"/>
            <a:ext cx="394930" cy="394930"/>
          </a:xfrm>
          <a:prstGeom prst="roundRect">
            <a:avLst>
              <a:gd name="adj" fmla="val 23151155"/>
            </a:avLst>
          </a:prstGeom>
          <a:noFill/>
          <a:ln w="7620">
            <a:solidFill>
              <a:srgbClr val="FFFFFF"/>
            </a:solidFill>
            <a:prstDash val="solid"/>
          </a:ln>
        </p:spPr>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032" y="5214054"/>
            <a:ext cx="3337434" cy="333743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4257"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115747"/>
            <a:ext cx="14630400" cy="8462963"/>
          </a:xfrm>
          <a:prstGeom prst="rect">
            <a:avLst/>
          </a:prstGeom>
          <a:solidFill>
            <a:srgbClr val="FBFCFE"/>
          </a:solidFill>
          <a:ln/>
        </p:spPr>
      </p:sp>
      <p:sp>
        <p:nvSpPr>
          <p:cNvPr id="11" name="Text 8"/>
          <p:cNvSpPr/>
          <p:nvPr/>
        </p:nvSpPr>
        <p:spPr>
          <a:xfrm>
            <a:off x="6091237" y="1490424"/>
            <a:ext cx="8053885" cy="5966132"/>
          </a:xfrm>
          <a:prstGeom prst="rect">
            <a:avLst/>
          </a:prstGeom>
          <a:noFill/>
          <a:ln/>
        </p:spPr>
        <p:txBody>
          <a:bodyPr wrap="square" rtlCol="0" anchor="t"/>
          <a:lstStyle/>
          <a:p>
            <a:r>
              <a:rPr lang="en-IN" sz="2000" dirty="0">
                <a:latin typeface="Times New Roman" panose="02020603050405020304" pitchFamily="18" charset="0"/>
                <a:cs typeface="Times New Roman" panose="02020603050405020304" pitchFamily="18" charset="0"/>
              </a:rPr>
              <a:t>The Integrated Common Services  called “</a:t>
            </a:r>
            <a:r>
              <a:rPr lang="en-IN" sz="2000" dirty="0" err="1">
                <a:latin typeface="Times New Roman" panose="02020603050405020304" pitchFamily="18" charset="0"/>
                <a:cs typeface="Times New Roman" panose="02020603050405020304" pitchFamily="18" charset="0"/>
              </a:rPr>
              <a:t>HandyHelper</a:t>
            </a:r>
            <a:r>
              <a:rPr lang="en-IN" sz="2000" dirty="0">
                <a:latin typeface="Times New Roman" panose="02020603050405020304" pitchFamily="18" charset="0"/>
                <a:cs typeface="Times New Roman" panose="02020603050405020304" pitchFamily="18" charset="0"/>
              </a:rPr>
              <a:t>” project has been a valuable learning experience, providing extensive insights into the Android development process. The project achieved its primary objectives of integrating essential services into a single platform, offering a user-friendly and secure app. While the current system has some limitations, these present opportunities for future enhancements. </a:t>
            </a:r>
            <a:r>
              <a:rPr lang="en-US" sz="2000" dirty="0" err="1">
                <a:latin typeface="Times New Roman" panose="02020603050405020304" pitchFamily="18" charset="0"/>
                <a:ea typeface="Roboto" pitchFamily="34" charset="-122"/>
                <a:cs typeface="Times New Roman" panose="02020603050405020304" pitchFamily="18" charset="0"/>
              </a:rPr>
              <a:t>HandyHelper</a:t>
            </a:r>
            <a:r>
              <a:rPr lang="en-US" sz="2000" dirty="0">
                <a:latin typeface="Times New Roman" panose="02020603050405020304" pitchFamily="18" charset="0"/>
                <a:ea typeface="Roboto" pitchFamily="34" charset="-122"/>
                <a:cs typeface="Times New Roman" panose="02020603050405020304" pitchFamily="18" charset="0"/>
              </a:rPr>
              <a:t> is committed to continuously </a:t>
            </a:r>
            <a:r>
              <a:rPr lang="en-IN" sz="2000" dirty="0">
                <a:latin typeface="Times New Roman" panose="02020603050405020304" pitchFamily="18" charset="0"/>
                <a:cs typeface="Times New Roman" panose="02020603050405020304" pitchFamily="18" charset="0"/>
              </a:rPr>
              <a:t>expanding service offerings, improving performance, and increasing user engagement, </a:t>
            </a:r>
            <a:r>
              <a:rPr lang="en-US" sz="2000" dirty="0">
                <a:latin typeface="Times New Roman" panose="02020603050405020304" pitchFamily="18" charset="0"/>
                <a:ea typeface="Roboto" pitchFamily="34" charset="-122"/>
                <a:cs typeface="Times New Roman" panose="02020603050405020304" pitchFamily="18" charset="0"/>
              </a:rPr>
              <a:t>integrating new providers and solutions to meet the evolving needs of its users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Roboto" pitchFamily="34" charset="-122"/>
                <a:cs typeface="Times New Roman" panose="02020603050405020304" pitchFamily="18" charset="0"/>
              </a:rPr>
              <a:t>This will ensure the platform remains a comprehensive and indispensable resource for managing daily life.</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project not only contributes to the field of mobile app development but also highlights the importance of collaboration, user-centric design, and continuous improvement in creating impactful technological solutions.</a:t>
            </a:r>
          </a:p>
        </p:txBody>
      </p:sp>
      <p:sp>
        <p:nvSpPr>
          <p:cNvPr id="5" name="Text 2"/>
          <p:cNvSpPr/>
          <p:nvPr/>
        </p:nvSpPr>
        <p:spPr>
          <a:xfrm>
            <a:off x="6091237" y="475178"/>
            <a:ext cx="7761565" cy="779464"/>
          </a:xfrm>
          <a:prstGeom prst="rect">
            <a:avLst/>
          </a:prstGeom>
          <a:noFill/>
          <a:ln/>
        </p:spPr>
        <p:txBody>
          <a:bodyPr wrap="none" rtlCol="0" anchor="t"/>
          <a:lstStyle/>
          <a:p>
            <a:pPr marL="0" indent="0" algn="ctr">
              <a:lnSpc>
                <a:spcPts val="4253"/>
              </a:lnSpc>
              <a:buNone/>
            </a:pPr>
            <a:r>
              <a:rPr lang="en-US" sz="4400" b="1" dirty="0">
                <a:latin typeface="Times New Roman" panose="02020603050405020304" pitchFamily="18" charset="0"/>
                <a:ea typeface="Roboto Slab" pitchFamily="34" charset="-122"/>
                <a:cs typeface="Times New Roman" panose="02020603050405020304" pitchFamily="18" charset="0"/>
              </a:rPr>
              <a:t>Conclusion</a:t>
            </a:r>
            <a:endParaRPr lang="en-US"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762" y="0"/>
            <a:ext cx="3952732" cy="8222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297712" y="0"/>
            <a:ext cx="5486400" cy="8229600"/>
          </a:xfrm>
          <a:prstGeom prst="rect">
            <a:avLst/>
          </a:prstGeom>
        </p:spPr>
      </p:pic>
      <p:sp>
        <p:nvSpPr>
          <p:cNvPr id="5" name="Text 2"/>
          <p:cNvSpPr/>
          <p:nvPr/>
        </p:nvSpPr>
        <p:spPr>
          <a:xfrm>
            <a:off x="7121156" y="532826"/>
            <a:ext cx="6172200" cy="771525"/>
          </a:xfrm>
          <a:prstGeom prst="rect">
            <a:avLst/>
          </a:prstGeom>
          <a:noFill/>
          <a:ln/>
        </p:spPr>
        <p:txBody>
          <a:bodyPr wrap="none" rtlCol="0" anchor="t"/>
          <a:lstStyle/>
          <a:p>
            <a:pPr marL="0" indent="0" algn="ctr">
              <a:lnSpc>
                <a:spcPts val="6075"/>
              </a:lnSpc>
              <a:buNone/>
            </a:pPr>
            <a:r>
              <a:rPr lang="en-US" sz="4860" b="1" dirty="0">
                <a:latin typeface="Times New Roman" panose="02020603050405020304" pitchFamily="18" charset="0"/>
                <a:ea typeface="Roboto Slab" pitchFamily="34" charset="-122"/>
                <a:cs typeface="Times New Roman" panose="02020603050405020304" pitchFamily="18" charset="0"/>
              </a:rPr>
              <a:t>Problem Statement</a:t>
            </a:r>
            <a:endParaRPr lang="en-US" sz="4860" b="1" dirty="0">
              <a:latin typeface="Times New Roman" panose="02020603050405020304" pitchFamily="18" charset="0"/>
              <a:cs typeface="Times New Roman" panose="02020603050405020304" pitchFamily="18" charset="0"/>
            </a:endParaRPr>
          </a:p>
        </p:txBody>
      </p:sp>
      <p:sp>
        <p:nvSpPr>
          <p:cNvPr id="6" name="Text 3"/>
          <p:cNvSpPr/>
          <p:nvPr/>
        </p:nvSpPr>
        <p:spPr>
          <a:xfrm>
            <a:off x="6499292" y="1831754"/>
            <a:ext cx="7415927" cy="5609938"/>
          </a:xfrm>
          <a:prstGeom prst="rect">
            <a:avLst/>
          </a:prstGeom>
          <a:noFill/>
          <a:ln/>
        </p:spPr>
        <p:txBody>
          <a:bodyPr wrap="square" rtlCol="0" anchor="t"/>
          <a:lstStyle/>
          <a:p>
            <a:pPr algn="ctr">
              <a:lnSpc>
                <a:spcPts val="3110"/>
              </a:lnSpc>
            </a:pPr>
            <a:r>
              <a:rPr lang="en-IN" sz="2400" b="1" dirty="0"/>
              <a:t>PS-2 : “</a:t>
            </a:r>
            <a:r>
              <a:rPr lang="en-IN" sz="2400" b="1" dirty="0">
                <a:latin typeface="Times New Roman" panose="02020603050405020304" pitchFamily="18" charset="0"/>
                <a:cs typeface="Times New Roman" panose="02020603050405020304" pitchFamily="18" charset="0"/>
              </a:rPr>
              <a:t>Integrated common services to common people”</a:t>
            </a:r>
          </a:p>
          <a:p>
            <a:pPr algn="ctr">
              <a:lnSpc>
                <a:spcPts val="3110"/>
              </a:lnSpc>
            </a:pPr>
            <a:endParaRPr lang="en-IN" sz="2000" b="1" dirty="0">
              <a:latin typeface="Times New Roman" panose="02020603050405020304" pitchFamily="18" charset="0"/>
              <a:cs typeface="Times New Roman" panose="02020603050405020304" pitchFamily="18" charset="0"/>
            </a:endParaRPr>
          </a:p>
          <a:p>
            <a:pPr>
              <a:lnSpc>
                <a:spcPts val="3110"/>
              </a:lnSpc>
            </a:pPr>
            <a:r>
              <a:rPr lang="en-US" sz="2000" dirty="0">
                <a:latin typeface="Times New Roman" panose="02020603050405020304" pitchFamily="18" charset="0"/>
                <a:ea typeface="Roboto" pitchFamily="34" charset="-122"/>
                <a:cs typeface="Times New Roman" panose="02020603050405020304" pitchFamily="18" charset="0"/>
              </a:rPr>
              <a:t>In today's fast-paced world, people often struggle to find reliable and convenient access to essential services. From healthcare and education to housing and transportation, the fragmented nature of these services can be overwhelming and time- consuming. </a:t>
            </a:r>
            <a:r>
              <a:rPr lang="en-US" sz="2000" dirty="0" err="1">
                <a:latin typeface="Times New Roman" panose="02020603050405020304" pitchFamily="18" charset="0"/>
                <a:ea typeface="Martel Sans" pitchFamily="34" charset="-122"/>
                <a:cs typeface="Times New Roman" panose="02020603050405020304" pitchFamily="18" charset="0"/>
              </a:rPr>
              <a:t>HandyHelper</a:t>
            </a:r>
            <a:r>
              <a:rPr lang="en-US" sz="2000" dirty="0">
                <a:latin typeface="Times New Roman" panose="02020603050405020304" pitchFamily="18" charset="0"/>
                <a:ea typeface="Martel Sans" pitchFamily="34" charset="-122"/>
                <a:cs typeface="Times New Roman" panose="02020603050405020304" pitchFamily="18" charset="0"/>
              </a:rPr>
              <a:t> is a comprehensive service platform that aims to provide a wide range of essential services to the common people, all in one convenient and accessible app. From Education and Healthcare to Housing, Transportation, Government, and Financial services. </a:t>
            </a:r>
            <a:r>
              <a:rPr lang="en-US" sz="2000" dirty="0" err="1">
                <a:latin typeface="Times New Roman" panose="02020603050405020304" pitchFamily="18" charset="0"/>
                <a:ea typeface="Martel Sans" pitchFamily="34" charset="-122"/>
                <a:cs typeface="Times New Roman" panose="02020603050405020304" pitchFamily="18" charset="0"/>
              </a:rPr>
              <a:t>HandyHelper</a:t>
            </a:r>
            <a:r>
              <a:rPr lang="en-US" sz="2000" dirty="0">
                <a:latin typeface="Times New Roman" panose="02020603050405020304" pitchFamily="18" charset="0"/>
                <a:ea typeface="Martel Sans" pitchFamily="34" charset="-122"/>
                <a:cs typeface="Times New Roman" panose="02020603050405020304" pitchFamily="18" charset="0"/>
              </a:rPr>
              <a:t> streamlines access to the resources and support that individuals and families need to thrive in their daily lives.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2"/>
          <p:cNvSpPr/>
          <p:nvPr/>
        </p:nvSpPr>
        <p:spPr>
          <a:xfrm>
            <a:off x="854509" y="126875"/>
            <a:ext cx="12921377" cy="846655"/>
          </a:xfrm>
          <a:prstGeom prst="rect">
            <a:avLst/>
          </a:prstGeom>
          <a:noFill/>
          <a:ln/>
        </p:spPr>
        <p:txBody>
          <a:bodyPr wrap="square" rtlCol="0" anchor="t"/>
          <a:lstStyle/>
          <a:p>
            <a:pPr marL="0" indent="0" algn="ctr">
              <a:lnSpc>
                <a:spcPts val="6008"/>
              </a:lnSpc>
              <a:buNone/>
            </a:pPr>
            <a:r>
              <a:rPr lang="en-US" sz="4000" b="1" dirty="0">
                <a:latin typeface="Times New Roman" panose="02020603050405020304" pitchFamily="18" charset="0"/>
                <a:ea typeface="Roboto Slab" pitchFamily="34" charset="-122"/>
                <a:cs typeface="Times New Roman" panose="02020603050405020304" pitchFamily="18" charset="0"/>
              </a:rPr>
              <a:t>A Unique Idea (Brief Solution)</a:t>
            </a:r>
            <a:endParaRPr lang="en-US" sz="4000" b="1" dirty="0">
              <a:latin typeface="Times New Roman" panose="02020603050405020304" pitchFamily="18" charset="0"/>
              <a:cs typeface="Times New Roman" panose="02020603050405020304" pitchFamily="18" charset="0"/>
            </a:endParaRPr>
          </a:p>
        </p:txBody>
      </p:sp>
      <p:sp>
        <p:nvSpPr>
          <p:cNvPr id="6" name="Text 4"/>
          <p:cNvSpPr/>
          <p:nvPr/>
        </p:nvSpPr>
        <p:spPr>
          <a:xfrm>
            <a:off x="854512" y="3433286"/>
            <a:ext cx="3909536" cy="3906441"/>
          </a:xfrm>
          <a:prstGeom prst="rect">
            <a:avLst/>
          </a:prstGeom>
          <a:noFill/>
          <a:ln/>
        </p:spPr>
        <p:txBody>
          <a:bodyPr wrap="square" rtlCol="0" anchor="t"/>
          <a:lstStyle/>
          <a:p>
            <a:pPr marL="0" indent="0">
              <a:lnSpc>
                <a:spcPts val="3076"/>
              </a:lnSpc>
              <a:buNone/>
            </a:pPr>
            <a:endParaRPr lang="en-US" sz="1923" dirty="0"/>
          </a:p>
        </p:txBody>
      </p:sp>
      <p:sp>
        <p:nvSpPr>
          <p:cNvPr id="12" name="TextBox 11"/>
          <p:cNvSpPr txBox="1"/>
          <p:nvPr/>
        </p:nvSpPr>
        <p:spPr>
          <a:xfrm rot="10800000" flipH="1" flipV="1">
            <a:off x="334925" y="1100405"/>
            <a:ext cx="13684102" cy="6624891"/>
          </a:xfrm>
          <a:prstGeom prst="rect">
            <a:avLst/>
          </a:prstGeom>
          <a:noFill/>
        </p:spPr>
        <p:txBody>
          <a:bodyPr wrap="square" rtlCol="0">
            <a:spAutoFit/>
          </a:bodyPr>
          <a:lstStyle/>
          <a:p>
            <a:pPr marL="285750" indent="-285750">
              <a:lnSpc>
                <a:spcPts val="2692"/>
              </a:lnSpc>
              <a:buFont typeface="Arial" panose="020B0604020202020204" pitchFamily="34" charset="0"/>
              <a:buChar char="•"/>
            </a:pPr>
            <a:r>
              <a:rPr lang="en-US" dirty="0" err="1">
                <a:latin typeface="Times New Roman" panose="02020603050405020304" pitchFamily="18" charset="0"/>
                <a:ea typeface="Roboto" pitchFamily="34" charset="-122"/>
                <a:cs typeface="Times New Roman" panose="02020603050405020304" pitchFamily="18" charset="0"/>
              </a:rPr>
              <a:t>HandyHelper</a:t>
            </a:r>
            <a:r>
              <a:rPr lang="en-US" dirty="0">
                <a:latin typeface="Times New Roman" panose="02020603050405020304" pitchFamily="18" charset="0"/>
                <a:ea typeface="Roboto" pitchFamily="34" charset="-122"/>
                <a:cs typeface="Times New Roman" panose="02020603050405020304" pitchFamily="18" charset="0"/>
              </a:rPr>
              <a:t> is designed to be a one-stop solution for a diverse range of services, including Education, Healthcare, Housing, Transportation, Government services, and Finance. </a:t>
            </a:r>
          </a:p>
          <a:p>
            <a:pPr marL="285750" indent="-285750">
              <a:lnSpc>
                <a:spcPts val="2692"/>
              </a:lnSpc>
              <a:buFont typeface="Arial" panose="020B0604020202020204" pitchFamily="34" charset="0"/>
              <a:buChar char="•"/>
            </a:pPr>
            <a:r>
              <a:rPr lang="en-US" dirty="0">
                <a:latin typeface="Times New Roman" panose="02020603050405020304" pitchFamily="18" charset="0"/>
                <a:ea typeface="Martel Sans" pitchFamily="34" charset="-122"/>
                <a:cs typeface="Times New Roman" panose="02020603050405020304" pitchFamily="18" charset="0"/>
              </a:rPr>
              <a:t>By integrating common services into a single, user-friendly platform. </a:t>
            </a:r>
            <a:r>
              <a:rPr lang="en-US" dirty="0">
                <a:latin typeface="Times New Roman" panose="02020603050405020304" pitchFamily="18" charset="0"/>
                <a:ea typeface="Roboto" pitchFamily="34" charset="-122"/>
                <a:cs typeface="Times New Roman" panose="02020603050405020304" pitchFamily="18" charset="0"/>
              </a:rPr>
              <a:t>This integration eliminates the need to navigate multiple platforms or providers, simplifying access and streamlining the user experience.</a:t>
            </a:r>
          </a:p>
          <a:p>
            <a:pPr marL="285750" indent="-285750">
              <a:lnSpc>
                <a:spcPts val="2692"/>
              </a:lnSpc>
              <a:buFont typeface="Arial" panose="020B0604020202020204" pitchFamily="34" charset="0"/>
              <a:buChar char="•"/>
            </a:pPr>
            <a:r>
              <a:rPr lang="en-US" dirty="0">
                <a:latin typeface="Times New Roman" panose="02020603050405020304" pitchFamily="18" charset="0"/>
                <a:ea typeface="Martel Sans" pitchFamily="34" charset="-122"/>
                <a:cs typeface="Times New Roman" panose="02020603050405020304" pitchFamily="18" charset="0"/>
              </a:rPr>
              <a:t>By integrating common services into a single, user-friendly platform, </a:t>
            </a:r>
            <a:r>
              <a:rPr lang="en-US" dirty="0" err="1">
                <a:latin typeface="Times New Roman" panose="02020603050405020304" pitchFamily="18" charset="0"/>
                <a:ea typeface="Martel Sans" pitchFamily="34" charset="-122"/>
                <a:cs typeface="Times New Roman" panose="02020603050405020304" pitchFamily="18" charset="0"/>
              </a:rPr>
              <a:t>HandyHelper</a:t>
            </a:r>
            <a:r>
              <a:rPr lang="en-US" dirty="0">
                <a:latin typeface="Times New Roman" panose="02020603050405020304" pitchFamily="18" charset="0"/>
                <a:ea typeface="Martel Sans" pitchFamily="34" charset="-122"/>
                <a:cs typeface="Times New Roman" panose="02020603050405020304" pitchFamily="18" charset="0"/>
              </a:rPr>
              <a:t> aims to simplify the process and empower individuals to take control of their lives.</a:t>
            </a:r>
          </a:p>
          <a:p>
            <a:pPr marL="285750" indent="-285750">
              <a:lnSpc>
                <a:spcPts val="2692"/>
              </a:lnSpc>
              <a:buFont typeface="Arial" panose="020B0604020202020204" pitchFamily="34" charset="0"/>
              <a:buChar char="•"/>
            </a:pPr>
            <a:r>
              <a:rPr lang="en-US" dirty="0" err="1">
                <a:latin typeface="Times New Roman" panose="02020603050405020304" pitchFamily="18" charset="0"/>
                <a:ea typeface="Roboto" pitchFamily="34" charset="-122"/>
                <a:cs typeface="Times New Roman" panose="02020603050405020304" pitchFamily="18" charset="0"/>
              </a:rPr>
              <a:t>HandyHelper's</a:t>
            </a:r>
            <a:r>
              <a:rPr lang="en-US" dirty="0">
                <a:latin typeface="Times New Roman" panose="02020603050405020304" pitchFamily="18" charset="0"/>
                <a:ea typeface="Roboto" pitchFamily="34" charset="-122"/>
                <a:cs typeface="Times New Roman" panose="02020603050405020304" pitchFamily="18" charset="0"/>
              </a:rPr>
              <a:t> user-friendly mobile app interface allow users to access services anytime, anywhere, enabling them to manage their daily tasks and responsibilities with ease and efficiency.</a:t>
            </a:r>
          </a:p>
          <a:p>
            <a:pPr>
              <a:lnSpc>
                <a:spcPts val="2692"/>
              </a:lnSpc>
            </a:pPr>
            <a:endParaRPr lang="en-US" dirty="0">
              <a:latin typeface="Times New Roman" panose="02020603050405020304" pitchFamily="18" charset="0"/>
              <a:ea typeface="Roboto" pitchFamily="34" charset="-122"/>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Education</a:t>
            </a:r>
          </a:p>
          <a:p>
            <a:r>
              <a:rPr lang="en-US" b="1" dirty="0">
                <a:latin typeface="Times New Roman" panose="02020603050405020304" pitchFamily="18" charset="0"/>
                <a:cs typeface="Times New Roman" panose="02020603050405020304" pitchFamily="18" charset="0"/>
              </a:rPr>
              <a:t>School Information:</a:t>
            </a:r>
            <a:r>
              <a:rPr lang="en-US" dirty="0">
                <a:latin typeface="Times New Roman" panose="02020603050405020304" pitchFamily="18" charset="0"/>
                <a:cs typeface="Times New Roman" panose="02020603050405020304" pitchFamily="18" charset="0"/>
              </a:rPr>
              <a:t> Information on local educational institutions, admission processes, and academic calendars and their necessary details.</a:t>
            </a:r>
          </a:p>
          <a:p>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2). Healthcare</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Appointment Booking:</a:t>
            </a:r>
            <a:r>
              <a:rPr lang="en-US" altLang="en-US" dirty="0">
                <a:latin typeface="Times New Roman" panose="02020603050405020304" pitchFamily="18" charset="0"/>
                <a:cs typeface="Times New Roman" panose="02020603050405020304" pitchFamily="18" charset="0"/>
              </a:rPr>
              <a:t> Facility to book appointments with doctors and healthcare providers.</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Medical Records:</a:t>
            </a:r>
            <a:r>
              <a:rPr lang="en-US" altLang="en-US" dirty="0">
                <a:latin typeface="Times New Roman" panose="02020603050405020304" pitchFamily="18" charset="0"/>
                <a:cs typeface="Times New Roman" panose="02020603050405020304" pitchFamily="18" charset="0"/>
              </a:rPr>
              <a:t> Secure storage and retrieval of personal medical records.</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Health Tips:</a:t>
            </a:r>
            <a:r>
              <a:rPr lang="en-US" altLang="en-US" dirty="0">
                <a:latin typeface="Times New Roman" panose="02020603050405020304" pitchFamily="18" charset="0"/>
                <a:cs typeface="Times New Roman" panose="02020603050405020304" pitchFamily="18" charset="0"/>
              </a:rPr>
              <a:t> Regular updates on health tips, vaccination schedules, and wellness programs</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3). Housing</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Property Listings:</a:t>
            </a:r>
            <a:r>
              <a:rPr lang="en-US" altLang="en-US" dirty="0">
                <a:latin typeface="Times New Roman" panose="02020603050405020304" pitchFamily="18" charset="0"/>
                <a:cs typeface="Times New Roman" panose="02020603050405020304" pitchFamily="18" charset="0"/>
              </a:rPr>
              <a:t> Access to rental and purchase listings for homes and apartments.</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Housing Services:</a:t>
            </a:r>
            <a:r>
              <a:rPr lang="en-US" altLang="en-US" dirty="0">
                <a:latin typeface="Times New Roman" panose="02020603050405020304" pitchFamily="18" charset="0"/>
                <a:cs typeface="Times New Roman" panose="02020603050405020304" pitchFamily="18" charset="0"/>
              </a:rPr>
              <a:t> Information on home Grocery, Restaurants, Caters, Packers, Community, Electrician, Painter, Carpenter services.</a:t>
            </a:r>
          </a:p>
          <a:p>
            <a:pPr lvl="0"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36671"/>
            <a:ext cx="14630400" cy="8229600"/>
          </a:xfrm>
          <a:prstGeom prst="rect">
            <a:avLst/>
          </a:prstGeom>
          <a:solidFill>
            <a:srgbClr val="FBFCFE"/>
          </a:solidFill>
          <a:ln/>
        </p:spPr>
      </p:sp>
      <p:sp>
        <p:nvSpPr>
          <p:cNvPr id="5" name="Text 2"/>
          <p:cNvSpPr/>
          <p:nvPr/>
        </p:nvSpPr>
        <p:spPr>
          <a:xfrm>
            <a:off x="6946754" y="308353"/>
            <a:ext cx="6784790" cy="540068"/>
          </a:xfrm>
          <a:prstGeom prst="rect">
            <a:avLst/>
          </a:prstGeom>
          <a:noFill/>
          <a:ln/>
        </p:spPr>
        <p:txBody>
          <a:bodyPr wrap="none" rtlCol="0" anchor="t"/>
          <a:lstStyle/>
          <a:p>
            <a:pPr marL="0" indent="0" algn="ctr">
              <a:lnSpc>
                <a:spcPts val="4253"/>
              </a:lnSpc>
              <a:buNone/>
            </a:pPr>
            <a:r>
              <a:rPr lang="en-US" sz="4000" b="1" dirty="0">
                <a:latin typeface="Times New Roman" panose="02020603050405020304" pitchFamily="18" charset="0"/>
                <a:ea typeface="Roboto Slab" pitchFamily="34" charset="-122"/>
                <a:cs typeface="Times New Roman" panose="02020603050405020304" pitchFamily="18" charset="0"/>
              </a:rPr>
              <a:t>Key Features of HandyHelper</a:t>
            </a:r>
            <a:endParaRPr lang="en-US" sz="4000" b="1" dirty="0">
              <a:latin typeface="Times New Roman" panose="02020603050405020304" pitchFamily="18" charset="0"/>
              <a:cs typeface="Times New Roman" panose="02020603050405020304" pitchFamily="18" charset="0"/>
            </a:endParaRPr>
          </a:p>
        </p:txBody>
      </p:sp>
      <p:sp>
        <p:nvSpPr>
          <p:cNvPr id="7" name="Text 4"/>
          <p:cNvSpPr/>
          <p:nvPr/>
        </p:nvSpPr>
        <p:spPr>
          <a:xfrm>
            <a:off x="6232088" y="2272427"/>
            <a:ext cx="106918" cy="259199"/>
          </a:xfrm>
          <a:prstGeom prst="rect">
            <a:avLst/>
          </a:prstGeom>
          <a:noFill/>
          <a:ln/>
        </p:spPr>
        <p:txBody>
          <a:bodyPr wrap="none" rtlCol="0" anchor="t"/>
          <a:lstStyle/>
          <a:p>
            <a:pPr marL="0" indent="0" algn="ctr">
              <a:lnSpc>
                <a:spcPts val="2041"/>
              </a:lnSpc>
              <a:buNone/>
            </a:pPr>
            <a:endParaRPr lang="en-US" sz="2041" dirty="0"/>
          </a:p>
        </p:txBody>
      </p:sp>
      <p:sp>
        <p:nvSpPr>
          <p:cNvPr id="8" name="Text 5"/>
          <p:cNvSpPr/>
          <p:nvPr/>
        </p:nvSpPr>
        <p:spPr>
          <a:xfrm>
            <a:off x="6652736" y="2207657"/>
            <a:ext cx="3388400" cy="269915"/>
          </a:xfrm>
          <a:prstGeom prst="rect">
            <a:avLst/>
          </a:prstGeom>
          <a:noFill/>
          <a:ln/>
        </p:spPr>
        <p:txBody>
          <a:bodyPr wrap="none" rtlCol="0" anchor="t"/>
          <a:lstStyle/>
          <a:p>
            <a:pPr marL="0" indent="0">
              <a:lnSpc>
                <a:spcPts val="2126"/>
              </a:lnSpc>
              <a:buNone/>
            </a:pPr>
            <a:endParaRPr lang="en-US" sz="1701" dirty="0"/>
          </a:p>
        </p:txBody>
      </p:sp>
      <p:sp>
        <p:nvSpPr>
          <p:cNvPr id="9" name="Text 6"/>
          <p:cNvSpPr/>
          <p:nvPr/>
        </p:nvSpPr>
        <p:spPr>
          <a:xfrm>
            <a:off x="6652736" y="2581156"/>
            <a:ext cx="7372826" cy="553164"/>
          </a:xfrm>
          <a:prstGeom prst="rect">
            <a:avLst/>
          </a:prstGeom>
          <a:noFill/>
          <a:ln/>
        </p:spPr>
        <p:txBody>
          <a:bodyPr wrap="square" rtlCol="0" anchor="t"/>
          <a:lstStyle/>
          <a:p>
            <a:pPr marL="0" indent="0">
              <a:lnSpc>
                <a:spcPts val="2177"/>
              </a:lnSpc>
              <a:buNone/>
            </a:pPr>
            <a:endParaRPr lang="en-US" sz="1361" dirty="0"/>
          </a:p>
        </p:txBody>
      </p:sp>
      <p:sp>
        <p:nvSpPr>
          <p:cNvPr id="11" name="Text 8"/>
          <p:cNvSpPr/>
          <p:nvPr/>
        </p:nvSpPr>
        <p:spPr>
          <a:xfrm>
            <a:off x="6213991" y="3566160"/>
            <a:ext cx="143232" cy="259199"/>
          </a:xfrm>
          <a:prstGeom prst="rect">
            <a:avLst/>
          </a:prstGeom>
          <a:noFill/>
          <a:ln/>
        </p:spPr>
        <p:txBody>
          <a:bodyPr wrap="none" rtlCol="0" anchor="t"/>
          <a:lstStyle/>
          <a:p>
            <a:pPr marL="0" indent="0" algn="ctr">
              <a:lnSpc>
                <a:spcPts val="2041"/>
              </a:lnSpc>
              <a:buNone/>
            </a:pPr>
            <a:endParaRPr lang="en-US" sz="2041" dirty="0"/>
          </a:p>
        </p:txBody>
      </p:sp>
      <p:sp>
        <p:nvSpPr>
          <p:cNvPr id="12" name="Text 9"/>
          <p:cNvSpPr/>
          <p:nvPr/>
        </p:nvSpPr>
        <p:spPr>
          <a:xfrm>
            <a:off x="6652736" y="3501390"/>
            <a:ext cx="3291483" cy="269915"/>
          </a:xfrm>
          <a:prstGeom prst="rect">
            <a:avLst/>
          </a:prstGeom>
          <a:noFill/>
          <a:ln/>
        </p:spPr>
        <p:txBody>
          <a:bodyPr wrap="none" rtlCol="0" anchor="t"/>
          <a:lstStyle/>
          <a:p>
            <a:pPr marL="0" indent="0">
              <a:lnSpc>
                <a:spcPts val="2126"/>
              </a:lnSpc>
              <a:buNone/>
            </a:pPr>
            <a:endParaRPr lang="en-US" sz="1701" dirty="0"/>
          </a:p>
        </p:txBody>
      </p:sp>
      <p:sp>
        <p:nvSpPr>
          <p:cNvPr id="13" name="Text 10"/>
          <p:cNvSpPr/>
          <p:nvPr/>
        </p:nvSpPr>
        <p:spPr>
          <a:xfrm>
            <a:off x="6652736" y="3874889"/>
            <a:ext cx="7372826" cy="553164"/>
          </a:xfrm>
          <a:prstGeom prst="rect">
            <a:avLst/>
          </a:prstGeom>
          <a:noFill/>
          <a:ln/>
        </p:spPr>
        <p:txBody>
          <a:bodyPr wrap="square" rtlCol="0" anchor="t"/>
          <a:lstStyle/>
          <a:p>
            <a:pPr marL="0" indent="0">
              <a:lnSpc>
                <a:spcPts val="2177"/>
              </a:lnSpc>
              <a:buNone/>
            </a:pPr>
            <a:endParaRPr lang="en-US" sz="1361" dirty="0"/>
          </a:p>
        </p:txBody>
      </p:sp>
      <p:sp>
        <p:nvSpPr>
          <p:cNvPr id="15" name="Text 12"/>
          <p:cNvSpPr/>
          <p:nvPr/>
        </p:nvSpPr>
        <p:spPr>
          <a:xfrm>
            <a:off x="6215539" y="4859893"/>
            <a:ext cx="140018" cy="259199"/>
          </a:xfrm>
          <a:prstGeom prst="rect">
            <a:avLst/>
          </a:prstGeom>
          <a:noFill/>
          <a:ln/>
        </p:spPr>
        <p:txBody>
          <a:bodyPr wrap="none" rtlCol="0" anchor="t"/>
          <a:lstStyle/>
          <a:p>
            <a:pPr marL="0" indent="0" algn="ctr">
              <a:lnSpc>
                <a:spcPts val="2041"/>
              </a:lnSpc>
              <a:buNone/>
            </a:pPr>
            <a:endParaRPr lang="en-US" sz="2041" dirty="0"/>
          </a:p>
        </p:txBody>
      </p:sp>
      <p:sp>
        <p:nvSpPr>
          <p:cNvPr id="16" name="Text 13"/>
          <p:cNvSpPr/>
          <p:nvPr/>
        </p:nvSpPr>
        <p:spPr>
          <a:xfrm>
            <a:off x="6652736" y="4795123"/>
            <a:ext cx="2559487" cy="269915"/>
          </a:xfrm>
          <a:prstGeom prst="rect">
            <a:avLst/>
          </a:prstGeom>
          <a:noFill/>
          <a:ln/>
        </p:spPr>
        <p:txBody>
          <a:bodyPr wrap="none" rtlCol="0" anchor="t"/>
          <a:lstStyle/>
          <a:p>
            <a:pPr marL="0" indent="0">
              <a:lnSpc>
                <a:spcPts val="2126"/>
              </a:lnSpc>
              <a:buNone/>
            </a:pPr>
            <a:endParaRPr lang="en-US" sz="1701" dirty="0"/>
          </a:p>
        </p:txBody>
      </p:sp>
      <p:sp>
        <p:nvSpPr>
          <p:cNvPr id="17" name="Text 14"/>
          <p:cNvSpPr/>
          <p:nvPr/>
        </p:nvSpPr>
        <p:spPr>
          <a:xfrm>
            <a:off x="6652736" y="5168622"/>
            <a:ext cx="7372826" cy="553164"/>
          </a:xfrm>
          <a:prstGeom prst="rect">
            <a:avLst/>
          </a:prstGeom>
          <a:noFill/>
          <a:ln/>
        </p:spPr>
        <p:txBody>
          <a:bodyPr wrap="square" rtlCol="0" anchor="t"/>
          <a:lstStyle/>
          <a:p>
            <a:pPr marL="0" indent="0">
              <a:lnSpc>
                <a:spcPts val="2177"/>
              </a:lnSpc>
              <a:buNone/>
            </a:pPr>
            <a:endParaRPr lang="en-US" sz="1361" dirty="0"/>
          </a:p>
        </p:txBody>
      </p:sp>
      <p:sp>
        <p:nvSpPr>
          <p:cNvPr id="19" name="Text 16"/>
          <p:cNvSpPr/>
          <p:nvPr/>
        </p:nvSpPr>
        <p:spPr>
          <a:xfrm>
            <a:off x="6210419" y="6153626"/>
            <a:ext cx="150257" cy="259199"/>
          </a:xfrm>
          <a:prstGeom prst="rect">
            <a:avLst/>
          </a:prstGeom>
          <a:noFill/>
          <a:ln/>
        </p:spPr>
        <p:txBody>
          <a:bodyPr wrap="none" rtlCol="0" anchor="t"/>
          <a:lstStyle/>
          <a:p>
            <a:pPr marL="0" indent="0" algn="ctr">
              <a:lnSpc>
                <a:spcPts val="2041"/>
              </a:lnSpc>
              <a:buNone/>
            </a:pPr>
            <a:endParaRPr lang="en-US" sz="2041" dirty="0"/>
          </a:p>
        </p:txBody>
      </p:sp>
      <p:sp>
        <p:nvSpPr>
          <p:cNvPr id="20" name="Text 17"/>
          <p:cNvSpPr/>
          <p:nvPr/>
        </p:nvSpPr>
        <p:spPr>
          <a:xfrm>
            <a:off x="6652736" y="6088856"/>
            <a:ext cx="2160270" cy="269915"/>
          </a:xfrm>
          <a:prstGeom prst="rect">
            <a:avLst/>
          </a:prstGeom>
          <a:noFill/>
          <a:ln/>
        </p:spPr>
        <p:txBody>
          <a:bodyPr wrap="none" rtlCol="0" anchor="t"/>
          <a:lstStyle/>
          <a:p>
            <a:pPr marL="0" indent="0">
              <a:lnSpc>
                <a:spcPts val="2126"/>
              </a:lnSpc>
              <a:buNone/>
            </a:pPr>
            <a:endParaRPr lang="en-US" sz="1701" dirty="0"/>
          </a:p>
        </p:txBody>
      </p:sp>
      <p:sp>
        <p:nvSpPr>
          <p:cNvPr id="24" name="TextBox 23"/>
          <p:cNvSpPr txBox="1"/>
          <p:nvPr/>
        </p:nvSpPr>
        <p:spPr>
          <a:xfrm>
            <a:off x="5897362" y="1116600"/>
            <a:ext cx="8507061" cy="7017306"/>
          </a:xfrm>
          <a:prstGeom prst="rect">
            <a:avLst/>
          </a:prstGeom>
          <a:noFill/>
        </p:spPr>
        <p:txBody>
          <a:bodyPr wrap="square" rtlCol="0">
            <a:spAutoFit/>
          </a:bodyPr>
          <a:lstStyle/>
          <a:p>
            <a:pPr lvl="0"/>
            <a:r>
              <a:rPr lang="en-US" b="1" dirty="0"/>
              <a:t>1). </a:t>
            </a:r>
            <a:r>
              <a:rPr lang="en-IN" b="1" dirty="0">
                <a:latin typeface="Times New Roman" panose="02020603050405020304" pitchFamily="18" charset="0"/>
                <a:cs typeface="Times New Roman" panose="02020603050405020304" pitchFamily="18" charset="0"/>
              </a:rPr>
              <a:t>Centralized Access to Services </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app serves as a single gateway to various public services, </a:t>
            </a:r>
            <a:r>
              <a:rPr lang="en-US" dirty="0">
                <a:latin typeface="Times New Roman" panose="02020603050405020304" pitchFamily="18" charset="0"/>
                <a:cs typeface="Times New Roman" panose="02020603050405020304" pitchFamily="18" charset="0"/>
              </a:rPr>
              <a:t>access to a wide range of essential services all in one convenient platform.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Appointment Scheduling</a:t>
            </a:r>
          </a:p>
          <a:p>
            <a:r>
              <a:rPr lang="en-US" dirty="0">
                <a:latin typeface="Times New Roman" panose="02020603050405020304" pitchFamily="18" charset="0"/>
                <a:cs typeface="Times New Roman" panose="02020603050405020304" pitchFamily="18" charset="0"/>
              </a:rPr>
              <a:t>Ability to easily schedule appointments and manage bookings for various services, streamlining the process and saving time.</a:t>
            </a:r>
          </a:p>
          <a:p>
            <a:endParaRPr lang="en-US" dirty="0">
              <a:latin typeface="Times New Roman" panose="02020603050405020304" pitchFamily="18" charset="0"/>
              <a:cs typeface="Times New Roman" panose="02020603050405020304" pitchFamily="18" charset="0"/>
            </a:endParaRPr>
          </a:p>
          <a:p>
            <a:pPr lvl="0" fontAlgn="base"/>
            <a:r>
              <a:rPr lang="en-IN" b="1" dirty="0">
                <a:latin typeface="Times New Roman" panose="02020603050405020304" pitchFamily="18" charset="0"/>
                <a:cs typeface="Times New Roman" panose="02020603050405020304" pitchFamily="18" charset="0"/>
              </a:rPr>
              <a:t>3). Improved Service Delivery </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By digitizing public services, the app enhances efficiency and reduces bureaucratic delays and a unified platform can provide a more seamless and cohesive user experience, increasing user satisfaction and engagement by taking less time.</a:t>
            </a:r>
          </a:p>
          <a:p>
            <a:pPr lvl="0" fontAlgn="base"/>
            <a:endParaRPr lang="en-IN" dirty="0">
              <a:latin typeface="Times New Roman" panose="02020603050405020304" pitchFamily="18" charset="0"/>
              <a:cs typeface="Times New Roman" panose="02020603050405020304" pitchFamily="18" charset="0"/>
            </a:endParaRPr>
          </a:p>
          <a:p>
            <a:pPr lvl="0" fontAlgn="base"/>
            <a:r>
              <a:rPr lang="en-IN" b="1" dirty="0">
                <a:latin typeface="Times New Roman" panose="02020603050405020304" pitchFamily="18" charset="0"/>
                <a:cs typeface="Times New Roman" panose="02020603050405020304" pitchFamily="18" charset="0"/>
              </a:rPr>
              <a:t>4). Increased Transparency and Accountability </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The app has the potential to reach a broader audience, including those in remote or underserved areas who may not have easy access to these services via internet. </a:t>
            </a:r>
          </a:p>
          <a:p>
            <a:pPr lvl="0" fontAlgn="base"/>
            <a:endParaRPr lang="en-IN" b="1" dirty="0">
              <a:latin typeface="Times New Roman" panose="02020603050405020304" pitchFamily="18" charset="0"/>
              <a:cs typeface="Times New Roman" panose="02020603050405020304" pitchFamily="18" charset="0"/>
            </a:endParaRPr>
          </a:p>
          <a:p>
            <a:pPr lvl="0" fontAlgn="base"/>
            <a:r>
              <a:rPr lang="en-IN" b="1" dirty="0">
                <a:latin typeface="Times New Roman" panose="02020603050405020304" pitchFamily="18" charset="0"/>
                <a:cs typeface="Times New Roman" panose="02020603050405020304" pitchFamily="18" charset="0"/>
              </a:rPr>
              <a:t>5). Digital Inclusion </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Designed to be user-friendly and easy for people with varying levels of digital literacy. </a:t>
            </a:r>
          </a:p>
          <a:p>
            <a:pPr lvl="0" fontAlgn="base"/>
            <a:endParaRPr lang="en-IN" dirty="0">
              <a:latin typeface="Times New Roman" panose="02020603050405020304" pitchFamily="18" charset="0"/>
              <a:cs typeface="Times New Roman" panose="02020603050405020304" pitchFamily="18" charset="0"/>
            </a:endParaRPr>
          </a:p>
          <a:p>
            <a:pPr lvl="0" fontAlgn="base"/>
            <a:r>
              <a:rPr lang="en-IN" b="1" dirty="0">
                <a:latin typeface="Times New Roman" panose="02020603050405020304" pitchFamily="18" charset="0"/>
                <a:cs typeface="Times New Roman" panose="02020603050405020304" pitchFamily="18" charset="0"/>
              </a:rPr>
              <a:t>6). Cost Efficiency</a:t>
            </a:r>
          </a:p>
          <a:p>
            <a:pPr lvl="0" fontAlgn="base"/>
            <a:r>
              <a:rPr lang="en-IN" dirty="0">
                <a:latin typeface="Times New Roman" panose="02020603050405020304" pitchFamily="18" charset="0"/>
                <a:cs typeface="Times New Roman" panose="02020603050405020304" pitchFamily="18" charset="0"/>
              </a:rPr>
              <a:t>Reduces operational costs by streamlining service delivery and cutting down on physical paperwork and also by reducing the need for multiple subscriptions and accounts, the App can help users save money.</a:t>
            </a:r>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69" y="60039"/>
            <a:ext cx="3870226" cy="81095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3090922" y="428184"/>
            <a:ext cx="8448556" cy="806671"/>
          </a:xfrm>
          <a:prstGeom prst="rect">
            <a:avLst/>
          </a:prstGeom>
          <a:noFill/>
          <a:ln/>
        </p:spPr>
        <p:txBody>
          <a:bodyPr wrap="none" rtlCol="0" anchor="t"/>
          <a:lstStyle/>
          <a:p>
            <a:pPr marL="0" indent="0" algn="ctr">
              <a:lnSpc>
                <a:spcPts val="4828"/>
              </a:lnSpc>
              <a:buNone/>
            </a:pPr>
            <a:r>
              <a:rPr lang="en-US" sz="4000" b="1" dirty="0">
                <a:latin typeface="Times New Roman" panose="02020603050405020304" pitchFamily="18" charset="0"/>
                <a:ea typeface="Roboto Slab" pitchFamily="34" charset="-122"/>
                <a:cs typeface="Times New Roman" panose="02020603050405020304" pitchFamily="18" charset="0"/>
              </a:rPr>
              <a:t>The </a:t>
            </a:r>
            <a:r>
              <a:rPr lang="en-US" sz="4000" b="1" dirty="0" err="1">
                <a:latin typeface="Times New Roman" panose="02020603050405020304" pitchFamily="18" charset="0"/>
                <a:ea typeface="Roboto Slab" pitchFamily="34" charset="-122"/>
                <a:cs typeface="Times New Roman" panose="02020603050405020304" pitchFamily="18" charset="0"/>
              </a:rPr>
              <a:t>HandyHelper</a:t>
            </a:r>
            <a:r>
              <a:rPr lang="en-US" sz="4000" b="1" dirty="0">
                <a:latin typeface="Times New Roman" panose="02020603050405020304" pitchFamily="18" charset="0"/>
                <a:ea typeface="Roboto Slab" pitchFamily="34" charset="-122"/>
                <a:cs typeface="Times New Roman" panose="02020603050405020304" pitchFamily="18" charset="0"/>
              </a:rPr>
              <a:t> App Process Flow</a:t>
            </a:r>
            <a:endParaRPr lang="en-US" sz="4000" b="1" dirty="0">
              <a:latin typeface="Times New Roman" panose="02020603050405020304" pitchFamily="18" charset="0"/>
              <a:cs typeface="Times New Roman" panose="02020603050405020304" pitchFamily="18" charset="0"/>
            </a:endParaRPr>
          </a:p>
        </p:txBody>
      </p:sp>
      <p:sp>
        <p:nvSpPr>
          <p:cNvPr id="5" name="Shape 3"/>
          <p:cNvSpPr/>
          <p:nvPr/>
        </p:nvSpPr>
        <p:spPr>
          <a:xfrm>
            <a:off x="7295614" y="1424648"/>
            <a:ext cx="39172" cy="5983724"/>
          </a:xfrm>
          <a:prstGeom prst="rect">
            <a:avLst/>
          </a:prstGeom>
          <a:solidFill>
            <a:srgbClr val="BBC4DC"/>
          </a:solidFill>
          <a:ln/>
        </p:spPr>
      </p:sp>
      <p:sp>
        <p:nvSpPr>
          <p:cNvPr id="6" name="Shape 4"/>
          <p:cNvSpPr/>
          <p:nvPr/>
        </p:nvSpPr>
        <p:spPr>
          <a:xfrm flipV="1">
            <a:off x="5073464" y="2086510"/>
            <a:ext cx="2021054" cy="45719"/>
          </a:xfrm>
          <a:prstGeom prst="rect">
            <a:avLst/>
          </a:prstGeom>
          <a:solidFill>
            <a:srgbClr val="BBC4DC"/>
          </a:solidFill>
          <a:ln/>
        </p:spPr>
      </p:sp>
      <p:sp>
        <p:nvSpPr>
          <p:cNvPr id="7" name="Shape 5"/>
          <p:cNvSpPr/>
          <p:nvPr/>
        </p:nvSpPr>
        <p:spPr>
          <a:xfrm>
            <a:off x="7094518" y="1846302"/>
            <a:ext cx="441365" cy="441365"/>
          </a:xfrm>
          <a:prstGeom prst="roundRect">
            <a:avLst>
              <a:gd name="adj" fmla="val 26672"/>
            </a:avLst>
          </a:prstGeom>
          <a:solidFill>
            <a:srgbClr val="DEE7F7"/>
          </a:solidFill>
          <a:ln/>
        </p:spPr>
      </p:sp>
      <p:sp>
        <p:nvSpPr>
          <p:cNvPr id="8" name="Text 6"/>
          <p:cNvSpPr/>
          <p:nvPr/>
        </p:nvSpPr>
        <p:spPr>
          <a:xfrm>
            <a:off x="7254538" y="1919764"/>
            <a:ext cx="121325" cy="294323"/>
          </a:xfrm>
          <a:prstGeom prst="rect">
            <a:avLst/>
          </a:prstGeom>
          <a:noFill/>
          <a:ln/>
        </p:spPr>
        <p:txBody>
          <a:bodyPr wrap="none" rtlCol="0" anchor="t"/>
          <a:lstStyle/>
          <a:p>
            <a:pPr marL="0" indent="0" algn="ctr">
              <a:lnSpc>
                <a:spcPts val="2317"/>
              </a:lnSpc>
              <a:buNone/>
            </a:pPr>
            <a:r>
              <a:rPr lang="en-US" sz="2317" b="1" dirty="0">
                <a:solidFill>
                  <a:srgbClr val="476FD6"/>
                </a:solidFill>
                <a:latin typeface="Roboto Slab" pitchFamily="34" charset="0"/>
                <a:ea typeface="Roboto Slab" pitchFamily="34" charset="-122"/>
                <a:cs typeface="Roboto Slab" pitchFamily="34" charset="-120"/>
              </a:rPr>
              <a:t>1</a:t>
            </a:r>
            <a:endParaRPr lang="en-US" sz="2317" b="1" dirty="0"/>
          </a:p>
        </p:txBody>
      </p:sp>
      <p:sp>
        <p:nvSpPr>
          <p:cNvPr id="9" name="Text 7"/>
          <p:cNvSpPr/>
          <p:nvPr/>
        </p:nvSpPr>
        <p:spPr>
          <a:xfrm>
            <a:off x="2277477" y="1887615"/>
            <a:ext cx="2982573" cy="344972"/>
          </a:xfrm>
          <a:prstGeom prst="rect">
            <a:avLst/>
          </a:prstGeom>
          <a:noFill/>
          <a:ln/>
        </p:spPr>
        <p:txBody>
          <a:bodyPr wrap="none" rtlCol="0" anchor="t"/>
          <a:lstStyle/>
          <a:p>
            <a:pPr marL="0" indent="0" algn="ctr">
              <a:lnSpc>
                <a:spcPts val="2414"/>
              </a:lnSpc>
              <a:buNone/>
            </a:pPr>
            <a:r>
              <a:rPr lang="en-US" sz="2000" b="1" dirty="0">
                <a:latin typeface="Times New Roman" panose="02020603050405020304" pitchFamily="18" charset="0"/>
                <a:ea typeface="Roboto Slab" pitchFamily="34" charset="-122"/>
                <a:cs typeface="Times New Roman" panose="02020603050405020304" pitchFamily="18" charset="0"/>
              </a:rPr>
              <a:t>Registration or Login</a:t>
            </a:r>
            <a:endParaRPr lang="en-US" sz="2000" b="1" dirty="0">
              <a:latin typeface="Times New Roman" panose="02020603050405020304" pitchFamily="18" charset="0"/>
              <a:cs typeface="Times New Roman" panose="02020603050405020304" pitchFamily="18" charset="0"/>
            </a:endParaRPr>
          </a:p>
        </p:txBody>
      </p:sp>
      <p:sp>
        <p:nvSpPr>
          <p:cNvPr id="10" name="Text 8"/>
          <p:cNvSpPr/>
          <p:nvPr/>
        </p:nvSpPr>
        <p:spPr>
          <a:xfrm>
            <a:off x="1484968" y="2271053"/>
            <a:ext cx="4331041" cy="1414466"/>
          </a:xfrm>
          <a:prstGeom prst="rect">
            <a:avLst/>
          </a:prstGeom>
          <a:noFill/>
          <a:ln/>
        </p:spPr>
        <p:txBody>
          <a:bodyPr wrap="square" rtlCol="0" anchor="t"/>
          <a:lstStyle/>
          <a:p>
            <a:pPr marL="0" indent="0">
              <a:lnSpc>
                <a:spcPts val="2472"/>
              </a:lnSpc>
              <a:buNone/>
            </a:pPr>
            <a:r>
              <a:rPr lang="en-US" dirty="0">
                <a:latin typeface="Times New Roman" panose="02020603050405020304" pitchFamily="18" charset="0"/>
                <a:ea typeface="Roboto" pitchFamily="34" charset="-122"/>
                <a:cs typeface="Times New Roman" panose="02020603050405020304" pitchFamily="18" charset="0"/>
              </a:rPr>
              <a:t>Users can easily Register and Login for the HandyHelper platform, providing basic information to create their account and can access the services.</a:t>
            </a:r>
            <a:endParaRPr lang="en-US" dirty="0">
              <a:latin typeface="Times New Roman" panose="02020603050405020304" pitchFamily="18" charset="0"/>
              <a:cs typeface="Times New Roman" panose="02020603050405020304" pitchFamily="18" charset="0"/>
            </a:endParaRPr>
          </a:p>
        </p:txBody>
      </p:sp>
      <p:sp>
        <p:nvSpPr>
          <p:cNvPr id="11" name="Shape 9"/>
          <p:cNvSpPr/>
          <p:nvPr/>
        </p:nvSpPr>
        <p:spPr>
          <a:xfrm>
            <a:off x="7535881" y="3028175"/>
            <a:ext cx="2118481" cy="45719"/>
          </a:xfrm>
          <a:prstGeom prst="rect">
            <a:avLst/>
          </a:prstGeom>
          <a:solidFill>
            <a:srgbClr val="BBC4DC"/>
          </a:solidFill>
          <a:ln/>
        </p:spPr>
      </p:sp>
      <p:sp>
        <p:nvSpPr>
          <p:cNvPr id="12" name="Shape 10"/>
          <p:cNvSpPr/>
          <p:nvPr/>
        </p:nvSpPr>
        <p:spPr>
          <a:xfrm>
            <a:off x="7094518" y="2827139"/>
            <a:ext cx="441365" cy="441365"/>
          </a:xfrm>
          <a:prstGeom prst="roundRect">
            <a:avLst>
              <a:gd name="adj" fmla="val 26672"/>
            </a:avLst>
          </a:prstGeom>
          <a:solidFill>
            <a:srgbClr val="DEE7F7"/>
          </a:solidFill>
          <a:ln/>
        </p:spPr>
      </p:sp>
      <p:sp>
        <p:nvSpPr>
          <p:cNvPr id="13" name="Text 11"/>
          <p:cNvSpPr/>
          <p:nvPr/>
        </p:nvSpPr>
        <p:spPr>
          <a:xfrm>
            <a:off x="7233940" y="2900601"/>
            <a:ext cx="162520" cy="294323"/>
          </a:xfrm>
          <a:prstGeom prst="rect">
            <a:avLst/>
          </a:prstGeom>
          <a:noFill/>
          <a:ln/>
        </p:spPr>
        <p:txBody>
          <a:bodyPr wrap="none" rtlCol="0" anchor="t"/>
          <a:lstStyle/>
          <a:p>
            <a:pPr marL="0" indent="0" algn="ctr">
              <a:lnSpc>
                <a:spcPts val="2317"/>
              </a:lnSpc>
              <a:buNone/>
            </a:pPr>
            <a:r>
              <a:rPr lang="en-US" sz="2317" b="1" dirty="0">
                <a:solidFill>
                  <a:srgbClr val="476FD6"/>
                </a:solidFill>
                <a:latin typeface="Roboto Slab" pitchFamily="34" charset="0"/>
                <a:ea typeface="Roboto Slab" pitchFamily="34" charset="-122"/>
                <a:cs typeface="Roboto Slab" pitchFamily="34" charset="-120"/>
              </a:rPr>
              <a:t>2</a:t>
            </a:r>
            <a:endParaRPr lang="en-US" sz="2317" b="1" dirty="0"/>
          </a:p>
        </p:txBody>
      </p:sp>
      <p:sp>
        <p:nvSpPr>
          <p:cNvPr id="14" name="Text 12"/>
          <p:cNvSpPr/>
          <p:nvPr/>
        </p:nvSpPr>
        <p:spPr>
          <a:xfrm>
            <a:off x="9516069" y="2828031"/>
            <a:ext cx="2452449" cy="306586"/>
          </a:xfrm>
          <a:prstGeom prst="rect">
            <a:avLst/>
          </a:prstGeom>
          <a:noFill/>
          <a:ln/>
        </p:spPr>
        <p:txBody>
          <a:bodyPr wrap="none" rtlCol="0" anchor="t"/>
          <a:lstStyle/>
          <a:p>
            <a:pPr marL="0" indent="0" algn="ctr">
              <a:lnSpc>
                <a:spcPts val="2414"/>
              </a:lnSpc>
              <a:buNone/>
            </a:pPr>
            <a:r>
              <a:rPr lang="en-US" sz="2000" b="1" dirty="0">
                <a:latin typeface="Times New Roman" panose="02020603050405020304" pitchFamily="18" charset="0"/>
                <a:ea typeface="Roboto Slab" pitchFamily="34" charset="-122"/>
                <a:cs typeface="Times New Roman" panose="02020603050405020304" pitchFamily="18" charset="0"/>
              </a:rPr>
              <a:t>Service Selection</a:t>
            </a:r>
            <a:endParaRPr lang="en-US" sz="2000" b="1" dirty="0">
              <a:latin typeface="Times New Roman" panose="02020603050405020304" pitchFamily="18" charset="0"/>
              <a:cs typeface="Times New Roman" panose="02020603050405020304" pitchFamily="18" charset="0"/>
            </a:endParaRPr>
          </a:p>
        </p:txBody>
      </p:sp>
      <p:sp>
        <p:nvSpPr>
          <p:cNvPr id="16" name="Shape 14"/>
          <p:cNvSpPr/>
          <p:nvPr/>
        </p:nvSpPr>
        <p:spPr>
          <a:xfrm>
            <a:off x="5073464" y="4005202"/>
            <a:ext cx="2021053" cy="45719"/>
          </a:xfrm>
          <a:prstGeom prst="rect">
            <a:avLst/>
          </a:prstGeom>
          <a:solidFill>
            <a:srgbClr val="BBC4DC"/>
          </a:solidFill>
          <a:ln/>
        </p:spPr>
      </p:sp>
      <p:sp>
        <p:nvSpPr>
          <p:cNvPr id="15" name="Text 13"/>
          <p:cNvSpPr/>
          <p:nvPr/>
        </p:nvSpPr>
        <p:spPr>
          <a:xfrm>
            <a:off x="9654363" y="3203015"/>
            <a:ext cx="4279702" cy="1230762"/>
          </a:xfrm>
          <a:prstGeom prst="rect">
            <a:avLst/>
          </a:prstGeom>
          <a:noFill/>
          <a:ln/>
        </p:spPr>
        <p:txBody>
          <a:bodyPr wrap="square" rtlCol="0" anchor="t"/>
          <a:lstStyle/>
          <a:p>
            <a:pPr marL="0" indent="0" algn="l">
              <a:lnSpc>
                <a:spcPts val="2472"/>
              </a:lnSpc>
              <a:buNone/>
            </a:pPr>
            <a:r>
              <a:rPr lang="en-US" dirty="0">
                <a:latin typeface="Times New Roman" panose="02020603050405020304" pitchFamily="18" charset="0"/>
                <a:ea typeface="Roboto" pitchFamily="34" charset="-122"/>
                <a:cs typeface="Times New Roman" panose="02020603050405020304" pitchFamily="18" charset="0"/>
              </a:rPr>
              <a:t>Users can select the specific services they require, ranging from Healthcare to Education, Housing and beyond.</a:t>
            </a:r>
            <a:endParaRPr lang="en-US" dirty="0">
              <a:latin typeface="Times New Roman" panose="02020603050405020304" pitchFamily="18" charset="0"/>
              <a:cs typeface="Times New Roman" panose="02020603050405020304" pitchFamily="18" charset="0"/>
            </a:endParaRPr>
          </a:p>
        </p:txBody>
      </p:sp>
      <p:sp>
        <p:nvSpPr>
          <p:cNvPr id="17" name="Shape 15"/>
          <p:cNvSpPr/>
          <p:nvPr/>
        </p:nvSpPr>
        <p:spPr>
          <a:xfrm>
            <a:off x="7094518" y="3804166"/>
            <a:ext cx="441365" cy="441365"/>
          </a:xfrm>
          <a:prstGeom prst="roundRect">
            <a:avLst>
              <a:gd name="adj" fmla="val 26672"/>
            </a:avLst>
          </a:prstGeom>
          <a:solidFill>
            <a:srgbClr val="DEE7F7"/>
          </a:solidFill>
          <a:ln/>
        </p:spPr>
      </p:sp>
      <p:sp>
        <p:nvSpPr>
          <p:cNvPr id="18" name="Text 16"/>
          <p:cNvSpPr/>
          <p:nvPr/>
        </p:nvSpPr>
        <p:spPr>
          <a:xfrm>
            <a:off x="7235726" y="3877628"/>
            <a:ext cx="158948" cy="294323"/>
          </a:xfrm>
          <a:prstGeom prst="rect">
            <a:avLst/>
          </a:prstGeom>
          <a:noFill/>
          <a:ln/>
        </p:spPr>
        <p:txBody>
          <a:bodyPr wrap="none" rtlCol="0" anchor="t"/>
          <a:lstStyle/>
          <a:p>
            <a:pPr marL="0" indent="0" algn="ctr">
              <a:lnSpc>
                <a:spcPts val="2317"/>
              </a:lnSpc>
              <a:buNone/>
            </a:pPr>
            <a:r>
              <a:rPr lang="en-US" sz="2317" b="1" dirty="0">
                <a:solidFill>
                  <a:srgbClr val="476FD6"/>
                </a:solidFill>
                <a:latin typeface="Roboto Slab" pitchFamily="34" charset="0"/>
                <a:ea typeface="Roboto Slab" pitchFamily="34" charset="-122"/>
                <a:cs typeface="Roboto Slab" pitchFamily="34" charset="-120"/>
              </a:rPr>
              <a:t>3</a:t>
            </a:r>
            <a:endParaRPr lang="en-US" sz="2317" b="1" dirty="0"/>
          </a:p>
        </p:txBody>
      </p:sp>
      <p:sp>
        <p:nvSpPr>
          <p:cNvPr id="20" name="Text 18"/>
          <p:cNvSpPr/>
          <p:nvPr/>
        </p:nvSpPr>
        <p:spPr>
          <a:xfrm>
            <a:off x="1956435" y="4203859"/>
            <a:ext cx="4279702" cy="1255395"/>
          </a:xfrm>
          <a:prstGeom prst="rect">
            <a:avLst/>
          </a:prstGeom>
          <a:noFill/>
          <a:ln/>
        </p:spPr>
        <p:txBody>
          <a:bodyPr wrap="square" rtlCol="0" anchor="t"/>
          <a:lstStyle/>
          <a:p>
            <a:pPr marL="0" indent="0" algn="r">
              <a:lnSpc>
                <a:spcPts val="2472"/>
              </a:lnSpc>
              <a:buNone/>
            </a:pPr>
            <a:endParaRPr lang="en-US" sz="1545" dirty="0"/>
          </a:p>
        </p:txBody>
      </p:sp>
      <p:sp>
        <p:nvSpPr>
          <p:cNvPr id="21" name="Shape 19"/>
          <p:cNvSpPr/>
          <p:nvPr/>
        </p:nvSpPr>
        <p:spPr>
          <a:xfrm>
            <a:off x="7535882" y="5139153"/>
            <a:ext cx="1866683" cy="45719"/>
          </a:xfrm>
          <a:prstGeom prst="rect">
            <a:avLst/>
          </a:prstGeom>
          <a:solidFill>
            <a:srgbClr val="BBC4DC"/>
          </a:solidFill>
          <a:ln/>
        </p:spPr>
      </p:sp>
      <p:sp>
        <p:nvSpPr>
          <p:cNvPr id="22" name="Shape 20"/>
          <p:cNvSpPr/>
          <p:nvPr/>
        </p:nvSpPr>
        <p:spPr>
          <a:xfrm>
            <a:off x="7094518" y="4938117"/>
            <a:ext cx="441365" cy="441365"/>
          </a:xfrm>
          <a:prstGeom prst="roundRect">
            <a:avLst>
              <a:gd name="adj" fmla="val 26672"/>
            </a:avLst>
          </a:prstGeom>
          <a:solidFill>
            <a:srgbClr val="DEE7F7"/>
          </a:solidFill>
          <a:ln/>
        </p:spPr>
      </p:sp>
      <p:sp>
        <p:nvSpPr>
          <p:cNvPr id="23" name="Text 21"/>
          <p:cNvSpPr/>
          <p:nvPr/>
        </p:nvSpPr>
        <p:spPr>
          <a:xfrm>
            <a:off x="7229892" y="5011579"/>
            <a:ext cx="170617" cy="294323"/>
          </a:xfrm>
          <a:prstGeom prst="rect">
            <a:avLst/>
          </a:prstGeom>
          <a:noFill/>
          <a:ln/>
        </p:spPr>
        <p:txBody>
          <a:bodyPr wrap="none" rtlCol="0" anchor="t"/>
          <a:lstStyle/>
          <a:p>
            <a:pPr marL="0" indent="0" algn="ctr">
              <a:lnSpc>
                <a:spcPts val="2317"/>
              </a:lnSpc>
              <a:buNone/>
            </a:pPr>
            <a:r>
              <a:rPr lang="en-US" sz="2317" b="1" dirty="0">
                <a:solidFill>
                  <a:srgbClr val="476FD6"/>
                </a:solidFill>
                <a:latin typeface="Roboto Slab" pitchFamily="34" charset="0"/>
                <a:ea typeface="Roboto Slab" pitchFamily="34" charset="-122"/>
                <a:cs typeface="Roboto Slab" pitchFamily="34" charset="-120"/>
              </a:rPr>
              <a:t>4</a:t>
            </a:r>
            <a:endParaRPr lang="en-US" sz="2317" b="1" dirty="0"/>
          </a:p>
        </p:txBody>
      </p:sp>
      <p:sp>
        <p:nvSpPr>
          <p:cNvPr id="24" name="Text 22"/>
          <p:cNvSpPr/>
          <p:nvPr/>
        </p:nvSpPr>
        <p:spPr>
          <a:xfrm>
            <a:off x="2517430" y="3838457"/>
            <a:ext cx="2556034" cy="306586"/>
          </a:xfrm>
          <a:prstGeom prst="rect">
            <a:avLst/>
          </a:prstGeom>
          <a:noFill/>
          <a:ln/>
        </p:spPr>
        <p:txBody>
          <a:bodyPr wrap="none" rtlCol="0" anchor="t"/>
          <a:lstStyle/>
          <a:p>
            <a:pPr marL="0" indent="0" algn="l">
              <a:lnSpc>
                <a:spcPts val="2414"/>
              </a:lnSpc>
              <a:buNone/>
            </a:pPr>
            <a:r>
              <a:rPr lang="en-US" sz="2000" b="1" dirty="0">
                <a:latin typeface="Times New Roman" panose="02020603050405020304" pitchFamily="18" charset="0"/>
                <a:ea typeface="Roboto Slab" pitchFamily="34" charset="-122"/>
                <a:cs typeface="Times New Roman" panose="02020603050405020304" pitchFamily="18" charset="0"/>
              </a:rPr>
              <a:t>Appointment Booking</a:t>
            </a:r>
            <a:endParaRPr lang="en-US" sz="2000" b="1" dirty="0">
              <a:latin typeface="Times New Roman" panose="02020603050405020304" pitchFamily="18" charset="0"/>
              <a:cs typeface="Times New Roman" panose="02020603050405020304" pitchFamily="18" charset="0"/>
            </a:endParaRPr>
          </a:p>
        </p:txBody>
      </p:sp>
      <p:sp>
        <p:nvSpPr>
          <p:cNvPr id="25" name="Text 23"/>
          <p:cNvSpPr/>
          <p:nvPr/>
        </p:nvSpPr>
        <p:spPr>
          <a:xfrm>
            <a:off x="1170005" y="4248775"/>
            <a:ext cx="4560394" cy="1275506"/>
          </a:xfrm>
          <a:prstGeom prst="rect">
            <a:avLst/>
          </a:prstGeom>
          <a:noFill/>
          <a:ln/>
        </p:spPr>
        <p:txBody>
          <a:bodyPr wrap="square" rtlCol="0" anchor="t"/>
          <a:lstStyle/>
          <a:p>
            <a:pPr marL="0" indent="0" algn="l">
              <a:lnSpc>
                <a:spcPts val="2472"/>
              </a:lnSpc>
              <a:buNone/>
            </a:pPr>
            <a:r>
              <a:rPr lang="en-US" dirty="0">
                <a:latin typeface="Times New Roman" panose="02020603050405020304" pitchFamily="18" charset="0"/>
                <a:ea typeface="Roboto" pitchFamily="34" charset="-122"/>
                <a:cs typeface="Times New Roman" panose="02020603050405020304" pitchFamily="18" charset="0"/>
              </a:rPr>
              <a:t>Users can conveniently schedule appointments for their selected services like lab, book a Doctor etc. through the app's intuitive interface.</a:t>
            </a:r>
            <a:endParaRPr lang="en-US" dirty="0">
              <a:latin typeface="Times New Roman" panose="02020603050405020304" pitchFamily="18" charset="0"/>
              <a:cs typeface="Times New Roman" panose="02020603050405020304" pitchFamily="18" charset="0"/>
            </a:endParaRPr>
          </a:p>
        </p:txBody>
      </p:sp>
      <p:sp>
        <p:nvSpPr>
          <p:cNvPr id="28" name="Text 26"/>
          <p:cNvSpPr/>
          <p:nvPr/>
        </p:nvSpPr>
        <p:spPr>
          <a:xfrm>
            <a:off x="7237512" y="6145530"/>
            <a:ext cx="155377" cy="294323"/>
          </a:xfrm>
          <a:prstGeom prst="rect">
            <a:avLst/>
          </a:prstGeom>
          <a:noFill/>
          <a:ln/>
        </p:spPr>
        <p:txBody>
          <a:bodyPr wrap="none" rtlCol="0" anchor="t"/>
          <a:lstStyle/>
          <a:p>
            <a:pPr marL="0" indent="0" algn="ctr">
              <a:lnSpc>
                <a:spcPts val="2317"/>
              </a:lnSpc>
              <a:buNone/>
            </a:pPr>
            <a:endParaRPr lang="en-US" sz="2317" dirty="0"/>
          </a:p>
        </p:txBody>
      </p:sp>
      <p:sp>
        <p:nvSpPr>
          <p:cNvPr id="29" name="Text 27"/>
          <p:cNvSpPr/>
          <p:nvPr/>
        </p:nvSpPr>
        <p:spPr>
          <a:xfrm>
            <a:off x="9101098" y="4940440"/>
            <a:ext cx="2452449" cy="306586"/>
          </a:xfrm>
          <a:prstGeom prst="rect">
            <a:avLst/>
          </a:prstGeom>
          <a:noFill/>
          <a:ln/>
        </p:spPr>
        <p:txBody>
          <a:bodyPr wrap="none" rtlCol="0" anchor="t"/>
          <a:lstStyle/>
          <a:p>
            <a:pPr marL="0" indent="0" algn="ctr">
              <a:lnSpc>
                <a:spcPts val="2414"/>
              </a:lnSpc>
              <a:buNone/>
            </a:pPr>
            <a:r>
              <a:rPr lang="en-US" sz="2000" b="1" dirty="0">
                <a:latin typeface="Times New Roman" panose="02020603050405020304" pitchFamily="18" charset="0"/>
                <a:ea typeface="Roboto Slab" pitchFamily="34" charset="-122"/>
                <a:cs typeface="Times New Roman" panose="02020603050405020304" pitchFamily="18" charset="0"/>
              </a:rPr>
              <a:t>Place order </a:t>
            </a:r>
            <a:endParaRPr lang="en-US" sz="2000" b="1" dirty="0">
              <a:latin typeface="Times New Roman" panose="02020603050405020304" pitchFamily="18" charset="0"/>
              <a:cs typeface="Times New Roman" panose="02020603050405020304" pitchFamily="18" charset="0"/>
            </a:endParaRPr>
          </a:p>
        </p:txBody>
      </p:sp>
      <p:sp>
        <p:nvSpPr>
          <p:cNvPr id="30" name="Text 28"/>
          <p:cNvSpPr/>
          <p:nvPr/>
        </p:nvSpPr>
        <p:spPr>
          <a:xfrm>
            <a:off x="9654362" y="5385271"/>
            <a:ext cx="4279702" cy="1837331"/>
          </a:xfrm>
          <a:prstGeom prst="rect">
            <a:avLst/>
          </a:prstGeom>
          <a:noFill/>
          <a:ln/>
        </p:spPr>
        <p:txBody>
          <a:bodyPr wrap="square" rtlCol="0" anchor="t"/>
          <a:lstStyle/>
          <a:p>
            <a:pPr marL="0" indent="0">
              <a:lnSpc>
                <a:spcPts val="2472"/>
              </a:lnSpc>
              <a:buNone/>
            </a:pPr>
            <a:r>
              <a:rPr lang="en-US" dirty="0">
                <a:latin typeface="Times New Roman" panose="02020603050405020304" pitchFamily="18" charset="0"/>
                <a:ea typeface="Roboto" pitchFamily="34" charset="-122"/>
                <a:cs typeface="Times New Roman" panose="02020603050405020304" pitchFamily="18" charset="0"/>
              </a:rPr>
              <a:t>Secure and seamless order placing options allow users to order medicine and lab test at their door step and handle all their services and orders within the HandyHelper platform.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3248322" y="341309"/>
            <a:ext cx="8133517" cy="695444"/>
          </a:xfrm>
          <a:prstGeom prst="rect">
            <a:avLst/>
          </a:prstGeom>
          <a:noFill/>
          <a:ln/>
        </p:spPr>
        <p:txBody>
          <a:bodyPr wrap="none" rtlCol="0" anchor="t"/>
          <a:lstStyle/>
          <a:p>
            <a:pPr marL="0" indent="0" algn="ctr">
              <a:lnSpc>
                <a:spcPts val="5477"/>
              </a:lnSpc>
              <a:buNone/>
            </a:pPr>
            <a:r>
              <a:rPr lang="en-US" sz="4000" b="1" dirty="0">
                <a:latin typeface="Times New Roman" panose="02020603050405020304" pitchFamily="18" charset="0"/>
                <a:ea typeface="Roboto Slab" pitchFamily="34" charset="-122"/>
                <a:cs typeface="Times New Roman" panose="02020603050405020304" pitchFamily="18" charset="0"/>
              </a:rPr>
              <a:t>HandyHelper App Architecture</a:t>
            </a:r>
            <a:endParaRPr lang="en-US" sz="4000" b="1" dirty="0">
              <a:latin typeface="Times New Roman" panose="02020603050405020304" pitchFamily="18" charset="0"/>
              <a:cs typeface="Times New Roman" panose="02020603050405020304" pitchFamily="18" charset="0"/>
            </a:endParaRPr>
          </a:p>
        </p:txBody>
      </p:sp>
      <p:sp>
        <p:nvSpPr>
          <p:cNvPr id="10" name="Text 6"/>
          <p:cNvSpPr/>
          <p:nvPr/>
        </p:nvSpPr>
        <p:spPr>
          <a:xfrm>
            <a:off x="5400080" y="5002292"/>
            <a:ext cx="3830003" cy="2491978"/>
          </a:xfrm>
          <a:prstGeom prst="rect">
            <a:avLst/>
          </a:prstGeom>
          <a:noFill/>
          <a:ln/>
        </p:spPr>
        <p:txBody>
          <a:bodyPr wrap="square" rtlCol="0" anchor="t"/>
          <a:lstStyle/>
          <a:p>
            <a:pPr marL="0" indent="0" algn="l">
              <a:lnSpc>
                <a:spcPts val="2804"/>
              </a:lnSpc>
              <a:buNone/>
            </a:pPr>
            <a:endParaRPr lang="en-US" sz="1753" dirty="0"/>
          </a:p>
        </p:txBody>
      </p:sp>
      <p:sp>
        <p:nvSpPr>
          <p:cNvPr id="13" name="Text 8"/>
          <p:cNvSpPr/>
          <p:nvPr/>
        </p:nvSpPr>
        <p:spPr>
          <a:xfrm>
            <a:off x="9563933" y="5002292"/>
            <a:ext cx="3830122" cy="2491978"/>
          </a:xfrm>
          <a:prstGeom prst="rect">
            <a:avLst/>
          </a:prstGeom>
          <a:noFill/>
          <a:ln/>
        </p:spPr>
        <p:txBody>
          <a:bodyPr wrap="square" rtlCol="0" anchor="t"/>
          <a:lstStyle/>
          <a:p>
            <a:pPr marL="0" indent="0" algn="l">
              <a:lnSpc>
                <a:spcPts val="2804"/>
              </a:lnSpc>
              <a:buNone/>
            </a:pPr>
            <a:endParaRPr lang="en-US" sz="1753" dirty="0"/>
          </a:p>
        </p:txBody>
      </p:sp>
      <p:sp>
        <p:nvSpPr>
          <p:cNvPr id="16" name="Shape 3"/>
          <p:cNvSpPr/>
          <p:nvPr/>
        </p:nvSpPr>
        <p:spPr>
          <a:xfrm>
            <a:off x="7295614" y="1424648"/>
            <a:ext cx="39172" cy="5983724"/>
          </a:xfrm>
          <a:prstGeom prst="rect">
            <a:avLst/>
          </a:prstGeom>
          <a:solidFill>
            <a:srgbClr val="BBC4DC"/>
          </a:solidFill>
          <a:ln/>
        </p:spPr>
      </p:sp>
      <p:sp>
        <p:nvSpPr>
          <p:cNvPr id="17" name="Shape 4"/>
          <p:cNvSpPr/>
          <p:nvPr/>
        </p:nvSpPr>
        <p:spPr>
          <a:xfrm flipV="1">
            <a:off x="5274560" y="2086510"/>
            <a:ext cx="2021054" cy="45719"/>
          </a:xfrm>
          <a:prstGeom prst="rect">
            <a:avLst/>
          </a:prstGeom>
          <a:solidFill>
            <a:srgbClr val="BBC4DC"/>
          </a:solidFill>
          <a:ln/>
        </p:spPr>
      </p:sp>
      <p:sp>
        <p:nvSpPr>
          <p:cNvPr id="18" name="Shape 4"/>
          <p:cNvSpPr/>
          <p:nvPr/>
        </p:nvSpPr>
        <p:spPr>
          <a:xfrm flipV="1">
            <a:off x="7334786" y="3123000"/>
            <a:ext cx="2021054" cy="45719"/>
          </a:xfrm>
          <a:prstGeom prst="rect">
            <a:avLst/>
          </a:prstGeom>
          <a:solidFill>
            <a:srgbClr val="BBC4DC"/>
          </a:solidFill>
          <a:ln/>
        </p:spPr>
      </p:sp>
      <p:sp>
        <p:nvSpPr>
          <p:cNvPr id="19" name="Shape 4"/>
          <p:cNvSpPr/>
          <p:nvPr/>
        </p:nvSpPr>
        <p:spPr>
          <a:xfrm flipV="1">
            <a:off x="7295614" y="5976839"/>
            <a:ext cx="2021054" cy="45719"/>
          </a:xfrm>
          <a:prstGeom prst="rect">
            <a:avLst/>
          </a:prstGeom>
          <a:solidFill>
            <a:srgbClr val="BBC4DC"/>
          </a:solidFill>
          <a:ln/>
        </p:spPr>
      </p:sp>
      <p:sp>
        <p:nvSpPr>
          <p:cNvPr id="20" name="Shape 4"/>
          <p:cNvSpPr/>
          <p:nvPr/>
        </p:nvSpPr>
        <p:spPr>
          <a:xfrm flipV="1">
            <a:off x="5274560" y="4417179"/>
            <a:ext cx="2021054" cy="45719"/>
          </a:xfrm>
          <a:prstGeom prst="rect">
            <a:avLst/>
          </a:prstGeom>
          <a:solidFill>
            <a:srgbClr val="BBC4DC"/>
          </a:solidFill>
          <a:ln/>
        </p:spPr>
      </p:sp>
      <p:sp>
        <p:nvSpPr>
          <p:cNvPr id="21" name="TextBox 20"/>
          <p:cNvSpPr txBox="1"/>
          <p:nvPr/>
        </p:nvSpPr>
        <p:spPr>
          <a:xfrm>
            <a:off x="762951" y="2280858"/>
            <a:ext cx="4815963"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front-end of the app, responsible for user interaction and display of logo, images, services or products and their information. This layer is designed to be user-friendly, intuitive, and accessible to all.</a:t>
            </a:r>
          </a:p>
        </p:txBody>
      </p:sp>
      <p:sp>
        <p:nvSpPr>
          <p:cNvPr id="22" name="TextBox 21"/>
          <p:cNvSpPr txBox="1"/>
          <p:nvPr/>
        </p:nvSpPr>
        <p:spPr>
          <a:xfrm>
            <a:off x="2435067" y="1909314"/>
            <a:ext cx="289367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User Interface (UI)</a:t>
            </a:r>
          </a:p>
        </p:txBody>
      </p:sp>
      <p:sp>
        <p:nvSpPr>
          <p:cNvPr id="23" name="TextBox 22"/>
          <p:cNvSpPr txBox="1"/>
          <p:nvPr/>
        </p:nvSpPr>
        <p:spPr>
          <a:xfrm>
            <a:off x="762951" y="4594374"/>
            <a:ext cx="453620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Stores and manages all the data used by the app, including user information, service details, and order history. This layer ensures data integrity and security.</a:t>
            </a:r>
          </a:p>
        </p:txBody>
      </p:sp>
      <p:sp>
        <p:nvSpPr>
          <p:cNvPr id="25" name="TextBox 24"/>
          <p:cNvSpPr txBox="1"/>
          <p:nvPr/>
        </p:nvSpPr>
        <p:spPr>
          <a:xfrm>
            <a:off x="9463187" y="3345032"/>
            <a:ext cx="4606723"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Provides the core functionality of the app, processing user requests, managing data, and responding to the services as per the user requirement. This layer ensures the app's performance and reliability.</a:t>
            </a:r>
          </a:p>
        </p:txBody>
      </p:sp>
      <p:sp>
        <p:nvSpPr>
          <p:cNvPr id="27" name="TextBox 26"/>
          <p:cNvSpPr txBox="1"/>
          <p:nvPr/>
        </p:nvSpPr>
        <p:spPr>
          <a:xfrm>
            <a:off x="3170933" y="4222195"/>
            <a:ext cx="249958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 Layer</a:t>
            </a:r>
          </a:p>
        </p:txBody>
      </p:sp>
      <p:sp>
        <p:nvSpPr>
          <p:cNvPr id="28" name="TextBox 27"/>
          <p:cNvSpPr txBox="1"/>
          <p:nvPr/>
        </p:nvSpPr>
        <p:spPr>
          <a:xfrm>
            <a:off x="9368013" y="2945804"/>
            <a:ext cx="218231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Backend Services</a:t>
            </a:r>
          </a:p>
        </p:txBody>
      </p:sp>
      <p:sp>
        <p:nvSpPr>
          <p:cNvPr id="29" name="TextBox 28"/>
          <p:cNvSpPr txBox="1"/>
          <p:nvPr/>
        </p:nvSpPr>
        <p:spPr>
          <a:xfrm>
            <a:off x="9368013" y="6198739"/>
            <a:ext cx="480496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Connects the app to data stored and provides the access of data to authenticated user for their services. This layer allows the app to access and utilize a wide range of functionality</a:t>
            </a:r>
          </a:p>
        </p:txBody>
      </p:sp>
      <p:sp>
        <p:nvSpPr>
          <p:cNvPr id="30" name="TextBox 29"/>
          <p:cNvSpPr txBox="1"/>
          <p:nvPr/>
        </p:nvSpPr>
        <p:spPr>
          <a:xfrm flipH="1">
            <a:off x="9069936" y="5799643"/>
            <a:ext cx="182938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142" y="0"/>
            <a:ext cx="8472668" cy="8229600"/>
          </a:xfrm>
          <a:prstGeom prst="rect">
            <a:avLst/>
          </a:prstGeom>
        </p:spPr>
      </p:pic>
    </p:spTree>
    <p:extLst>
      <p:ext uri="{BB962C8B-B14F-4D97-AF65-F5344CB8AC3E}">
        <p14:creationId xmlns:p14="http://schemas.microsoft.com/office/powerpoint/2010/main" val="184899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14257"/>
            <a:ext cx="14630400" cy="9373583"/>
          </a:xfrm>
          <a:prstGeom prst="rect">
            <a:avLst/>
          </a:prstGeom>
          <a:solidFill>
            <a:srgbClr val="FBFCFE"/>
          </a:solidFill>
          <a:ln/>
        </p:spPr>
      </p:sp>
      <p:pic>
        <p:nvPicPr>
          <p:cNvPr id="6" name="Image 1" descr="preencoded.png"/>
          <p:cNvPicPr>
            <a:picLocks noChangeAspect="1"/>
          </p:cNvPicPr>
          <p:nvPr/>
        </p:nvPicPr>
        <p:blipFill>
          <a:blip r:embed="rId3">
            <a:biLevel thresh="50000"/>
          </a:blip>
          <a:stretch>
            <a:fillRect/>
          </a:stretch>
        </p:blipFill>
        <p:spPr>
          <a:xfrm>
            <a:off x="6064399" y="1000736"/>
            <a:ext cx="791653" cy="791653"/>
          </a:xfrm>
          <a:prstGeom prst="rect">
            <a:avLst/>
          </a:prstGeom>
        </p:spPr>
      </p:pic>
      <p:sp>
        <p:nvSpPr>
          <p:cNvPr id="7" name="Text 3"/>
          <p:cNvSpPr/>
          <p:nvPr/>
        </p:nvSpPr>
        <p:spPr>
          <a:xfrm>
            <a:off x="6900599" y="1227675"/>
            <a:ext cx="2813860" cy="324071"/>
          </a:xfrm>
          <a:prstGeom prst="rect">
            <a:avLst/>
          </a:prstGeom>
          <a:noFill/>
          <a:ln/>
        </p:spPr>
        <p:txBody>
          <a:bodyPr wrap="none" rtlCol="0" anchor="t"/>
          <a:lstStyle/>
          <a:p>
            <a:pPr marL="0" indent="0">
              <a:lnSpc>
                <a:spcPts val="2126"/>
              </a:lnSpc>
              <a:buNone/>
            </a:pPr>
            <a:r>
              <a:rPr lang="en-US" sz="2400" b="1" dirty="0">
                <a:latin typeface="Times New Roman" panose="02020603050405020304" pitchFamily="18" charset="0"/>
                <a:ea typeface="Roboto Slab" pitchFamily="34" charset="-122"/>
                <a:cs typeface="Times New Roman" panose="02020603050405020304" pitchFamily="18" charset="0"/>
              </a:rPr>
              <a:t>Android Studio</a:t>
            </a:r>
            <a:endParaRPr lang="en-US" sz="2400" b="1" dirty="0">
              <a:latin typeface="Times New Roman" panose="02020603050405020304" pitchFamily="18" charset="0"/>
              <a:cs typeface="Times New Roman" panose="02020603050405020304" pitchFamily="18" charset="0"/>
            </a:endParaRPr>
          </a:p>
        </p:txBody>
      </p:sp>
      <p:sp>
        <p:nvSpPr>
          <p:cNvPr id="5" name="Text 2"/>
          <p:cNvSpPr/>
          <p:nvPr/>
        </p:nvSpPr>
        <p:spPr>
          <a:xfrm>
            <a:off x="6729800" y="270523"/>
            <a:ext cx="6657200" cy="540068"/>
          </a:xfrm>
          <a:prstGeom prst="rect">
            <a:avLst/>
          </a:prstGeom>
          <a:noFill/>
          <a:ln/>
        </p:spPr>
        <p:txBody>
          <a:bodyPr wrap="none" rtlCol="0" anchor="t"/>
          <a:lstStyle/>
          <a:p>
            <a:pPr marL="0" indent="0" algn="ctr">
              <a:lnSpc>
                <a:spcPts val="4253"/>
              </a:lnSpc>
              <a:buNone/>
            </a:pPr>
            <a:r>
              <a:rPr lang="en-US" sz="4000" b="1" dirty="0">
                <a:latin typeface="Times New Roman" panose="02020603050405020304" pitchFamily="18" charset="0"/>
                <a:ea typeface="Roboto Slab" pitchFamily="34" charset="-122"/>
                <a:cs typeface="Times New Roman" panose="02020603050405020304" pitchFamily="18" charset="0"/>
              </a:rPr>
              <a:t>Tools and Technology Used</a:t>
            </a:r>
            <a:endParaRPr lang="en-US" sz="4000" b="1"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4">
            <a:biLevel thresh="50000"/>
          </a:blip>
          <a:stretch>
            <a:fillRect/>
          </a:stretch>
        </p:blipFill>
        <p:spPr>
          <a:xfrm>
            <a:off x="6064399" y="3282433"/>
            <a:ext cx="791653" cy="791653"/>
          </a:xfrm>
          <a:prstGeom prst="rect">
            <a:avLst/>
          </a:prstGeom>
        </p:spPr>
      </p:pic>
      <p:sp>
        <p:nvSpPr>
          <p:cNvPr id="11" name="Text 6"/>
          <p:cNvSpPr/>
          <p:nvPr/>
        </p:nvSpPr>
        <p:spPr>
          <a:xfrm>
            <a:off x="5582093" y="4213650"/>
            <a:ext cx="8443469" cy="1225015"/>
          </a:xfrm>
          <a:prstGeom prst="rect">
            <a:avLst/>
          </a:prstGeom>
          <a:noFill/>
          <a:ln/>
        </p:spPr>
        <p:txBody>
          <a:bodyPr wrap="square" rtlCol="0" anchor="t"/>
          <a:lstStyle/>
          <a:p>
            <a:pPr marL="0" indent="0" algn="l">
              <a:lnSpc>
                <a:spcPts val="2177"/>
              </a:lnSpc>
              <a:buNone/>
            </a:pPr>
            <a:r>
              <a:rPr lang="en-US" sz="2200" dirty="0">
                <a:latin typeface="Times New Roman" panose="02020603050405020304" pitchFamily="18" charset="0"/>
                <a:ea typeface="Roboto" pitchFamily="34" charset="-122"/>
                <a:cs typeface="Times New Roman" panose="02020603050405020304" pitchFamily="18" charset="0"/>
              </a:rPr>
              <a:t>The app is primarily built using the Java programming language, a robust and widely-adopted language for Android app development, providing a stable and reliable foundation for the platform.</a:t>
            </a:r>
            <a:endParaRPr lang="en-US" sz="2200" dirty="0">
              <a:latin typeface="Times New Roman" panose="02020603050405020304" pitchFamily="18" charset="0"/>
              <a:cs typeface="Times New Roman" panose="02020603050405020304" pitchFamily="18" charset="0"/>
            </a:endParaRPr>
          </a:p>
        </p:txBody>
      </p:sp>
      <p:sp>
        <p:nvSpPr>
          <p:cNvPr id="10" name="Text 5"/>
          <p:cNvSpPr/>
          <p:nvPr/>
        </p:nvSpPr>
        <p:spPr>
          <a:xfrm>
            <a:off x="7010224" y="3436296"/>
            <a:ext cx="2160270" cy="373314"/>
          </a:xfrm>
          <a:prstGeom prst="rect">
            <a:avLst/>
          </a:prstGeom>
          <a:noFill/>
          <a:ln/>
        </p:spPr>
        <p:txBody>
          <a:bodyPr wrap="none" rtlCol="0" anchor="t"/>
          <a:lstStyle/>
          <a:p>
            <a:pPr marL="0" indent="0" algn="l">
              <a:lnSpc>
                <a:spcPts val="2126"/>
              </a:lnSpc>
              <a:buNone/>
            </a:pPr>
            <a:r>
              <a:rPr lang="en-US" sz="2400" b="1" dirty="0">
                <a:latin typeface="Times New Roman" panose="02020603050405020304" pitchFamily="18" charset="0"/>
                <a:ea typeface="Roboto Slab" pitchFamily="34" charset="-122"/>
                <a:cs typeface="Times New Roman" panose="02020603050405020304" pitchFamily="18" charset="0"/>
              </a:rPr>
              <a:t>Java</a:t>
            </a:r>
            <a:endParaRPr lang="en-US" sz="2400" b="1" dirty="0">
              <a:latin typeface="Times New Roman" panose="02020603050405020304" pitchFamily="18" charset="0"/>
              <a:cs typeface="Times New Roman" panose="02020603050405020304" pitchFamily="18" charset="0"/>
            </a:endParaRPr>
          </a:p>
        </p:txBody>
      </p:sp>
      <p:sp>
        <p:nvSpPr>
          <p:cNvPr id="8" name="Text 4"/>
          <p:cNvSpPr/>
          <p:nvPr/>
        </p:nvSpPr>
        <p:spPr>
          <a:xfrm>
            <a:off x="5582093" y="2021879"/>
            <a:ext cx="8488313" cy="1199265"/>
          </a:xfrm>
          <a:prstGeom prst="rect">
            <a:avLst/>
          </a:prstGeom>
          <a:noFill/>
          <a:ln/>
        </p:spPr>
        <p:txBody>
          <a:bodyPr wrap="square" rtlCol="0" anchor="t"/>
          <a:lstStyle/>
          <a:p>
            <a:pPr marL="0" indent="0" algn="l">
              <a:lnSpc>
                <a:spcPts val="2177"/>
              </a:lnSpc>
              <a:buNone/>
            </a:pPr>
            <a:r>
              <a:rPr lang="en-US" sz="2200" dirty="0">
                <a:latin typeface="Times New Roman" panose="02020603050405020304" pitchFamily="18" charset="0"/>
                <a:ea typeface="Roboto" pitchFamily="34" charset="-122"/>
                <a:cs typeface="Times New Roman" panose="02020603050405020304" pitchFamily="18" charset="0"/>
              </a:rPr>
              <a:t>The HandyHelper app is developed using Android Studio, the official Integrated Development Environment (IDE) for Android app development, ensuring seamless integration and optimization for the Android platform.</a:t>
            </a:r>
            <a:endParaRPr lang="en-US" sz="2200" dirty="0">
              <a:latin typeface="Times New Roman" panose="02020603050405020304" pitchFamily="18" charset="0"/>
              <a:cs typeface="Times New Roman" panose="02020603050405020304" pitchFamily="18" charset="0"/>
            </a:endParaRPr>
          </a:p>
        </p:txBody>
      </p:sp>
      <p:pic>
        <p:nvPicPr>
          <p:cNvPr id="15" name="Image 4" descr="preencoded.png"/>
          <p:cNvPicPr>
            <a:picLocks noChangeAspect="1"/>
          </p:cNvPicPr>
          <p:nvPr/>
        </p:nvPicPr>
        <p:blipFill>
          <a:blip r:embed="rId5">
            <a:biLevel thresh="50000"/>
          </a:blip>
          <a:stretch>
            <a:fillRect/>
          </a:stretch>
        </p:blipFill>
        <p:spPr>
          <a:xfrm>
            <a:off x="6064961" y="5434030"/>
            <a:ext cx="791091" cy="791091"/>
          </a:xfrm>
          <a:prstGeom prst="rect">
            <a:avLst/>
          </a:prstGeom>
        </p:spPr>
      </p:pic>
      <p:sp>
        <p:nvSpPr>
          <p:cNvPr id="17" name="Text 10"/>
          <p:cNvSpPr/>
          <p:nvPr/>
        </p:nvSpPr>
        <p:spPr>
          <a:xfrm>
            <a:off x="5613991" y="6505920"/>
            <a:ext cx="8384733" cy="1072990"/>
          </a:xfrm>
          <a:prstGeom prst="rect">
            <a:avLst/>
          </a:prstGeom>
          <a:noFill/>
          <a:ln/>
        </p:spPr>
        <p:txBody>
          <a:bodyPr wrap="square" rtlCol="0" anchor="t"/>
          <a:lstStyle/>
          <a:p>
            <a:pPr marL="0" indent="0" algn="l">
              <a:lnSpc>
                <a:spcPts val="2177"/>
              </a:lnSpc>
              <a:buNone/>
            </a:pPr>
            <a:r>
              <a:rPr lang="en-US" sz="2200" dirty="0">
                <a:latin typeface="Times New Roman" panose="02020603050405020304" pitchFamily="18" charset="0"/>
                <a:ea typeface="Roboto" pitchFamily="34" charset="-122"/>
                <a:cs typeface="Times New Roman" panose="02020603050405020304" pitchFamily="18" charset="0"/>
              </a:rPr>
              <a:t>The app integrates with databases to securely store user data and preferences, enabling personalized recommendations and a seamless user experience.</a:t>
            </a:r>
            <a:endParaRPr lang="en-US" sz="2200" dirty="0">
              <a:latin typeface="Times New Roman" panose="02020603050405020304" pitchFamily="18" charset="0"/>
              <a:cs typeface="Times New Roman" panose="02020603050405020304" pitchFamily="18" charset="0"/>
            </a:endParaRPr>
          </a:p>
        </p:txBody>
      </p:sp>
      <p:sp>
        <p:nvSpPr>
          <p:cNvPr id="16" name="Text 9"/>
          <p:cNvSpPr/>
          <p:nvPr/>
        </p:nvSpPr>
        <p:spPr>
          <a:xfrm>
            <a:off x="7010224" y="5695042"/>
            <a:ext cx="2924175" cy="409069"/>
          </a:xfrm>
          <a:prstGeom prst="rect">
            <a:avLst/>
          </a:prstGeom>
          <a:noFill/>
          <a:ln/>
        </p:spPr>
        <p:txBody>
          <a:bodyPr wrap="none" rtlCol="0" anchor="t"/>
          <a:lstStyle/>
          <a:p>
            <a:pPr marL="0" indent="0" algn="l">
              <a:lnSpc>
                <a:spcPts val="2126"/>
              </a:lnSpc>
              <a:buNone/>
            </a:pPr>
            <a:r>
              <a:rPr lang="en-US" sz="2400" b="1" dirty="0">
                <a:latin typeface="Times New Roman" panose="02020603050405020304" pitchFamily="18" charset="0"/>
                <a:ea typeface="Roboto Slab" pitchFamily="34" charset="-122"/>
                <a:cs typeface="Times New Roman" panose="02020603050405020304" pitchFamily="18" charset="0"/>
              </a:rPr>
              <a:t>Database Integration</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50" y="122860"/>
            <a:ext cx="3801874" cy="8003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1"/>
            <a:ext cx="14630400" cy="9387839"/>
          </a:xfrm>
          <a:prstGeom prst="rect">
            <a:avLst/>
          </a:prstGeom>
          <a:solidFill>
            <a:srgbClr val="FBFCFE"/>
          </a:solidFill>
          <a:ln/>
        </p:spPr>
      </p:sp>
      <p:sp>
        <p:nvSpPr>
          <p:cNvPr id="5" name="Text 2"/>
          <p:cNvSpPr/>
          <p:nvPr/>
        </p:nvSpPr>
        <p:spPr>
          <a:xfrm>
            <a:off x="54288" y="39156"/>
            <a:ext cx="14521817" cy="540068"/>
          </a:xfrm>
          <a:prstGeom prst="rect">
            <a:avLst/>
          </a:prstGeom>
          <a:noFill/>
          <a:ln/>
        </p:spPr>
        <p:txBody>
          <a:bodyPr wrap="none" rtlCol="0" anchor="t"/>
          <a:lstStyle/>
          <a:p>
            <a:pPr algn="ctr">
              <a:lnSpc>
                <a:spcPts val="4253"/>
              </a:lnSpc>
            </a:pPr>
            <a:r>
              <a:rPr lang="en-US" sz="3600" b="1" dirty="0">
                <a:latin typeface="Times New Roman" panose="02020603050405020304" pitchFamily="18" charset="0"/>
                <a:ea typeface="Roboto Slab" pitchFamily="34" charset="-122"/>
                <a:cs typeface="Times New Roman" panose="02020603050405020304" pitchFamily="18" charset="0"/>
              </a:rPr>
              <a:t>Team Member and Contribution &amp; </a:t>
            </a:r>
            <a:r>
              <a:rPr lang="en-IN" sz="3600" b="1" dirty="0">
                <a:latin typeface="Times New Roman" panose="02020603050405020304" pitchFamily="18" charset="0"/>
                <a:cs typeface="Times New Roman" panose="02020603050405020304" pitchFamily="18" charset="0"/>
              </a:rPr>
              <a:t>Team Name - “Learning League”</a:t>
            </a:r>
          </a:p>
          <a:p>
            <a:pPr marL="0" indent="0" algn="ctr">
              <a:lnSpc>
                <a:spcPts val="4253"/>
              </a:lnSpc>
              <a:buNone/>
            </a:pPr>
            <a:endParaRPr lang="en-US" sz="3600"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17641288"/>
              </p:ext>
            </p:extLst>
          </p:nvPr>
        </p:nvGraphicFramePr>
        <p:xfrm>
          <a:off x="607669" y="937420"/>
          <a:ext cx="13415059" cy="7174504"/>
        </p:xfrm>
        <a:graphic>
          <a:graphicData uri="http://schemas.openxmlformats.org/drawingml/2006/table">
            <a:tbl>
              <a:tblPr firstRow="1" bandRow="1">
                <a:tableStyleId>{5940675A-B579-460E-94D1-54222C63F5DA}</a:tableStyleId>
              </a:tblPr>
              <a:tblGrid>
                <a:gridCol w="2268638">
                  <a:extLst>
                    <a:ext uri="{9D8B030D-6E8A-4147-A177-3AD203B41FA5}">
                      <a16:colId xmlns:a16="http://schemas.microsoft.com/office/drawing/2014/main" val="1990237548"/>
                    </a:ext>
                  </a:extLst>
                </a:gridCol>
                <a:gridCol w="2772139">
                  <a:extLst>
                    <a:ext uri="{9D8B030D-6E8A-4147-A177-3AD203B41FA5}">
                      <a16:colId xmlns:a16="http://schemas.microsoft.com/office/drawing/2014/main" val="3460789033"/>
                    </a:ext>
                  </a:extLst>
                </a:gridCol>
                <a:gridCol w="8374282">
                  <a:extLst>
                    <a:ext uri="{9D8B030D-6E8A-4147-A177-3AD203B41FA5}">
                      <a16:colId xmlns:a16="http://schemas.microsoft.com/office/drawing/2014/main" val="4099437833"/>
                    </a:ext>
                  </a:extLst>
                </a:gridCol>
              </a:tblGrid>
              <a:tr h="1828270">
                <a:tc>
                  <a:txBody>
                    <a:bodyPr/>
                    <a:lstStyle/>
                    <a:p>
                      <a:pPr algn="ctr"/>
                      <a:r>
                        <a:rPr lang="en-IN" sz="2000" b="1" dirty="0" err="1">
                          <a:latin typeface="Times New Roman" panose="02020603050405020304" pitchFamily="18" charset="0"/>
                          <a:cs typeface="Times New Roman" panose="02020603050405020304" pitchFamily="18" charset="0"/>
                        </a:rPr>
                        <a:t>Heer</a:t>
                      </a:r>
                      <a:r>
                        <a:rPr lang="en-IN" sz="2000" b="1" dirty="0">
                          <a:latin typeface="Times New Roman" panose="02020603050405020304" pitchFamily="18" charset="0"/>
                          <a:cs typeface="Times New Roman" panose="02020603050405020304" pitchFamily="18" charset="0"/>
                        </a:rPr>
                        <a:t> Patel</a:t>
                      </a:r>
                    </a:p>
                    <a:p>
                      <a:pPr algn="ctr"/>
                      <a:r>
                        <a:rPr lang="en-IN" sz="2000" dirty="0">
                          <a:latin typeface="Times New Roman" panose="02020603050405020304" pitchFamily="18" charset="0"/>
                          <a:cs typeface="Times New Roman" panose="02020603050405020304" pitchFamily="18" charset="0"/>
                        </a:rPr>
                        <a:t>[Team</a:t>
                      </a:r>
                      <a:r>
                        <a:rPr lang="en-IN" sz="2000" baseline="0" dirty="0">
                          <a:latin typeface="Times New Roman" panose="02020603050405020304" pitchFamily="18" charset="0"/>
                          <a:cs typeface="Times New Roman" panose="02020603050405020304" pitchFamily="18" charset="0"/>
                        </a:rPr>
                        <a:t> Leader]</a:t>
                      </a:r>
                      <a:endParaRPr lang="en-IN" sz="2400" dirty="0">
                        <a:latin typeface="Times New Roman" panose="02020603050405020304" pitchFamily="18" charset="0"/>
                        <a:cs typeface="Times New Roman" panose="02020603050405020304" pitchFamily="18" charset="0"/>
                      </a:endParaRPr>
                    </a:p>
                  </a:txBody>
                  <a:tcPr/>
                </a:tc>
                <a:tc>
                  <a:txBody>
                    <a:bodyPr/>
                    <a:lstStyle/>
                    <a:p>
                      <a:pPr algn="l"/>
                      <a:r>
                        <a:rPr lang="en-IN" sz="2000" dirty="0">
                          <a:latin typeface="Times New Roman" panose="02020603050405020304" pitchFamily="18" charset="0"/>
                          <a:cs typeface="Times New Roman" panose="02020603050405020304" pitchFamily="18" charset="0"/>
                        </a:rPr>
                        <a:t>Project Manager and created other Documents need</a:t>
                      </a:r>
                      <a:r>
                        <a:rPr lang="en-IN" sz="2000" baseline="0" dirty="0">
                          <a:latin typeface="Times New Roman" panose="02020603050405020304" pitchFamily="18" charset="0"/>
                          <a:cs typeface="Times New Roman" panose="02020603050405020304" pitchFamily="18" charset="0"/>
                        </a:rPr>
                        <a:t> for Submission</a:t>
                      </a:r>
                      <a:endParaRPr lang="en-IN" sz="200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Defined the projects map,</a:t>
                      </a:r>
                      <a:r>
                        <a:rPr lang="en-US" sz="2000"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plan with timelines, milestones, and deliverables</a:t>
                      </a:r>
                      <a:r>
                        <a:rPr lang="en-US" sz="2000"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ensured that the app met the needs of its target users.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Coordinated team meetings and facilitated communication between team members.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Created Diagrams</a:t>
                      </a:r>
                      <a:r>
                        <a:rPr lang="en-US" sz="2000" baseline="0" dirty="0">
                          <a:latin typeface="Times New Roman" panose="02020603050405020304" pitchFamily="18" charset="0"/>
                          <a:cs typeface="Times New Roman" panose="02020603050405020304" pitchFamily="18" charset="0"/>
                        </a:rPr>
                        <a:t> and the needed images, flowcharts and gathered needed information for Presentation.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8360252"/>
                  </a:ext>
                </a:extLst>
              </a:tr>
              <a:tr h="2023384">
                <a:tc>
                  <a:txBody>
                    <a:bodyPr/>
                    <a:lstStyle/>
                    <a:p>
                      <a:pPr algn="ctr"/>
                      <a:r>
                        <a:rPr lang="en-IN" sz="2000" b="1" dirty="0" err="1">
                          <a:latin typeface="Times New Roman" panose="02020603050405020304" pitchFamily="18" charset="0"/>
                          <a:cs typeface="Times New Roman" panose="02020603050405020304" pitchFamily="18" charset="0"/>
                        </a:rPr>
                        <a:t>Bansari</a:t>
                      </a:r>
                      <a:r>
                        <a:rPr lang="en-IN" sz="2000" b="1" dirty="0">
                          <a:latin typeface="Times New Roman" panose="02020603050405020304" pitchFamily="18" charset="0"/>
                          <a:cs typeface="Times New Roman" panose="02020603050405020304" pitchFamily="18" charset="0"/>
                        </a:rPr>
                        <a:t> Patel</a:t>
                      </a:r>
                    </a:p>
                  </a:txBody>
                  <a:tcPr/>
                </a:tc>
                <a:tc>
                  <a:txBody>
                    <a:bodyPr/>
                    <a:lstStyle/>
                    <a:p>
                      <a:pPr algn="l"/>
                      <a:r>
                        <a:rPr lang="en-IN" sz="2000" dirty="0">
                          <a:latin typeface="Times New Roman" panose="02020603050405020304" pitchFamily="18" charset="0"/>
                          <a:cs typeface="Times New Roman" panose="02020603050405020304" pitchFamily="18" charset="0"/>
                        </a:rPr>
                        <a:t>UI/UX Designer</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Lead Developer</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Designed the user interface and user experience to ensure a seamless and intuitive user experience</a:t>
                      </a:r>
                      <a:r>
                        <a:rPr lang="en-US" sz="2000" baseline="0" dirty="0">
                          <a:latin typeface="Times New Roman" panose="02020603050405020304" pitchFamily="18" charset="0"/>
                          <a:cs typeface="Times New Roman" panose="02020603050405020304" pitchFamily="18" charset="0"/>
                        </a:rPr>
                        <a:t> for Education and Housing Module.</a:t>
                      </a:r>
                    </a:p>
                    <a:p>
                      <a:pPr marL="342900" indent="-342900" algn="l">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Designed the Logo and theme of the app</a:t>
                      </a:r>
                      <a:endParaRPr lang="en-US" sz="2000" dirty="0">
                        <a:latin typeface="Times New Roman" panose="02020603050405020304" pitchFamily="18" charset="0"/>
                        <a:cs typeface="Times New Roman" panose="02020603050405020304" pitchFamily="18" charset="0"/>
                      </a:endParaRP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Responsible for the overall architecture and development of the</a:t>
                      </a:r>
                      <a:r>
                        <a:rPr lang="en-US" sz="2000" baseline="0" dirty="0">
                          <a:latin typeface="Times New Roman" panose="02020603050405020304" pitchFamily="18" charset="0"/>
                          <a:cs typeface="Times New Roman" panose="02020603050405020304" pitchFamily="18" charset="0"/>
                        </a:rPr>
                        <a:t> Education and Housing Module.</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Did research and Created report on the App.</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1462240"/>
                  </a:ext>
                </a:extLst>
              </a:tr>
              <a:tr h="1145894">
                <a:tc>
                  <a:txBody>
                    <a:bodyPr/>
                    <a:lstStyle/>
                    <a:p>
                      <a:pPr algn="ctr"/>
                      <a:r>
                        <a:rPr lang="en-IN" sz="2000" b="1" dirty="0" err="1">
                          <a:latin typeface="Times New Roman" panose="02020603050405020304" pitchFamily="18" charset="0"/>
                          <a:cs typeface="Times New Roman" panose="02020603050405020304" pitchFamily="18" charset="0"/>
                        </a:rPr>
                        <a:t>Jainil</a:t>
                      </a:r>
                      <a:r>
                        <a:rPr lang="en-IN" sz="2000" b="1" dirty="0">
                          <a:latin typeface="Times New Roman" panose="02020603050405020304" pitchFamily="18" charset="0"/>
                          <a:cs typeface="Times New Roman" panose="02020603050405020304" pitchFamily="18" charset="0"/>
                        </a:rPr>
                        <a:t> Patel</a:t>
                      </a:r>
                    </a:p>
                  </a:txBody>
                  <a:tcPr/>
                </a:tc>
                <a:tc>
                  <a:txBody>
                    <a:bodyPr/>
                    <a:lstStyle/>
                    <a:p>
                      <a:pPr algn="l"/>
                      <a:r>
                        <a:rPr lang="en-IN" sz="2000" dirty="0">
                          <a:latin typeface="Times New Roman" panose="02020603050405020304" pitchFamily="18" charset="0"/>
                          <a:cs typeface="Times New Roman" panose="02020603050405020304" pitchFamily="18" charset="0"/>
                        </a:rPr>
                        <a:t>UI/UX Designer</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Lead Developer</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Designed the user interface and user experience to ensure a seamless and intuitive user experience</a:t>
                      </a:r>
                      <a:r>
                        <a:rPr lang="en-US" sz="2000" baseline="0" dirty="0">
                          <a:latin typeface="Times New Roman" panose="02020603050405020304" pitchFamily="18" charset="0"/>
                          <a:cs typeface="Times New Roman" panose="02020603050405020304" pitchFamily="18" charset="0"/>
                        </a:rPr>
                        <a:t> for Healthcare Module.</a:t>
                      </a:r>
                      <a:endParaRPr lang="en-US" sz="2000" dirty="0">
                        <a:latin typeface="Times New Roman" panose="02020603050405020304" pitchFamily="18" charset="0"/>
                        <a:cs typeface="Times New Roman" panose="02020603050405020304" pitchFamily="18" charset="0"/>
                      </a:endParaRP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Responsible for the overall architecture and development of the Healthcare</a:t>
                      </a:r>
                      <a:r>
                        <a:rPr lang="en-US" sz="2000" baseline="0" dirty="0">
                          <a:latin typeface="Times New Roman" panose="02020603050405020304" pitchFamily="18" charset="0"/>
                          <a:cs typeface="Times New Roman" panose="02020603050405020304" pitchFamily="18" charset="0"/>
                        </a:rPr>
                        <a:t> Module.</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Did the database connectivity and developed the login and register activity with authentication and validation.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5442149"/>
                  </a:ext>
                </a:extLst>
              </a:tr>
              <a:tr h="799868">
                <a:tc>
                  <a:txBody>
                    <a:bodyPr/>
                    <a:lstStyle/>
                    <a:p>
                      <a:pPr algn="ctr"/>
                      <a:r>
                        <a:rPr lang="en-IN" sz="2000" b="1" dirty="0" err="1">
                          <a:latin typeface="Times New Roman" panose="02020603050405020304" pitchFamily="18" charset="0"/>
                          <a:cs typeface="Times New Roman" panose="02020603050405020304" pitchFamily="18" charset="0"/>
                        </a:rPr>
                        <a:t>Aayushi</a:t>
                      </a:r>
                      <a:r>
                        <a:rPr lang="en-IN" sz="2000" b="1" baseline="0" dirty="0">
                          <a:latin typeface="Times New Roman" panose="02020603050405020304" pitchFamily="18" charset="0"/>
                          <a:cs typeface="Times New Roman" panose="02020603050405020304" pitchFamily="18" charset="0"/>
                        </a:rPr>
                        <a:t> </a:t>
                      </a:r>
                      <a:r>
                        <a:rPr lang="en-IN" sz="2000" b="1" baseline="0" dirty="0" err="1">
                          <a:latin typeface="Times New Roman" panose="02020603050405020304" pitchFamily="18" charset="0"/>
                          <a:cs typeface="Times New Roman" panose="02020603050405020304" pitchFamily="18" charset="0"/>
                        </a:rPr>
                        <a:t>Singhala</a:t>
                      </a:r>
                      <a:endParaRPr lang="en-IN" sz="2000" b="1" dirty="0">
                        <a:latin typeface="Times New Roman" panose="02020603050405020304" pitchFamily="18" charset="0"/>
                        <a:cs typeface="Times New Roman" panose="02020603050405020304" pitchFamily="18" charset="0"/>
                      </a:endParaRPr>
                    </a:p>
                  </a:txBody>
                  <a:tcPr/>
                </a:tc>
                <a:tc>
                  <a:txBody>
                    <a:bodyPr/>
                    <a:lstStyle/>
                    <a:p>
                      <a:pPr algn="l"/>
                      <a:r>
                        <a:rPr lang="en-IN" sz="2000" dirty="0">
                          <a:latin typeface="Times New Roman" panose="02020603050405020304" pitchFamily="18" charset="0"/>
                          <a:cs typeface="Times New Roman" panose="02020603050405020304" pitchFamily="18" charset="0"/>
                        </a:rPr>
                        <a:t>Data Analyst and</a:t>
                      </a:r>
                      <a:r>
                        <a:rPr lang="en-IN" sz="2000" baseline="0" dirty="0">
                          <a:latin typeface="Times New Roman" panose="02020603050405020304" pitchFamily="18" charset="0"/>
                          <a:cs typeface="Times New Roman" panose="02020603050405020304" pitchFamily="18" charset="0"/>
                        </a:rPr>
                        <a:t> Market analyst </a:t>
                      </a:r>
                      <a:endParaRPr lang="en-IN" sz="200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Collected and analyzed user data to identify trends and opportunities for improvement.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Researched on the competitors and app existing in the market and gathered details about the project.</a:t>
                      </a:r>
                    </a:p>
                  </a:txBody>
                  <a:tcPr/>
                </a:tc>
                <a:extLst>
                  <a:ext uri="{0D108BD9-81ED-4DB2-BD59-A6C34878D82A}">
                    <a16:rowId xmlns:a16="http://schemas.microsoft.com/office/drawing/2014/main" val="4152645951"/>
                  </a:ext>
                </a:extLst>
              </a:tr>
            </a:tbl>
          </a:graphicData>
        </a:graphic>
      </p:graphicFrame>
    </p:spTree>
    <p:extLst>
      <p:ext uri="{BB962C8B-B14F-4D97-AF65-F5344CB8AC3E}">
        <p14:creationId xmlns:p14="http://schemas.microsoft.com/office/powerpoint/2010/main" val="366793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1288</Words>
  <Application>Microsoft Office PowerPoint</Application>
  <PresentationFormat>Custom</PresentationFormat>
  <Paragraphs>106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 Slab</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Jainil Patel</cp:lastModifiedBy>
  <cp:revision>47</cp:revision>
  <dcterms:created xsi:type="dcterms:W3CDTF">2024-07-04T09:34:44Z</dcterms:created>
  <dcterms:modified xsi:type="dcterms:W3CDTF">2024-07-14T15:03:45Z</dcterms:modified>
</cp:coreProperties>
</file>