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 Medium"/>
      <p:regular r:id="rId14"/>
      <p:bold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 SemiBold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2F3295-1EC7-4373-BD33-EFDF758CCC14}">
  <a:tblStyle styleId="{A52F3295-1EC7-4373-BD33-EFDF758CC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SemiBo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OswaldSemiBold-bold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OswaldMedium-bold.fntdata"/><Relationship Id="rId14" Type="http://schemas.openxmlformats.org/officeDocument/2006/relationships/font" Target="fonts/OswaldMedium-regular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b271a5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b271a5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b271a51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b271a51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b271a51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b271a51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b271a51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b271a51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b271a516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b271a516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b271a51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ab271a51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urcemaking.com/design_patterns/null_ob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null-object-design-patter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urcemaking.com/design_patterns/null_ob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null-object-design-patter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factoring.guru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www.geeksforgeeks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Behavioural Design Patterns:</a:t>
            </a:r>
            <a:endParaRPr sz="4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20"/>
              <a:t>Null Object</a:t>
            </a:r>
            <a:endParaRPr sz="45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3963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Sanketh B Prabhu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9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Null Object</a:t>
            </a:r>
            <a:endParaRPr b="1" sz="33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50100"/>
            <a:ext cx="8520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It is used to encapsulate the absence of an object by providing a substitutable alternative that offers suitable default do nothing behavior</a:t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Oswald SemiBold"/>
                <a:ea typeface="Oswald SemiBold"/>
                <a:cs typeface="Oswald SemiBold"/>
                <a:sym typeface="Oswald SemiBold"/>
              </a:rPr>
              <a:t>Given that an object reference may be optionally null, the absence of an object can be difficult to treat transparently</a:t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Null Object will be used where the null value is to be checked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14925" y="4716200"/>
            <a:ext cx="35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https://sourcemaking.com/design_patterns/null_object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/>
              <a:t>Null Object(Contd.)</a:t>
            </a:r>
            <a:endParaRPr b="1" sz="33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664100"/>
            <a:ext cx="8520600" cy="4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This is achieved by using instances of a </a:t>
            </a:r>
            <a:r>
              <a:rPr lang="en-GB">
                <a:solidFill>
                  <a:srgbClr val="0000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concrete class that implements a known interface, instead of null references</a:t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Abstract class- specifies various operations to be done</a:t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Oswald SemiBold"/>
              <a:buChar char="●"/>
            </a:pPr>
            <a:r>
              <a:rPr lang="en-GB">
                <a:solidFill>
                  <a:srgbClr val="0000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Concrete classes- extends the abstract class</a:t>
            </a:r>
            <a:endParaRPr>
              <a:solidFill>
                <a:srgbClr val="0000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850" y="728404"/>
            <a:ext cx="4194303" cy="19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811325" y="4716200"/>
            <a:ext cx="37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https://www.geeksforgeeks.org/null-object-design-pattern/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Null Object</a:t>
            </a:r>
            <a:r>
              <a:rPr b="1" lang="en-GB" sz="2800"/>
              <a:t> Applicability</a:t>
            </a:r>
            <a:endParaRPr b="1" sz="28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When an object requires a collaborator.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swald SemiBold"/>
              <a:buChar char="●"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When some collaborator instances should do nothing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Oswald SemiBold"/>
              <a:buChar char="●"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When handling of null has to be abstracted away from the client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014925" y="4716200"/>
            <a:ext cx="35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https://sourcemaking.com/design_patterns/null_object</a:t>
            </a: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Null Object</a:t>
            </a:r>
            <a:r>
              <a:rPr b="1" lang="en-GB" sz="2800"/>
              <a:t> Advantages and Disadvantages</a:t>
            </a:r>
            <a:endParaRPr b="1" sz="2800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684613" y="8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{A52F3295-1EC7-4373-BD33-EFDF758CCC14}</a:tableStyleId>
              </a:tblPr>
              <a:tblGrid>
                <a:gridCol w="3480175"/>
                <a:gridCol w="4333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highlight>
                            <a:schemeClr val="dk1"/>
                          </a:highlight>
                          <a:latin typeface="Oswald"/>
                          <a:ea typeface="Oswald"/>
                          <a:cs typeface="Oswald"/>
                          <a:sym typeface="Oswald"/>
                        </a:rPr>
                        <a:t>Disadvantages</a:t>
                      </a:r>
                      <a:endParaRPr b="1" sz="1800">
                        <a:highlight>
                          <a:schemeClr val="dk1"/>
                        </a:highlight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55300">
                <a:tc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It defines class hierarchies consisting of real objects and null objects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It </a:t>
                      </a: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Can be difficult to implement if various clients do not agree on how the null object should do nothing as when your AbstractObject interface is not well defined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75">
                <a:tc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2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It makes the client code simple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2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Can necessitate creating a new NullObject class for every new AbstractObject class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900">
                <a:tc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3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Reduction of coupling between various components of a program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78175">
                <a:tc>
                  <a:txBody>
                    <a:bodyPr/>
                    <a:lstStyle/>
                    <a:p>
                      <a:pPr indent="-3302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swald SemiBold"/>
                        <a:buAutoNum type="arabicPeriod" startAt="4"/>
                      </a:pPr>
                      <a:r>
                        <a:rPr lang="en-GB" sz="1600"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Easy reusability of individual components</a:t>
                      </a:r>
                      <a:endParaRPr sz="1600"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5053500" y="4804800"/>
            <a:ext cx="377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 Medium"/>
                <a:ea typeface="Oswald Medium"/>
                <a:cs typeface="Oswald Medium"/>
                <a:sym typeface="Oswald Medium"/>
              </a:rPr>
              <a:t>Courtesy: </a:t>
            </a:r>
            <a:r>
              <a:rPr lang="en-GB" sz="1000" u="sng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https://www.geeksforgeeks.org/null-object-design-pattern/</a:t>
            </a:r>
            <a:r>
              <a:rPr lang="en-GB" sz="1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sz="1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References</a:t>
            </a:r>
            <a:endParaRPr b="1" sz="28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837600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[1]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[2]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Oswald SemiBold"/>
                <a:ea typeface="Oswald SemiBold"/>
                <a:cs typeface="Oswald SemiBold"/>
                <a:sym typeface="Oswald SemiBold"/>
              </a:rPr>
              <a:t>[3] </a:t>
            </a:r>
            <a:r>
              <a:rPr lang="en-GB" u="sng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</a:t>
            </a:r>
            <a:r>
              <a:rPr lang="en-GB">
                <a:solidFill>
                  <a:schemeClr val="accent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</a:t>
            </a:r>
            <a:endParaRPr>
              <a:solidFill>
                <a:schemeClr val="accent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/>
              <a:t>Thank You.</a:t>
            </a:r>
            <a:endParaRPr sz="6100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