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swald Medium"/>
      <p:regular r:id="rId16"/>
      <p:bold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 SemiBold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330FBD-3DD2-45A1-AD60-4BC846A4DAB9}">
  <a:tblStyle styleId="{DA330FBD-3DD2-45A1-AD60-4BC846A4DA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Oswald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Medium-bold.fntdata"/><Relationship Id="rId16" Type="http://schemas.openxmlformats.org/officeDocument/2006/relationships/font" Target="fonts/OswaldMedium-regular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b271a5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b271a5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ab271a5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ab271a5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b271a51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b271a51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ab271a51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ab271a51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ab271a51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ab271a51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b271a51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b271a5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b271a516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ab271a516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b271a51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b271a51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gif"/><Relationship Id="rId5" Type="http://schemas.openxmlformats.org/officeDocument/2006/relationships/hyperlink" Target="https://refactoring.guru/design-patterns/itera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refactoring.guru/design-patterns/iterato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efactoring.guru/design-patterns/iterat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refactoring.guru/design-patterns/iterat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factoring.guru/design-patterns/itera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factoring.guru/design-patterns/iterato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factoring.guru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s://www.geeksforgeeks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20"/>
              <a:t>Behavioural Design Patterns:</a:t>
            </a:r>
            <a:endParaRPr sz="4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20"/>
              <a:t>Iterator</a:t>
            </a:r>
            <a:endParaRPr sz="45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3963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Sanketh B Prabhu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/>
              <a:t>Iterator</a:t>
            </a:r>
            <a:endParaRPr b="1" sz="33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93000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Iterator is a behavioral design pattern that lets you traverse elements of a collection without exposing its underlying representation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36" y="1092999"/>
            <a:ext cx="4025874" cy="24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9836" l="7572" r="4275" t="0"/>
          <a:stretch/>
        </p:blipFill>
        <p:spPr>
          <a:xfrm>
            <a:off x="4618425" y="1017725"/>
            <a:ext cx="4213876" cy="24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https://refactoring.guru/design-patterns/iterator</a:t>
            </a: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/>
              <a:t>Iterator(Contd.)</a:t>
            </a:r>
            <a:endParaRPr b="1" sz="33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728400"/>
            <a:ext cx="8520600" cy="4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Most collections store their elements in simple lists. However, some of them are based on stacks, trees, graphs and other complex data structures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Adding more traversal algorithms to the collection gradually blurs efficient data storage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Collections provide different ways of accessing their elements, hence the code has to be coupled the specific collection classes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-8837" l="0" r="0" t="0"/>
          <a:stretch/>
        </p:blipFill>
        <p:spPr>
          <a:xfrm>
            <a:off x="2526250" y="1658275"/>
            <a:ext cx="4091501" cy="11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https://refactoring.guru/design-patterns/iterator</a:t>
            </a: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/>
              <a:t>Iterator(Contd.)</a:t>
            </a:r>
            <a:endParaRPr b="1" sz="33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759675"/>
            <a:ext cx="5588700" cy="4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 sz="1800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Iterator pattern extracts the traversal behavior of a collection into a separate object called an </a:t>
            </a:r>
            <a:r>
              <a:rPr i="1" lang="en-GB" sz="1800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iterator</a:t>
            </a:r>
            <a:endParaRPr i="1" sz="1800"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 sz="1800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Iterators implement various traversal algorithms</a:t>
            </a:r>
            <a:endParaRPr sz="1800"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 sz="1800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Several iterator objects can traverse the same collection at the same time</a:t>
            </a:r>
            <a:endParaRPr sz="1800"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Oswald SemiBold"/>
              <a:buChar char="●"/>
            </a:pPr>
            <a:r>
              <a:rPr lang="en-GB" sz="1800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Iterator object encapsulates all of the traversal details, such as the current position and how many elements are left till the end.</a:t>
            </a:r>
            <a:endParaRPr sz="1800"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-1135" l="-4751" r="1912" t="-1124"/>
          <a:stretch/>
        </p:blipFill>
        <p:spPr>
          <a:xfrm>
            <a:off x="5900400" y="759663"/>
            <a:ext cx="3015025" cy="35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https://refactoring.guru/design-patterns/iterator</a:t>
            </a: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/>
              <a:t>Iterator Real-World Analogy</a:t>
            </a:r>
            <a:endParaRPr b="1" sz="3300"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75" y="1080500"/>
            <a:ext cx="6374150" cy="32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https://refactoring.guru/design-patterns/iterator</a:t>
            </a: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Iterator Applicability</a:t>
            </a:r>
            <a:endParaRPr b="1" sz="28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837600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When the collection has a complex data structure under the hood, but its complexity has to be hidden from clients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To reduce duplication of the traversal code across the app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Oswald SemiBold"/>
              <a:buChar char="●"/>
            </a:pPr>
            <a:r>
              <a:rPr lang="en-GB"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When the code should traverse different data structures or when types of these structures are unknown beforehand</a:t>
            </a:r>
            <a:endParaRPr>
              <a:highlight>
                <a:srgbClr val="FFFFFF"/>
              </a:highlight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396638" y="4716200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https://refactoring.guru/design-patterns/iterator</a:t>
            </a: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Iterator Advantages and Disadvantages</a:t>
            </a:r>
            <a:endParaRPr b="1" sz="28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665300" y="81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{DA330FBD-3DD2-45A1-AD60-4BC846A4DAB9}</a:tableStyleId>
              </a:tblPr>
              <a:tblGrid>
                <a:gridCol w="3608775"/>
                <a:gridCol w="4204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highlight>
                            <a:schemeClr val="dk1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Advantages</a:t>
                      </a:r>
                      <a:endParaRPr b="1" sz="1800">
                        <a:highlight>
                          <a:schemeClr val="dk1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highlight>
                            <a:schemeClr val="dk1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Disadvantages</a:t>
                      </a:r>
                      <a:endParaRPr b="1" sz="1800">
                        <a:highlight>
                          <a:schemeClr val="dk1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Single Responsibility Principle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Applying the pattern can be an overkill if the app only works with simple collections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 startAt="2"/>
                      </a:pPr>
                      <a:r>
                        <a:rPr i="1"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Open/Closed Principle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 startAt="2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Using an iterator may be less efficient than going through elements of some specialized collections directly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 startAt="3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Iteration over the same collection in parallel can be donel because each iterator object contains its own iteration state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 startAt="4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An </a:t>
                      </a: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iteration can be delayed and continued when needed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5639088" y="4829125"/>
            <a:ext cx="31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https://refactoring.guru/design-patterns/iterator</a:t>
            </a: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References</a:t>
            </a:r>
            <a:endParaRPr b="1" sz="28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837600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[1] </a:t>
            </a:r>
            <a:r>
              <a:rPr lang="en-GB" u="sng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</a:t>
            </a:r>
            <a:r>
              <a:rPr lang="en-GB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endParaRPr>
              <a:solidFill>
                <a:schemeClr val="accent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[2] </a:t>
            </a:r>
            <a:r>
              <a:rPr lang="en-GB" u="sng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https://sourcemaking.com/design_patterns</a:t>
            </a:r>
            <a:r>
              <a:rPr lang="en-GB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endParaRPr>
              <a:solidFill>
                <a:schemeClr val="accent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[3] </a:t>
            </a:r>
            <a:r>
              <a:rPr lang="en-GB" u="sng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</a:t>
            </a:r>
            <a:r>
              <a:rPr lang="en-GB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 </a:t>
            </a:r>
            <a:endParaRPr>
              <a:solidFill>
                <a:schemeClr val="accent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/>
              <a:t>Thank You.</a:t>
            </a:r>
            <a:endParaRPr sz="6100"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