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swald Medium"/>
      <p:regular r:id="rId16"/>
      <p:bold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 SemiBold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E54F5A-8F06-470D-9FE6-7AE62C9F7899}">
  <a:tblStyle styleId="{F7E54F5A-8F06-470D-9FE6-7AE62C9F7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Oswald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Medium-bold.fntdata"/><Relationship Id="rId16" Type="http://schemas.openxmlformats.org/officeDocument/2006/relationships/font" Target="fonts/OswaldMedium-regular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b271a51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b271a51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ab271a51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ab271a51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b271a51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b271a51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ab271a51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ab271a51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b271a51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ab271a51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b271a51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b271a51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b271a516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ab271a516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b271a51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b271a51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refactoring.guru/design-patterns/media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refactoring.guru/design-patterns/mediato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refactoring.guru/design-patterns/mediat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factoring.guru/design-patterns/mediat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factoring.guru/design-patterns/media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factoring.guru/design-patterns/mediat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factoring.guru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s://www.geeksforgeek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20"/>
              <a:t>Behavioural Design Patterns:</a:t>
            </a:r>
            <a:endParaRPr sz="4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20"/>
              <a:t>Mediator</a:t>
            </a:r>
            <a:endParaRPr sz="45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3963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Sanketh B Prabhu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1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Mediator</a:t>
            </a:r>
            <a:endParaRPr b="1" sz="33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93000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Mediator reduces chaotic dependencies between objects. The pattern restricts direct communications between the objects and forces them to collaborate only via a mediator object.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274" y="503375"/>
            <a:ext cx="4765450" cy="29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https://refactoring.guru/design-patterns/mediator</a:t>
            </a:r>
            <a:r>
              <a:rPr lang="en-GB" sz="1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1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Mediator(Contd.)</a:t>
            </a:r>
            <a:endParaRPr b="1" sz="33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73937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SemiBold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Relations between elements of the user interface can become chaotic as the application evolves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SemiBold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Elements can have lots of relations with other elements. Hence, changes to some elements may affect the others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050"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125" y="1328750"/>
            <a:ext cx="3589725" cy="16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488" y="3756000"/>
            <a:ext cx="34290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https://refactoring.guru/design-patterns/mediator</a:t>
            </a:r>
            <a:r>
              <a:rPr lang="en-GB" sz="1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Mediator(Contd.)</a:t>
            </a:r>
            <a:endParaRPr b="1" sz="33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572700"/>
            <a:ext cx="8520600" cy="4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All direct communication between the components which is to be made independent of each other must be ceased. Instead, these components must collaborate indirectly, by calling a special mediator object that redirects the calls to appropriate components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The elements should communicate indirectly, via the mediator object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Mediator pattern encapsulates a complex web of relations between various objects inside a single mediator object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24" y="1895625"/>
            <a:ext cx="3968351" cy="17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https://refactoring.guru/design-patterns/mediator</a:t>
            </a:r>
            <a:r>
              <a:rPr lang="en-GB" sz="1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6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Mediator Real-World Analogy</a:t>
            </a:r>
            <a:endParaRPr b="1" sz="3300"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075" y="1110138"/>
            <a:ext cx="6319850" cy="34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https://refactoring.guru/design-patterns/mediator</a:t>
            </a:r>
            <a:r>
              <a:rPr lang="en-GB" sz="1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Mediator</a:t>
            </a:r>
            <a:r>
              <a:rPr b="1" lang="en-GB" sz="2800"/>
              <a:t> Applicability</a:t>
            </a:r>
            <a:endParaRPr b="1" sz="28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837600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When it’s hard to change some of the classes because they are tightly coupled to a bunch of other classes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When one can’t reuse a component in a different program because it’s too dependent on other components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When tons of component subclasses are to be </a:t>
            </a: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created</a:t>
            </a: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 just to reuse some basic behavior in various contexts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https://refactoring.guru/design-patterns/mediator</a:t>
            </a:r>
            <a:r>
              <a:rPr lang="en-GB" sz="1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Mediator</a:t>
            </a:r>
            <a:r>
              <a:rPr b="1" lang="en-GB" sz="2800"/>
              <a:t> Advantages and Disadvantages</a:t>
            </a:r>
            <a:endParaRPr b="1" sz="28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665313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{F7E54F5A-8F06-470D-9FE6-7AE62C9F7899}</a:tableStyleId>
              </a:tblPr>
              <a:tblGrid>
                <a:gridCol w="3608775"/>
                <a:gridCol w="420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highlight>
                            <a:schemeClr val="dk1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Advantages</a:t>
                      </a:r>
                      <a:endParaRPr b="1" sz="1800">
                        <a:highlight>
                          <a:schemeClr val="dk1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highlight>
                            <a:schemeClr val="dk1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Disadvantages</a:t>
                      </a:r>
                      <a:endParaRPr b="1" sz="1800">
                        <a:highlight>
                          <a:schemeClr val="dk1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5530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600"/>
                        <a:buFont typeface="Oswald SemiBold"/>
                        <a:buAutoNum type="arabicPeriod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Single Responsibility Principle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Oswald SemiBold"/>
                        <a:buAutoNum type="arabicPeriod"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Over time a mediator can evolve into a God Object</a:t>
                      </a:r>
                      <a:endParaRPr sz="1600">
                        <a:solidFill>
                          <a:schemeClr val="dk2"/>
                        </a:solidFill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575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2"/>
                      </a:pPr>
                      <a:r>
                        <a:rPr i="1"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Open/Closed Principle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8890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Oswald SemiBold"/>
                        <a:buAutoNum type="arabicPeriod" startAt="3"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Reduction of coupling between various components of a program</a:t>
                      </a:r>
                      <a:endParaRPr sz="1600">
                        <a:solidFill>
                          <a:schemeClr val="dk2"/>
                        </a:solidFill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78175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4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Easy reusability of individual components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https://refactoring.guru/design-patterns/mediator</a:t>
            </a:r>
            <a:r>
              <a:rPr lang="en-GB" sz="1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References</a:t>
            </a:r>
            <a:endParaRPr b="1" sz="28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837600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[1] </a:t>
            </a:r>
            <a:r>
              <a:rPr lang="en-GB" u="sng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</a:t>
            </a:r>
            <a:r>
              <a:rPr lang="en-GB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endParaRPr>
              <a:solidFill>
                <a:schemeClr val="accent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[2] </a:t>
            </a:r>
            <a:r>
              <a:rPr lang="en-GB" u="sng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https://sourcemaking.com/design_patterns</a:t>
            </a:r>
            <a:r>
              <a:rPr lang="en-GB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endParaRPr>
              <a:solidFill>
                <a:schemeClr val="accent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[3] </a:t>
            </a:r>
            <a:r>
              <a:rPr lang="en-GB" u="sng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</a:t>
            </a:r>
            <a:r>
              <a:rPr lang="en-GB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 </a:t>
            </a:r>
            <a:endParaRPr>
              <a:solidFill>
                <a:schemeClr val="accent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/>
              <a:t>Thank You.</a:t>
            </a:r>
            <a:endParaRPr sz="6100"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