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431" y="6256083"/>
            <a:ext cx="189230" cy="113664"/>
          </a:xfrm>
          <a:custGeom>
            <a:avLst/>
            <a:gdLst/>
            <a:ahLst/>
            <a:cxnLst/>
            <a:rect l="l" t="t" r="r" b="b"/>
            <a:pathLst>
              <a:path w="189230" h="113664">
                <a:moveTo>
                  <a:pt x="189001" y="0"/>
                </a:moveTo>
                <a:lnTo>
                  <a:pt x="9004" y="0"/>
                </a:lnTo>
                <a:lnTo>
                  <a:pt x="9004" y="8648"/>
                </a:lnTo>
                <a:lnTo>
                  <a:pt x="0" y="8648"/>
                </a:lnTo>
                <a:lnTo>
                  <a:pt x="0" y="113550"/>
                </a:lnTo>
                <a:lnTo>
                  <a:pt x="9004" y="113550"/>
                </a:lnTo>
                <a:lnTo>
                  <a:pt x="183248" y="113550"/>
                </a:lnTo>
                <a:lnTo>
                  <a:pt x="189001" y="113550"/>
                </a:lnTo>
                <a:lnTo>
                  <a:pt x="189001" y="26644"/>
                </a:lnTo>
                <a:lnTo>
                  <a:pt x="18900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31569" y="6369626"/>
            <a:ext cx="1816100" cy="363855"/>
          </a:xfrm>
          <a:custGeom>
            <a:avLst/>
            <a:gdLst/>
            <a:ahLst/>
            <a:cxnLst/>
            <a:rect l="l" t="t" r="r" b="b"/>
            <a:pathLst>
              <a:path w="1816100" h="363854">
                <a:moveTo>
                  <a:pt x="1815539" y="0"/>
                </a:moveTo>
                <a:lnTo>
                  <a:pt x="0" y="0"/>
                </a:lnTo>
                <a:lnTo>
                  <a:pt x="0" y="363681"/>
                </a:lnTo>
                <a:lnTo>
                  <a:pt x="1815539" y="363681"/>
                </a:lnTo>
                <a:lnTo>
                  <a:pt x="1815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5633" y="2398267"/>
            <a:ext cx="8520732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E659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ED7D3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659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ED7D3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ED7D3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779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ED7D3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3356" y="1795779"/>
            <a:ext cx="9745286" cy="4286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E659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166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IT</a:t>
            </a:r>
            <a:r>
              <a:rPr spc="-420" dirty="0"/>
              <a:t> </a:t>
            </a:r>
            <a:r>
              <a:rPr spc="-240" dirty="0"/>
              <a:t>T</a:t>
            </a:r>
            <a:r>
              <a:rPr spc="-300" dirty="0"/>
              <a:t>r</a:t>
            </a:r>
            <a:r>
              <a:rPr spc="-265" dirty="0"/>
              <a:t>e</a:t>
            </a:r>
            <a:r>
              <a:rPr spc="-235" dirty="0"/>
              <a:t>nds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569" y="1825625"/>
            <a:ext cx="4794860" cy="43513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34785" y="3522979"/>
            <a:ext cx="1823085" cy="59118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lang="en-US" b="1" spc="-10" dirty="0" err="1">
                <a:solidFill>
                  <a:srgbClr val="0E659B"/>
                </a:solidFill>
                <a:latin typeface="Calibri"/>
                <a:cs typeface="Calibri"/>
              </a:rPr>
              <a:t>Heer</a:t>
            </a:r>
            <a:r>
              <a:rPr lang="en-US" b="1" spc="-10" dirty="0">
                <a:solidFill>
                  <a:srgbClr val="0E659B"/>
                </a:solidFill>
                <a:latin typeface="Calibri"/>
                <a:cs typeface="Calibri"/>
              </a:rPr>
              <a:t> Joshi</a:t>
            </a:r>
          </a:p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39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July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1,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2024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3753" y="856081"/>
            <a:ext cx="184785" cy="360045"/>
          </a:xfrm>
          <a:custGeom>
            <a:avLst/>
            <a:gdLst/>
            <a:ahLst/>
            <a:cxnLst/>
            <a:rect l="l" t="t" r="r" b="b"/>
            <a:pathLst>
              <a:path w="184785" h="360044">
                <a:moveTo>
                  <a:pt x="184683" y="0"/>
                </a:moveTo>
                <a:lnTo>
                  <a:pt x="179997" y="0"/>
                </a:lnTo>
                <a:lnTo>
                  <a:pt x="4686" y="0"/>
                </a:lnTo>
                <a:lnTo>
                  <a:pt x="0" y="0"/>
                </a:lnTo>
                <a:lnTo>
                  <a:pt x="4686" y="360006"/>
                </a:lnTo>
                <a:lnTo>
                  <a:pt x="184683" y="360006"/>
                </a:lnTo>
                <a:lnTo>
                  <a:pt x="18468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0511" y="770762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45" y="0"/>
                </a:moveTo>
                <a:lnTo>
                  <a:pt x="109448" y="0"/>
                </a:lnTo>
                <a:lnTo>
                  <a:pt x="109448" y="97205"/>
                </a:lnTo>
                <a:lnTo>
                  <a:pt x="0" y="97205"/>
                </a:lnTo>
                <a:lnTo>
                  <a:pt x="0" y="457200"/>
                </a:lnTo>
                <a:lnTo>
                  <a:pt x="179997" y="457200"/>
                </a:lnTo>
                <a:lnTo>
                  <a:pt x="179997" y="360006"/>
                </a:lnTo>
                <a:lnTo>
                  <a:pt x="289445" y="360006"/>
                </a:lnTo>
                <a:lnTo>
                  <a:pt x="28944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1960" y="2282761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47"/>
                </a:lnTo>
                <a:lnTo>
                  <a:pt x="0" y="360006"/>
                </a:lnTo>
                <a:lnTo>
                  <a:pt x="0" y="408241"/>
                </a:lnTo>
                <a:lnTo>
                  <a:pt x="179997" y="408241"/>
                </a:lnTo>
                <a:lnTo>
                  <a:pt x="179997" y="360006"/>
                </a:lnTo>
                <a:lnTo>
                  <a:pt x="179997" y="48247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7189" y="831608"/>
            <a:ext cx="281940" cy="372745"/>
          </a:xfrm>
          <a:custGeom>
            <a:avLst/>
            <a:gdLst/>
            <a:ahLst/>
            <a:cxnLst/>
            <a:rect l="l" t="t" r="r" b="b"/>
            <a:pathLst>
              <a:path w="281939" h="372744">
                <a:moveTo>
                  <a:pt x="281889" y="12242"/>
                </a:moveTo>
                <a:lnTo>
                  <a:pt x="240487" y="12242"/>
                </a:lnTo>
                <a:lnTo>
                  <a:pt x="180009" y="12242"/>
                </a:lnTo>
                <a:lnTo>
                  <a:pt x="180009" y="0"/>
                </a:lnTo>
                <a:lnTo>
                  <a:pt x="0" y="0"/>
                </a:lnTo>
                <a:lnTo>
                  <a:pt x="0" y="359994"/>
                </a:lnTo>
                <a:lnTo>
                  <a:pt x="60490" y="359994"/>
                </a:lnTo>
                <a:lnTo>
                  <a:pt x="60490" y="372237"/>
                </a:lnTo>
                <a:lnTo>
                  <a:pt x="97205" y="372237"/>
                </a:lnTo>
                <a:lnTo>
                  <a:pt x="240487" y="372237"/>
                </a:lnTo>
                <a:lnTo>
                  <a:pt x="281889" y="372237"/>
                </a:lnTo>
                <a:lnTo>
                  <a:pt x="281889" y="1224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7035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FINDINGS</a:t>
            </a:r>
            <a:r>
              <a:rPr u="none" spc="-10" dirty="0"/>
              <a:t> </a:t>
            </a:r>
            <a:r>
              <a:rPr u="none" spc="-5" dirty="0"/>
              <a:t>&amp; IMPLICATIONS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555" y="2823972"/>
            <a:ext cx="5001260" cy="24549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259079" indent="-228600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MySQL</a:t>
            </a:r>
            <a:r>
              <a:rPr sz="2600" spc="-2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currently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most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used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database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used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in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world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Microsoft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SQL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Server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still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used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by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lot of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companies</a:t>
            </a:r>
            <a:endParaRPr sz="2600">
              <a:latin typeface="Calibri"/>
              <a:cs typeface="Calibri"/>
            </a:endParaRPr>
          </a:p>
          <a:p>
            <a:pPr marL="241300" marR="263525" indent="-228600">
              <a:lnSpc>
                <a:spcPts val="28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MongoDB and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Redis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most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popular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NoSQL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Databases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1680" y="1795779"/>
            <a:ext cx="6896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8730" algn="l"/>
              </a:tabLst>
            </a:pP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ind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ng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s	Im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p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li</a:t>
            </a:r>
            <a:r>
              <a:rPr sz="2800" b="1" spc="-15" dirty="0">
                <a:solidFill>
                  <a:srgbClr val="0E659B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0E659B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ti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on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2823972"/>
            <a:ext cx="4815205" cy="28086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372110" indent="-228600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Open-source databases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such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as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MySQL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are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still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E659B"/>
                </a:solidFill>
                <a:latin typeface="Calibri"/>
                <a:cs typeface="Calibri"/>
              </a:rPr>
              <a:t>preferred</a:t>
            </a:r>
            <a:endParaRPr sz="2600">
              <a:latin typeface="Calibri"/>
              <a:cs typeface="Calibri"/>
            </a:endParaRPr>
          </a:p>
          <a:p>
            <a:pPr marL="241300" marR="445134" indent="-228600">
              <a:lnSpc>
                <a:spcPts val="28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Software development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and Big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Data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technology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still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use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SQL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96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NoSQL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databases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will 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have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significant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impact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on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future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of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relational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databases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2768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5493"/>
                </a:solidFill>
              </a:rPr>
              <a:t>DASHBOARD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63815" y="2621788"/>
            <a:ext cx="6260465" cy="1177117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200" spc="-5" dirty="0">
                <a:solidFill>
                  <a:srgbClr val="0E659B"/>
                </a:solidFill>
                <a:latin typeface="Calibri"/>
                <a:cs typeface="Calibri"/>
              </a:rPr>
              <a:t>Link</a:t>
            </a:r>
            <a:r>
              <a:rPr sz="22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E659B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E659B"/>
                </a:solidFill>
                <a:latin typeface="Calibri"/>
                <a:cs typeface="Calibri"/>
              </a:rPr>
              <a:t>read-only</a:t>
            </a:r>
            <a:r>
              <a:rPr sz="2200" spc="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E659B"/>
                </a:solidFill>
                <a:latin typeface="Calibri"/>
                <a:cs typeface="Calibri"/>
              </a:rPr>
              <a:t>version</a:t>
            </a:r>
            <a:r>
              <a:rPr sz="2200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E659B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0E659B"/>
                </a:solidFill>
                <a:latin typeface="Calibri"/>
                <a:cs typeface="Calibri"/>
              </a:rPr>
              <a:t>IBM</a:t>
            </a:r>
            <a:r>
              <a:rPr sz="22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E659B"/>
                </a:solidFill>
                <a:latin typeface="Calibri"/>
                <a:cs typeface="Calibri"/>
              </a:rPr>
              <a:t>Cognos</a:t>
            </a:r>
            <a:r>
              <a:rPr sz="22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E659B"/>
                </a:solidFill>
                <a:latin typeface="Calibri"/>
                <a:cs typeface="Calibri"/>
              </a:rPr>
              <a:t>dashboard</a:t>
            </a:r>
            <a:endParaRPr lang="en-US" sz="2200" spc="-10" dirty="0">
              <a:solidFill>
                <a:srgbClr val="0E659B"/>
              </a:solidFill>
              <a:latin typeface="Calibri"/>
              <a:cs typeface="Calibri"/>
            </a:endParaRPr>
          </a:p>
          <a:p>
            <a:pPr marL="12700" marR="5080" indent="63500">
              <a:lnSpc>
                <a:spcPct val="89100"/>
              </a:lnSpc>
              <a:spcBef>
                <a:spcPts val="1035"/>
              </a:spcBef>
            </a:pPr>
            <a:r>
              <a:rPr lang="en-US" sz="2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/>
              </a:rPr>
              <a:t>https://github.com/heerjoshi/IBM_CognosAnalytics_CapstoneProject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75" y="1901818"/>
            <a:ext cx="3054360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64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7340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Current Technology Usage</a:t>
            </a:r>
          </a:p>
        </p:txBody>
      </p:sp>
      <p:sp>
        <p:nvSpPr>
          <p:cNvPr id="4" name="object 4"/>
          <p:cNvSpPr/>
          <p:nvPr/>
        </p:nvSpPr>
        <p:spPr>
          <a:xfrm>
            <a:off x="1031569" y="6369627"/>
            <a:ext cx="1816100" cy="363855"/>
          </a:xfrm>
          <a:custGeom>
            <a:avLst/>
            <a:gdLst/>
            <a:ahLst/>
            <a:cxnLst/>
            <a:rect l="l" t="t" r="r" b="b"/>
            <a:pathLst>
              <a:path w="1816100" h="363854">
                <a:moveTo>
                  <a:pt x="1815539" y="0"/>
                </a:moveTo>
                <a:lnTo>
                  <a:pt x="0" y="0"/>
                </a:lnTo>
                <a:lnTo>
                  <a:pt x="0" y="363681"/>
                </a:lnTo>
                <a:lnTo>
                  <a:pt x="1815539" y="363681"/>
                </a:lnTo>
                <a:lnTo>
                  <a:pt x="1815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B8665-1D33-48ED-8B6B-8B6853AA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28" y="1485025"/>
            <a:ext cx="8681944" cy="48971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64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7340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Future Technology Trends</a:t>
            </a:r>
          </a:p>
        </p:txBody>
      </p:sp>
      <p:sp>
        <p:nvSpPr>
          <p:cNvPr id="4" name="object 4"/>
          <p:cNvSpPr/>
          <p:nvPr/>
        </p:nvSpPr>
        <p:spPr>
          <a:xfrm>
            <a:off x="1031569" y="6369627"/>
            <a:ext cx="1816100" cy="363855"/>
          </a:xfrm>
          <a:custGeom>
            <a:avLst/>
            <a:gdLst/>
            <a:ahLst/>
            <a:cxnLst/>
            <a:rect l="l" t="t" r="r" b="b"/>
            <a:pathLst>
              <a:path w="1816100" h="363854">
                <a:moveTo>
                  <a:pt x="1815539" y="0"/>
                </a:moveTo>
                <a:lnTo>
                  <a:pt x="0" y="0"/>
                </a:lnTo>
                <a:lnTo>
                  <a:pt x="0" y="363681"/>
                </a:lnTo>
                <a:lnTo>
                  <a:pt x="1815539" y="363681"/>
                </a:lnTo>
                <a:lnTo>
                  <a:pt x="1815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AB8BC-93A1-4F6C-AF38-CF9C1E04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4522"/>
            <a:ext cx="8229600" cy="49178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569" y="6369627"/>
            <a:ext cx="1816100" cy="363855"/>
          </a:xfrm>
          <a:custGeom>
            <a:avLst/>
            <a:gdLst/>
            <a:ahLst/>
            <a:cxnLst/>
            <a:rect l="l" t="t" r="r" b="b"/>
            <a:pathLst>
              <a:path w="1816100" h="363854">
                <a:moveTo>
                  <a:pt x="1815539" y="0"/>
                </a:moveTo>
                <a:lnTo>
                  <a:pt x="0" y="0"/>
                </a:lnTo>
                <a:lnTo>
                  <a:pt x="0" y="363681"/>
                </a:lnTo>
                <a:lnTo>
                  <a:pt x="1815539" y="363681"/>
                </a:lnTo>
                <a:lnTo>
                  <a:pt x="1815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CC5CB-8F2E-4571-8234-241EBC94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04275"/>
            <a:ext cx="8534400" cy="49009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113664"/>
            </a:xfrm>
            <a:custGeom>
              <a:avLst/>
              <a:gdLst/>
              <a:ahLst/>
              <a:cxnLst/>
              <a:rect l="l" t="t" r="r" b="b"/>
              <a:pathLst>
                <a:path w="189230" h="113664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113550"/>
                  </a:lnTo>
                  <a:lnTo>
                    <a:pt x="9004" y="113550"/>
                  </a:lnTo>
                  <a:lnTo>
                    <a:pt x="183248" y="113550"/>
                  </a:lnTo>
                  <a:lnTo>
                    <a:pt x="189001" y="113550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40587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5493"/>
                </a:solidFill>
              </a:rPr>
              <a:t>DISCUSSION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330" y="1825625"/>
            <a:ext cx="4351337" cy="43513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50940" y="2240584"/>
            <a:ext cx="4993005" cy="2718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0" dirty="0">
                <a:solidFill>
                  <a:srgbClr val="0E659B"/>
                </a:solidFill>
                <a:latin typeface="Calibri"/>
                <a:cs typeface="Calibri"/>
              </a:rPr>
              <a:t>Technology</a:t>
            </a:r>
            <a:r>
              <a:rPr sz="2800" b="1" spc="-3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E659B"/>
                </a:solidFill>
                <a:latin typeface="Calibri"/>
                <a:cs typeface="Calibri"/>
              </a:rPr>
              <a:t>Usage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solidFill>
                  <a:srgbClr val="0E659B"/>
                </a:solidFill>
                <a:latin typeface="Calibri"/>
                <a:cs typeface="Calibri"/>
              </a:rPr>
              <a:t>Current</a:t>
            </a:r>
            <a:r>
              <a:rPr sz="2000" b="1" spc="-3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E659B"/>
                </a:solidFill>
                <a:latin typeface="Calibri"/>
                <a:cs typeface="Calibri"/>
              </a:rPr>
              <a:t>Trends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solidFill>
                  <a:srgbClr val="0E659B"/>
                </a:solidFill>
                <a:latin typeface="Calibri"/>
                <a:cs typeface="Calibri"/>
              </a:rPr>
              <a:t>Future</a:t>
            </a:r>
            <a:r>
              <a:rPr sz="2000" b="1" spc="-3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E659B"/>
                </a:solidFill>
                <a:latin typeface="Calibri"/>
                <a:cs typeface="Calibri"/>
              </a:rPr>
              <a:t>Trends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Discrimination</a:t>
            </a:r>
            <a:r>
              <a:rPr sz="2800" b="1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in</a:t>
            </a:r>
            <a:r>
              <a:rPr sz="2800" b="1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IT</a:t>
            </a:r>
            <a:r>
              <a:rPr sz="2800" b="1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Industry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solidFill>
                  <a:srgbClr val="0E659B"/>
                </a:solidFill>
                <a:latin typeface="Calibri"/>
                <a:cs typeface="Calibri"/>
              </a:rPr>
              <a:t>Gender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solidFill>
                  <a:srgbClr val="0E659B"/>
                </a:solidFill>
                <a:latin typeface="Calibri"/>
                <a:cs typeface="Calibri"/>
              </a:rPr>
              <a:t>Age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solidFill>
                  <a:srgbClr val="0E659B"/>
                </a:solidFill>
                <a:latin typeface="Calibri"/>
                <a:cs typeface="Calibri"/>
              </a:rPr>
              <a:t>Education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113664"/>
            </a:xfrm>
            <a:custGeom>
              <a:avLst/>
              <a:gdLst/>
              <a:ahLst/>
              <a:cxnLst/>
              <a:rect l="l" t="t" r="r" b="b"/>
              <a:pathLst>
                <a:path w="189230" h="113664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113550"/>
                  </a:lnTo>
                  <a:lnTo>
                    <a:pt x="9004" y="113550"/>
                  </a:lnTo>
                  <a:lnTo>
                    <a:pt x="183248" y="113550"/>
                  </a:lnTo>
                  <a:lnTo>
                    <a:pt x="189001" y="113550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40587"/>
            <a:ext cx="9474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OVERALL</a:t>
            </a:r>
            <a:r>
              <a:rPr u="none" dirty="0"/>
              <a:t> </a:t>
            </a:r>
            <a:r>
              <a:rPr u="none" spc="-5" dirty="0"/>
              <a:t>FINDINGS</a:t>
            </a:r>
            <a:r>
              <a:rPr u="none" spc="5" dirty="0"/>
              <a:t> </a:t>
            </a:r>
            <a:r>
              <a:rPr u="none" spc="-5" dirty="0"/>
              <a:t>&amp;</a:t>
            </a:r>
            <a:r>
              <a:rPr u="none" spc="5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555" y="2738627"/>
            <a:ext cx="4789170" cy="26650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IT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usage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trends change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every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  <a:p>
            <a:pPr marL="241300" marR="36195" indent="-228600">
              <a:lnSpc>
                <a:spcPts val="281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Most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of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top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technology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in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 </a:t>
            </a:r>
            <a:r>
              <a:rPr sz="2600" spc="-58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world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located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the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USA</a:t>
            </a:r>
            <a:endParaRPr sz="2600">
              <a:latin typeface="Calibri"/>
              <a:cs typeface="Calibri"/>
            </a:endParaRPr>
          </a:p>
          <a:p>
            <a:pPr marL="241300" marR="65405" indent="-228600">
              <a:lnSpc>
                <a:spcPts val="28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There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is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extreme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Gender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Age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discrimination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in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IT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industry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Only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6.5%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Developers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are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Female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1680" y="1795779"/>
            <a:ext cx="6896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8730" algn="l"/>
              </a:tabLst>
            </a:pP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ind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ng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s	Im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p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li</a:t>
            </a:r>
            <a:r>
              <a:rPr sz="2800" b="1" spc="-15" dirty="0">
                <a:solidFill>
                  <a:srgbClr val="0E659B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0E659B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ti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on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2823972"/>
            <a:ext cx="4928870" cy="28086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24130" indent="-228600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Programmers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should 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always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follow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latest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technology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trends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More countries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should 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have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access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exposure to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new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technology</a:t>
            </a:r>
            <a:endParaRPr sz="2600">
              <a:latin typeface="Calibri"/>
              <a:cs typeface="Calibri"/>
            </a:endParaRPr>
          </a:p>
          <a:p>
            <a:pPr marL="241300" marR="158115" indent="-228600">
              <a:lnSpc>
                <a:spcPct val="896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Gender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Age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should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never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be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an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issue when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it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comes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 use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of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technology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113664"/>
            </a:xfrm>
            <a:custGeom>
              <a:avLst/>
              <a:gdLst/>
              <a:ahLst/>
              <a:cxnLst/>
              <a:rect l="l" t="t" r="r" b="b"/>
              <a:pathLst>
                <a:path w="189230" h="113664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113550"/>
                  </a:lnTo>
                  <a:lnTo>
                    <a:pt x="9004" y="113550"/>
                  </a:lnTo>
                  <a:lnTo>
                    <a:pt x="183248" y="113550"/>
                  </a:lnTo>
                  <a:lnTo>
                    <a:pt x="189001" y="113550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40587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5493"/>
                </a:solidFill>
              </a:rPr>
              <a:t>CONCLUSION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052570" marR="44386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4053204" algn="l"/>
              </a:tabLst>
            </a:pPr>
            <a:r>
              <a:rPr spc="-15" dirty="0"/>
              <a:t>JavaScript</a:t>
            </a:r>
            <a:r>
              <a:rPr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still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most</a:t>
            </a:r>
            <a:r>
              <a:rPr dirty="0"/>
              <a:t> </a:t>
            </a:r>
            <a:r>
              <a:rPr spc="-5" dirty="0"/>
              <a:t>used</a:t>
            </a:r>
            <a:r>
              <a:rPr dirty="0"/>
              <a:t> </a:t>
            </a:r>
            <a:r>
              <a:rPr spc="-5" dirty="0"/>
              <a:t>of all </a:t>
            </a:r>
            <a:r>
              <a:rPr spc="-620" dirty="0"/>
              <a:t> </a:t>
            </a:r>
            <a:r>
              <a:rPr spc="-15" dirty="0"/>
              <a:t>programming</a:t>
            </a:r>
            <a:r>
              <a:rPr spc="-10" dirty="0"/>
              <a:t> languages</a:t>
            </a:r>
          </a:p>
          <a:p>
            <a:pPr marL="4052570" marR="25400" indent="-228600">
              <a:lnSpc>
                <a:spcPct val="90500"/>
              </a:lnSpc>
              <a:spcBef>
                <a:spcPts val="900"/>
              </a:spcBef>
              <a:buFont typeface="Arial MT"/>
              <a:buChar char="•"/>
              <a:tabLst>
                <a:tab pos="4053204" algn="l"/>
              </a:tabLst>
            </a:pPr>
            <a:r>
              <a:rPr spc="-5" dirty="0"/>
              <a:t>The findings </a:t>
            </a:r>
            <a:r>
              <a:rPr spc="-15" dirty="0"/>
              <a:t>underscore </a:t>
            </a:r>
            <a:r>
              <a:rPr spc="-5" dirty="0"/>
              <a:t>the dynamic </a:t>
            </a:r>
            <a:r>
              <a:rPr dirty="0"/>
              <a:t> </a:t>
            </a:r>
            <a:r>
              <a:rPr spc="-15" dirty="0"/>
              <a:t>nature</a:t>
            </a:r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programming</a:t>
            </a:r>
            <a:r>
              <a:rPr spc="-5" dirty="0"/>
              <a:t> and</a:t>
            </a:r>
            <a:r>
              <a:rPr dirty="0"/>
              <a:t> </a:t>
            </a:r>
            <a:r>
              <a:rPr spc="-5" dirty="0"/>
              <a:t>the </a:t>
            </a:r>
            <a:r>
              <a:rPr spc="-10" dirty="0"/>
              <a:t>critical </a:t>
            </a:r>
            <a:r>
              <a:rPr spc="-5" dirty="0"/>
              <a:t> </a:t>
            </a:r>
            <a:r>
              <a:rPr spc="-15" dirty="0"/>
              <a:t>role</a:t>
            </a:r>
            <a:r>
              <a:rPr spc="-5" dirty="0"/>
              <a:t> of </a:t>
            </a:r>
            <a:r>
              <a:rPr spc="-10" dirty="0"/>
              <a:t>technology</a:t>
            </a:r>
            <a:r>
              <a:rPr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spc="-5" dirty="0"/>
              <a:t>driving</a:t>
            </a:r>
            <a:r>
              <a:rPr dirty="0"/>
              <a:t> </a:t>
            </a:r>
            <a:r>
              <a:rPr spc="-15" dirty="0"/>
              <a:t>innovation </a:t>
            </a:r>
            <a:r>
              <a:rPr spc="-615" dirty="0"/>
              <a:t> </a:t>
            </a:r>
            <a:r>
              <a:rPr spc="-10" dirty="0"/>
              <a:t>across</a:t>
            </a:r>
            <a:r>
              <a:rPr dirty="0"/>
              <a:t> </a:t>
            </a:r>
            <a:r>
              <a:rPr spc="-10" dirty="0"/>
              <a:t>various</a:t>
            </a:r>
            <a:r>
              <a:rPr spc="5" dirty="0"/>
              <a:t> </a:t>
            </a:r>
            <a:r>
              <a:rPr spc="-10" dirty="0"/>
              <a:t>industries</a:t>
            </a:r>
          </a:p>
          <a:p>
            <a:pPr marL="4052570" marR="5080" indent="-228600">
              <a:lnSpc>
                <a:spcPts val="3100"/>
              </a:lnSpc>
              <a:spcBef>
                <a:spcPts val="944"/>
              </a:spcBef>
              <a:buFont typeface="Arial MT"/>
              <a:buChar char="•"/>
              <a:tabLst>
                <a:tab pos="4053204" algn="l"/>
              </a:tabLst>
            </a:pPr>
            <a:r>
              <a:rPr spc="-10" dirty="0"/>
              <a:t>Database</a:t>
            </a:r>
            <a:r>
              <a:rPr spc="-20" dirty="0"/>
              <a:t> </a:t>
            </a:r>
            <a:r>
              <a:rPr spc="-25" dirty="0"/>
              <a:t>systems</a:t>
            </a:r>
            <a:r>
              <a:rPr spc="-5" dirty="0"/>
              <a:t> </a:t>
            </a:r>
            <a:r>
              <a:rPr spc="-15" dirty="0"/>
              <a:t>are</a:t>
            </a:r>
            <a:r>
              <a:rPr spc="-20" dirty="0"/>
              <a:t> </a:t>
            </a:r>
            <a:r>
              <a:rPr spc="-5" dirty="0"/>
              <a:t>essential</a:t>
            </a:r>
            <a:r>
              <a:rPr spc="-10" dirty="0"/>
              <a:t> </a:t>
            </a:r>
            <a:r>
              <a:rPr spc="-15" dirty="0"/>
              <a:t>to</a:t>
            </a:r>
            <a:r>
              <a:rPr spc="-10" dirty="0"/>
              <a:t> meet </a:t>
            </a:r>
            <a:r>
              <a:rPr spc="-6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demands</a:t>
            </a:r>
            <a:r>
              <a:rPr spc="5" dirty="0"/>
              <a:t> </a:t>
            </a:r>
            <a:r>
              <a:rPr spc="-5" dirty="0"/>
              <a:t>of modern</a:t>
            </a:r>
            <a:r>
              <a:rPr spc="5" dirty="0"/>
              <a:t> </a:t>
            </a:r>
            <a:r>
              <a:rPr spc="-10" dirty="0"/>
              <a:t>applications</a:t>
            </a:r>
          </a:p>
          <a:p>
            <a:pPr marL="4052570" marR="571500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4053204" algn="l"/>
              </a:tabLst>
            </a:pPr>
            <a:r>
              <a:rPr spc="-10" dirty="0"/>
              <a:t>Understanding </a:t>
            </a:r>
            <a:r>
              <a:rPr spc="-5" dirty="0"/>
              <a:t>of </a:t>
            </a:r>
            <a:r>
              <a:rPr spc="-15" dirty="0"/>
              <a:t>programming </a:t>
            </a:r>
            <a:r>
              <a:rPr spc="-5" dirty="0"/>
              <a:t>has </a:t>
            </a:r>
            <a:r>
              <a:rPr spc="-620" dirty="0"/>
              <a:t> </a:t>
            </a:r>
            <a:r>
              <a:rPr spc="-10" dirty="0"/>
              <a:t>become </a:t>
            </a:r>
            <a:r>
              <a:rPr spc="-15" dirty="0"/>
              <a:t>diverse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967" y="2113895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4" name="object 4"/>
            <p:cNvSpPr/>
            <p:nvPr/>
          </p:nvSpPr>
          <p:spPr>
            <a:xfrm>
              <a:off x="1747431" y="6256083"/>
              <a:ext cx="189230" cy="113664"/>
            </a:xfrm>
            <a:custGeom>
              <a:avLst/>
              <a:gdLst/>
              <a:ahLst/>
              <a:cxnLst/>
              <a:rect l="l" t="t" r="r" b="b"/>
              <a:pathLst>
                <a:path w="189230" h="113664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113550"/>
                  </a:lnTo>
                  <a:lnTo>
                    <a:pt x="9004" y="113550"/>
                  </a:lnTo>
                  <a:lnTo>
                    <a:pt x="183248" y="113550"/>
                  </a:lnTo>
                  <a:lnTo>
                    <a:pt x="189001" y="113550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40587"/>
            <a:ext cx="2463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5493"/>
                </a:solidFill>
              </a:rPr>
              <a:t>APPENDIX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857" y="1849823"/>
            <a:ext cx="3194580" cy="31945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1452" y="1849823"/>
            <a:ext cx="6400222" cy="38840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4" name="object 4"/>
            <p:cNvSpPr/>
            <p:nvPr/>
          </p:nvSpPr>
          <p:spPr>
            <a:xfrm>
              <a:off x="1747431" y="6256083"/>
              <a:ext cx="189230" cy="113664"/>
            </a:xfrm>
            <a:custGeom>
              <a:avLst/>
              <a:gdLst/>
              <a:ahLst/>
              <a:cxnLst/>
              <a:rect l="l" t="t" r="r" b="b"/>
              <a:pathLst>
                <a:path w="189230" h="113664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113550"/>
                  </a:lnTo>
                  <a:lnTo>
                    <a:pt x="9004" y="113550"/>
                  </a:lnTo>
                  <a:lnTo>
                    <a:pt x="183248" y="113550"/>
                  </a:lnTo>
                  <a:lnTo>
                    <a:pt x="189001" y="113550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7544" y="649731"/>
            <a:ext cx="5511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JOB</a:t>
            </a:r>
            <a:r>
              <a:rPr u="none" spc="-20" dirty="0"/>
              <a:t> </a:t>
            </a:r>
            <a:r>
              <a:rPr u="none" spc="-5" dirty="0"/>
              <a:t>POSTINGS:</a:t>
            </a:r>
            <a:r>
              <a:rPr u="none" spc="-20" dirty="0"/>
              <a:t> </a:t>
            </a:r>
            <a:r>
              <a:rPr u="none" spc="-5" dirty="0"/>
              <a:t>City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696" y="1708613"/>
            <a:ext cx="9832414" cy="2375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431" y="6256083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9001" y="0"/>
                </a:moveTo>
                <a:lnTo>
                  <a:pt x="9004" y="0"/>
                </a:lnTo>
                <a:lnTo>
                  <a:pt x="9004" y="8648"/>
                </a:lnTo>
                <a:lnTo>
                  <a:pt x="0" y="8648"/>
                </a:lnTo>
                <a:lnTo>
                  <a:pt x="0" y="368642"/>
                </a:lnTo>
                <a:lnTo>
                  <a:pt x="9004" y="368642"/>
                </a:lnTo>
                <a:lnTo>
                  <a:pt x="9004" y="386638"/>
                </a:lnTo>
                <a:lnTo>
                  <a:pt x="189001" y="386638"/>
                </a:lnTo>
                <a:lnTo>
                  <a:pt x="189001" y="360006"/>
                </a:lnTo>
                <a:lnTo>
                  <a:pt x="189001" y="26644"/>
                </a:lnTo>
                <a:lnTo>
                  <a:pt x="18900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710" y="2025671"/>
            <a:ext cx="3194580" cy="31945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358" y="634491"/>
            <a:ext cx="2159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5493"/>
                </a:solidFill>
              </a:rPr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0940" y="1710435"/>
            <a:ext cx="2911475" cy="39636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Executive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Visualizations</a:t>
            </a:r>
            <a:r>
              <a:rPr sz="1800" b="1" spc="-3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-</a:t>
            </a:r>
            <a:r>
              <a:rPr sz="1800" b="1" spc="-3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Findings</a:t>
            </a:r>
            <a:r>
              <a:rPr sz="1800" b="1" spc="-3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&amp;</a:t>
            </a:r>
            <a:r>
              <a:rPr sz="1800" b="1" spc="-3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1569" y="6369627"/>
            <a:ext cx="1816100" cy="363855"/>
          </a:xfrm>
          <a:custGeom>
            <a:avLst/>
            <a:gdLst/>
            <a:ahLst/>
            <a:cxnLst/>
            <a:rect l="l" t="t" r="r" b="b"/>
            <a:pathLst>
              <a:path w="1816100" h="363854">
                <a:moveTo>
                  <a:pt x="1815539" y="0"/>
                </a:moveTo>
                <a:lnTo>
                  <a:pt x="0" y="0"/>
                </a:lnTo>
                <a:lnTo>
                  <a:pt x="0" y="363681"/>
                </a:lnTo>
                <a:lnTo>
                  <a:pt x="1815539" y="363681"/>
                </a:lnTo>
                <a:lnTo>
                  <a:pt x="1815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4" name="object 4"/>
            <p:cNvSpPr/>
            <p:nvPr/>
          </p:nvSpPr>
          <p:spPr>
            <a:xfrm>
              <a:off x="1747431" y="6256083"/>
              <a:ext cx="189230" cy="113664"/>
            </a:xfrm>
            <a:custGeom>
              <a:avLst/>
              <a:gdLst/>
              <a:ahLst/>
              <a:cxnLst/>
              <a:rect l="l" t="t" r="r" b="b"/>
              <a:pathLst>
                <a:path w="189230" h="113664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113550"/>
                  </a:lnTo>
                  <a:lnTo>
                    <a:pt x="9004" y="113550"/>
                  </a:lnTo>
                  <a:lnTo>
                    <a:pt x="183248" y="113550"/>
                  </a:lnTo>
                  <a:lnTo>
                    <a:pt x="189001" y="113550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7544" y="649731"/>
            <a:ext cx="7340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JOB POSTINGS: Experience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443" y="1687832"/>
            <a:ext cx="9826932" cy="3428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4" name="object 4"/>
            <p:cNvSpPr/>
            <p:nvPr/>
          </p:nvSpPr>
          <p:spPr>
            <a:xfrm>
              <a:off x="1747431" y="6256083"/>
              <a:ext cx="189230" cy="113664"/>
            </a:xfrm>
            <a:custGeom>
              <a:avLst/>
              <a:gdLst/>
              <a:ahLst/>
              <a:cxnLst/>
              <a:rect l="l" t="t" r="r" b="b"/>
              <a:pathLst>
                <a:path w="189230" h="113664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113550"/>
                  </a:lnTo>
                  <a:lnTo>
                    <a:pt x="9004" y="113550"/>
                  </a:lnTo>
                  <a:lnTo>
                    <a:pt x="183248" y="113550"/>
                  </a:lnTo>
                  <a:lnTo>
                    <a:pt x="189001" y="113550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7935" y="649731"/>
            <a:ext cx="5207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POPULAR</a:t>
            </a:r>
            <a:r>
              <a:rPr u="none" spc="-35" dirty="0"/>
              <a:t> </a:t>
            </a:r>
            <a:r>
              <a:rPr u="none" spc="-5" dirty="0"/>
              <a:t>LANGUAGES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443" y="1667050"/>
            <a:ext cx="9826931" cy="31980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4" name="object 4"/>
            <p:cNvSpPr/>
            <p:nvPr/>
          </p:nvSpPr>
          <p:spPr>
            <a:xfrm>
              <a:off x="1747431" y="6256083"/>
              <a:ext cx="189230" cy="113664"/>
            </a:xfrm>
            <a:custGeom>
              <a:avLst/>
              <a:gdLst/>
              <a:ahLst/>
              <a:cxnLst/>
              <a:rect l="l" t="t" r="r" b="b"/>
              <a:pathLst>
                <a:path w="189230" h="113664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113550"/>
                  </a:lnTo>
                  <a:lnTo>
                    <a:pt x="9004" y="113550"/>
                  </a:lnTo>
                  <a:lnTo>
                    <a:pt x="183248" y="113550"/>
                  </a:lnTo>
                  <a:lnTo>
                    <a:pt x="189001" y="113550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7935" y="649731"/>
            <a:ext cx="8864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Age vs Hours</a:t>
            </a:r>
            <a:r>
              <a:rPr u="none" dirty="0"/>
              <a:t> </a:t>
            </a:r>
            <a:r>
              <a:rPr u="none" spc="-5" dirty="0"/>
              <a:t>Worked Each</a:t>
            </a:r>
            <a:r>
              <a:rPr u="none" dirty="0"/>
              <a:t> </a:t>
            </a:r>
            <a:r>
              <a:rPr u="none" spc="-5" dirty="0"/>
              <a:t>Week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784" y="1687832"/>
            <a:ext cx="6630428" cy="411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5793" y="634491"/>
            <a:ext cx="5207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5493"/>
                </a:solidFill>
              </a:rPr>
              <a:t>EXECUTIVE</a:t>
            </a:r>
            <a:r>
              <a:rPr u="none" spc="-35" dirty="0">
                <a:solidFill>
                  <a:srgbClr val="005493"/>
                </a:solidFill>
              </a:rPr>
              <a:t> </a:t>
            </a:r>
            <a:r>
              <a:rPr u="none" spc="-5" dirty="0">
                <a:solidFill>
                  <a:srgbClr val="005493"/>
                </a:solidFill>
              </a:rPr>
              <a:t>SUMMARY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6994" y="1768234"/>
            <a:ext cx="3997325" cy="41713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Current</a:t>
            </a: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E659B"/>
                </a:solidFill>
                <a:latin typeface="Calibri"/>
                <a:cs typeface="Calibri"/>
              </a:rPr>
              <a:t>Technology</a:t>
            </a: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Usage</a:t>
            </a: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0E659B"/>
                </a:solidFill>
                <a:latin typeface="Calibri"/>
                <a:cs typeface="Calibri"/>
              </a:rPr>
              <a:t>Trend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25" dirty="0">
                <a:solidFill>
                  <a:srgbClr val="0E659B"/>
                </a:solidFill>
                <a:latin typeface="Calibri"/>
                <a:cs typeface="Calibri"/>
              </a:rPr>
              <a:t>Web</a:t>
            </a:r>
            <a:r>
              <a:rPr sz="1800" b="1" spc="-3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Desired</a:t>
            </a:r>
            <a:r>
              <a:rPr sz="2200" b="1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E659B"/>
                </a:solidFill>
                <a:latin typeface="Calibri"/>
                <a:cs typeface="Calibri"/>
              </a:rPr>
              <a:t>Technology</a:t>
            </a: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Usage </a:t>
            </a:r>
            <a:r>
              <a:rPr sz="2200" b="1" spc="-30" dirty="0">
                <a:solidFill>
                  <a:srgbClr val="0E659B"/>
                </a:solidFill>
                <a:latin typeface="Calibri"/>
                <a:cs typeface="Calibri"/>
              </a:rPr>
              <a:t>Trend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25" dirty="0">
                <a:solidFill>
                  <a:srgbClr val="0E659B"/>
                </a:solidFill>
                <a:latin typeface="Calibri"/>
                <a:cs typeface="Calibri"/>
              </a:rPr>
              <a:t>Web</a:t>
            </a:r>
            <a:r>
              <a:rPr sz="1800" b="1" spc="-3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Demographics</a:t>
            </a: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Survey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Country</a:t>
            </a:r>
            <a:r>
              <a:rPr sz="2200" b="1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E659B"/>
                </a:solidFill>
                <a:latin typeface="Calibri"/>
                <a:cs typeface="Calibri"/>
              </a:rPr>
              <a:t>&amp;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Gender 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Difference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93" y="2302761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1106" y="640587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5493"/>
                </a:solidFill>
              </a:rPr>
              <a:t>INTRODUCTION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03140" y="1710435"/>
            <a:ext cx="6006465" cy="3432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Analyze</a:t>
            </a:r>
            <a:r>
              <a:rPr sz="22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Current</a:t>
            </a:r>
            <a:r>
              <a:rPr sz="22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E659B"/>
                </a:solidFill>
                <a:latin typeface="Calibri"/>
                <a:cs typeface="Calibri"/>
              </a:rPr>
              <a:t>Trends</a:t>
            </a: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 in </a:t>
            </a:r>
            <a:r>
              <a:rPr sz="2200" b="1" spc="-25" dirty="0">
                <a:solidFill>
                  <a:srgbClr val="0E659B"/>
                </a:solidFill>
                <a:latin typeface="Calibri"/>
                <a:cs typeface="Calibri"/>
              </a:rPr>
              <a:t>Technology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Purpose </a:t>
            </a:r>
            <a:r>
              <a:rPr sz="2200" b="1" dirty="0">
                <a:solidFill>
                  <a:srgbClr val="0E659B"/>
                </a:solidFill>
                <a:latin typeface="Calibri"/>
                <a:cs typeface="Calibri"/>
              </a:rPr>
              <a:t>of</a:t>
            </a: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 this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89"/>
              </a:lnSpc>
              <a:spcBef>
                <a:spcPts val="4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Identify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top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skills in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programming languages, databases, </a:t>
            </a:r>
            <a:r>
              <a:rPr sz="1800" b="1" spc="-39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platforms,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 and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web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frames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Identify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future</a:t>
            </a: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skills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Identify human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resource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gap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 in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industry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Audience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 for</a:t>
            </a: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 this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 presentation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Programmers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IT</a:t>
            </a: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Industry Leader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Computer Science Students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2747" y="652779"/>
            <a:ext cx="3378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5493"/>
                </a:solidFill>
              </a:rPr>
              <a:t>METHODOLOGY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3141" y="1768234"/>
            <a:ext cx="4358640" cy="38538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Data</a:t>
            </a:r>
            <a:r>
              <a:rPr sz="2200" b="1" spc="-20" dirty="0">
                <a:solidFill>
                  <a:srgbClr val="0E659B"/>
                </a:solidFill>
                <a:latin typeface="Calibri"/>
                <a:cs typeface="Calibri"/>
              </a:rPr>
              <a:t> Wrangling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GitHub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job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postings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API using 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Programming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Languages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 annual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salary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Stack Overflow Developer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2019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E659B"/>
                </a:solidFill>
                <a:latin typeface="Calibri"/>
                <a:cs typeface="Calibri"/>
              </a:rPr>
              <a:t>survey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Data</a:t>
            </a:r>
            <a:r>
              <a:rPr sz="22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E659B"/>
                </a:solidFill>
                <a:latin typeface="Calibri"/>
                <a:cs typeface="Calibri"/>
              </a:rPr>
              <a:t>Cleaning,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Data</a:t>
            </a:r>
            <a:r>
              <a:rPr sz="2200" b="1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Exploration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15" dirty="0">
                <a:solidFill>
                  <a:srgbClr val="0E659B"/>
                </a:solidFill>
                <a:latin typeface="Calibri"/>
                <a:cs typeface="Calibri"/>
              </a:rPr>
              <a:t>Excel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dirty="0">
                <a:solidFill>
                  <a:srgbClr val="0E659B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E659B"/>
                </a:solidFill>
                <a:latin typeface="Calibri"/>
                <a:cs typeface="Calibri"/>
              </a:rPr>
              <a:t>Data</a:t>
            </a:r>
            <a:r>
              <a:rPr sz="2200" b="1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IBM</a:t>
            </a:r>
            <a:r>
              <a:rPr sz="1800" b="1" spc="-3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E659B"/>
                </a:solidFill>
                <a:latin typeface="Calibri"/>
                <a:cs typeface="Calibri"/>
              </a:rPr>
              <a:t>Cognos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b="1" spc="-25" dirty="0">
                <a:solidFill>
                  <a:srgbClr val="0E659B"/>
                </a:solidFill>
                <a:latin typeface="Calibri"/>
                <a:cs typeface="Calibri"/>
              </a:rPr>
              <a:t>Tableau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E659B"/>
                </a:solidFill>
                <a:latin typeface="Calibri"/>
                <a:cs typeface="Calibri"/>
              </a:rPr>
              <a:t>Presentation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655" y="1831709"/>
            <a:ext cx="3194580" cy="3194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4" name="object 4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6549" y="652779"/>
            <a:ext cx="2159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1632960"/>
            <a:ext cx="7086600" cy="43993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4" name="object 4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825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PROGRAMMING</a:t>
            </a:r>
            <a:r>
              <a:rPr u="none" dirty="0"/>
              <a:t> </a:t>
            </a:r>
            <a:r>
              <a:rPr u="none" spc="-5" dirty="0"/>
              <a:t>LANGUAGE</a:t>
            </a:r>
            <a:r>
              <a:rPr u="none" spc="5" dirty="0"/>
              <a:t> </a:t>
            </a:r>
            <a:r>
              <a:rPr u="none" spc="-5" dirty="0"/>
              <a:t>TRENDS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25879" y="1829930"/>
            <a:ext cx="10514330" cy="3239770"/>
            <a:chOff x="925879" y="1829930"/>
            <a:chExt cx="10514330" cy="32397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879" y="1871494"/>
              <a:ext cx="5166360" cy="31981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9762" y="1829930"/>
              <a:ext cx="5339943" cy="3200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3" name="object 3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7035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FINDINGS</a:t>
            </a:r>
            <a:r>
              <a:rPr u="none" spc="-10" dirty="0"/>
              <a:t> </a:t>
            </a:r>
            <a:r>
              <a:rPr u="none" spc="-5" dirty="0"/>
              <a:t>&amp; IMPLICATIONS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555" y="2823972"/>
            <a:ext cx="4897120" cy="2808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85140" indent="-228600">
              <a:lnSpc>
                <a:spcPct val="896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JavaScript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currently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most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used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programming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language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throughout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the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world</a:t>
            </a:r>
            <a:endParaRPr sz="2600">
              <a:latin typeface="Calibri"/>
              <a:cs typeface="Calibri"/>
            </a:endParaRPr>
          </a:p>
          <a:p>
            <a:pPr marL="241300" marR="1132205" indent="-228600">
              <a:lnSpc>
                <a:spcPts val="278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Python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and 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TypeScript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are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becoming more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popular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78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HTML, CSS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and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SQL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are still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among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top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programming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languages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1680" y="1795779"/>
            <a:ext cx="6896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8730" algn="l"/>
              </a:tabLst>
            </a:pP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ind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ng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s	Im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p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li</a:t>
            </a:r>
            <a:r>
              <a:rPr sz="2800" b="1" spc="-15" dirty="0">
                <a:solidFill>
                  <a:srgbClr val="0E659B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0E659B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ti</a:t>
            </a:r>
            <a:r>
              <a:rPr sz="2800" b="1" spc="-5" dirty="0">
                <a:solidFill>
                  <a:srgbClr val="0E659B"/>
                </a:solidFill>
                <a:latin typeface="Calibri"/>
                <a:cs typeface="Calibri"/>
              </a:rPr>
              <a:t>on</a:t>
            </a:r>
            <a:r>
              <a:rPr sz="2800" b="1" dirty="0">
                <a:solidFill>
                  <a:srgbClr val="0E659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2823972"/>
            <a:ext cx="4909185" cy="31648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40" dirty="0">
                <a:solidFill>
                  <a:srgbClr val="0E659B"/>
                </a:solidFill>
                <a:latin typeface="Calibri"/>
                <a:cs typeface="Calibri"/>
              </a:rPr>
              <a:t>Web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Development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Developers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are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still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high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demand</a:t>
            </a:r>
            <a:endParaRPr sz="2600">
              <a:latin typeface="Calibri"/>
              <a:cs typeface="Calibri"/>
            </a:endParaRPr>
          </a:p>
          <a:p>
            <a:pPr marL="241300" marR="249554" indent="-228600">
              <a:lnSpc>
                <a:spcPct val="896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JavaScript,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HTML,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and 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TypeScript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are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essential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learn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E659B"/>
                </a:solidFill>
                <a:latin typeface="Calibri"/>
                <a:cs typeface="Calibri"/>
              </a:rPr>
              <a:t>for</a:t>
            </a:r>
            <a:r>
              <a:rPr sz="2600" spc="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web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developers</a:t>
            </a:r>
            <a:endParaRPr sz="2600">
              <a:latin typeface="Calibri"/>
              <a:cs typeface="Calibri"/>
            </a:endParaRPr>
          </a:p>
          <a:p>
            <a:pPr marL="241300" marR="52069" indent="-228600">
              <a:lnSpc>
                <a:spcPct val="8960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Python is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highly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desired,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as </a:t>
            </a:r>
            <a:r>
              <a:rPr sz="2600" spc="-20" dirty="0">
                <a:solidFill>
                  <a:srgbClr val="0E659B"/>
                </a:solidFill>
                <a:latin typeface="Calibri"/>
                <a:cs typeface="Calibri"/>
              </a:rPr>
              <a:t>it’s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the </a:t>
            </a:r>
            <a:r>
              <a:rPr sz="2600" spc="-57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primary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language</a:t>
            </a:r>
            <a:r>
              <a:rPr sz="2600" spc="-15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used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E659B"/>
                </a:solidFill>
                <a:latin typeface="Calibri"/>
                <a:cs typeface="Calibri"/>
              </a:rPr>
              <a:t>for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AI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development</a:t>
            </a:r>
            <a:r>
              <a:rPr sz="2600" spc="-5" dirty="0">
                <a:solidFill>
                  <a:srgbClr val="0E659B"/>
                </a:solidFill>
                <a:latin typeface="Calibri"/>
                <a:cs typeface="Calibri"/>
              </a:rPr>
              <a:t> and</a:t>
            </a:r>
            <a:r>
              <a:rPr sz="2600" spc="-10" dirty="0">
                <a:solidFill>
                  <a:srgbClr val="0E659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E659B"/>
                </a:solidFill>
                <a:latin typeface="Calibri"/>
                <a:cs typeface="Calibri"/>
              </a:rPr>
              <a:t>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569" y="6256079"/>
            <a:ext cx="1816100" cy="477520"/>
            <a:chOff x="1031569" y="6256079"/>
            <a:chExt cx="1816100" cy="477520"/>
          </a:xfrm>
        </p:grpSpPr>
        <p:sp>
          <p:nvSpPr>
            <p:cNvPr id="4" name="object 4"/>
            <p:cNvSpPr/>
            <p:nvPr/>
          </p:nvSpPr>
          <p:spPr>
            <a:xfrm>
              <a:off x="1747431" y="6256083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9001" y="0"/>
                  </a:moveTo>
                  <a:lnTo>
                    <a:pt x="9004" y="0"/>
                  </a:lnTo>
                  <a:lnTo>
                    <a:pt x="9004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9004" y="368642"/>
                  </a:lnTo>
                  <a:lnTo>
                    <a:pt x="9004" y="386638"/>
                  </a:lnTo>
                  <a:lnTo>
                    <a:pt x="189001" y="386638"/>
                  </a:lnTo>
                  <a:lnTo>
                    <a:pt x="189001" y="360006"/>
                  </a:lnTo>
                  <a:lnTo>
                    <a:pt x="189001" y="26644"/>
                  </a:lnTo>
                  <a:lnTo>
                    <a:pt x="1890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69" y="6369626"/>
              <a:ext cx="1816100" cy="363855"/>
            </a:xfrm>
            <a:custGeom>
              <a:avLst/>
              <a:gdLst/>
              <a:ahLst/>
              <a:cxnLst/>
              <a:rect l="l" t="t" r="r" b="b"/>
              <a:pathLst>
                <a:path w="1816100" h="363854">
                  <a:moveTo>
                    <a:pt x="1815539" y="0"/>
                  </a:moveTo>
                  <a:lnTo>
                    <a:pt x="0" y="0"/>
                  </a:lnTo>
                  <a:lnTo>
                    <a:pt x="0" y="363681"/>
                  </a:lnTo>
                  <a:lnTo>
                    <a:pt x="1815539" y="363681"/>
                  </a:lnTo>
                  <a:lnTo>
                    <a:pt x="1815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0933" y="652779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DATABASE</a:t>
            </a:r>
            <a:r>
              <a:rPr u="none" spc="-40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192" y="1880754"/>
            <a:ext cx="5079999" cy="2971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9992" y="1880754"/>
            <a:ext cx="5177499" cy="2971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461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MT</vt:lpstr>
      <vt:lpstr>Calibri</vt:lpstr>
      <vt:lpstr>Courier New</vt:lpstr>
      <vt:lpstr>Tahoma</vt:lpstr>
      <vt:lpstr>Office Theme</vt:lpstr>
      <vt:lpstr>IT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FINDINGS &amp; IMPLICATIONS</vt:lpstr>
      <vt:lpstr>DATABASE TRENDS</vt:lpstr>
      <vt:lpstr>FINDINGS &amp; IMPLICATIONS</vt:lpstr>
      <vt:lpstr>DASHBOARD</vt:lpstr>
      <vt:lpstr>Current Technology Usage</vt:lpstr>
      <vt:lpstr>Future Technology Trends</vt:lpstr>
      <vt:lpstr>Demographics </vt:lpstr>
      <vt:lpstr>DISCUSSION</vt:lpstr>
      <vt:lpstr>OVERALL FINDINGS &amp; IMPLICATIONS</vt:lpstr>
      <vt:lpstr>CONCLUSION</vt:lpstr>
      <vt:lpstr>APPENDIX</vt:lpstr>
      <vt:lpstr>JOB POSTINGS: City</vt:lpstr>
      <vt:lpstr>JOB POSTINGS: Experience</vt:lpstr>
      <vt:lpstr>POPULAR LANGUAGES</vt:lpstr>
      <vt:lpstr>Age vs Hours Worked Each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cp:lastModifiedBy>LENOVO</cp:lastModifiedBy>
  <cp:revision>3</cp:revision>
  <dcterms:created xsi:type="dcterms:W3CDTF">2024-08-20T19:27:23Z</dcterms:created>
  <dcterms:modified xsi:type="dcterms:W3CDTF">2024-08-25T06:21:32Z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LastSaved">
    <vt:filetime>2024-08-20T00:00:00Z</vt:filetime>
  </property>
</Properties>
</file>