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3909" autoAdjust="0"/>
  </p:normalViewPr>
  <p:slideViewPr>
    <p:cSldViewPr snapToGrid="0">
      <p:cViewPr varScale="1">
        <p:scale>
          <a:sx n="50" d="100"/>
          <a:sy n="50" d="100"/>
        </p:scale>
        <p:origin x="128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148BE-64FA-4A1E-B51E-7AB69B6BC82B}" type="datetimeFigureOut">
              <a:rPr lang="nl-NL" smtClean="0"/>
              <a:t>12-3-2021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F111B-D85A-4105-88B1-D1CF08160523}" type="slidenum">
              <a:rPr lang="nl-NL" smtClean="0"/>
              <a:t>‹nr.›</a:t>
            </a:fld>
            <a:endParaRPr lang="nl-NL"/>
          </a:p>
        </p:txBody>
      </p:sp>
    </p:spTree>
    <p:extLst>
      <p:ext uri="{BB962C8B-B14F-4D97-AF65-F5344CB8AC3E}">
        <p14:creationId xmlns:p14="http://schemas.microsoft.com/office/powerpoint/2010/main" val="142494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6D6D6D"/>
                </a:solidFill>
                <a:effectLst/>
                <a:latin typeface="Source Sans Pro" panose="020B0503030403020204" pitchFamily="34" charset="0"/>
              </a:rPr>
              <a:t>De Stichting Jeugdbondsuitgeverij is een initiatief van de twee Jongerenverenigingen voor Natuur: JNM (www.jnm.nl) en de NJN (www.njn.nl). De vrijwilligers van de Jeugdbondsuitgeverij (JBU) zijn allemaal jonger dan 26 jaar. Zij verzorgen uitgaven over de natuur, zoals determinatiegidsen. Doordat er geen winstoogmerk is, zijn uitgaven van de JBU erg goedkoop. Ook zijn ze allemaal zo toegankelijk mogelijk, de meeste determinatietabellen zijn met een loep in het veld te gebruiken.</a:t>
            </a:r>
            <a:endParaRPr lang="nl-NL" dirty="0"/>
          </a:p>
        </p:txBody>
      </p:sp>
      <p:sp>
        <p:nvSpPr>
          <p:cNvPr id="4" name="Tijdelijke aanduiding voor dianummer 3"/>
          <p:cNvSpPr>
            <a:spLocks noGrp="1"/>
          </p:cNvSpPr>
          <p:nvPr>
            <p:ph type="sldNum" sz="quarter" idx="5"/>
          </p:nvPr>
        </p:nvSpPr>
        <p:spPr/>
        <p:txBody>
          <a:bodyPr/>
          <a:lstStyle/>
          <a:p>
            <a:fld id="{D1CF111B-D85A-4105-88B1-D1CF08160523}" type="slidenum">
              <a:rPr lang="nl-NL" smtClean="0"/>
              <a:t>2</a:t>
            </a:fld>
            <a:endParaRPr lang="nl-NL"/>
          </a:p>
        </p:txBody>
      </p:sp>
    </p:spTree>
    <p:extLst>
      <p:ext uri="{BB962C8B-B14F-4D97-AF65-F5344CB8AC3E}">
        <p14:creationId xmlns:p14="http://schemas.microsoft.com/office/powerpoint/2010/main" val="97808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JBU heeft een webshop die door </a:t>
            </a:r>
            <a:r>
              <a:rPr lang="nl-NL" dirty="0" err="1"/>
              <a:t>Fruto</a:t>
            </a:r>
            <a:r>
              <a:rPr lang="nl-NL" dirty="0"/>
              <a:t> gemaakt is, met behulp van </a:t>
            </a:r>
            <a:r>
              <a:rPr lang="nl-NL" dirty="0" err="1"/>
              <a:t>Wordpress</a:t>
            </a:r>
            <a:r>
              <a:rPr lang="nl-NL" dirty="0"/>
              <a:t>. Op de site zijn ook enkele errata te vinden van bepaalde uitgaven, maar dat zijn gewoon linkjes naar een </a:t>
            </a:r>
            <a:r>
              <a:rPr lang="nl-NL" dirty="0" err="1"/>
              <a:t>pdfje</a:t>
            </a:r>
            <a:r>
              <a:rPr lang="nl-NL" dirty="0"/>
              <a:t>. De webshop zou in principe ook pdf bestandjes bij producten hebben staan.</a:t>
            </a:r>
          </a:p>
        </p:txBody>
      </p:sp>
      <p:sp>
        <p:nvSpPr>
          <p:cNvPr id="4" name="Tijdelijke aanduiding voor dianummer 3"/>
          <p:cNvSpPr>
            <a:spLocks noGrp="1"/>
          </p:cNvSpPr>
          <p:nvPr>
            <p:ph type="sldNum" sz="quarter" idx="5"/>
          </p:nvPr>
        </p:nvSpPr>
        <p:spPr/>
        <p:txBody>
          <a:bodyPr/>
          <a:lstStyle/>
          <a:p>
            <a:fld id="{D1CF111B-D85A-4105-88B1-D1CF08160523}" type="slidenum">
              <a:rPr lang="nl-NL" smtClean="0"/>
              <a:t>3</a:t>
            </a:fld>
            <a:endParaRPr lang="nl-NL"/>
          </a:p>
        </p:txBody>
      </p:sp>
    </p:spTree>
    <p:extLst>
      <p:ext uri="{BB962C8B-B14F-4D97-AF65-F5344CB8AC3E}">
        <p14:creationId xmlns:p14="http://schemas.microsoft.com/office/powerpoint/2010/main" val="281605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JBU wilt graag een website hebben waar oude uitgaven op in te zien zijn. De uitgaven zijn nog niet digitaal beschikbaar en liggen in verschillende archieven verspreid. Op de website moeten de uitgaven in te zien zijn en downloadbaar zijn. Het handigste is om het in een vorm als wetenschappelijke vakbladen het tegenwoordig ook doen. </a:t>
            </a:r>
          </a:p>
          <a:p>
            <a:r>
              <a:rPr lang="nl-NL" dirty="0"/>
              <a:t>De JBU wilt graag ook later nog onderzoeken van de NJN en JNM toe gaan voegen omdat die vroeger veel belangrijke onderzoeken gedaan hebben die bijna nergens meer te vinden zijn.</a:t>
            </a:r>
          </a:p>
        </p:txBody>
      </p:sp>
      <p:sp>
        <p:nvSpPr>
          <p:cNvPr id="4" name="Tijdelijke aanduiding voor dianummer 3"/>
          <p:cNvSpPr>
            <a:spLocks noGrp="1"/>
          </p:cNvSpPr>
          <p:nvPr>
            <p:ph type="sldNum" sz="quarter" idx="5"/>
          </p:nvPr>
        </p:nvSpPr>
        <p:spPr/>
        <p:txBody>
          <a:bodyPr/>
          <a:lstStyle/>
          <a:p>
            <a:fld id="{D1CF111B-D85A-4105-88B1-D1CF08160523}" type="slidenum">
              <a:rPr lang="nl-NL" smtClean="0"/>
              <a:t>4</a:t>
            </a:fld>
            <a:endParaRPr lang="nl-NL"/>
          </a:p>
        </p:txBody>
      </p:sp>
    </p:spTree>
    <p:extLst>
      <p:ext uri="{BB962C8B-B14F-4D97-AF65-F5344CB8AC3E}">
        <p14:creationId xmlns:p14="http://schemas.microsoft.com/office/powerpoint/2010/main" val="182807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1CF111B-D85A-4105-88B1-D1CF08160523}" type="slidenum">
              <a:rPr lang="nl-NL" smtClean="0"/>
              <a:t>5</a:t>
            </a:fld>
            <a:endParaRPr lang="nl-NL"/>
          </a:p>
        </p:txBody>
      </p:sp>
    </p:spTree>
    <p:extLst>
      <p:ext uri="{BB962C8B-B14F-4D97-AF65-F5344CB8AC3E}">
        <p14:creationId xmlns:p14="http://schemas.microsoft.com/office/powerpoint/2010/main" val="228144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EFCFB5-1A37-4053-AE53-D79780F4DD1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75A51D27-E768-47E0-9FCC-31884A14B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A1DD445E-3E06-4BA0-9418-CFF0A1442916}"/>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D9B040BB-71DA-4080-A0CA-293933A867B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277F05B-F049-4C8A-9853-FCA234640187}"/>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360533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33B5D6-F5C4-4B17-A315-5811A3A55FA9}"/>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352EECD-C63F-4FF4-9C16-AD9610DBB5B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9E0635A-4B0F-40FF-B619-9483EDBE6E18}"/>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9FEC6354-14BB-48CE-982D-ED9C039BF1D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FD385E5-47A8-46F2-B3D5-79835E0B984C}"/>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228775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8C53AF5-E0A0-4DB6-B004-5A089AB08294}"/>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B033312C-F6C8-4A43-8DB9-0AE154F79E0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B1F6829-0972-4C26-88FE-4C683F2AB6D3}"/>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8C07103E-38E0-4B15-A523-5C2247DE36A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CC4486-809B-4A9A-AEB0-1E99AB4D4B3C}"/>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176318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317485-7B1E-4235-830F-942EC652450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2E523C0-4876-4837-AADF-4BF56C913E1A}"/>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D60267D-A46F-47EB-8846-81D3DE58F193}"/>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19BC7A56-5C49-4925-AD1D-7264188DD0E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6C6CB4B-B63C-4DC3-85A0-4E49CC61C2A4}"/>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193872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2825F8-6950-4079-97DD-DEE010300FF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E4901ECC-B8FC-452D-A5C5-32DAEA0A1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E147C66-B500-41B6-9B6A-9C2915653A23}"/>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45BA2C79-4FDF-41B7-B21D-A21F12CBE0E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C1F3EF5-6637-483E-A2D5-3BFFBD618E18}"/>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11263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2F121E-C777-4759-BE9D-5CE08D18B26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7AAFAF8-BCDC-4F24-B366-45631714369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19B93C83-724F-4D1D-AF1B-5C3EBE667E1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FE990DF-3A29-4C01-B4F4-3BBD273A069C}"/>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6" name="Tijdelijke aanduiding voor voettekst 5">
            <a:extLst>
              <a:ext uri="{FF2B5EF4-FFF2-40B4-BE49-F238E27FC236}">
                <a16:creationId xmlns:a16="http://schemas.microsoft.com/office/drawing/2014/main" id="{0EBC5267-9E4B-44A9-9E70-BA1060E59ED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1A1F4DC-B058-438A-86C5-3F31679D10B5}"/>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31454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A4FED3-9034-44B3-A3DB-B63008B6E992}"/>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D10FD171-0EFE-4CED-B4CF-9D63BFFDF0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DB8B148A-BBC7-4DDE-BD6A-956FF863CDA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12137AE-4634-42D3-9753-44CC08794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824B2B1A-F0C1-41A2-B96D-9035A624384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4551EB8-0847-48D0-9B90-3BD021986919}"/>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8" name="Tijdelijke aanduiding voor voettekst 7">
            <a:extLst>
              <a:ext uri="{FF2B5EF4-FFF2-40B4-BE49-F238E27FC236}">
                <a16:creationId xmlns:a16="http://schemas.microsoft.com/office/drawing/2014/main" id="{BA5251B9-0B0F-436C-92FC-5DF99DC974F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FD8EEC1-7603-48BA-9EA3-5B47E64EEEDA}"/>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298864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CB825-0071-4969-B288-80DCF3002F5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11F165E-0E32-4007-A411-EEA38320E204}"/>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4" name="Tijdelijke aanduiding voor voettekst 3">
            <a:extLst>
              <a:ext uri="{FF2B5EF4-FFF2-40B4-BE49-F238E27FC236}">
                <a16:creationId xmlns:a16="http://schemas.microsoft.com/office/drawing/2014/main" id="{AD6326B7-B131-4EDF-8999-9041F89E99B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7122CF35-7E6D-47BE-8E02-89FC8FE3F466}"/>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9411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688D6EB-593C-4C1E-B91A-722D86BD167E}"/>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3" name="Tijdelijke aanduiding voor voettekst 2">
            <a:extLst>
              <a:ext uri="{FF2B5EF4-FFF2-40B4-BE49-F238E27FC236}">
                <a16:creationId xmlns:a16="http://schemas.microsoft.com/office/drawing/2014/main" id="{8B3EDF8B-C96F-4CAA-8DED-023539C2B28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E12164A8-F182-478E-9A56-BEEFEA0828FD}"/>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304540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F2F781-B4EF-419A-A510-C86ABF0436E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3845508-0833-4B55-AAE5-C8BC2E5DF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0CE6955D-05CD-477D-A9B6-316E4169C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C387BEB-15D5-475D-AEA6-2BB8AF118A25}"/>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6" name="Tijdelijke aanduiding voor voettekst 5">
            <a:extLst>
              <a:ext uri="{FF2B5EF4-FFF2-40B4-BE49-F238E27FC236}">
                <a16:creationId xmlns:a16="http://schemas.microsoft.com/office/drawing/2014/main" id="{41A310CF-B070-4BEA-AA3A-6B79619DE36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8CB82B9-DD69-4CF9-8E94-6807DC447FC1}"/>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406048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23C2-F810-4EFA-8F1A-95521875780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C00A8A4-F9F6-4E46-8138-70A673E14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04036819-C153-4FE5-B542-876869617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095DC64-7392-4802-B189-48157213C41C}"/>
              </a:ext>
            </a:extLst>
          </p:cNvPr>
          <p:cNvSpPr>
            <a:spLocks noGrp="1"/>
          </p:cNvSpPr>
          <p:nvPr>
            <p:ph type="dt" sz="half" idx="10"/>
          </p:nvPr>
        </p:nvSpPr>
        <p:spPr/>
        <p:txBody>
          <a:bodyPr/>
          <a:lstStyle/>
          <a:p>
            <a:fld id="{C20CECE7-53DE-480D-B076-7704DBF93FDF}" type="datetimeFigureOut">
              <a:rPr lang="nl-NL" smtClean="0"/>
              <a:t>12-3-2021</a:t>
            </a:fld>
            <a:endParaRPr lang="nl-NL"/>
          </a:p>
        </p:txBody>
      </p:sp>
      <p:sp>
        <p:nvSpPr>
          <p:cNvPr id="6" name="Tijdelijke aanduiding voor voettekst 5">
            <a:extLst>
              <a:ext uri="{FF2B5EF4-FFF2-40B4-BE49-F238E27FC236}">
                <a16:creationId xmlns:a16="http://schemas.microsoft.com/office/drawing/2014/main" id="{E79D1C8F-3BA2-469D-8E6C-AB6557F44AD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FF5634C-CB13-4BCF-9397-7925ED31E5E1}"/>
              </a:ext>
            </a:extLst>
          </p:cNvPr>
          <p:cNvSpPr>
            <a:spLocks noGrp="1"/>
          </p:cNvSpPr>
          <p:nvPr>
            <p:ph type="sldNum" sz="quarter" idx="12"/>
          </p:nvPr>
        </p:nvSpPr>
        <p:spPr/>
        <p:txBody>
          <a:bodyPr/>
          <a:lstStyle/>
          <a:p>
            <a:fld id="{76D698AA-402B-4433-B5B6-1E9382DFB1CA}" type="slidenum">
              <a:rPr lang="nl-NL" smtClean="0"/>
              <a:t>‹nr.›</a:t>
            </a:fld>
            <a:endParaRPr lang="nl-NL"/>
          </a:p>
        </p:txBody>
      </p:sp>
    </p:spTree>
    <p:extLst>
      <p:ext uri="{BB962C8B-B14F-4D97-AF65-F5344CB8AC3E}">
        <p14:creationId xmlns:p14="http://schemas.microsoft.com/office/powerpoint/2010/main" val="274438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592A7E4-21CD-4A6D-B316-8CB5311B9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58CD914-51EA-4739-ACF9-4F5C9314E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3E45693-B25A-42AA-B164-39C3C105F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CECE7-53DE-480D-B076-7704DBF93FDF}" type="datetimeFigureOut">
              <a:rPr lang="nl-NL" smtClean="0"/>
              <a:t>12-3-2021</a:t>
            </a:fld>
            <a:endParaRPr lang="nl-NL"/>
          </a:p>
        </p:txBody>
      </p:sp>
      <p:sp>
        <p:nvSpPr>
          <p:cNvPr id="5" name="Tijdelijke aanduiding voor voettekst 4">
            <a:extLst>
              <a:ext uri="{FF2B5EF4-FFF2-40B4-BE49-F238E27FC236}">
                <a16:creationId xmlns:a16="http://schemas.microsoft.com/office/drawing/2014/main" id="{4FB2A608-733C-4098-8F17-795874655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B64FDCB6-D1FE-4B35-8320-F7522A4FB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98AA-402B-4433-B5B6-1E9382DFB1CA}" type="slidenum">
              <a:rPr lang="nl-NL" smtClean="0"/>
              <a:t>‹nr.›</a:t>
            </a:fld>
            <a:endParaRPr lang="nl-NL"/>
          </a:p>
        </p:txBody>
      </p:sp>
    </p:spTree>
    <p:extLst>
      <p:ext uri="{BB962C8B-B14F-4D97-AF65-F5344CB8AC3E}">
        <p14:creationId xmlns:p14="http://schemas.microsoft.com/office/powerpoint/2010/main" val="69388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jeugdbondsuitgeverij.n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heermoes/JBU-archief" TargetMode="External"/><Relationship Id="rId5" Type="http://schemas.openxmlformats.org/officeDocument/2006/relationships/hyperlink" Target="http://www.jnm.nl/" TargetMode="External"/><Relationship Id="rId4" Type="http://schemas.openxmlformats.org/officeDocument/2006/relationships/hyperlink" Target="http://www.njn.n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77927-D699-4602-B51C-D7F3EFFFDDA9}"/>
              </a:ext>
            </a:extLst>
          </p:cNvPr>
          <p:cNvSpPr>
            <a:spLocks noGrp="1"/>
          </p:cNvSpPr>
          <p:nvPr>
            <p:ph type="ctrTitle"/>
          </p:nvPr>
        </p:nvSpPr>
        <p:spPr/>
        <p:txBody>
          <a:bodyPr/>
          <a:lstStyle/>
          <a:p>
            <a:r>
              <a:rPr lang="nl-NL" dirty="0"/>
              <a:t>JBU Archief</a:t>
            </a:r>
          </a:p>
        </p:txBody>
      </p:sp>
      <p:sp>
        <p:nvSpPr>
          <p:cNvPr id="3" name="Ondertitel 2">
            <a:extLst>
              <a:ext uri="{FF2B5EF4-FFF2-40B4-BE49-F238E27FC236}">
                <a16:creationId xmlns:a16="http://schemas.microsoft.com/office/drawing/2014/main" id="{2FE9802F-2D99-4319-91F7-D48DD7B8F8A4}"/>
              </a:ext>
            </a:extLst>
          </p:cNvPr>
          <p:cNvSpPr>
            <a:spLocks noGrp="1"/>
          </p:cNvSpPr>
          <p:nvPr>
            <p:ph type="subTitle" idx="1"/>
          </p:nvPr>
        </p:nvSpPr>
        <p:spPr/>
        <p:txBody>
          <a:bodyPr/>
          <a:lstStyle/>
          <a:p>
            <a:r>
              <a:rPr lang="nl-NL" dirty="0"/>
              <a:t>O&amp;O opdracht</a:t>
            </a:r>
          </a:p>
        </p:txBody>
      </p:sp>
    </p:spTree>
    <p:extLst>
      <p:ext uri="{BB962C8B-B14F-4D97-AF65-F5344CB8AC3E}">
        <p14:creationId xmlns:p14="http://schemas.microsoft.com/office/powerpoint/2010/main" val="350510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9FCBC-FB5A-45FA-9008-C0078FA0FAAF}"/>
              </a:ext>
            </a:extLst>
          </p:cNvPr>
          <p:cNvSpPr>
            <a:spLocks noGrp="1"/>
          </p:cNvSpPr>
          <p:nvPr>
            <p:ph type="title"/>
          </p:nvPr>
        </p:nvSpPr>
        <p:spPr/>
        <p:txBody>
          <a:bodyPr/>
          <a:lstStyle/>
          <a:p>
            <a:r>
              <a:rPr lang="nl-NL" dirty="0"/>
              <a:t>JBU – Stichting Jeugdbondsuitgeverij</a:t>
            </a:r>
          </a:p>
        </p:txBody>
      </p:sp>
      <p:sp>
        <p:nvSpPr>
          <p:cNvPr id="3" name="Tijdelijke aanduiding voor inhoud 2">
            <a:extLst>
              <a:ext uri="{FF2B5EF4-FFF2-40B4-BE49-F238E27FC236}">
                <a16:creationId xmlns:a16="http://schemas.microsoft.com/office/drawing/2014/main" id="{84A191D4-6ABC-4C03-B640-CD80156F3A06}"/>
              </a:ext>
            </a:extLst>
          </p:cNvPr>
          <p:cNvSpPr>
            <a:spLocks noGrp="1"/>
          </p:cNvSpPr>
          <p:nvPr>
            <p:ph idx="1"/>
          </p:nvPr>
        </p:nvSpPr>
        <p:spPr/>
        <p:txBody>
          <a:bodyPr/>
          <a:lstStyle/>
          <a:p>
            <a:r>
              <a:rPr lang="nl-NL" dirty="0"/>
              <a:t>Door Jeugdbonden: NJN en JNM (natuurkampen 11-25 jaar)</a:t>
            </a:r>
          </a:p>
          <a:p>
            <a:r>
              <a:rPr lang="nl-NL" dirty="0"/>
              <a:t>NJN en JNM: Tijdschriften en belangrijke onderzoeken (al 100 jaar)</a:t>
            </a:r>
          </a:p>
          <a:p>
            <a:r>
              <a:rPr lang="nl-NL" dirty="0"/>
              <a:t>JBU: Toegankelijke natuurgidsen</a:t>
            </a:r>
          </a:p>
          <a:p>
            <a:r>
              <a:rPr lang="nl-NL" dirty="0"/>
              <a:t>Goedkoop</a:t>
            </a:r>
          </a:p>
          <a:p>
            <a:r>
              <a:rPr lang="nl-NL" dirty="0"/>
              <a:t>Makkelijk bruikbaar</a:t>
            </a:r>
          </a:p>
        </p:txBody>
      </p:sp>
      <p:pic>
        <p:nvPicPr>
          <p:cNvPr id="1026" name="Picture 2">
            <a:extLst>
              <a:ext uri="{FF2B5EF4-FFF2-40B4-BE49-F238E27FC236}">
                <a16:creationId xmlns:a16="http://schemas.microsoft.com/office/drawing/2014/main" id="{47C2342A-E651-42D6-A208-91ABFF81B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81862"/>
            <a:ext cx="6506000" cy="1395101"/>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5FCDBFC6-9BFE-41DC-A249-26473B6D0EDF}"/>
              </a:ext>
            </a:extLst>
          </p:cNvPr>
          <p:cNvPicPr>
            <a:picLocks noChangeAspect="1"/>
          </p:cNvPicPr>
          <p:nvPr/>
        </p:nvPicPr>
        <p:blipFill>
          <a:blip r:embed="rId4"/>
          <a:stretch>
            <a:fillRect/>
          </a:stretch>
        </p:blipFill>
        <p:spPr>
          <a:xfrm>
            <a:off x="9526100" y="3954202"/>
            <a:ext cx="1827700" cy="2222761"/>
          </a:xfrm>
          <a:prstGeom prst="rect">
            <a:avLst/>
          </a:prstGeom>
        </p:spPr>
      </p:pic>
      <p:pic>
        <p:nvPicPr>
          <p:cNvPr id="8" name="Afbeelding 7">
            <a:extLst>
              <a:ext uri="{FF2B5EF4-FFF2-40B4-BE49-F238E27FC236}">
                <a16:creationId xmlns:a16="http://schemas.microsoft.com/office/drawing/2014/main" id="{BA4C66A7-FDC9-4DF8-9B40-74F14159FD6F}"/>
              </a:ext>
            </a:extLst>
          </p:cNvPr>
          <p:cNvPicPr>
            <a:picLocks noChangeAspect="1"/>
          </p:cNvPicPr>
          <p:nvPr/>
        </p:nvPicPr>
        <p:blipFill>
          <a:blip r:embed="rId5"/>
          <a:stretch>
            <a:fillRect/>
          </a:stretch>
        </p:blipFill>
        <p:spPr>
          <a:xfrm>
            <a:off x="7465102" y="4007491"/>
            <a:ext cx="2060998" cy="2169472"/>
          </a:xfrm>
          <a:prstGeom prst="rect">
            <a:avLst/>
          </a:prstGeom>
        </p:spPr>
      </p:pic>
    </p:spTree>
    <p:extLst>
      <p:ext uri="{BB962C8B-B14F-4D97-AF65-F5344CB8AC3E}">
        <p14:creationId xmlns:p14="http://schemas.microsoft.com/office/powerpoint/2010/main" val="355907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2DA2B-5898-4C85-9311-EE073CE7F583}"/>
              </a:ext>
            </a:extLst>
          </p:cNvPr>
          <p:cNvSpPr>
            <a:spLocks noGrp="1"/>
          </p:cNvSpPr>
          <p:nvPr>
            <p:ph type="title"/>
          </p:nvPr>
        </p:nvSpPr>
        <p:spPr/>
        <p:txBody>
          <a:bodyPr/>
          <a:lstStyle/>
          <a:p>
            <a:r>
              <a:rPr lang="nl-NL" dirty="0"/>
              <a:t>Huidige Website</a:t>
            </a:r>
          </a:p>
        </p:txBody>
      </p:sp>
      <p:sp>
        <p:nvSpPr>
          <p:cNvPr id="3" name="Tijdelijke aanduiding voor inhoud 2">
            <a:extLst>
              <a:ext uri="{FF2B5EF4-FFF2-40B4-BE49-F238E27FC236}">
                <a16:creationId xmlns:a16="http://schemas.microsoft.com/office/drawing/2014/main" id="{6492B393-62CB-4082-9568-36838FA58E56}"/>
              </a:ext>
            </a:extLst>
          </p:cNvPr>
          <p:cNvSpPr>
            <a:spLocks noGrp="1"/>
          </p:cNvSpPr>
          <p:nvPr>
            <p:ph idx="1"/>
          </p:nvPr>
        </p:nvSpPr>
        <p:spPr/>
        <p:txBody>
          <a:bodyPr/>
          <a:lstStyle/>
          <a:p>
            <a:r>
              <a:rPr lang="nl-NL" dirty="0"/>
              <a:t>Webshop</a:t>
            </a:r>
          </a:p>
          <a:p>
            <a:r>
              <a:rPr lang="nl-NL" dirty="0"/>
              <a:t>Beheerd door </a:t>
            </a:r>
            <a:r>
              <a:rPr lang="nl-NL" dirty="0" err="1"/>
              <a:t>Fruto</a:t>
            </a:r>
            <a:endParaRPr lang="nl-NL" dirty="0"/>
          </a:p>
          <a:p>
            <a:endParaRPr lang="nl-NL" dirty="0"/>
          </a:p>
        </p:txBody>
      </p:sp>
      <p:pic>
        <p:nvPicPr>
          <p:cNvPr id="5" name="Afbeelding 4">
            <a:extLst>
              <a:ext uri="{FF2B5EF4-FFF2-40B4-BE49-F238E27FC236}">
                <a16:creationId xmlns:a16="http://schemas.microsoft.com/office/drawing/2014/main" id="{2CDA7700-F92A-427F-B736-CA3B851B3D98}"/>
              </a:ext>
            </a:extLst>
          </p:cNvPr>
          <p:cNvPicPr>
            <a:picLocks noChangeAspect="1"/>
          </p:cNvPicPr>
          <p:nvPr/>
        </p:nvPicPr>
        <p:blipFill>
          <a:blip r:embed="rId3"/>
          <a:stretch>
            <a:fillRect/>
          </a:stretch>
        </p:blipFill>
        <p:spPr>
          <a:xfrm>
            <a:off x="6737185" y="-49237"/>
            <a:ext cx="4879279" cy="6858000"/>
          </a:xfrm>
          <a:prstGeom prst="rect">
            <a:avLst/>
          </a:prstGeom>
        </p:spPr>
      </p:pic>
    </p:spTree>
    <p:extLst>
      <p:ext uri="{BB962C8B-B14F-4D97-AF65-F5344CB8AC3E}">
        <p14:creationId xmlns:p14="http://schemas.microsoft.com/office/powerpoint/2010/main" val="222703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EBF32-B3C0-42F1-AB53-0FA030E4A87F}"/>
              </a:ext>
            </a:extLst>
          </p:cNvPr>
          <p:cNvSpPr>
            <a:spLocks noGrp="1"/>
          </p:cNvSpPr>
          <p:nvPr>
            <p:ph type="title"/>
          </p:nvPr>
        </p:nvSpPr>
        <p:spPr/>
        <p:txBody>
          <a:bodyPr/>
          <a:lstStyle/>
          <a:p>
            <a:r>
              <a:rPr lang="nl-NL" dirty="0"/>
              <a:t>Web archief maken	</a:t>
            </a:r>
          </a:p>
        </p:txBody>
      </p:sp>
      <p:sp>
        <p:nvSpPr>
          <p:cNvPr id="3" name="Tijdelijke aanduiding voor inhoud 2">
            <a:extLst>
              <a:ext uri="{FF2B5EF4-FFF2-40B4-BE49-F238E27FC236}">
                <a16:creationId xmlns:a16="http://schemas.microsoft.com/office/drawing/2014/main" id="{AB3F2C91-8F46-4FCD-A78A-73EB1FAA533D}"/>
              </a:ext>
            </a:extLst>
          </p:cNvPr>
          <p:cNvSpPr>
            <a:spLocks noGrp="1"/>
          </p:cNvSpPr>
          <p:nvPr>
            <p:ph idx="1"/>
          </p:nvPr>
        </p:nvSpPr>
        <p:spPr/>
        <p:txBody>
          <a:bodyPr/>
          <a:lstStyle/>
          <a:p>
            <a:r>
              <a:rPr lang="nl-NL" dirty="0"/>
              <a:t>Oude JBU gidsen downloadbaar</a:t>
            </a:r>
          </a:p>
          <a:p>
            <a:r>
              <a:rPr lang="nl-NL" dirty="0"/>
              <a:t>Later: Onderzoeken van de NJN en JNM</a:t>
            </a:r>
          </a:p>
          <a:p>
            <a:r>
              <a:rPr lang="nl-NL" dirty="0"/>
              <a:t>Makkelijk </a:t>
            </a:r>
            <a:r>
              <a:rPr lang="nl-NL" dirty="0" err="1"/>
              <a:t>uploadbaar</a:t>
            </a:r>
            <a:endParaRPr lang="nl-NL" dirty="0"/>
          </a:p>
          <a:p>
            <a:r>
              <a:rPr lang="nl-NL" dirty="0"/>
              <a:t>Wat is de uitdaging?</a:t>
            </a:r>
          </a:p>
          <a:p>
            <a:endParaRPr lang="nl-NL" dirty="0"/>
          </a:p>
        </p:txBody>
      </p:sp>
      <p:pic>
        <p:nvPicPr>
          <p:cNvPr id="4" name="Afbeelding 3">
            <a:extLst>
              <a:ext uri="{FF2B5EF4-FFF2-40B4-BE49-F238E27FC236}">
                <a16:creationId xmlns:a16="http://schemas.microsoft.com/office/drawing/2014/main" id="{8B351BFC-BDA1-406E-AEA7-36F294A34C2E}"/>
              </a:ext>
            </a:extLst>
          </p:cNvPr>
          <p:cNvPicPr>
            <a:picLocks noChangeAspect="1"/>
          </p:cNvPicPr>
          <p:nvPr/>
        </p:nvPicPr>
        <p:blipFill rotWithShape="1">
          <a:blip r:embed="rId3"/>
          <a:srcRect b="68864"/>
          <a:stretch/>
        </p:blipFill>
        <p:spPr>
          <a:xfrm>
            <a:off x="6991412" y="4287186"/>
            <a:ext cx="5109148" cy="2444205"/>
          </a:xfrm>
          <a:prstGeom prst="rect">
            <a:avLst/>
          </a:prstGeom>
          <a:ln>
            <a:solidFill>
              <a:schemeClr val="tx1"/>
            </a:solidFill>
          </a:ln>
        </p:spPr>
      </p:pic>
      <p:sp>
        <p:nvSpPr>
          <p:cNvPr id="5" name="Tekstvak 4">
            <a:extLst>
              <a:ext uri="{FF2B5EF4-FFF2-40B4-BE49-F238E27FC236}">
                <a16:creationId xmlns:a16="http://schemas.microsoft.com/office/drawing/2014/main" id="{8F00F7AC-B0A2-42F4-AA52-4F77E1BC0B93}"/>
              </a:ext>
            </a:extLst>
          </p:cNvPr>
          <p:cNvSpPr txBox="1"/>
          <p:nvPr/>
        </p:nvSpPr>
        <p:spPr>
          <a:xfrm>
            <a:off x="7136726" y="3917854"/>
            <a:ext cx="3090783" cy="369332"/>
          </a:xfrm>
          <a:prstGeom prst="rect">
            <a:avLst/>
          </a:prstGeom>
          <a:noFill/>
        </p:spPr>
        <p:txBody>
          <a:bodyPr wrap="none" rtlCol="0">
            <a:spAutoFit/>
          </a:bodyPr>
          <a:lstStyle/>
          <a:p>
            <a:r>
              <a:rPr lang="nl-NL" dirty="0"/>
              <a:t>Voorbeeld schets als inspiratie:</a:t>
            </a:r>
          </a:p>
        </p:txBody>
      </p:sp>
    </p:spTree>
    <p:extLst>
      <p:ext uri="{BB962C8B-B14F-4D97-AF65-F5344CB8AC3E}">
        <p14:creationId xmlns:p14="http://schemas.microsoft.com/office/powerpoint/2010/main" val="4103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362F2-72EA-48AE-9FC7-C51172903FFE}"/>
              </a:ext>
            </a:extLst>
          </p:cNvPr>
          <p:cNvSpPr>
            <a:spLocks noGrp="1"/>
          </p:cNvSpPr>
          <p:nvPr>
            <p:ph type="title"/>
          </p:nvPr>
        </p:nvSpPr>
        <p:spPr/>
        <p:txBody>
          <a:bodyPr/>
          <a:lstStyle/>
          <a:p>
            <a:r>
              <a:rPr lang="nl-NL" dirty="0"/>
              <a:t>Links</a:t>
            </a:r>
          </a:p>
        </p:txBody>
      </p:sp>
      <p:sp>
        <p:nvSpPr>
          <p:cNvPr id="3" name="Tijdelijke aanduiding voor inhoud 2">
            <a:extLst>
              <a:ext uri="{FF2B5EF4-FFF2-40B4-BE49-F238E27FC236}">
                <a16:creationId xmlns:a16="http://schemas.microsoft.com/office/drawing/2014/main" id="{D3B7EECD-E5FB-443D-94C8-3E7B31F1A226}"/>
              </a:ext>
            </a:extLst>
          </p:cNvPr>
          <p:cNvSpPr>
            <a:spLocks noGrp="1"/>
          </p:cNvSpPr>
          <p:nvPr>
            <p:ph idx="1"/>
          </p:nvPr>
        </p:nvSpPr>
        <p:spPr/>
        <p:txBody>
          <a:bodyPr/>
          <a:lstStyle/>
          <a:p>
            <a:r>
              <a:rPr lang="nl-NL" dirty="0">
                <a:hlinkClick r:id="rId3"/>
              </a:rPr>
              <a:t>www.jeugdbondsuitgeverij.nl</a:t>
            </a:r>
            <a:endParaRPr lang="nl-NL" dirty="0"/>
          </a:p>
          <a:p>
            <a:r>
              <a:rPr lang="nl-NL" dirty="0">
                <a:hlinkClick r:id="rId4"/>
              </a:rPr>
              <a:t>www.njn.nl</a:t>
            </a:r>
            <a:endParaRPr lang="nl-NL" dirty="0"/>
          </a:p>
          <a:p>
            <a:r>
              <a:rPr lang="nl-NL" dirty="0">
                <a:hlinkClick r:id="rId5"/>
              </a:rPr>
              <a:t>www.jnm.nl</a:t>
            </a:r>
            <a:endParaRPr lang="nl-NL" dirty="0"/>
          </a:p>
          <a:p>
            <a:r>
              <a:rPr lang="nl-NL" dirty="0">
                <a:hlinkClick r:id="rId6"/>
              </a:rPr>
              <a:t>https://github.com/heermoes/JBU-archief</a:t>
            </a:r>
            <a:endParaRPr lang="nl-NL" dirty="0"/>
          </a:p>
          <a:p>
            <a:endParaRPr lang="nl-NL" dirty="0"/>
          </a:p>
          <a:p>
            <a:endParaRPr lang="nl-NL" dirty="0"/>
          </a:p>
        </p:txBody>
      </p:sp>
    </p:spTree>
    <p:extLst>
      <p:ext uri="{BB962C8B-B14F-4D97-AF65-F5344CB8AC3E}">
        <p14:creationId xmlns:p14="http://schemas.microsoft.com/office/powerpoint/2010/main" val="234892619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338</Words>
  <Application>Microsoft Office PowerPoint</Application>
  <PresentationFormat>Breedbeeld</PresentationFormat>
  <Paragraphs>30</Paragraphs>
  <Slides>5</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Arial</vt:lpstr>
      <vt:lpstr>Calibri</vt:lpstr>
      <vt:lpstr>Calibri Light</vt:lpstr>
      <vt:lpstr>Source Sans Pro</vt:lpstr>
      <vt:lpstr>Kantoorthema</vt:lpstr>
      <vt:lpstr>JBU Archief</vt:lpstr>
      <vt:lpstr>JBU – Stichting Jeugdbondsuitgeverij</vt:lpstr>
      <vt:lpstr>Huidige Website</vt:lpstr>
      <vt:lpstr>Web archief maken </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JBU Archief</dc:title>
  <dc:creator>JBU</dc:creator>
  <cp:lastModifiedBy>JBU</cp:lastModifiedBy>
  <cp:revision>4</cp:revision>
  <dcterms:created xsi:type="dcterms:W3CDTF">2021-03-12T11:08:37Z</dcterms:created>
  <dcterms:modified xsi:type="dcterms:W3CDTF">2021-03-12T12:36:58Z</dcterms:modified>
</cp:coreProperties>
</file>