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459" r:id="rId4"/>
    <p:sldId id="462" r:id="rId5"/>
    <p:sldId id="463" r:id="rId6"/>
    <p:sldId id="460" r:id="rId7"/>
    <p:sldId id="464" r:id="rId8"/>
    <p:sldId id="465" r:id="rId9"/>
    <p:sldId id="466" r:id="rId10"/>
    <p:sldId id="467" r:id="rId11"/>
    <p:sldId id="470" r:id="rId12"/>
    <p:sldId id="471" r:id="rId13"/>
    <p:sldId id="469" r:id="rId14"/>
    <p:sldId id="379" r:id="rId15"/>
  </p:sldIdLst>
  <p:sldSz cx="10080625" cy="7559675"/>
  <p:notesSz cx="7772400" cy="100584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van den Akk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D64"/>
    <a:srgbClr val="597D98"/>
    <a:srgbClr val="043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Stijl, thema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Stijl, licht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Stijl, licht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9"/>
    <p:restoredTop sz="78760"/>
  </p:normalViewPr>
  <p:slideViewPr>
    <p:cSldViewPr>
      <p:cViewPr varScale="1">
        <p:scale>
          <a:sx n="78" d="100"/>
          <a:sy n="78" d="100"/>
        </p:scale>
        <p:origin x="1864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43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FD84E95-F55D-5B49-8F44-B655221D2F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698806-02B3-8544-A501-91F7D5B958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2459F9-CAE5-8C4E-BCA8-A8EBA58B050F}" type="datetimeFigureOut">
              <a:rPr lang="nl-NL" altLang="en-US"/>
              <a:pPr/>
              <a:t>19-10-19</a:t>
            </a:fld>
            <a:endParaRPr lang="nl-NL" alt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4C43E2A-0D9D-D744-A225-D72763763C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D3CA93-2536-464F-9E7D-38E2048D18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289398-0188-7147-80B1-7B6B45347262}" type="slidenum">
              <a:rPr lang="nl-NL" altLang="en-US"/>
              <a:pPr/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>
            <a:extLst>
              <a:ext uri="{FF2B5EF4-FFF2-40B4-BE49-F238E27FC236}">
                <a16:creationId xmlns:a16="http://schemas.microsoft.com/office/drawing/2014/main" id="{DAF24805-CA28-7445-9471-84137878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959CD8C1-D16D-FF46-B3DF-A306A79B8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197117F7-ECC8-2347-9A91-7F57A05A0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C3A7C79-8071-1245-907B-D226BE90281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CD2BF6D-D25E-6E43-97B0-3F7EDBB2F71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36638" y="4776788"/>
            <a:ext cx="5697537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A906FB20-3962-7F4C-AA4F-A46772836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5B042B6-7438-F141-B6C5-AD6009A9D9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403725" y="9555163"/>
            <a:ext cx="3367088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B54065B-6113-4342-B601-C009CD0BC6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17B285F-DF17-664C-BF0D-BD0FCE2287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C180ADA3-04D3-5C48-A78E-0154D5EFF18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03A2D403-471E-D744-A8EB-2881B11AE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fld id="{8A8ECE18-D621-524E-AFB1-21A8EFDF1C72}" type="slidenum">
              <a:rPr lang="en-US" altLang="en-US" sz="1200">
                <a:solidFill>
                  <a:srgbClr val="000000"/>
                </a:solidFill>
              </a:rPr>
              <a:pPr algn="r" eaLnBrk="1"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B4E5295-2AC6-7142-AC0C-CC17422A5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10E3345-447E-1940-B618-675396C10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638" y="4776788"/>
            <a:ext cx="56991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jdelijke aanduiding voor dia-afbeelding 1">
            <a:extLst>
              <a:ext uri="{FF2B5EF4-FFF2-40B4-BE49-F238E27FC236}">
                <a16:creationId xmlns:a16="http://schemas.microsoft.com/office/drawing/2014/main" id="{7BFCA187-9C94-604D-93A9-E9DD6530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08898" name="Tijdelijke aanduiding voor notities 2">
            <a:extLst>
              <a:ext uri="{FF2B5EF4-FFF2-40B4-BE49-F238E27FC236}">
                <a16:creationId xmlns:a16="http://schemas.microsoft.com/office/drawing/2014/main" id="{6EEA534B-2808-0F4B-88B0-4A133CC2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8899" name="Tijdelijke aanduiding voor dianummer 3">
            <a:extLst>
              <a:ext uri="{FF2B5EF4-FFF2-40B4-BE49-F238E27FC236}">
                <a16:creationId xmlns:a16="http://schemas.microsoft.com/office/drawing/2014/main" id="{3FE03CCF-29B6-FC49-A879-1F846813AE2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429AE292-FBB1-DA41-9412-B85CD3A625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4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jdelijke aanduiding voor dia-afbeelding 1">
            <a:extLst>
              <a:ext uri="{FF2B5EF4-FFF2-40B4-BE49-F238E27FC236}">
                <a16:creationId xmlns:a16="http://schemas.microsoft.com/office/drawing/2014/main" id="{7BFCA187-9C94-604D-93A9-E9DD6530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08898" name="Tijdelijke aanduiding voor notities 2">
            <a:extLst>
              <a:ext uri="{FF2B5EF4-FFF2-40B4-BE49-F238E27FC236}">
                <a16:creationId xmlns:a16="http://schemas.microsoft.com/office/drawing/2014/main" id="{6EEA534B-2808-0F4B-88B0-4A133CC2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8899" name="Tijdelijke aanduiding voor dianummer 3">
            <a:extLst>
              <a:ext uri="{FF2B5EF4-FFF2-40B4-BE49-F238E27FC236}">
                <a16:creationId xmlns:a16="http://schemas.microsoft.com/office/drawing/2014/main" id="{3FE03CCF-29B6-FC49-A879-1F846813AE2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429AE292-FBB1-DA41-9412-B85CD3A625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jdelijke aanduiding voor dia-afbeelding 1">
            <a:extLst>
              <a:ext uri="{FF2B5EF4-FFF2-40B4-BE49-F238E27FC236}">
                <a16:creationId xmlns:a16="http://schemas.microsoft.com/office/drawing/2014/main" id="{7BFCA187-9C94-604D-93A9-E9DD6530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08898" name="Tijdelijke aanduiding voor notities 2">
            <a:extLst>
              <a:ext uri="{FF2B5EF4-FFF2-40B4-BE49-F238E27FC236}">
                <a16:creationId xmlns:a16="http://schemas.microsoft.com/office/drawing/2014/main" id="{6EEA534B-2808-0F4B-88B0-4A133CC2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8899" name="Tijdelijke aanduiding voor dianummer 3">
            <a:extLst>
              <a:ext uri="{FF2B5EF4-FFF2-40B4-BE49-F238E27FC236}">
                <a16:creationId xmlns:a16="http://schemas.microsoft.com/office/drawing/2014/main" id="{3FE03CCF-29B6-FC49-A879-1F846813AE2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429AE292-FBB1-DA41-9412-B85CD3A625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9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jdelijke aanduiding voor dia-afbeelding 1">
            <a:extLst>
              <a:ext uri="{FF2B5EF4-FFF2-40B4-BE49-F238E27FC236}">
                <a16:creationId xmlns:a16="http://schemas.microsoft.com/office/drawing/2014/main" id="{7BFCA187-9C94-604D-93A9-E9DD6530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08898" name="Tijdelijke aanduiding voor notities 2">
            <a:extLst>
              <a:ext uri="{FF2B5EF4-FFF2-40B4-BE49-F238E27FC236}">
                <a16:creationId xmlns:a16="http://schemas.microsoft.com/office/drawing/2014/main" id="{6EEA534B-2808-0F4B-88B0-4A133CC2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8899" name="Tijdelijke aanduiding voor dianummer 3">
            <a:extLst>
              <a:ext uri="{FF2B5EF4-FFF2-40B4-BE49-F238E27FC236}">
                <a16:creationId xmlns:a16="http://schemas.microsoft.com/office/drawing/2014/main" id="{3FE03CCF-29B6-FC49-A879-1F846813AE2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429AE292-FBB1-DA41-9412-B85CD3A625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2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jdelijke aanduiding voor dia-afbeelding 1">
            <a:extLst>
              <a:ext uri="{FF2B5EF4-FFF2-40B4-BE49-F238E27FC236}">
                <a16:creationId xmlns:a16="http://schemas.microsoft.com/office/drawing/2014/main" id="{7BFCA187-9C94-604D-93A9-E9DD6530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08898" name="Tijdelijke aanduiding voor notities 2">
            <a:extLst>
              <a:ext uri="{FF2B5EF4-FFF2-40B4-BE49-F238E27FC236}">
                <a16:creationId xmlns:a16="http://schemas.microsoft.com/office/drawing/2014/main" id="{6EEA534B-2808-0F4B-88B0-4A133CC2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8899" name="Tijdelijke aanduiding voor dianummer 3">
            <a:extLst>
              <a:ext uri="{FF2B5EF4-FFF2-40B4-BE49-F238E27FC236}">
                <a16:creationId xmlns:a16="http://schemas.microsoft.com/office/drawing/2014/main" id="{3FE03CCF-29B6-FC49-A879-1F846813AE2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429AE292-FBB1-DA41-9412-B85CD3A625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5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jdelijke aanduiding voor dia-afbeelding 1">
            <a:extLst>
              <a:ext uri="{FF2B5EF4-FFF2-40B4-BE49-F238E27FC236}">
                <a16:creationId xmlns:a16="http://schemas.microsoft.com/office/drawing/2014/main" id="{7BFCA187-9C94-604D-93A9-E9DD6530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08898" name="Tijdelijke aanduiding voor notities 2">
            <a:extLst>
              <a:ext uri="{FF2B5EF4-FFF2-40B4-BE49-F238E27FC236}">
                <a16:creationId xmlns:a16="http://schemas.microsoft.com/office/drawing/2014/main" id="{6EEA534B-2808-0F4B-88B0-4A133CC2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8899" name="Tijdelijke aanduiding voor dianummer 3">
            <a:extLst>
              <a:ext uri="{FF2B5EF4-FFF2-40B4-BE49-F238E27FC236}">
                <a16:creationId xmlns:a16="http://schemas.microsoft.com/office/drawing/2014/main" id="{3FE03CCF-29B6-FC49-A879-1F846813AE2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429AE292-FBB1-DA41-9412-B85CD3A625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jdelijke aanduiding voor dia-afbeelding 1">
            <a:extLst>
              <a:ext uri="{FF2B5EF4-FFF2-40B4-BE49-F238E27FC236}">
                <a16:creationId xmlns:a16="http://schemas.microsoft.com/office/drawing/2014/main" id="{7BFCA187-9C94-604D-93A9-E9DD6530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08898" name="Tijdelijke aanduiding voor notities 2">
            <a:extLst>
              <a:ext uri="{FF2B5EF4-FFF2-40B4-BE49-F238E27FC236}">
                <a16:creationId xmlns:a16="http://schemas.microsoft.com/office/drawing/2014/main" id="{6EEA534B-2808-0F4B-88B0-4A133CC2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8899" name="Tijdelijke aanduiding voor dianummer 3">
            <a:extLst>
              <a:ext uri="{FF2B5EF4-FFF2-40B4-BE49-F238E27FC236}">
                <a16:creationId xmlns:a16="http://schemas.microsoft.com/office/drawing/2014/main" id="{3FE03CCF-29B6-FC49-A879-1F846813AE2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429AE292-FBB1-DA41-9412-B85CD3A625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1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jdelijke aanduiding voor dia-afbeelding 1">
            <a:extLst>
              <a:ext uri="{FF2B5EF4-FFF2-40B4-BE49-F238E27FC236}">
                <a16:creationId xmlns:a16="http://schemas.microsoft.com/office/drawing/2014/main" id="{7BFCA187-9C94-604D-93A9-E9DD6530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08898" name="Tijdelijke aanduiding voor notities 2">
            <a:extLst>
              <a:ext uri="{FF2B5EF4-FFF2-40B4-BE49-F238E27FC236}">
                <a16:creationId xmlns:a16="http://schemas.microsoft.com/office/drawing/2014/main" id="{6EEA534B-2808-0F4B-88B0-4A133CC2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8899" name="Tijdelijke aanduiding voor dianummer 3">
            <a:extLst>
              <a:ext uri="{FF2B5EF4-FFF2-40B4-BE49-F238E27FC236}">
                <a16:creationId xmlns:a16="http://schemas.microsoft.com/office/drawing/2014/main" id="{3FE03CCF-29B6-FC49-A879-1F846813AE2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/>
            <a:fld id="{429AE292-FBB1-DA41-9412-B85CD3A6255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3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734202-6FE7-FC46-8DB5-6A437A06E4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C4A2D0-6260-804C-A70F-A56773A8C5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535488" y="7200900"/>
            <a:ext cx="4992687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5BF7D6-B314-2645-99E5-665134EA8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F30432A-A085-2048-83DC-664222506B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05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F7662F-52CC-614E-8CB7-10AA09DF9C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96671A-CDC8-2D44-9B32-4C51BB44FFF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27BEA5-22B0-F341-9185-B9E1B0EB8A7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0E1A-560F-5D43-8CB2-5AF3788D6BA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790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179388"/>
            <a:ext cx="2259013" cy="6069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24637" cy="6069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9DBBBF-057B-6046-9F13-B61734FB19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C7BB67-947D-0547-9CE8-8E47836D808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78C6D0-81EB-354D-B826-FC6EE8E5B2F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4F36C-7BF6-104B-AF58-BE06B29BBE3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15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75" y="76200"/>
            <a:ext cx="7729538" cy="1174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67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787F11-35EB-A44A-B05C-602DA60662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C6434E-A16A-4947-8D21-29D605D7B82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319588" y="7199313"/>
            <a:ext cx="5221287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C793B4-0616-7F4D-8C1E-43BFA668E60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490556B-7BEB-1845-8B18-29AEB945D6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983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B187ED-95EF-184F-92A7-48116EE93E4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6BF55C-D938-5545-8F6B-ABC1D23D7D8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535488" y="7200900"/>
            <a:ext cx="4992687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30F163-0B8C-9843-A11C-CCC15F2268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94493B-3E75-5745-8EA1-29B8F7B63F7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2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260475"/>
            <a:ext cx="4440237" cy="49879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875" y="1260475"/>
            <a:ext cx="4441825" cy="49879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53383B-EE66-5943-A62F-4D15D2AD3D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1168D-7899-4B42-8507-CEF3014B942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C262E-3511-B943-8944-1FE2D4E2AE7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D219E-9128-6F4F-AC00-B3D3DED5CEC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27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4313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267669"/>
            <a:ext cx="4452938" cy="44855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4313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267669"/>
            <a:ext cx="4456113" cy="44855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47ABF8-7D11-D34B-85DE-C0700986E8D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C1C16C-3D10-5B47-8826-A6E83DEF17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0DDA97-EDC0-E443-AE85-82ECBA08CF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C3F62-7646-7D43-8F10-4917E47EE5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01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6858FB-271C-334F-8818-0FA5CE31C1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EEAA38-1309-784E-B909-9E07492172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C65DDE-3C9F-B840-877C-B1F2D804C1A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4E01B-3068-914F-93C6-DD4CCFADC1F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035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6F59F9-0364-E042-A779-BF4835DFCDE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17E1D3-7D9A-2F41-8C1C-110C05A3B04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EB6469-CFF1-C64B-8143-5746CA98149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0825B-B0CA-F248-BAEC-A1A1D02DF8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84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A813D-6174-D54B-960E-7314CEDB992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3F3F3-C6FA-ED4D-A1CC-1B0B5FA25A7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F1715-E28B-BA4D-8072-48134F15E22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627B5-792D-8D4C-86EC-77711901DDC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61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75305-18B7-1843-860F-67572FB2BDA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D6271-0D7E-EF44-B11B-860EF74252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0D8CE-5F3F-894A-ADE1-C3B2699EB48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177AF-866D-6C41-9363-40D8ACEBA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14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AFEC2EB8-79D4-DE47-A0FF-05CB4312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0538"/>
            <a:ext cx="10080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4F74996-2C40-1D44-909D-6AD7DAAA8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179388"/>
            <a:ext cx="82788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41FCAE2-9EC6-C24E-9810-9A489F1D4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60475"/>
            <a:ext cx="903446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4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CAD5B62-066B-4545-967E-7D93CEAB0E8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2332038" y="7380288"/>
            <a:ext cx="23463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chemeClr val="bg1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622702-C030-0D48-8CAD-1181DE21B95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319588" y="7199313"/>
            <a:ext cx="49926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 i="1">
                <a:solidFill>
                  <a:srgbClr val="FFFFFF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Sensor Networks Lab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E6CC078-11DF-DE4F-A531-53D267AB1E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720263" y="7199313"/>
            <a:ext cx="10683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FFFFFF"/>
                </a:solidFill>
                <a:latin typeface="FreeSans" pitchFamily="32" charset="0"/>
              </a:defRPr>
            </a:lvl1pPr>
          </a:lstStyle>
          <a:p>
            <a:fld id="{6311BED8-5D91-594E-BD43-8170E5919026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2" name="Picture 7">
            <a:extLst>
              <a:ext uri="{FF2B5EF4-FFF2-40B4-BE49-F238E27FC236}">
                <a16:creationId xmlns:a16="http://schemas.microsoft.com/office/drawing/2014/main" id="{C5EFB73B-E979-9043-AEA3-F0BC8DA6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92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5F5A632B-B843-A841-9879-C3F9FFC68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843463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4" name="Afbeelding 3" descr="Logo_IDLab.png">
            <a:extLst>
              <a:ext uri="{FF2B5EF4-FFF2-40B4-BE49-F238E27FC236}">
                <a16:creationId xmlns:a16="http://schemas.microsoft.com/office/drawing/2014/main" id="{109786A4-03B5-4B4B-A0AB-21CDAF2A3BF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5" y="179388"/>
            <a:ext cx="11509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98" r:id="rId1"/>
    <p:sldLayoutId id="2147485599" r:id="rId2"/>
    <p:sldLayoutId id="2147485600" r:id="rId3"/>
    <p:sldLayoutId id="2147485590" r:id="rId4"/>
    <p:sldLayoutId id="2147485591" r:id="rId5"/>
    <p:sldLayoutId id="2147485592" r:id="rId6"/>
    <p:sldLayoutId id="2147485593" r:id="rId7"/>
    <p:sldLayoutId id="2147485594" r:id="rId8"/>
    <p:sldLayoutId id="2147485595" r:id="rId9"/>
    <p:sldLayoutId id="2147485596" r:id="rId10"/>
    <p:sldLayoutId id="2147485597" r:id="rId11"/>
    <p:sldLayoutId id="2147485601" r:id="rId12"/>
  </p:sldLayoutIdLst>
  <p:hf hdr="0" dt="0"/>
  <p:txStyles>
    <p:titleStyle>
      <a:lvl1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2pPr>
      <a:lvl3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3pPr>
      <a:lvl4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4pPr>
      <a:lvl5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5pPr>
      <a:lvl6pPr marL="25146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6pPr>
      <a:lvl7pPr marL="29718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7pPr>
      <a:lvl8pPr marL="34290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8pPr>
      <a:lvl9pPr marL="38862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9pPr>
    </p:titleStyle>
    <p:bodyStyle>
      <a:lvl1pPr marL="342900" indent="-342900" algn="l" defTabSz="449263" rtl="0" eaLnBrk="0" fontAlgn="base" hangingPunct="0">
        <a:lnSpc>
          <a:spcPct val="81000"/>
        </a:lnSpc>
        <a:spcBef>
          <a:spcPct val="0"/>
        </a:spcBef>
        <a:spcAft>
          <a:spcPts val="1413"/>
        </a:spcAft>
        <a:buClr>
          <a:srgbClr val="053A60"/>
        </a:buClr>
        <a:buSzPct val="100000"/>
        <a:buFont typeface="Arial" panose="020B0604020202020204" pitchFamily="34" charset="0"/>
        <a:buChar char="•"/>
        <a:defRPr sz="2400" b="1">
          <a:solidFill>
            <a:srgbClr val="003D64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lnSpc>
          <a:spcPct val="81000"/>
        </a:lnSpc>
        <a:spcBef>
          <a:spcPct val="0"/>
        </a:spcBef>
        <a:spcAft>
          <a:spcPts val="1138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200">
          <a:solidFill>
            <a:srgbClr val="003D64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850"/>
        </a:spcAft>
        <a:buClr>
          <a:srgbClr val="053A60"/>
        </a:buClr>
        <a:buSzPct val="100000"/>
        <a:buFont typeface="Times New Roman" panose="02020603050405020304" pitchFamily="18" charset="0"/>
        <a:buChar char="•"/>
        <a:defRPr sz="2000">
          <a:solidFill>
            <a:srgbClr val="003D64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575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4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53A6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4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tiki-ng/contiki-ng/wiki/Tutorial:-Energy-monito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.google.b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draft-ietf-6tisch-architecture-2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iki-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ntiki-ng/contiki-ng/wiki/Tutorial:-Hello,-World" TargetMode="External"/><Relationship Id="rId5" Type="http://schemas.openxmlformats.org/officeDocument/2006/relationships/hyperlink" Target="https://github.com/contiki-ng/contiki-ng/wiki/Platform-zoul" TargetMode="External"/><Relationship Id="rId4" Type="http://schemas.openxmlformats.org/officeDocument/2006/relationships/hyperlink" Target="https://github.com/contiki-ng/contiki-ng/wiki#setting-up-contiki-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iki-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ntiki-ng/contiki-ng/wiki/Tutorial:-Hello,-World" TargetMode="External"/><Relationship Id="rId5" Type="http://schemas.openxmlformats.org/officeDocument/2006/relationships/hyperlink" Target="https://github.com/contiki-ng/contiki-ng/wiki/Platform-zoul" TargetMode="External"/><Relationship Id="rId4" Type="http://schemas.openxmlformats.org/officeDocument/2006/relationships/hyperlink" Target="https://github.com/contiki-ng/contiki-ng/wiki#setting-up-contiki-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818BDF32-225B-E543-9235-14E798761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422400"/>
            <a:ext cx="8677275" cy="1061293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Sensor Networks Lab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3168359F-FAC1-1545-964B-F2ED16B7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627709"/>
            <a:ext cx="8677275" cy="43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SzPct val="100000"/>
            </a:pPr>
            <a:r>
              <a:rPr lang="en-GB" altLang="en-US" sz="2000" dirty="0">
                <a:solidFill>
                  <a:srgbClr val="7E002F"/>
                </a:solidFill>
                <a:latin typeface="Verdana" panose="020B0604030504040204" pitchFamily="34" charset="0"/>
              </a:rPr>
              <a:t>Glenn </a:t>
            </a:r>
            <a:r>
              <a:rPr lang="en-GB" altLang="en-US" sz="2000" dirty="0" err="1">
                <a:solidFill>
                  <a:srgbClr val="7E002F"/>
                </a:solidFill>
                <a:latin typeface="Verdana" panose="020B0604030504040204" pitchFamily="34" charset="0"/>
              </a:rPr>
              <a:t>Daneels</a:t>
            </a:r>
            <a:r>
              <a:rPr lang="en-GB" altLang="en-US" sz="2000" dirty="0">
                <a:solidFill>
                  <a:srgbClr val="7E002F"/>
                </a:solidFill>
                <a:latin typeface="Verdana" panose="020B0604030504040204" pitchFamily="34" charset="0"/>
              </a:rPr>
              <a:t>, Carmen Delgado, Jeroen </a:t>
            </a:r>
            <a:r>
              <a:rPr lang="en-GB" altLang="en-US" sz="2000" dirty="0" err="1">
                <a:solidFill>
                  <a:srgbClr val="7E002F"/>
                </a:solidFill>
                <a:latin typeface="Verdana" panose="020B0604030504040204" pitchFamily="34" charset="0"/>
              </a:rPr>
              <a:t>Famaey</a:t>
            </a:r>
            <a:endParaRPr lang="en-GB" altLang="en-US" sz="2000" dirty="0">
              <a:solidFill>
                <a:srgbClr val="7E002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itel 1">
            <a:extLst>
              <a:ext uri="{FF2B5EF4-FFF2-40B4-BE49-F238E27FC236}">
                <a16:creationId xmlns:a16="http://schemas.microsoft.com/office/drawing/2014/main" id="{747E738F-53D0-0643-8797-CE60E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Metrics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F8C362-069E-5C40-BDCB-F871E4F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07876" name="Tijdelijke aanduiding voor dianummer 4">
            <a:extLst>
              <a:ext uri="{FF2B5EF4-FFF2-40B4-BE49-F238E27FC236}">
                <a16:creationId xmlns:a16="http://schemas.microsoft.com/office/drawing/2014/main" id="{6DC56947-54B3-2F40-BC4A-4EEE5D5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82B1261A-093F-FE46-8662-2ED374D85EC9}" type="slidenum">
              <a:rPr lang="en-GB" altLang="en-US"/>
              <a:pPr/>
              <a:t>10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2">
                <a:extLst>
                  <a:ext uri="{FF2B5EF4-FFF2-40B4-BE49-F238E27FC236}">
                    <a16:creationId xmlns:a16="http://schemas.microsoft.com/office/drawing/2014/main" id="{6D57FE4F-68A9-EA4A-B8C9-1CB1C6D3B4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238" y="1260475"/>
                <a:ext cx="9034462" cy="568801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en-US" dirty="0"/>
                  <a:t>Throughput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𝑹𝒆𝒄𝒆𝒊𝒗𝒆𝒅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𝒓𝒐𝒐𝒕</m:t>
                        </m:r>
                      </m:num>
                      <m:den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𝑨𝒍𝒍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𝒈𝒆𝒏𝒆𝒓𝒂𝒕𝒆𝒅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𝒑𝒂𝒄𝒌𝒆𝒕𝒔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>
                  <a:lnSpc>
                    <a:spcPct val="150000"/>
                  </a:lnSpc>
                </a:pPr>
                <a:r>
                  <a:rPr lang="en-GB" altLang="en-US" dirty="0"/>
                  <a:t>Latency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𝒈𝒆𝒏𝒆𝒓𝒂𝒕𝒊𝒐𝒏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𝒕𝒊𝒎𝒆𝒔𝒕𝒂𝒎𝒑</m:t>
                        </m:r>
                      </m:sub>
                    </m:sSub>
                    <m:r>
                      <a:rPr lang="en-GB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𝒂𝒓𝒓𝒊𝒗𝒂𝒍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𝒂𝒕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𝒓𝒐𝒐𝒕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𝒕𝒊𝒎𝒆𝒔𝒕𝒂𝒎𝒑</m:t>
                        </m:r>
                      </m:sub>
                    </m:sSub>
                  </m:oMath>
                </a14:m>
                <a:endParaRPr lang="en-GB" altLang="en-US" sz="28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GB" altLang="en-US" dirty="0"/>
                  <a:t>Energy consumption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altLang="en-US" sz="2400" dirty="0"/>
                  <a:t>Joule = energy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GB" altLang="en-US" dirty="0"/>
                  <a:t>Joule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mpere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𝑆𝑒𝑐𝑜𝑛𝑑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𝑉𝑜𝑙𝑡</m:t>
                    </m:r>
                  </m:oMath>
                </a14:m>
                <a:endParaRPr lang="en-GB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GB" altLang="en-US" sz="2400" dirty="0" err="1"/>
                  <a:t>kbit</a:t>
                </a:r>
                <a:r>
                  <a:rPr lang="en-GB" altLang="en-US" sz="2400" dirty="0"/>
                  <a:t>/Joule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𝑎𝑝𝑝𝑙𝑖𝑐𝑎𝑡𝑖𝑜𝑛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𝐽𝑜𝑢𝑙𝑒</m:t>
                        </m:r>
                      </m:den>
                    </m:f>
                  </m:oMath>
                </a14:m>
                <a:endParaRPr lang="en-GB" altLang="en-US" sz="2400" dirty="0">
                  <a:sym typeface="Wingdings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altLang="en-US" dirty="0">
                    <a:solidFill>
                      <a:srgbClr val="FF0000"/>
                    </a:solidFill>
                    <a:sym typeface="Wingdings" pitchFamily="2" charset="2"/>
                  </a:rPr>
                  <a:t> </a:t>
                </a:r>
                <a:r>
                  <a:rPr lang="en-GB" altLang="en-US" dirty="0">
                    <a:solidFill>
                      <a:srgbClr val="FF0000"/>
                    </a:solidFill>
                  </a:rPr>
                  <a:t>Report both on Joule (analysis 1, 2 and 3) and </a:t>
                </a:r>
                <a:r>
                  <a:rPr lang="en-GB" altLang="en-US" dirty="0" err="1">
                    <a:solidFill>
                      <a:srgbClr val="FF0000"/>
                    </a:solidFill>
                  </a:rPr>
                  <a:t>kbit</a:t>
                </a:r>
                <a:r>
                  <a:rPr lang="en-GB" altLang="en-US" dirty="0">
                    <a:solidFill>
                      <a:srgbClr val="FF0000"/>
                    </a:solidFill>
                  </a:rPr>
                  <a:t>/Joule (analysis 3)</a:t>
                </a:r>
              </a:p>
            </p:txBody>
          </p:sp>
        </mc:Choice>
        <mc:Fallback xmlns="">
          <p:sp>
            <p:nvSpPr>
              <p:cNvPr id="8" name="Tijdelijke aanduiding voor inhoud 2">
                <a:extLst>
                  <a:ext uri="{FF2B5EF4-FFF2-40B4-BE49-F238E27FC236}">
                    <a16:creationId xmlns:a16="http://schemas.microsoft.com/office/drawing/2014/main" id="{6D57FE4F-68A9-EA4A-B8C9-1CB1C6D3B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260475"/>
                <a:ext cx="9034462" cy="5688013"/>
              </a:xfrm>
              <a:blipFill>
                <a:blip r:embed="rId3"/>
                <a:stretch>
                  <a:fillRect l="-2107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6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itel 1">
            <a:extLst>
              <a:ext uri="{FF2B5EF4-FFF2-40B4-BE49-F238E27FC236}">
                <a16:creationId xmlns:a16="http://schemas.microsoft.com/office/drawing/2014/main" id="{747E738F-53D0-0643-8797-CE60E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Current consumption values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F8C362-069E-5C40-BDCB-F871E4F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07876" name="Tijdelijke aanduiding voor dianummer 4">
            <a:extLst>
              <a:ext uri="{FF2B5EF4-FFF2-40B4-BE49-F238E27FC236}">
                <a16:creationId xmlns:a16="http://schemas.microsoft.com/office/drawing/2014/main" id="{6DC56947-54B3-2F40-BC4A-4EEE5D5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82B1261A-093F-FE46-8662-2ED374D85EC9}" type="slidenum">
              <a:rPr lang="en-GB" altLang="en-US"/>
              <a:pPr/>
              <a:t>11</a:t>
            </a:fld>
            <a:endParaRPr lang="en-GB" alt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F56B7E0-FFCD-9B4E-9EF9-BADB93DC2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21451" r="59574" b="10174"/>
          <a:stretch/>
        </p:blipFill>
        <p:spPr>
          <a:xfrm>
            <a:off x="1583928" y="2051645"/>
            <a:ext cx="6805512" cy="3672408"/>
          </a:xfrm>
        </p:spPr>
      </p:pic>
    </p:spTree>
    <p:extLst>
      <p:ext uri="{BB962C8B-B14F-4D97-AF65-F5344CB8AC3E}">
        <p14:creationId xmlns:p14="http://schemas.microsoft.com/office/powerpoint/2010/main" val="2817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itel 1">
            <a:extLst>
              <a:ext uri="{FF2B5EF4-FFF2-40B4-BE49-F238E27FC236}">
                <a16:creationId xmlns:a16="http://schemas.microsoft.com/office/drawing/2014/main" id="{747E738F-53D0-0643-8797-CE60E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ea typeface="ＭＳ Ｐゴシック" panose="020B0600070205080204" pitchFamily="34" charset="-128"/>
              </a:rPr>
              <a:t>Energest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F8C362-069E-5C40-BDCB-F871E4F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07876" name="Tijdelijke aanduiding voor dianummer 4">
            <a:extLst>
              <a:ext uri="{FF2B5EF4-FFF2-40B4-BE49-F238E27FC236}">
                <a16:creationId xmlns:a16="http://schemas.microsoft.com/office/drawing/2014/main" id="{6DC56947-54B3-2F40-BC4A-4EEE5D5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82B1261A-093F-FE46-8662-2ED374D85EC9}" type="slidenum">
              <a:rPr lang="en-GB" altLang="en-US"/>
              <a:pPr/>
              <a:t>12</a:t>
            </a:fld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CE95-3EC4-B74F-B797-9804ECC3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9" y="1433144"/>
            <a:ext cx="8413751" cy="46933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C1679B-46A8-8A46-89EC-57413BDE0118}"/>
              </a:ext>
            </a:extLst>
          </p:cNvPr>
          <p:cNvSpPr/>
          <p:nvPr/>
        </p:nvSpPr>
        <p:spPr>
          <a:xfrm>
            <a:off x="1449726" y="6126529"/>
            <a:ext cx="755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https://github.com/contiki-ng/contiki-ng/wiki/Tutorial:-Energy-monitoring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3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2">
            <a:extLst>
              <a:ext uri="{FF2B5EF4-FFF2-40B4-BE49-F238E27FC236}">
                <a16:creationId xmlns:a16="http://schemas.microsoft.com/office/drawing/2014/main" id="{9CABED52-5B7B-EA4C-86C3-F683F22C0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sz="6600" dirty="0">
                <a:ea typeface="ＭＳ Ｐゴシック" panose="020B0600070205080204" pitchFamily="34" charset="-128"/>
              </a:rPr>
              <a:t>Report</a:t>
            </a:r>
            <a:br>
              <a:rPr lang="en-GB" altLang="en-US" sz="6600" dirty="0">
                <a:ea typeface="ＭＳ Ｐゴシック" panose="020B0600070205080204" pitchFamily="34" charset="-128"/>
              </a:rPr>
            </a:br>
            <a:r>
              <a:rPr lang="en-GB" altLang="en-US" sz="6600" dirty="0">
                <a:ea typeface="ＭＳ Ｐゴシック" panose="020B0600070205080204" pitchFamily="34" charset="-128"/>
              </a:rPr>
              <a:t>(see slides Blackboard)</a:t>
            </a:r>
            <a:br>
              <a:rPr lang="en-GB" altLang="en-US" sz="2400" dirty="0">
                <a:ea typeface="ＭＳ Ｐゴシック" panose="020B0600070205080204" pitchFamily="34" charset="-128"/>
              </a:rPr>
            </a:br>
            <a:endParaRPr lang="en-GB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597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Titel 1">
            <a:extLst>
              <a:ext uri="{FF2B5EF4-FFF2-40B4-BE49-F238E27FC236}">
                <a16:creationId xmlns:a16="http://schemas.microsoft.com/office/drawing/2014/main" id="{41393D69-88A2-CF4B-BE68-D9BEA3EF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Questions 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B4D03E-3DE5-B441-9347-89627798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28355" name="Tijdelijke aanduiding voor dianummer 4">
            <a:extLst>
              <a:ext uri="{FF2B5EF4-FFF2-40B4-BE49-F238E27FC236}">
                <a16:creationId xmlns:a16="http://schemas.microsoft.com/office/drawing/2014/main" id="{805BEF0B-3CB7-1340-A94A-056F8B0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9E8EEF51-1A7C-E840-B72D-FDA70AA665C4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B9E68-FC50-6C43-B519-FF9E479C7F23}"/>
              </a:ext>
            </a:extLst>
          </p:cNvPr>
          <p:cNvSpPr txBox="1"/>
          <p:nvPr/>
        </p:nvSpPr>
        <p:spPr>
          <a:xfrm>
            <a:off x="4068204" y="1894705"/>
            <a:ext cx="19442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rgbClr val="003D64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2">
            <a:extLst>
              <a:ext uri="{FF2B5EF4-FFF2-40B4-BE49-F238E27FC236}">
                <a16:creationId xmlns:a16="http://schemas.microsoft.com/office/drawing/2014/main" id="{9CABED52-5B7B-EA4C-86C3-F683F22C0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sz="6600" dirty="0">
                <a:ea typeface="ＭＳ Ｐゴシック" panose="020B0600070205080204" pitchFamily="34" charset="-128"/>
              </a:rPr>
              <a:t>Previous assignment</a:t>
            </a:r>
          </a:p>
        </p:txBody>
      </p:sp>
    </p:spTree>
    <p:extLst>
      <p:ext uri="{BB962C8B-B14F-4D97-AF65-F5344CB8AC3E}">
        <p14:creationId xmlns:p14="http://schemas.microsoft.com/office/powerpoint/2010/main" val="21583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itel 1">
            <a:extLst>
              <a:ext uri="{FF2B5EF4-FFF2-40B4-BE49-F238E27FC236}">
                <a16:creationId xmlns:a16="http://schemas.microsoft.com/office/drawing/2014/main" id="{747E738F-53D0-0643-8797-CE60E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What </a:t>
            </a:r>
            <a:r>
              <a:rPr lang="en-GB" altLang="en-US" u="sng" dirty="0">
                <a:ea typeface="ＭＳ Ｐゴシック" panose="020B0600070205080204" pitchFamily="34" charset="-128"/>
              </a:rPr>
              <a:t>was</a:t>
            </a:r>
            <a:r>
              <a:rPr lang="en-GB" altLang="en-US" dirty="0">
                <a:ea typeface="ＭＳ Ｐゴシック" panose="020B0600070205080204" pitchFamily="34" charset="-128"/>
              </a:rPr>
              <a:t> your first assignment?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F8C362-069E-5C40-BDCB-F871E4F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07876" name="Tijdelijke aanduiding voor dianummer 4">
            <a:extLst>
              <a:ext uri="{FF2B5EF4-FFF2-40B4-BE49-F238E27FC236}">
                <a16:creationId xmlns:a16="http://schemas.microsoft.com/office/drawing/2014/main" id="{6DC56947-54B3-2F40-BC4A-4EEE5D5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82B1261A-093F-FE46-8662-2ED374D85EC9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D57FE4F-68A9-EA4A-B8C9-1CB1C6D3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260475"/>
            <a:ext cx="9034462" cy="5688013"/>
          </a:xfrm>
        </p:spPr>
        <p:txBody>
          <a:bodyPr/>
          <a:lstStyle/>
          <a:p>
            <a:endParaRPr lang="en-GB" altLang="en-US" sz="1800" dirty="0">
              <a:solidFill>
                <a:srgbClr val="FF0000"/>
              </a:solidFill>
            </a:endParaRPr>
          </a:p>
          <a:p>
            <a:endParaRPr lang="en-GB" altLang="en-US" sz="1800" dirty="0">
              <a:solidFill>
                <a:srgbClr val="FF0000"/>
              </a:solidFill>
            </a:endParaRPr>
          </a:p>
          <a:p>
            <a:r>
              <a:rPr lang="en-GB" altLang="en-US" sz="2200" dirty="0">
                <a:solidFill>
                  <a:srgbClr val="FF0000"/>
                </a:solidFill>
              </a:rPr>
              <a:t>Obligatory</a:t>
            </a:r>
            <a:r>
              <a:rPr lang="en-GB" altLang="en-US" sz="2200" dirty="0"/>
              <a:t> reads:</a:t>
            </a:r>
          </a:p>
          <a:p>
            <a:pPr lvl="1"/>
            <a:r>
              <a:rPr lang="en-US" sz="1800" dirty="0" err="1"/>
              <a:t>Vilajosana</a:t>
            </a:r>
            <a:r>
              <a:rPr lang="en-US" sz="1800" dirty="0"/>
              <a:t>, Xavier, et al. "</a:t>
            </a:r>
            <a:r>
              <a:rPr lang="en-US" sz="1800" b="1" dirty="0"/>
              <a:t>IETF 6TiSCH: A Tutorial."</a:t>
            </a:r>
            <a:r>
              <a:rPr lang="en-US" sz="1800" dirty="0"/>
              <a:t> </a:t>
            </a:r>
            <a:r>
              <a:rPr lang="en-US" sz="1800" i="1" dirty="0"/>
              <a:t>IEEE Communications Surveys &amp; Tutorials</a:t>
            </a:r>
            <a:r>
              <a:rPr lang="en-US" sz="1800" dirty="0"/>
              <a:t> (2019).</a:t>
            </a:r>
            <a:endParaRPr lang="en-US" sz="1200" dirty="0"/>
          </a:p>
          <a:p>
            <a:pPr lvl="1"/>
            <a:r>
              <a:rPr lang="en-GB" altLang="en-US" sz="1800" dirty="0" err="1"/>
              <a:t>Duquennoy</a:t>
            </a:r>
            <a:r>
              <a:rPr lang="en-GB" altLang="en-US" sz="1800" dirty="0"/>
              <a:t>, Simon, et al. ”</a:t>
            </a:r>
            <a:r>
              <a:rPr lang="en-GB" altLang="en-US" sz="1800" b="1" dirty="0"/>
              <a:t>TSCH and 6TiSCH for Contiki: Challenges, design and evaluation.</a:t>
            </a:r>
            <a:r>
              <a:rPr lang="en-GB" altLang="en-US" sz="1800" dirty="0"/>
              <a:t>" 2017 13th International Conference on Distributed Computing in Sensor Systems (DCOSS). IEEE, 2017.</a:t>
            </a:r>
          </a:p>
          <a:p>
            <a:pPr lvl="1"/>
            <a:r>
              <a:rPr lang="en-GB" altLang="en-US" sz="1800" dirty="0"/>
              <a:t>Papers are available on Blackboard</a:t>
            </a:r>
          </a:p>
          <a:p>
            <a:pPr marL="457200" lvl="1" indent="0">
              <a:buNone/>
            </a:pPr>
            <a:r>
              <a:rPr lang="en-GB" altLang="en-US" sz="1600" i="1" dirty="0">
                <a:sym typeface="Wingdings" pitchFamily="2" charset="2"/>
              </a:rPr>
              <a:t> </a:t>
            </a:r>
            <a:r>
              <a:rPr lang="en-GB" altLang="en-US" sz="1600" i="1" dirty="0"/>
              <a:t>You want to learn more? See </a:t>
            </a:r>
            <a:r>
              <a:rPr lang="en-GB" altLang="en-US" sz="1600" i="1" dirty="0">
                <a:hlinkClick r:id="rId3"/>
              </a:rPr>
              <a:t>http://scholar.google.be</a:t>
            </a:r>
            <a:r>
              <a:rPr lang="en-GB" altLang="en-US" sz="1600" i="1" dirty="0"/>
              <a:t> and look for keywords such TSCH, 6TiSCH, RPL, Contiki, 6top, etc.</a:t>
            </a:r>
          </a:p>
          <a:p>
            <a:pPr lvl="1"/>
            <a:endParaRPr lang="en-GB" altLang="en-US" sz="1600" dirty="0"/>
          </a:p>
          <a:p>
            <a:pPr lvl="1"/>
            <a:endParaRPr lang="en-GB" altLang="en-US" sz="1600" dirty="0"/>
          </a:p>
          <a:p>
            <a:pPr lvl="1">
              <a:lnSpc>
                <a:spcPct val="100000"/>
              </a:lnSpc>
            </a:pPr>
            <a:endParaRPr lang="en-GB" altLang="en-US" sz="1800" dirty="0"/>
          </a:p>
          <a:p>
            <a:pPr marL="457200" lvl="1" indent="0">
              <a:lnSpc>
                <a:spcPct val="100000"/>
              </a:lnSpc>
              <a:buNone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410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itel 1">
            <a:extLst>
              <a:ext uri="{FF2B5EF4-FFF2-40B4-BE49-F238E27FC236}">
                <a16:creationId xmlns:a16="http://schemas.microsoft.com/office/drawing/2014/main" id="{747E738F-53D0-0643-8797-CE60E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6TiSCH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F8C362-069E-5C40-BDCB-F871E4F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07876" name="Tijdelijke aanduiding voor dianummer 4">
            <a:extLst>
              <a:ext uri="{FF2B5EF4-FFF2-40B4-BE49-F238E27FC236}">
                <a16:creationId xmlns:a16="http://schemas.microsoft.com/office/drawing/2014/main" id="{6DC56947-54B3-2F40-BC4A-4EEE5D5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82B1261A-093F-FE46-8662-2ED374D85EC9}" type="slidenum">
              <a:rPr lang="en-GB" altLang="en-US"/>
              <a:pPr/>
              <a:t>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97E49-A910-3E47-9627-2C6170628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35" y="1954671"/>
            <a:ext cx="7955268" cy="3599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5E20B8-E20B-604E-8305-9919B8CF7953}"/>
              </a:ext>
            </a:extLst>
          </p:cNvPr>
          <p:cNvSpPr txBox="1"/>
          <p:nvPr/>
        </p:nvSpPr>
        <p:spPr>
          <a:xfrm>
            <a:off x="1260475" y="5940077"/>
            <a:ext cx="752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D64"/>
                </a:solidFill>
              </a:rPr>
              <a:t>Source:</a:t>
            </a:r>
            <a:r>
              <a:rPr lang="en-US" dirty="0">
                <a:solidFill>
                  <a:srgbClr val="003D64"/>
                </a:solidFill>
              </a:rPr>
              <a:t> </a:t>
            </a:r>
            <a:r>
              <a:rPr lang="en-US" dirty="0">
                <a:solidFill>
                  <a:srgbClr val="003D64"/>
                </a:solidFill>
                <a:hlinkClick r:id="rId4"/>
              </a:rPr>
              <a:t>https://</a:t>
            </a:r>
            <a:r>
              <a:rPr lang="en-US" dirty="0" err="1">
                <a:solidFill>
                  <a:srgbClr val="003D64"/>
                </a:solidFill>
                <a:hlinkClick r:id="rId4"/>
              </a:rPr>
              <a:t>tools.ietf.org</a:t>
            </a:r>
            <a:r>
              <a:rPr lang="en-US" dirty="0">
                <a:solidFill>
                  <a:srgbClr val="003D64"/>
                </a:solidFill>
                <a:hlinkClick r:id="rId4"/>
              </a:rPr>
              <a:t>/html/draft-ietf-6tisch-architecture-26</a:t>
            </a:r>
            <a:endParaRPr lang="en-US" dirty="0">
              <a:solidFill>
                <a:srgbClr val="003D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6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itel 1">
            <a:extLst>
              <a:ext uri="{FF2B5EF4-FFF2-40B4-BE49-F238E27FC236}">
                <a16:creationId xmlns:a16="http://schemas.microsoft.com/office/drawing/2014/main" id="{747E738F-53D0-0643-8797-CE60E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TSCH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F8C362-069E-5C40-BDCB-F871E4F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07876" name="Tijdelijke aanduiding voor dianummer 4">
            <a:extLst>
              <a:ext uri="{FF2B5EF4-FFF2-40B4-BE49-F238E27FC236}">
                <a16:creationId xmlns:a16="http://schemas.microsoft.com/office/drawing/2014/main" id="{6DC56947-54B3-2F40-BC4A-4EEE5D5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82B1261A-093F-FE46-8662-2ED374D85EC9}" type="slidenum">
              <a:rPr lang="en-GB" altLang="en-US"/>
              <a:pPr/>
              <a:t>5</a:t>
            </a:fld>
            <a:endParaRPr lang="en-GB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17384-F7D2-524B-9CA9-5997BC368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9" y="2109787"/>
            <a:ext cx="8242300" cy="3289300"/>
          </a:xfrm>
        </p:spPr>
      </p:pic>
    </p:spTree>
    <p:extLst>
      <p:ext uri="{BB962C8B-B14F-4D97-AF65-F5344CB8AC3E}">
        <p14:creationId xmlns:p14="http://schemas.microsoft.com/office/powerpoint/2010/main" val="277181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itel 1">
            <a:extLst>
              <a:ext uri="{FF2B5EF4-FFF2-40B4-BE49-F238E27FC236}">
                <a16:creationId xmlns:a16="http://schemas.microsoft.com/office/drawing/2014/main" id="{747E738F-53D0-0643-8797-CE60E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What </a:t>
            </a:r>
            <a:r>
              <a:rPr lang="en-GB" altLang="en-US" u="sng" dirty="0">
                <a:ea typeface="ＭＳ Ｐゴシック" panose="020B0600070205080204" pitchFamily="34" charset="-128"/>
              </a:rPr>
              <a:t>was</a:t>
            </a:r>
            <a:r>
              <a:rPr lang="en-GB" altLang="en-US" dirty="0">
                <a:ea typeface="ＭＳ Ｐゴシック" panose="020B0600070205080204" pitchFamily="34" charset="-128"/>
              </a:rPr>
              <a:t> your first assignment?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F8C362-069E-5C40-BDCB-F871E4F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07876" name="Tijdelijke aanduiding voor dianummer 4">
            <a:extLst>
              <a:ext uri="{FF2B5EF4-FFF2-40B4-BE49-F238E27FC236}">
                <a16:creationId xmlns:a16="http://schemas.microsoft.com/office/drawing/2014/main" id="{6DC56947-54B3-2F40-BC4A-4EEE5D5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82B1261A-093F-FE46-8662-2ED374D85EC9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D57FE4F-68A9-EA4A-B8C9-1CB1C6D3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260475"/>
            <a:ext cx="9034462" cy="5688013"/>
          </a:xfrm>
        </p:spPr>
        <p:txBody>
          <a:bodyPr/>
          <a:lstStyle/>
          <a:p>
            <a:r>
              <a:rPr lang="en-GB" altLang="en-US" sz="1800" dirty="0"/>
              <a:t>Get to know the firmware:</a:t>
            </a:r>
          </a:p>
          <a:p>
            <a:pPr lvl="1"/>
            <a:r>
              <a:rPr lang="en-US" sz="1600" dirty="0">
                <a:hlinkClick r:id="rId3"/>
              </a:rPr>
              <a:t>https://github.com/contiki-ng</a:t>
            </a:r>
            <a:endParaRPr lang="en-US" sz="160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Obligatory</a:t>
            </a:r>
            <a:r>
              <a:rPr lang="en-US" altLang="en-US" sz="1600" dirty="0"/>
              <a:t>: Set up Contiki-NG on your system:</a:t>
            </a:r>
          </a:p>
          <a:p>
            <a:pPr lvl="2"/>
            <a:r>
              <a:rPr lang="en-US" sz="1400" dirty="0">
                <a:hlinkClick r:id="rId4"/>
              </a:rPr>
              <a:t>https://github.com/contiki-ng/contiki-ng/wiki#setting-up-contiki-ng</a:t>
            </a:r>
            <a:endParaRPr lang="en-US" sz="1400" dirty="0"/>
          </a:p>
          <a:p>
            <a:endParaRPr lang="en-GB" altLang="en-US" sz="1800" dirty="0"/>
          </a:p>
          <a:p>
            <a:r>
              <a:rPr lang="en-GB" altLang="en-US" sz="1800" dirty="0"/>
              <a:t>Get to know the hardware:</a:t>
            </a:r>
          </a:p>
          <a:p>
            <a:pPr lvl="1"/>
            <a:r>
              <a:rPr lang="en-US" sz="1600" dirty="0">
                <a:hlinkClick r:id="rId5"/>
              </a:rPr>
              <a:t>https://github.com/contiki-ng/contiki-ng/wiki/Platform-zoul</a:t>
            </a:r>
            <a:endParaRPr lang="en-US" sz="1600" dirty="0"/>
          </a:p>
          <a:p>
            <a:endParaRPr lang="en-GB" altLang="en-US" sz="1800" dirty="0"/>
          </a:p>
          <a:p>
            <a:r>
              <a:rPr lang="en-GB" altLang="en-US" sz="1800" dirty="0">
                <a:solidFill>
                  <a:srgbClr val="FF0000"/>
                </a:solidFill>
              </a:rPr>
              <a:t>Obligatory: </a:t>
            </a:r>
            <a:r>
              <a:rPr lang="en-GB" altLang="en-US" sz="1800" dirty="0"/>
              <a:t>Get the “Hello, World!” Example running</a:t>
            </a:r>
          </a:p>
          <a:p>
            <a:pPr lvl="1"/>
            <a:r>
              <a:rPr lang="en-GB" altLang="en-US" sz="1600" dirty="0">
                <a:hlinkClick r:id="rId6"/>
              </a:rPr>
              <a:t>https://github.com/contiki-ng/contiki-ng/wiki/Tutorial:-Hello,-World</a:t>
            </a:r>
            <a:r>
              <a:rPr lang="en-GB" altLang="en-US" sz="1600" dirty="0"/>
              <a:t>!</a:t>
            </a:r>
          </a:p>
          <a:p>
            <a:pPr lvl="1"/>
            <a:r>
              <a:rPr lang="en-GB" altLang="en-US" sz="1600" dirty="0"/>
              <a:t>Make sure that you get it running as a </a:t>
            </a:r>
            <a:r>
              <a:rPr lang="en-GB" altLang="en-US" sz="1600" i="1" dirty="0"/>
              <a:t>native node </a:t>
            </a:r>
            <a:r>
              <a:rPr lang="en-GB" altLang="en-US" sz="1600" dirty="0"/>
              <a:t>at the very least</a:t>
            </a:r>
          </a:p>
          <a:p>
            <a:pPr lvl="1"/>
            <a:r>
              <a:rPr lang="en-GB" altLang="en-US" sz="1600" dirty="0"/>
              <a:t>Also try to run it on the </a:t>
            </a:r>
            <a:r>
              <a:rPr lang="en-GB" altLang="en-US" sz="1600" dirty="0" err="1"/>
              <a:t>Zolertia</a:t>
            </a:r>
            <a:r>
              <a:rPr lang="en-GB" altLang="en-US" sz="1600" dirty="0"/>
              <a:t> nodes</a:t>
            </a:r>
          </a:p>
          <a:p>
            <a:pPr lvl="2"/>
            <a:r>
              <a:rPr lang="en-GB" altLang="en-US" sz="1600" dirty="0"/>
              <a:t>Not a problem if it doesn’t work yet</a:t>
            </a:r>
          </a:p>
        </p:txBody>
      </p:sp>
    </p:spTree>
    <p:extLst>
      <p:ext uri="{BB962C8B-B14F-4D97-AF65-F5344CB8AC3E}">
        <p14:creationId xmlns:p14="http://schemas.microsoft.com/office/powerpoint/2010/main" val="236894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itel 1">
            <a:extLst>
              <a:ext uri="{FF2B5EF4-FFF2-40B4-BE49-F238E27FC236}">
                <a16:creationId xmlns:a16="http://schemas.microsoft.com/office/drawing/2014/main" id="{747E738F-53D0-0643-8797-CE60E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What </a:t>
            </a:r>
            <a:r>
              <a:rPr lang="en-GB" altLang="en-US" u="sng" dirty="0">
                <a:ea typeface="ＭＳ Ｐゴシック" panose="020B0600070205080204" pitchFamily="34" charset="-128"/>
              </a:rPr>
              <a:t>was</a:t>
            </a:r>
            <a:r>
              <a:rPr lang="en-GB" altLang="en-US" dirty="0">
                <a:ea typeface="ＭＳ Ｐゴシック" panose="020B0600070205080204" pitchFamily="34" charset="-128"/>
              </a:rPr>
              <a:t> your first assignment?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F8C362-069E-5C40-BDCB-F871E4F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Sensor Networks Lab</a:t>
            </a:r>
            <a:endParaRPr lang="en-GB" dirty="0"/>
          </a:p>
        </p:txBody>
      </p:sp>
      <p:sp>
        <p:nvSpPr>
          <p:cNvPr id="207876" name="Tijdelijke aanduiding voor dianummer 4">
            <a:extLst>
              <a:ext uri="{FF2B5EF4-FFF2-40B4-BE49-F238E27FC236}">
                <a16:creationId xmlns:a16="http://schemas.microsoft.com/office/drawing/2014/main" id="{6DC56947-54B3-2F40-BC4A-4EEE5D57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82B1261A-093F-FE46-8662-2ED374D85EC9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D57FE4F-68A9-EA4A-B8C9-1CB1C6D3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260475"/>
            <a:ext cx="9034462" cy="5688013"/>
          </a:xfrm>
        </p:spPr>
        <p:txBody>
          <a:bodyPr/>
          <a:lstStyle/>
          <a:p>
            <a:r>
              <a:rPr lang="en-GB" altLang="en-US" sz="1800" dirty="0"/>
              <a:t>Get to know the firmware:</a:t>
            </a:r>
          </a:p>
          <a:p>
            <a:pPr lvl="1"/>
            <a:r>
              <a:rPr lang="en-US" sz="1600" dirty="0">
                <a:hlinkClick r:id="rId3"/>
              </a:rPr>
              <a:t>https://github.com/contiki-ng</a:t>
            </a:r>
            <a:endParaRPr lang="en-US" sz="160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Obligatory</a:t>
            </a:r>
            <a:r>
              <a:rPr lang="en-US" altLang="en-US" sz="1600" dirty="0"/>
              <a:t>: Set up Contiki-NG on your system:</a:t>
            </a:r>
          </a:p>
          <a:p>
            <a:pPr lvl="2"/>
            <a:r>
              <a:rPr lang="en-US" sz="1400" dirty="0">
                <a:hlinkClick r:id="rId4"/>
              </a:rPr>
              <a:t>https://github.com/contiki-ng/contiki-ng/wiki#setting-up-contiki-ng</a:t>
            </a:r>
            <a:endParaRPr lang="en-US" sz="1400" dirty="0"/>
          </a:p>
          <a:p>
            <a:endParaRPr lang="en-GB" altLang="en-US" sz="1800" dirty="0"/>
          </a:p>
          <a:p>
            <a:r>
              <a:rPr lang="en-GB" altLang="en-US" sz="1800" dirty="0"/>
              <a:t>Get to know the hardware:</a:t>
            </a:r>
          </a:p>
          <a:p>
            <a:pPr lvl="1"/>
            <a:r>
              <a:rPr lang="en-US" sz="1600" dirty="0">
                <a:hlinkClick r:id="rId5"/>
              </a:rPr>
              <a:t>https://github.com/contiki-ng/contiki-ng/wiki/Platform-zoul</a:t>
            </a:r>
            <a:endParaRPr lang="en-US" sz="1600" dirty="0"/>
          </a:p>
          <a:p>
            <a:endParaRPr lang="en-GB" altLang="en-US" sz="1800" dirty="0"/>
          </a:p>
          <a:p>
            <a:r>
              <a:rPr lang="en-GB" altLang="en-US" sz="1800" dirty="0">
                <a:solidFill>
                  <a:srgbClr val="FF0000"/>
                </a:solidFill>
              </a:rPr>
              <a:t>Obligatory: </a:t>
            </a:r>
            <a:r>
              <a:rPr lang="en-GB" altLang="en-US" sz="1800" dirty="0"/>
              <a:t>Get the “Hello, World!” Example running</a:t>
            </a:r>
          </a:p>
          <a:p>
            <a:pPr lvl="1"/>
            <a:r>
              <a:rPr lang="en-GB" altLang="en-US" sz="1600" dirty="0">
                <a:hlinkClick r:id="rId6"/>
              </a:rPr>
              <a:t>https://github.com/contiki-ng/contiki-ng/wiki/Tutorial:-Hello,-World</a:t>
            </a:r>
            <a:r>
              <a:rPr lang="en-GB" altLang="en-US" sz="1600" dirty="0"/>
              <a:t>!</a:t>
            </a:r>
          </a:p>
          <a:p>
            <a:pPr lvl="1"/>
            <a:r>
              <a:rPr lang="en-GB" altLang="en-US" sz="1600" dirty="0"/>
              <a:t>Make sure that you get it running as a </a:t>
            </a:r>
            <a:r>
              <a:rPr lang="en-GB" altLang="en-US" sz="1600" i="1" dirty="0"/>
              <a:t>native node </a:t>
            </a:r>
            <a:r>
              <a:rPr lang="en-GB" altLang="en-US" sz="1600" dirty="0"/>
              <a:t>at the very least</a:t>
            </a:r>
          </a:p>
          <a:p>
            <a:pPr lvl="1"/>
            <a:r>
              <a:rPr lang="en-GB" altLang="en-US" sz="1600" dirty="0"/>
              <a:t>Also try to run it on the </a:t>
            </a:r>
            <a:r>
              <a:rPr lang="en-GB" altLang="en-US" sz="1600" dirty="0" err="1"/>
              <a:t>Zolertia</a:t>
            </a:r>
            <a:r>
              <a:rPr lang="en-GB" altLang="en-US" sz="1600" dirty="0"/>
              <a:t> nodes</a:t>
            </a:r>
          </a:p>
          <a:p>
            <a:pPr lvl="2"/>
            <a:r>
              <a:rPr lang="en-GB" altLang="en-US" sz="1600" dirty="0"/>
              <a:t>Not a problem if it doesn’t work 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16003-16AB-FE4D-93D2-011B9F6779DB}"/>
              </a:ext>
            </a:extLst>
          </p:cNvPr>
          <p:cNvSpPr txBox="1"/>
          <p:nvPr/>
        </p:nvSpPr>
        <p:spPr>
          <a:xfrm>
            <a:off x="791840" y="6114533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D64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3D64"/>
                </a:solidFill>
              </a:rPr>
              <a:t>Problems with a component of the toolchain? </a:t>
            </a:r>
            <a:r>
              <a:rPr lang="en-US" sz="2000" dirty="0">
                <a:solidFill>
                  <a:srgbClr val="FF0000"/>
                </a:solidFill>
              </a:rPr>
              <a:t>Try the Docker image!</a:t>
            </a:r>
          </a:p>
        </p:txBody>
      </p:sp>
    </p:spTree>
    <p:extLst>
      <p:ext uri="{BB962C8B-B14F-4D97-AF65-F5344CB8AC3E}">
        <p14:creationId xmlns:p14="http://schemas.microsoft.com/office/powerpoint/2010/main" val="193200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2">
            <a:extLst>
              <a:ext uri="{FF2B5EF4-FFF2-40B4-BE49-F238E27FC236}">
                <a16:creationId xmlns:a16="http://schemas.microsoft.com/office/drawing/2014/main" id="{9CABED52-5B7B-EA4C-86C3-F683F22C0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sz="6600" dirty="0">
                <a:ea typeface="ＭＳ Ｐゴシック" panose="020B0600070205080204" pitchFamily="34" charset="-128"/>
              </a:rPr>
              <a:t>New assignment </a:t>
            </a:r>
            <a:br>
              <a:rPr lang="en-GB" altLang="en-US" sz="6600" dirty="0">
                <a:ea typeface="ＭＳ Ｐゴシック" panose="020B0600070205080204" pitchFamily="34" charset="-128"/>
              </a:rPr>
            </a:br>
            <a:r>
              <a:rPr lang="en-GB" altLang="en-US" sz="6600" dirty="0">
                <a:ea typeface="ＭＳ Ｐゴシック" panose="020B0600070205080204" pitchFamily="34" charset="-128"/>
              </a:rPr>
              <a:t>(see Blackboard)</a:t>
            </a:r>
          </a:p>
        </p:txBody>
      </p:sp>
    </p:spTree>
    <p:extLst>
      <p:ext uri="{BB962C8B-B14F-4D97-AF65-F5344CB8AC3E}">
        <p14:creationId xmlns:p14="http://schemas.microsoft.com/office/powerpoint/2010/main" val="168860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2">
            <a:extLst>
              <a:ext uri="{FF2B5EF4-FFF2-40B4-BE49-F238E27FC236}">
                <a16:creationId xmlns:a16="http://schemas.microsoft.com/office/drawing/2014/main" id="{9CABED52-5B7B-EA4C-86C3-F683F22C0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sz="6600" dirty="0">
                <a:ea typeface="ＭＳ Ｐゴシック" panose="020B0600070205080204" pitchFamily="34" charset="-128"/>
              </a:rPr>
              <a:t>Metrics</a:t>
            </a:r>
            <a:endParaRPr lang="en-GB" altLang="en-US" sz="7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73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735CA"/>
      </a:hlink>
      <a:folHlink>
        <a:srgbClr val="0400BE"/>
      </a:folHlink>
    </a:clrScheme>
    <a:fontScheme name="Office Theme">
      <a:majorFont>
        <a:latin typeface="FreeSans"/>
        <a:ea typeface="WenQuanYi Zen Hei"/>
        <a:cs typeface="WenQuanYi Zen Hei"/>
      </a:majorFont>
      <a:minorFont>
        <a:latin typeface="FreeSans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19545</TotalTime>
  <Words>520</Words>
  <Application>Microsoft Macintosh PowerPoint</Application>
  <PresentationFormat>Custom</PresentationFormat>
  <Paragraphs>89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FreeSans</vt:lpstr>
      <vt:lpstr>Times New Roman</vt:lpstr>
      <vt:lpstr>Verdana</vt:lpstr>
      <vt:lpstr>Wingdings</vt:lpstr>
      <vt:lpstr>Office Theme</vt:lpstr>
      <vt:lpstr>Sensor Networks Lab</vt:lpstr>
      <vt:lpstr>Previous assignment</vt:lpstr>
      <vt:lpstr>What was your first assignment?</vt:lpstr>
      <vt:lpstr>6TiSCH</vt:lpstr>
      <vt:lpstr>TSCH</vt:lpstr>
      <vt:lpstr>What was your first assignment?</vt:lpstr>
      <vt:lpstr>What was your first assignment?</vt:lpstr>
      <vt:lpstr>New assignment  (see Blackboard)</vt:lpstr>
      <vt:lpstr>Metrics</vt:lpstr>
      <vt:lpstr>Metrics</vt:lpstr>
      <vt:lpstr>Current consumption values</vt:lpstr>
      <vt:lpstr>Energest</vt:lpstr>
      <vt:lpstr>Report (see slides Blackboard) </vt:lpstr>
      <vt:lpstr>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Sensor Networks Lab Course</dc:title>
  <dc:subject/>
  <dc:creator>Daniel van den Akker</dc:creator>
  <cp:keywords/>
  <dc:description/>
  <cp:lastModifiedBy>Glenn Daneels</cp:lastModifiedBy>
  <cp:revision>1663</cp:revision>
  <cp:lastPrinted>1601-01-01T00:00:00Z</cp:lastPrinted>
  <dcterms:created xsi:type="dcterms:W3CDTF">2011-10-06T12:04:05Z</dcterms:created>
  <dcterms:modified xsi:type="dcterms:W3CDTF">2019-10-19T18:35:46Z</dcterms:modified>
  <cp:category/>
</cp:coreProperties>
</file>