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80"/>
  </p:notesMasterIdLst>
  <p:sldIdLst>
    <p:sldId id="377" r:id="rId2"/>
    <p:sldId id="442" r:id="rId3"/>
    <p:sldId id="444" r:id="rId4"/>
    <p:sldId id="380" r:id="rId5"/>
    <p:sldId id="447" r:id="rId6"/>
    <p:sldId id="448" r:id="rId7"/>
    <p:sldId id="391" r:id="rId8"/>
    <p:sldId id="393" r:id="rId9"/>
    <p:sldId id="394" r:id="rId10"/>
    <p:sldId id="396" r:id="rId11"/>
    <p:sldId id="397" r:id="rId12"/>
    <p:sldId id="449" r:id="rId13"/>
    <p:sldId id="402" r:id="rId14"/>
    <p:sldId id="461" r:id="rId15"/>
    <p:sldId id="403" r:id="rId16"/>
    <p:sldId id="404" r:id="rId17"/>
    <p:sldId id="405" r:id="rId18"/>
    <p:sldId id="406" r:id="rId19"/>
    <p:sldId id="450" r:id="rId20"/>
    <p:sldId id="400" r:id="rId21"/>
    <p:sldId id="471" r:id="rId22"/>
    <p:sldId id="451" r:id="rId23"/>
    <p:sldId id="470" r:id="rId24"/>
    <p:sldId id="395" r:id="rId25"/>
    <p:sldId id="398" r:id="rId26"/>
    <p:sldId id="399" r:id="rId27"/>
    <p:sldId id="401" r:id="rId28"/>
    <p:sldId id="445" r:id="rId29"/>
    <p:sldId id="382" r:id="rId30"/>
    <p:sldId id="428" r:id="rId31"/>
    <p:sldId id="452" r:id="rId32"/>
    <p:sldId id="437" r:id="rId33"/>
    <p:sldId id="438" r:id="rId34"/>
    <p:sldId id="432" r:id="rId35"/>
    <p:sldId id="430" r:id="rId36"/>
    <p:sldId id="433" r:id="rId37"/>
    <p:sldId id="435" r:id="rId38"/>
    <p:sldId id="436" r:id="rId39"/>
    <p:sldId id="439" r:id="rId40"/>
    <p:sldId id="418" r:id="rId41"/>
    <p:sldId id="424" r:id="rId42"/>
    <p:sldId id="425" r:id="rId43"/>
    <p:sldId id="417" r:id="rId44"/>
    <p:sldId id="421" r:id="rId45"/>
    <p:sldId id="422" r:id="rId46"/>
    <p:sldId id="419" r:id="rId47"/>
    <p:sldId id="423" r:id="rId48"/>
    <p:sldId id="420" r:id="rId49"/>
    <p:sldId id="426" r:id="rId50"/>
    <p:sldId id="427" r:id="rId51"/>
    <p:sldId id="440" r:id="rId52"/>
    <p:sldId id="416" r:id="rId53"/>
    <p:sldId id="415" r:id="rId54"/>
    <p:sldId id="410" r:id="rId55"/>
    <p:sldId id="414" r:id="rId56"/>
    <p:sldId id="411" r:id="rId57"/>
    <p:sldId id="412" r:id="rId58"/>
    <p:sldId id="413" r:id="rId59"/>
    <p:sldId id="441" r:id="rId60"/>
    <p:sldId id="429" r:id="rId61"/>
    <p:sldId id="446" r:id="rId62"/>
    <p:sldId id="383" r:id="rId63"/>
    <p:sldId id="465" r:id="rId64"/>
    <p:sldId id="466" r:id="rId65"/>
    <p:sldId id="454" r:id="rId66"/>
    <p:sldId id="460" r:id="rId67"/>
    <p:sldId id="467" r:id="rId68"/>
    <p:sldId id="455" r:id="rId69"/>
    <p:sldId id="456" r:id="rId70"/>
    <p:sldId id="457" r:id="rId71"/>
    <p:sldId id="468" r:id="rId72"/>
    <p:sldId id="459" r:id="rId73"/>
    <p:sldId id="464" r:id="rId74"/>
    <p:sldId id="463" r:id="rId75"/>
    <p:sldId id="469" r:id="rId76"/>
    <p:sldId id="462" r:id="rId77"/>
    <p:sldId id="379" r:id="rId78"/>
    <p:sldId id="407" r:id="rId7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40">
          <p15:clr>
            <a:srgbClr val="A4A3A4"/>
          </p15:clr>
        </p15:guide>
        <p15:guide id="4" pos="5420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DB4A2F"/>
    <a:srgbClr val="E641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544"/>
    <p:restoredTop sz="94729"/>
  </p:normalViewPr>
  <p:slideViewPr>
    <p:cSldViewPr snapToObjects="1" showGuides="1">
      <p:cViewPr varScale="1">
        <p:scale>
          <a:sx n="105" d="100"/>
          <a:sy n="105" d="100"/>
        </p:scale>
        <p:origin x="872" y="192"/>
      </p:cViewPr>
      <p:guideLst>
        <p:guide orient="horz" pos="754"/>
        <p:guide orient="horz" pos="3838"/>
        <p:guide pos="340"/>
        <p:guide pos="5420"/>
        <p:guide pos="2880"/>
      </p:guideLst>
    </p:cSldViewPr>
  </p:slideViewPr>
  <p:outlineViewPr>
    <p:cViewPr>
      <p:scale>
        <a:sx n="33" d="100"/>
        <a:sy n="33" d="100"/>
      </p:scale>
      <p:origin x="0" y="-483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Comparison</a:t>
            </a:r>
            <a:r>
              <a:rPr lang="en-US" baseline="0" dirty="0"/>
              <a:t> algorithms in terms of latency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Algorithm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SubGHz</c:v>
                </c:pt>
                <c:pt idx="1">
                  <c:v>2.4GHz</c:v>
                </c:pt>
                <c:pt idx="2">
                  <c:v>5GHz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9</c:v>
                </c:pt>
                <c:pt idx="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16-FD41-B925-FA465E1CA3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Algorithm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SubGHz</c:v>
                </c:pt>
                <c:pt idx="1">
                  <c:v>2.4GHz</c:v>
                </c:pt>
                <c:pt idx="2">
                  <c:v>5GHz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</c:v>
                </c:pt>
                <c:pt idx="1">
                  <c:v>11</c:v>
                </c:pt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16-FD41-B925-FA465E1CA3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Algorithm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SubGHz</c:v>
                </c:pt>
                <c:pt idx="1">
                  <c:v>2.4GHz</c:v>
                </c:pt>
                <c:pt idx="2">
                  <c:v>5GHz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</c:v>
                </c:pt>
                <c:pt idx="1">
                  <c:v>17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16-FD41-B925-FA465E1CA3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2257456"/>
        <c:axId val="2095200352"/>
      </c:barChart>
      <c:catAx>
        <c:axId val="-213225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200352"/>
        <c:crosses val="autoZero"/>
        <c:auto val="1"/>
        <c:lblAlgn val="ctr"/>
        <c:lblOffset val="100"/>
        <c:noMultiLvlLbl val="0"/>
      </c:catAx>
      <c:valAx>
        <c:axId val="209520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25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Comparison</a:t>
            </a:r>
            <a:r>
              <a:rPr lang="en-US" baseline="0" dirty="0"/>
              <a:t> algorithms in terms of latency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Algorithm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SubGHz</c:v>
                </c:pt>
                <c:pt idx="1">
                  <c:v>2.4GHz</c:v>
                </c:pt>
                <c:pt idx="2">
                  <c:v>5GHz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9</c:v>
                </c:pt>
                <c:pt idx="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89-5D4E-97A6-71D7271B5B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Algorithm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SubGHz</c:v>
                </c:pt>
                <c:pt idx="1">
                  <c:v>2.4GHz</c:v>
                </c:pt>
                <c:pt idx="2">
                  <c:v>5GHz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</c:v>
                </c:pt>
                <c:pt idx="1">
                  <c:v>11</c:v>
                </c:pt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89-5D4E-97A6-71D7271B5B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Algorithm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SubGHz</c:v>
                </c:pt>
                <c:pt idx="1">
                  <c:v>2.4GHz</c:v>
                </c:pt>
                <c:pt idx="2">
                  <c:v>5GHz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</c:v>
                </c:pt>
                <c:pt idx="1">
                  <c:v>17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89-5D4E-97A6-71D7271B5B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78948960"/>
        <c:axId val="2138120816"/>
      </c:barChart>
      <c:catAx>
        <c:axId val="-207894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120816"/>
        <c:crosses val="autoZero"/>
        <c:auto val="1"/>
        <c:lblAlgn val="ctr"/>
        <c:lblOffset val="100"/>
        <c:noMultiLvlLbl val="0"/>
      </c:catAx>
      <c:valAx>
        <c:axId val="213812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894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BB96-5CC4-4FBA-B6DA-4C0FA69C8B55}" type="datetimeFigureOut">
              <a:rPr lang="nl-NL" smtClean="0"/>
              <a:t>19-10-19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9E7CB-B55B-433F-ACF3-9EACF2CD01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6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742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29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800" y="5191996"/>
            <a:ext cx="9154800" cy="16670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1196975"/>
            <a:ext cx="8064500" cy="2160017"/>
          </a:xfrm>
        </p:spPr>
        <p:txBody>
          <a:bodyPr lIns="72000" rIns="72000" anchor="b" anchorCtr="0">
            <a:noAutofit/>
          </a:bodyPr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noProof="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1656184"/>
          </a:xfrm>
        </p:spPr>
        <p:txBody>
          <a:bodyPr lIns="72000" r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251520" y="6021288"/>
            <a:ext cx="3528392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6324" y="4437112"/>
            <a:ext cx="4296196" cy="331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4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zonder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nl-BE" dirty="0"/>
              <a:t>Copy the small bleu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19-10-19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284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  <a:p>
            <a:endParaRPr lang="nl-NL" dirty="0"/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nl-BE" dirty="0"/>
              <a:t>Copy the small bleu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9C03-3D12-4CEF-B48A-0BFA09CB6C9F}" type="datetime1">
              <a:rPr lang="nl-NL" smtClean="0"/>
              <a:t>19-10-19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8" name="Ondertitel 2"/>
          <p:cNvSpPr>
            <a:spLocks noGrp="1"/>
          </p:cNvSpPr>
          <p:nvPr>
            <p:ph type="subTitle" idx="14" hasCustomPrompt="1"/>
          </p:nvPr>
        </p:nvSpPr>
        <p:spPr>
          <a:xfrm>
            <a:off x="539750" y="3645024"/>
            <a:ext cx="40320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8159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644008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nl-BE" dirty="0"/>
              <a:t>Copy the small bleu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19-10-19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3960000" cy="9361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3" name="Tijdelijke aanduiding voor inhoud 2"/>
          <p:cNvSpPr>
            <a:spLocks noGrp="1"/>
          </p:cNvSpPr>
          <p:nvPr>
            <p:ph sz="half" idx="14"/>
          </p:nvPr>
        </p:nvSpPr>
        <p:spPr>
          <a:xfrm>
            <a:off x="540000" y="1440000"/>
            <a:ext cx="3960242" cy="486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38163" indent="-228600">
              <a:defRPr sz="1800"/>
            </a:lvl3pPr>
            <a:lvl4pPr marL="804863" indent="-228600">
              <a:defRPr sz="1600"/>
            </a:lvl4pPr>
            <a:lvl5pPr marL="1084263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9851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nl-BE" dirty="0"/>
              <a:t>Copy the small bleu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19-10-19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860000" y="360000"/>
            <a:ext cx="3960000" cy="9361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4"/>
          </p:nvPr>
        </p:nvSpPr>
        <p:spPr>
          <a:xfrm>
            <a:off x="4860000" y="1440000"/>
            <a:ext cx="3960242" cy="468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38163" indent="-228600">
              <a:defRPr sz="1800"/>
            </a:lvl3pPr>
            <a:lvl4pPr marL="804863" indent="-228600">
              <a:defRPr sz="1600"/>
            </a:lvl4pPr>
            <a:lvl5pPr marL="1084263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305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-9246" y="-6037"/>
            <a:ext cx="9153245" cy="6852793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 hasCustomPrompt="1"/>
          </p:nvPr>
        </p:nvSpPr>
        <p:spPr>
          <a:xfrm>
            <a:off x="-9245" y="5197559"/>
            <a:ext cx="9162000" cy="166261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BE" dirty="0"/>
              <a:t>Copy the large, bleu </a:t>
            </a:r>
            <a:r>
              <a:rPr lang="nl-BE" dirty="0" err="1"/>
              <a:t>curved</a:t>
            </a:r>
            <a:r>
              <a:rPr lang="nl-BE" dirty="0"/>
              <a:t> logo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2730292"/>
            <a:ext cx="8064500" cy="626701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 anchor="b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39750" y="3645024"/>
            <a:ext cx="80645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23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00808"/>
            <a:ext cx="8064500" cy="1656184"/>
          </a:xfrm>
        </p:spPr>
        <p:txBody>
          <a:bodyPr lIns="72000" rIns="72000" anchor="b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750" y="1196975"/>
            <a:ext cx="8064500" cy="503833"/>
          </a:xfrm>
        </p:spPr>
        <p:txBody>
          <a:bodyPr lIns="72000" rIns="72000" anchor="b">
            <a:noAutofit/>
          </a:bodyPr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3591-0879-46AD-9582-0D174F07BD07}" type="datetime1">
              <a:rPr lang="nl-NL" smtClean="0"/>
              <a:t>19-10-19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75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/>
          <a:lstStyle>
            <a:lvl2pPr marL="216000" indent="-216000">
              <a:defRPr sz="2600"/>
            </a:lvl2pPr>
            <a:lvl3pPr marL="576000" indent="-216000">
              <a:defRPr sz="2400"/>
            </a:lvl3pPr>
            <a:lvl4pPr marL="936000" indent="-216000">
              <a:defRPr sz="2200"/>
            </a:lvl4pPr>
            <a:lvl5pPr marL="1296000" indent="-216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246D-1F25-4C30-8500-32DDE63D39AA}" type="datetime1">
              <a:rPr lang="nl-NL" smtClean="0"/>
              <a:t>19-10-19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72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9750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38163" indent="-228600">
              <a:defRPr sz="2000"/>
            </a:lvl3pPr>
            <a:lvl4pPr marL="804863" indent="-228600">
              <a:defRPr sz="1800"/>
            </a:lvl4pPr>
            <a:lvl5pPr marL="1084263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4008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38163" indent="-228600">
              <a:defRPr sz="2000"/>
            </a:lvl3pPr>
            <a:lvl4pPr marL="804863" indent="-228600">
              <a:defRPr sz="1800"/>
            </a:lvl4pPr>
            <a:lvl5pPr marL="1084263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A1FB-674A-4817-9225-B8C94CE5BF52}" type="datetime1">
              <a:rPr lang="nl-NL" smtClean="0"/>
              <a:t>19-10-19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4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39552" y="1196975"/>
            <a:ext cx="3957836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2060848"/>
            <a:ext cx="3957836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38163" indent="-228600">
              <a:defRPr sz="1800"/>
            </a:lvl3pPr>
            <a:lvl4pPr marL="804863" indent="-228600">
              <a:defRPr sz="1600"/>
            </a:lvl4pPr>
            <a:lvl5pPr marL="1084263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196975"/>
            <a:ext cx="3959225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060848"/>
            <a:ext cx="3959225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38163" indent="-228600">
              <a:defRPr sz="1800"/>
            </a:lvl3pPr>
            <a:lvl4pPr marL="804863" indent="-228600">
              <a:defRPr sz="1600"/>
            </a:lvl4pPr>
            <a:lvl5pPr marL="1084263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5F3B-B7AE-4DB5-9A74-D9CE43F9D19A}" type="datetime1">
              <a:rPr lang="nl-NL" smtClean="0"/>
              <a:t>19-10-19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13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E53C-CBC2-4D0D-BE79-AC7B9332A2E4}" type="datetime1">
              <a:rPr lang="nl-NL" smtClean="0"/>
              <a:t>19-10-19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48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236E-6308-42DA-9521-065242E67706}" type="datetime1">
              <a:rPr lang="nl-NL" smtClean="0"/>
              <a:t>19-10-19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66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5013176"/>
            <a:ext cx="8064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39750" y="5590455"/>
            <a:ext cx="8064500" cy="411257"/>
          </a:xfrm>
        </p:spPr>
        <p:txBody>
          <a:bodyPr>
            <a:spAutoFit/>
          </a:bodyPr>
          <a:lstStyle>
            <a:lvl1pPr marL="0" indent="0">
              <a:buNone/>
              <a:defRPr sz="220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DA56-D034-4608-9254-05EC00C23D20}" type="datetime1">
              <a:rPr lang="nl-NL" smtClean="0"/>
              <a:t>19-10-19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 hasCustomPrompt="1"/>
          </p:nvPr>
        </p:nvSpPr>
        <p:spPr>
          <a:xfrm>
            <a:off x="545668" y="0"/>
            <a:ext cx="8058582" cy="498457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on the pictogram to insert an illustration, a graph, a table or a movie</a:t>
            </a:r>
          </a:p>
        </p:txBody>
      </p:sp>
    </p:spTree>
    <p:extLst>
      <p:ext uri="{BB962C8B-B14F-4D97-AF65-F5344CB8AC3E}">
        <p14:creationId xmlns:p14="http://schemas.microsoft.com/office/powerpoint/2010/main" val="10020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6"/>
            <a:ext cx="8064896" cy="4895850"/>
          </a:xfrm>
          <a:prstGeom prst="rect">
            <a:avLst/>
          </a:prstGeom>
        </p:spPr>
        <p:txBody>
          <a:bodyPr vert="horz" lIns="0" tIns="36000" rIns="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236296" y="6327740"/>
            <a:ext cx="1008112" cy="227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1387B45-9DD3-490C-941E-7E9FB03FF3E2}" type="datetime1">
              <a:rPr lang="nl-NL" smtClean="0"/>
              <a:t>19-10-19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220072" y="6562118"/>
            <a:ext cx="3024336" cy="20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sample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-4356" y="6602881"/>
            <a:ext cx="461556" cy="257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B032377-C103-4EFE-98C1-80A6E5A7472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896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64" r:id="rId10"/>
    <p:sldLayoutId id="2147483660" r:id="rId11"/>
    <p:sldLayoutId id="2147483662" r:id="rId12"/>
    <p:sldLayoutId id="2147483663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712788" indent="-28575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84263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433513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79705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ervices.unimelb.edu.au/__data/assets/pdf_file/0009/471294/Using_tenses_in_scientific_writing_Update_051112.pd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scholar.google.com/" TargetMode="Externa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e.umbc.edu/~mariedj/" TargetMode="External"/><Relationship Id="rId2" Type="http://schemas.openxmlformats.org/officeDocument/2006/relationships/hyperlink" Target="http://grammar.ccc.commnet.edu/grammar/concise.ht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abacus.bates.edu/~ganderso/biology/resources/writing/HTWtoc.html" TargetMode="External"/><Relationship Id="rId5" Type="http://schemas.openxmlformats.org/officeDocument/2006/relationships/hyperlink" Target="http://services.unimelb.edu.au/__data/assets/pdf_file/0009/471294/Using_tenses_in_scientific_writing_Update_051112.pdf" TargetMode="External"/><Relationship Id="rId4" Type="http://schemas.openxmlformats.org/officeDocument/2006/relationships/hyperlink" Target="http://www.mai.kuleuven.be/jdavis-mai-comm%20%5bAlleen-lezen%5d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750" y="1196975"/>
            <a:ext cx="8424738" cy="2160017"/>
          </a:xfrm>
        </p:spPr>
        <p:txBody>
          <a:bodyPr/>
          <a:lstStyle/>
          <a:p>
            <a:r>
              <a:rPr lang="en-US" dirty="0"/>
              <a:t>How to do a thesis/internship at </a:t>
            </a:r>
            <a:r>
              <a:rPr lang="en-US" dirty="0" err="1"/>
              <a:t>IDLab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719" y="3326196"/>
            <a:ext cx="8064500" cy="1656184"/>
          </a:xfrm>
        </p:spPr>
        <p:txBody>
          <a:bodyPr/>
          <a:lstStyle/>
          <a:p>
            <a:r>
              <a:rPr lang="en-US" dirty="0"/>
              <a:t>Practical details, writing and presenting</a:t>
            </a:r>
            <a:br>
              <a:rPr lang="en-US" dirty="0"/>
            </a:br>
            <a:endParaRPr lang="en-US" sz="1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660232" y="4982380"/>
            <a:ext cx="7331364" cy="1656184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G. </a:t>
            </a:r>
            <a:r>
              <a:rPr lang="en-US" sz="2000" dirty="0" err="1"/>
              <a:t>Daneels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5257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non-redundantly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368" y="1340768"/>
            <a:ext cx="6805264" cy="4895850"/>
          </a:xfrm>
        </p:spPr>
        <p:txBody>
          <a:bodyPr/>
          <a:lstStyle/>
          <a:p>
            <a:r>
              <a:rPr lang="en-US" sz="2800" dirty="0"/>
              <a:t>Only repeat your main message</a:t>
            </a:r>
          </a:p>
          <a:p>
            <a:endParaRPr lang="en-US" sz="2800" dirty="0">
              <a:solidFill>
                <a:srgbClr val="898989"/>
              </a:solidFill>
            </a:endParaRPr>
          </a:p>
          <a:p>
            <a:r>
              <a:rPr lang="en-US" sz="2800" dirty="0"/>
              <a:t>Check your text for </a:t>
            </a:r>
            <a:r>
              <a:rPr lang="en-US" sz="2800" b="1" dirty="0"/>
              <a:t>repeated information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>
                <a:solidFill>
                  <a:srgbClr val="898989"/>
                </a:solidFill>
              </a:rPr>
              <a:t>How?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898989"/>
                </a:solidFill>
              </a:rPr>
              <a:t>Re-iterate!</a:t>
            </a:r>
          </a:p>
          <a:p>
            <a:endParaRPr lang="en-US" sz="2800" dirty="0">
              <a:solidFill>
                <a:srgbClr val="898989"/>
              </a:solidFill>
            </a:endParaRPr>
          </a:p>
          <a:p>
            <a:r>
              <a:rPr lang="en-US" sz="2800" dirty="0"/>
              <a:t>Check your sentences for </a:t>
            </a:r>
            <a:r>
              <a:rPr lang="en-US" sz="2800" b="1" dirty="0"/>
              <a:t>redundant words</a:t>
            </a:r>
            <a:r>
              <a:rPr lang="en-US" sz="2800" dirty="0"/>
              <a:t> (write concisely).</a:t>
            </a:r>
          </a:p>
          <a:p>
            <a:r>
              <a:rPr lang="en-US" sz="2800" dirty="0"/>
              <a:t>	No: </a:t>
            </a:r>
            <a:r>
              <a:rPr lang="en-US" sz="2700" i="1" dirty="0">
                <a:solidFill>
                  <a:srgbClr val="898989"/>
                </a:solidFill>
              </a:rPr>
              <a:t>Here, we will summarize very briefly</a:t>
            </a:r>
            <a:r>
              <a:rPr lang="is-IS" sz="2700" i="1" dirty="0">
                <a:solidFill>
                  <a:srgbClr val="898989"/>
                </a:solidFill>
              </a:rPr>
              <a:t>…</a:t>
            </a:r>
            <a:br>
              <a:rPr lang="is-IS" sz="2800" i="1" dirty="0">
                <a:solidFill>
                  <a:srgbClr val="898989"/>
                </a:solidFill>
              </a:rPr>
            </a:br>
            <a:r>
              <a:rPr lang="is-IS" sz="2800" i="1" dirty="0">
                <a:solidFill>
                  <a:srgbClr val="898989"/>
                </a:solidFill>
              </a:rPr>
              <a:t>	</a:t>
            </a:r>
            <a:r>
              <a:rPr lang="is-IS" sz="2800" dirty="0"/>
              <a:t>Yes: </a:t>
            </a:r>
            <a:r>
              <a:rPr lang="en-US" sz="2800" i="1" dirty="0">
                <a:solidFill>
                  <a:srgbClr val="898989"/>
                </a:solidFill>
              </a:rPr>
              <a:t>We will summarize</a:t>
            </a:r>
            <a:r>
              <a:rPr lang="is-IS" sz="2800" i="1" dirty="0">
                <a:solidFill>
                  <a:srgbClr val="898989"/>
                </a:solidFill>
              </a:rPr>
              <a:t>…</a:t>
            </a:r>
            <a:endParaRPr lang="en-US" sz="2800" i="1" dirty="0">
              <a:solidFill>
                <a:srgbClr val="898989"/>
              </a:solidFill>
            </a:endParaRPr>
          </a:p>
          <a:p>
            <a:endParaRPr lang="en-US" sz="2800" i="1" dirty="0">
              <a:solidFill>
                <a:srgbClr val="898989"/>
              </a:solidFill>
            </a:endParaRPr>
          </a:p>
          <a:p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55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consistent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104" y="1196752"/>
            <a:ext cx="6805264" cy="4895850"/>
          </a:xfrm>
        </p:spPr>
        <p:txBody>
          <a:bodyPr/>
          <a:lstStyle/>
          <a:p>
            <a:r>
              <a:rPr lang="en-US" dirty="0"/>
              <a:t>Use the same </a:t>
            </a:r>
            <a:r>
              <a:rPr lang="en-US" b="1" dirty="0"/>
              <a:t>terminology, acronyms, structure </a:t>
            </a:r>
            <a:r>
              <a:rPr lang="en-US" dirty="0"/>
              <a:t>and </a:t>
            </a:r>
            <a:r>
              <a:rPr lang="en-US" b="1" dirty="0"/>
              <a:t>verb</a:t>
            </a:r>
            <a:r>
              <a:rPr lang="en-US" dirty="0"/>
              <a:t> </a:t>
            </a:r>
            <a:r>
              <a:rPr lang="en-US" b="1" dirty="0"/>
              <a:t>tense</a:t>
            </a:r>
            <a:r>
              <a:rPr lang="en-US" dirty="0"/>
              <a:t> throughout your text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endParaRPr lang="en-US" sz="10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898989"/>
                </a:solidFill>
              </a:rPr>
              <a:t>If you used IEEE 802.11 initially, do not change to Wi-Fi. Avoid confusion.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898989"/>
                </a:solidFill>
              </a:rPr>
              <a:t>If you started italicizing definitions, do this throughout the whole text.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898989"/>
                </a:solidFill>
              </a:rPr>
              <a:t>Use a guideline to know which verb tense you should use: </a:t>
            </a:r>
            <a:r>
              <a:rPr lang="en-US" sz="1400" dirty="0">
                <a:solidFill>
                  <a:srgbClr val="898989"/>
                </a:solidFill>
                <a:hlinkClick r:id="rId2"/>
              </a:rPr>
              <a:t>http://</a:t>
            </a:r>
            <a:r>
              <a:rPr lang="en-US" sz="1400" dirty="0" err="1">
                <a:solidFill>
                  <a:srgbClr val="898989"/>
                </a:solidFill>
                <a:hlinkClick r:id="rId2"/>
              </a:rPr>
              <a:t>services.unimelb.edu.au</a:t>
            </a:r>
            <a:r>
              <a:rPr lang="en-US" sz="1400" dirty="0">
                <a:solidFill>
                  <a:srgbClr val="898989"/>
                </a:solidFill>
                <a:hlinkClick r:id="rId2"/>
              </a:rPr>
              <a:t>/__data/assets/</a:t>
            </a:r>
            <a:r>
              <a:rPr lang="en-US" sz="1400" dirty="0" err="1">
                <a:solidFill>
                  <a:srgbClr val="898989"/>
                </a:solidFill>
                <a:hlinkClick r:id="rId2"/>
              </a:rPr>
              <a:t>pdf_file</a:t>
            </a:r>
            <a:r>
              <a:rPr lang="en-US" sz="1400" dirty="0">
                <a:solidFill>
                  <a:srgbClr val="898989"/>
                </a:solidFill>
                <a:hlinkClick r:id="rId2"/>
              </a:rPr>
              <a:t>/0009/471294/Using_tenses_in_scientific_writing_Update_051112.pdf</a:t>
            </a:r>
            <a:endParaRPr lang="en-US" dirty="0">
              <a:solidFill>
                <a:srgbClr val="898989"/>
              </a:solidFill>
            </a:endParaRPr>
          </a:p>
          <a:p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5038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12</a:t>
            </a:fld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608" y="1556792"/>
            <a:ext cx="7776864" cy="4895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/>
              <a:t>Fundamentals of writing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DB4A2F"/>
                </a:solidFill>
              </a:rPr>
              <a:t>Structure of a thesis</a:t>
            </a:r>
            <a:endParaRPr lang="en-US" sz="3600" b="1" dirty="0">
              <a:solidFill>
                <a:srgbClr val="DB4A2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600" dirty="0"/>
              <a:t>Plagiarism</a:t>
            </a:r>
            <a:endParaRPr lang="en-US" sz="3600" b="1" dirty="0"/>
          </a:p>
          <a:p>
            <a:pPr>
              <a:lnSpc>
                <a:spcPct val="150000"/>
              </a:lnSpc>
            </a:pPr>
            <a:r>
              <a:rPr lang="en-US" sz="3600" dirty="0"/>
              <a:t>General writing tips</a:t>
            </a:r>
            <a:endParaRPr lang="en-US" sz="3600" b="1" dirty="0"/>
          </a:p>
          <a:p>
            <a:pPr>
              <a:lnSpc>
                <a:spcPct val="150000"/>
              </a:lnSpc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0233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226" y="1340768"/>
            <a:ext cx="8064896" cy="4895850"/>
          </a:xfrm>
        </p:spPr>
        <p:txBody>
          <a:bodyPr/>
          <a:lstStyle/>
          <a:p>
            <a:r>
              <a:rPr lang="en-US" sz="3000" dirty="0"/>
              <a:t>Abstract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Introduction</a:t>
            </a:r>
          </a:p>
          <a:p>
            <a:endParaRPr lang="en-US" sz="3000" dirty="0"/>
          </a:p>
          <a:p>
            <a:r>
              <a:rPr lang="en-US" sz="3000" dirty="0"/>
              <a:t>Background and related work</a:t>
            </a:r>
          </a:p>
          <a:p>
            <a:endParaRPr lang="en-US" sz="3000" dirty="0"/>
          </a:p>
          <a:p>
            <a:r>
              <a:rPr lang="en-US" sz="3000" dirty="0"/>
              <a:t>Chapters on contributions</a:t>
            </a:r>
          </a:p>
          <a:p>
            <a:endParaRPr lang="en-US" sz="3000" dirty="0"/>
          </a:p>
          <a:p>
            <a:r>
              <a:rPr lang="en-US" sz="3000" dirty="0"/>
              <a:t>Conclusions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817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72816"/>
            <a:ext cx="8064896" cy="4536504"/>
          </a:xfrm>
        </p:spPr>
        <p:txBody>
          <a:bodyPr/>
          <a:lstStyle/>
          <a:p>
            <a:r>
              <a:rPr lang="en-US" sz="2800" dirty="0"/>
              <a:t>What is the problem you are trying to solve?</a:t>
            </a:r>
          </a:p>
          <a:p>
            <a:endParaRPr lang="en-US" sz="2800" dirty="0"/>
          </a:p>
          <a:p>
            <a:r>
              <a:rPr lang="en-US" sz="2800" dirty="0"/>
              <a:t>Your contribution</a:t>
            </a:r>
          </a:p>
          <a:p>
            <a:endParaRPr lang="en-US" sz="2800" dirty="0"/>
          </a:p>
          <a:p>
            <a:r>
              <a:rPr lang="en-US" sz="2800" dirty="0"/>
              <a:t>Major findings (quantitative results, trends, </a:t>
            </a:r>
            <a:r>
              <a:rPr lang="is-IS" sz="2800" dirty="0"/>
              <a:t>…)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Summary of your 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812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527" y="1196752"/>
            <a:ext cx="8064896" cy="4536504"/>
          </a:xfrm>
        </p:spPr>
        <p:txBody>
          <a:bodyPr/>
          <a:lstStyle/>
          <a:p>
            <a:r>
              <a:rPr lang="en-US" sz="2400" dirty="0"/>
              <a:t>What is the problem you are trying to solve?</a:t>
            </a:r>
          </a:p>
          <a:p>
            <a:endParaRPr lang="en-US" sz="2400" dirty="0"/>
          </a:p>
          <a:p>
            <a:r>
              <a:rPr lang="en-US" sz="2400" dirty="0"/>
              <a:t>Why is it important that you solve this problem?</a:t>
            </a:r>
          </a:p>
          <a:p>
            <a:endParaRPr lang="en-US" sz="2400" dirty="0"/>
          </a:p>
          <a:p>
            <a:r>
              <a:rPr lang="en-US" sz="2400" dirty="0"/>
              <a:t>Where exactly is your work situated in the field?</a:t>
            </a:r>
          </a:p>
          <a:p>
            <a:endParaRPr lang="en-US" sz="2400" dirty="0"/>
          </a:p>
          <a:p>
            <a:r>
              <a:rPr lang="en-US" sz="2400" dirty="0"/>
              <a:t>What is your contribution? What is the added value?</a:t>
            </a:r>
          </a:p>
          <a:p>
            <a:r>
              <a:rPr lang="en-US" sz="2400" dirty="0">
                <a:solidFill>
                  <a:srgbClr val="898989"/>
                </a:solidFill>
              </a:rPr>
              <a:t>Make this very clear! </a:t>
            </a:r>
            <a:r>
              <a:rPr lang="en-US" sz="2400" b="1" dirty="0">
                <a:solidFill>
                  <a:srgbClr val="898989"/>
                </a:solidFill>
              </a:rPr>
              <a:t>Put it in bold?</a:t>
            </a:r>
          </a:p>
          <a:p>
            <a:br>
              <a:rPr lang="en-US" sz="2400" dirty="0"/>
            </a:br>
            <a:r>
              <a:rPr lang="en-US" sz="2400" dirty="0"/>
              <a:t>How is your solution different from other solutions (briefly)?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(Describe what is coming in the next sections)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678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163" y="1931334"/>
            <a:ext cx="7139245" cy="4895850"/>
          </a:xfrm>
        </p:spPr>
        <p:txBody>
          <a:bodyPr/>
          <a:lstStyle/>
          <a:p>
            <a:r>
              <a:rPr lang="en-US" sz="2800" dirty="0"/>
              <a:t>Explain the specific topic you are working on</a:t>
            </a:r>
          </a:p>
          <a:p>
            <a:endParaRPr lang="en-US" sz="2800" dirty="0"/>
          </a:p>
          <a:p>
            <a:r>
              <a:rPr lang="en-US" sz="2800" dirty="0"/>
              <a:t>Define the terminology</a:t>
            </a:r>
          </a:p>
          <a:p>
            <a:endParaRPr lang="en-US" sz="2800" dirty="0"/>
          </a:p>
          <a:p>
            <a:r>
              <a:rPr lang="en-US" sz="2800" dirty="0"/>
              <a:t>Compare your work to previous work and explain how it is different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9566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chapters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17</a:t>
            </a:fld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608" y="1196752"/>
            <a:ext cx="6782689" cy="4895850"/>
          </a:xfrm>
        </p:spPr>
        <p:txBody>
          <a:bodyPr/>
          <a:lstStyle/>
          <a:p>
            <a:r>
              <a:rPr lang="en-US" sz="2800" dirty="0"/>
              <a:t>Explain the reader what you did and how</a:t>
            </a:r>
          </a:p>
          <a:p>
            <a:r>
              <a:rPr lang="en-US" sz="2000" dirty="0">
                <a:solidFill>
                  <a:srgbClr val="898989"/>
                </a:solidFill>
              </a:rPr>
              <a:t>Give enough details on the algorithm or solution so your work can be replicated</a:t>
            </a:r>
          </a:p>
          <a:p>
            <a:endParaRPr lang="en-US" sz="1800" dirty="0">
              <a:solidFill>
                <a:srgbClr val="898989"/>
              </a:solidFill>
            </a:endParaRPr>
          </a:p>
          <a:p>
            <a:r>
              <a:rPr lang="en-US" sz="2800" dirty="0"/>
              <a:t>Motivate and justify decisions that you made</a:t>
            </a:r>
          </a:p>
          <a:p>
            <a:r>
              <a:rPr lang="en-US" sz="2000" dirty="0">
                <a:solidFill>
                  <a:srgbClr val="898989"/>
                </a:solidFill>
              </a:rPr>
              <a:t>If not, for sure the jury will ask you during your presentation</a:t>
            </a:r>
          </a:p>
          <a:p>
            <a:endParaRPr lang="en-US" sz="2000" dirty="0">
              <a:solidFill>
                <a:srgbClr val="898989"/>
              </a:solidFill>
            </a:endParaRPr>
          </a:p>
          <a:p>
            <a:r>
              <a:rPr lang="en-US" sz="2800" dirty="0"/>
              <a:t>Describe your experiment set up and results in detail</a:t>
            </a:r>
          </a:p>
          <a:p>
            <a:r>
              <a:rPr lang="en-US" sz="2000" dirty="0">
                <a:solidFill>
                  <a:srgbClr val="898989"/>
                </a:solidFill>
              </a:rPr>
              <a:t>Explain the scenarios you want to tackle</a:t>
            </a:r>
          </a:p>
          <a:p>
            <a:r>
              <a:rPr lang="en-US" sz="2000" dirty="0">
                <a:solidFill>
                  <a:srgbClr val="898989"/>
                </a:solidFill>
              </a:rPr>
              <a:t>Compare to baselines (other work)</a:t>
            </a:r>
            <a:br>
              <a:rPr lang="en-US" sz="2000" dirty="0">
                <a:solidFill>
                  <a:srgbClr val="898989"/>
                </a:solidFill>
              </a:rPr>
            </a:br>
            <a:r>
              <a:rPr lang="en-US" sz="2000" dirty="0">
                <a:solidFill>
                  <a:srgbClr val="898989"/>
                </a:solidFill>
              </a:rPr>
              <a:t>Describe how you will evaluate it</a:t>
            </a:r>
            <a:br>
              <a:rPr lang="en-US" sz="2000" dirty="0">
                <a:solidFill>
                  <a:srgbClr val="898989"/>
                </a:solidFill>
              </a:rPr>
            </a:br>
            <a:r>
              <a:rPr lang="en-US" sz="2000" dirty="0">
                <a:solidFill>
                  <a:srgbClr val="898989"/>
                </a:solidFill>
              </a:rPr>
              <a:t>Explain the results</a:t>
            </a:r>
          </a:p>
        </p:txBody>
      </p:sp>
    </p:spTree>
    <p:extLst>
      <p:ext uri="{BB962C8B-B14F-4D97-AF65-F5344CB8AC3E}">
        <p14:creationId xmlns:p14="http://schemas.microsoft.com/office/powerpoint/2010/main" val="1401054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18</a:t>
            </a:fld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608" y="1484784"/>
            <a:ext cx="7128792" cy="4895850"/>
          </a:xfrm>
        </p:spPr>
        <p:txBody>
          <a:bodyPr/>
          <a:lstStyle/>
          <a:p>
            <a:r>
              <a:rPr lang="en-US" sz="3200" dirty="0"/>
              <a:t>State very clearly your </a:t>
            </a:r>
            <a:r>
              <a:rPr lang="en-US" sz="3200" dirty="0">
                <a:solidFill>
                  <a:srgbClr val="C00000"/>
                </a:solidFill>
              </a:rPr>
              <a:t>take-away message</a:t>
            </a:r>
          </a:p>
          <a:p>
            <a:r>
              <a:rPr lang="en-US" sz="2400" dirty="0">
                <a:solidFill>
                  <a:srgbClr val="898989"/>
                </a:solidFill>
              </a:rPr>
              <a:t>This is the message your reader MUST remember after reading your thesis book</a:t>
            </a:r>
          </a:p>
          <a:p>
            <a:endParaRPr lang="en-US" sz="2000" dirty="0">
              <a:solidFill>
                <a:srgbClr val="898989"/>
              </a:solidFill>
            </a:endParaRPr>
          </a:p>
          <a:p>
            <a:r>
              <a:rPr lang="en-US" sz="3200" dirty="0"/>
              <a:t>Highlight your main contributions</a:t>
            </a:r>
          </a:p>
          <a:p>
            <a:r>
              <a:rPr lang="en-US" sz="2400" dirty="0">
                <a:solidFill>
                  <a:srgbClr val="898989"/>
                </a:solidFill>
              </a:rPr>
              <a:t>Your solution (algorithm, </a:t>
            </a:r>
            <a:r>
              <a:rPr lang="is-IS" sz="2400" dirty="0">
                <a:solidFill>
                  <a:srgbClr val="898989"/>
                </a:solidFill>
              </a:rPr>
              <a:t>…)</a:t>
            </a:r>
            <a:r>
              <a:rPr lang="en-US" sz="2400" dirty="0">
                <a:solidFill>
                  <a:srgbClr val="898989"/>
                </a:solidFill>
              </a:rPr>
              <a:t> but also the results</a:t>
            </a:r>
          </a:p>
          <a:p>
            <a:endParaRPr lang="en-US" sz="2400" dirty="0">
              <a:solidFill>
                <a:srgbClr val="898989"/>
              </a:solidFill>
            </a:endParaRPr>
          </a:p>
          <a:p>
            <a:r>
              <a:rPr lang="en-US" sz="3200" dirty="0"/>
              <a:t>Briefly describe the next possible steps</a:t>
            </a:r>
            <a:endParaRPr lang="en-US" sz="24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18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19</a:t>
            </a:fld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608" y="1556792"/>
            <a:ext cx="7776864" cy="4895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/>
              <a:t>Fundamentals of writing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Structure of a thesis</a:t>
            </a:r>
            <a:endParaRPr lang="en-US" sz="3600" b="1" dirty="0"/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DB4A2F"/>
                </a:solidFill>
              </a:rPr>
              <a:t>Plagiarism</a:t>
            </a:r>
            <a:endParaRPr lang="en-US" sz="3600" b="1" dirty="0">
              <a:solidFill>
                <a:srgbClr val="DB4A2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600" dirty="0"/>
              <a:t>General writing tips</a:t>
            </a:r>
            <a:endParaRPr lang="en-US" sz="3600" b="1" dirty="0"/>
          </a:p>
          <a:p>
            <a:pPr>
              <a:lnSpc>
                <a:spcPct val="150000"/>
              </a:lnSpc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0160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2</a:t>
            </a:fld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608" y="1556792"/>
            <a:ext cx="7776864" cy="4895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dirty="0"/>
              <a:t>Practical details</a:t>
            </a:r>
            <a:br>
              <a:rPr lang="en-US" sz="4000" dirty="0"/>
            </a:br>
            <a:r>
              <a:rPr lang="en-US" sz="4000" dirty="0"/>
              <a:t>How to write a thesis?</a:t>
            </a:r>
            <a:br>
              <a:rPr lang="en-US" sz="4000" dirty="0"/>
            </a:br>
            <a:r>
              <a:rPr lang="en-US" sz="4000" dirty="0"/>
              <a:t>How to present?</a:t>
            </a:r>
            <a:br>
              <a:rPr lang="en-US" sz="4000" dirty="0"/>
            </a:br>
            <a:r>
              <a:rPr lang="en-US" sz="4000" dirty="0"/>
              <a:t>How to write a paper?</a:t>
            </a:r>
          </a:p>
          <a:p>
            <a:pPr>
              <a:lnSpc>
                <a:spcPct val="150000"/>
              </a:lnSpc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46664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052737"/>
            <a:ext cx="6805264" cy="4895850"/>
          </a:xfrm>
        </p:spPr>
        <p:txBody>
          <a:bodyPr/>
          <a:lstStyle/>
          <a:p>
            <a:r>
              <a:rPr lang="en-US" dirty="0"/>
              <a:t>DO. NOT. COPY.</a:t>
            </a:r>
          </a:p>
          <a:p>
            <a:r>
              <a:rPr lang="en-US" dirty="0">
                <a:solidFill>
                  <a:srgbClr val="C00000"/>
                </a:solidFill>
              </a:rPr>
              <a:t>The consequences are severe.</a:t>
            </a:r>
          </a:p>
          <a:p>
            <a:endParaRPr lang="en-US" dirty="0"/>
          </a:p>
          <a:p>
            <a:r>
              <a:rPr lang="en-US" dirty="0"/>
              <a:t>List </a:t>
            </a:r>
            <a:r>
              <a:rPr lang="en-US" dirty="0">
                <a:solidFill>
                  <a:srgbClr val="C00000"/>
                </a:solidFill>
              </a:rPr>
              <a:t>all the work </a:t>
            </a:r>
            <a:r>
              <a:rPr lang="en-US" dirty="0"/>
              <a:t>you have used in your text in your bibliography</a:t>
            </a:r>
          </a:p>
          <a:p>
            <a:endParaRPr lang="en-US" sz="2400" dirty="0"/>
          </a:p>
          <a:p>
            <a:r>
              <a:rPr lang="en-US" sz="1600" dirty="0"/>
              <a:t>Yes</a:t>
            </a:r>
          </a:p>
          <a:p>
            <a:r>
              <a:rPr lang="en-US" sz="1600" dirty="0">
                <a:solidFill>
                  <a:srgbClr val="898989"/>
                </a:solidFill>
              </a:rPr>
              <a:t>Einstein et al. show that relativity is hard [6].</a:t>
            </a:r>
          </a:p>
          <a:p>
            <a:r>
              <a:rPr lang="en-US" sz="1600" i="1" dirty="0">
                <a:solidFill>
                  <a:srgbClr val="898989"/>
                </a:solidFill>
              </a:rPr>
              <a:t>\</a:t>
            </a:r>
            <a:r>
              <a:rPr lang="en-US" sz="1600" i="1" dirty="0" err="1">
                <a:solidFill>
                  <a:srgbClr val="898989"/>
                </a:solidFill>
              </a:rPr>
              <a:t>citeauthor</a:t>
            </a:r>
            <a:r>
              <a:rPr lang="en-US" sz="1600" i="1" dirty="0">
                <a:solidFill>
                  <a:srgbClr val="898989"/>
                </a:solidFill>
              </a:rPr>
              <a:t>{xxx} show that relativity is hard \cite{xxx}.</a:t>
            </a:r>
            <a:br>
              <a:rPr lang="en-US" sz="1600" i="1" dirty="0">
                <a:solidFill>
                  <a:srgbClr val="898989"/>
                </a:solidFill>
              </a:rPr>
            </a:br>
            <a:endParaRPr lang="en-US" sz="1600" i="1" dirty="0">
              <a:solidFill>
                <a:srgbClr val="898989"/>
              </a:solidFill>
            </a:endParaRPr>
          </a:p>
          <a:p>
            <a:r>
              <a:rPr lang="en-US" sz="1600" dirty="0"/>
              <a:t>Yes</a:t>
            </a:r>
            <a:br>
              <a:rPr lang="en-US" sz="1600" i="1" dirty="0">
                <a:solidFill>
                  <a:srgbClr val="898989"/>
                </a:solidFill>
              </a:rPr>
            </a:br>
            <a:r>
              <a:rPr lang="en-US" sz="1600" dirty="0">
                <a:solidFill>
                  <a:srgbClr val="898989"/>
                </a:solidFill>
              </a:rPr>
              <a:t>Previous work showed that relativity is hard [6-8].</a:t>
            </a:r>
            <a:br>
              <a:rPr lang="en-US" sz="1600" dirty="0"/>
            </a:br>
            <a:endParaRPr lang="en-US" sz="1600" dirty="0">
              <a:solidFill>
                <a:srgbClr val="898989"/>
              </a:solidFill>
            </a:endParaRPr>
          </a:p>
          <a:p>
            <a:r>
              <a:rPr lang="en-US" sz="1600" dirty="0"/>
              <a:t>No</a:t>
            </a:r>
          </a:p>
          <a:p>
            <a:r>
              <a:rPr lang="en-US" sz="1600" dirty="0">
                <a:solidFill>
                  <a:srgbClr val="898989"/>
                </a:solidFill>
              </a:rPr>
              <a:t>[6] shows that</a:t>
            </a:r>
          </a:p>
          <a:p>
            <a:r>
              <a:rPr lang="en-US" sz="1600" dirty="0"/>
              <a:t>! Do not use the citation as a subject</a:t>
            </a:r>
            <a:endParaRPr lang="en-US" sz="1600" dirty="0">
              <a:solidFill>
                <a:srgbClr val="898989"/>
              </a:solidFill>
            </a:endParaRPr>
          </a:p>
          <a:p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562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268760"/>
            <a:ext cx="6805264" cy="4895850"/>
          </a:xfrm>
        </p:spPr>
        <p:txBody>
          <a:bodyPr/>
          <a:lstStyle/>
          <a:p>
            <a:r>
              <a:rPr lang="en-US" dirty="0"/>
              <a:t>Format</a:t>
            </a:r>
          </a:p>
          <a:p>
            <a:r>
              <a:rPr lang="en-US" dirty="0">
                <a:solidFill>
                  <a:srgbClr val="898989"/>
                </a:solidFill>
              </a:rPr>
              <a:t>Use </a:t>
            </a:r>
            <a:r>
              <a:rPr lang="en-US" dirty="0" err="1">
                <a:solidFill>
                  <a:srgbClr val="898989"/>
                </a:solidFill>
              </a:rPr>
              <a:t>BibTeX</a:t>
            </a:r>
            <a:r>
              <a:rPr lang="en-US" dirty="0">
                <a:solidFill>
                  <a:srgbClr val="898989"/>
                </a:solidFill>
              </a:rPr>
              <a:t> + IEEE format</a:t>
            </a:r>
          </a:p>
          <a:p>
            <a:r>
              <a:rPr lang="en-US" dirty="0">
                <a:solidFill>
                  <a:srgbClr val="898989"/>
                </a:solidFill>
              </a:rPr>
              <a:t>Search for your paper in the </a:t>
            </a:r>
            <a:r>
              <a:rPr lang="en-US" b="1" dirty="0">
                <a:solidFill>
                  <a:srgbClr val="898989"/>
                </a:solidFill>
              </a:rPr>
              <a:t>IEEE </a:t>
            </a:r>
            <a:r>
              <a:rPr lang="en-US" b="1" dirty="0" err="1">
                <a:solidFill>
                  <a:srgbClr val="898989"/>
                </a:solidFill>
              </a:rPr>
              <a:t>Xplore</a:t>
            </a:r>
            <a:r>
              <a:rPr lang="en-US" b="1" dirty="0">
                <a:solidFill>
                  <a:srgbClr val="898989"/>
                </a:solidFill>
              </a:rPr>
              <a:t> Digital Library</a:t>
            </a:r>
            <a:r>
              <a:rPr lang="en-US" dirty="0">
                <a:solidFill>
                  <a:srgbClr val="898989"/>
                </a:solidFill>
              </a:rPr>
              <a:t> and “</a:t>
            </a:r>
            <a:r>
              <a:rPr lang="en-US" b="1" dirty="0">
                <a:solidFill>
                  <a:srgbClr val="898989"/>
                </a:solidFill>
              </a:rPr>
              <a:t>Download citations</a:t>
            </a:r>
            <a:r>
              <a:rPr lang="en-US" dirty="0">
                <a:solidFill>
                  <a:srgbClr val="898989"/>
                </a:solidFill>
              </a:rPr>
              <a:t>”:</a:t>
            </a:r>
          </a:p>
          <a:p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21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48" y="3217821"/>
            <a:ext cx="4181704" cy="296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80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22</a:t>
            </a:fld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608" y="1556792"/>
            <a:ext cx="7776864" cy="4895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/>
              <a:t>Fundamentals of writing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Structure of a thesis</a:t>
            </a:r>
            <a:endParaRPr lang="en-US" sz="3600" b="1" dirty="0"/>
          </a:p>
          <a:p>
            <a:pPr>
              <a:lnSpc>
                <a:spcPct val="150000"/>
              </a:lnSpc>
            </a:pPr>
            <a:r>
              <a:rPr lang="en-US" sz="3600" dirty="0"/>
              <a:t>Plagiarism</a:t>
            </a:r>
            <a:endParaRPr lang="en-US" sz="3600" b="1" dirty="0"/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DB4A2F"/>
                </a:solidFill>
              </a:rPr>
              <a:t>General writing tips</a:t>
            </a:r>
            <a:endParaRPr lang="en-US" sz="3600" b="1" dirty="0">
              <a:solidFill>
                <a:srgbClr val="DB4A2F"/>
              </a:solidFill>
            </a:endParaRPr>
          </a:p>
          <a:p>
            <a:pPr>
              <a:lnSpc>
                <a:spcPct val="150000"/>
              </a:lnSpc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37153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writing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680101"/>
            <a:ext cx="7272808" cy="4895850"/>
          </a:xfrm>
        </p:spPr>
        <p:txBody>
          <a:bodyPr/>
          <a:lstStyle/>
          <a:p>
            <a:r>
              <a:rPr lang="en-US" dirty="0"/>
              <a:t>Start early! Re-iterate!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sz="2800" dirty="0"/>
              <a:t>Prefer the “we” format</a:t>
            </a:r>
            <a:br>
              <a:rPr lang="en-US" sz="2800" dirty="0"/>
            </a:br>
            <a:r>
              <a:rPr lang="en-US" sz="2800" dirty="0"/>
              <a:t>Yes: </a:t>
            </a:r>
            <a:r>
              <a:rPr lang="en-US" sz="2800" dirty="0">
                <a:solidFill>
                  <a:srgbClr val="898989"/>
                </a:solidFill>
              </a:rPr>
              <a:t>We measured the RSSI values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1"/>
                </a:solidFill>
              </a:rPr>
              <a:t>No: </a:t>
            </a:r>
            <a:r>
              <a:rPr lang="en-US" sz="2800" dirty="0">
                <a:solidFill>
                  <a:srgbClr val="898989"/>
                </a:solidFill>
              </a:rPr>
              <a:t>The author of this paper measured the RSSI</a:t>
            </a:r>
            <a:br>
              <a:rPr lang="en-US" sz="2800" dirty="0">
                <a:solidFill>
                  <a:srgbClr val="898989"/>
                </a:solidFill>
              </a:rPr>
            </a:br>
            <a:r>
              <a:rPr lang="en-US" sz="2800" dirty="0">
                <a:solidFill>
                  <a:schemeClr val="accent1"/>
                </a:solidFill>
              </a:rPr>
              <a:t>(Maybe: </a:t>
            </a:r>
            <a:r>
              <a:rPr lang="en-US" sz="2800" dirty="0">
                <a:solidFill>
                  <a:srgbClr val="898989"/>
                </a:solidFill>
              </a:rPr>
              <a:t>I measured the RSSI</a:t>
            </a:r>
            <a:r>
              <a:rPr lang="en-US" sz="2800" dirty="0">
                <a:solidFill>
                  <a:schemeClr val="accent1"/>
                </a:solidFill>
              </a:rPr>
              <a:t>)</a:t>
            </a:r>
          </a:p>
          <a:p>
            <a:endParaRPr lang="en-US" i="1" dirty="0">
              <a:solidFill>
                <a:srgbClr val="898989"/>
              </a:solidFill>
            </a:endParaRPr>
          </a:p>
          <a:p>
            <a:endParaRPr lang="en-US" dirty="0">
              <a:solidFill>
                <a:srgbClr val="898989"/>
              </a:solidFill>
            </a:endParaRPr>
          </a:p>
          <a:p>
            <a:endParaRPr lang="en-US" dirty="0">
              <a:solidFill>
                <a:srgbClr val="898989"/>
              </a:solidFill>
            </a:endParaRPr>
          </a:p>
          <a:p>
            <a:endParaRPr lang="en-US" dirty="0">
              <a:solidFill>
                <a:srgbClr val="898989"/>
              </a:solidFill>
            </a:endParaRPr>
          </a:p>
          <a:p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576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writing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680101"/>
            <a:ext cx="6805264" cy="4895850"/>
          </a:xfrm>
        </p:spPr>
        <p:txBody>
          <a:bodyPr/>
          <a:lstStyle/>
          <a:p>
            <a:r>
              <a:rPr lang="en-US" dirty="0"/>
              <a:t>Start early! Re-iterate!</a:t>
            </a:r>
          </a:p>
          <a:p>
            <a:endParaRPr lang="en-US" dirty="0"/>
          </a:p>
          <a:p>
            <a:r>
              <a:rPr lang="en-US" dirty="0"/>
              <a:t>Avoid subjective statements</a:t>
            </a:r>
            <a:br>
              <a:rPr lang="en-US" dirty="0"/>
            </a:br>
            <a:r>
              <a:rPr lang="en-US" i="1" dirty="0">
                <a:solidFill>
                  <a:srgbClr val="898989"/>
                </a:solidFill>
              </a:rPr>
              <a:t>I think that</a:t>
            </a:r>
            <a:br>
              <a:rPr lang="en-US" i="1" dirty="0">
                <a:solidFill>
                  <a:srgbClr val="898989"/>
                </a:solidFill>
              </a:rPr>
            </a:br>
            <a:r>
              <a:rPr lang="en-US" i="1" dirty="0">
                <a:solidFill>
                  <a:srgbClr val="898989"/>
                </a:solidFill>
              </a:rPr>
              <a:t>I believe that</a:t>
            </a:r>
          </a:p>
          <a:p>
            <a:endParaRPr lang="en-US" i="1" dirty="0">
              <a:solidFill>
                <a:srgbClr val="898989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Do not forget the articles</a:t>
            </a:r>
          </a:p>
          <a:p>
            <a:r>
              <a:rPr lang="is-IS" sz="2800" i="1" dirty="0"/>
              <a:t>No: </a:t>
            </a:r>
            <a:r>
              <a:rPr lang="en-US" i="1" dirty="0">
                <a:solidFill>
                  <a:srgbClr val="898989"/>
                </a:solidFill>
              </a:rPr>
              <a:t>That is Wi-Fi station.</a:t>
            </a:r>
          </a:p>
          <a:p>
            <a:r>
              <a:rPr lang="is-IS" sz="2800" i="1" dirty="0"/>
              <a:t>Yes: </a:t>
            </a:r>
            <a:r>
              <a:rPr lang="en-US" i="1" dirty="0">
                <a:solidFill>
                  <a:srgbClr val="898989"/>
                </a:solidFill>
              </a:rPr>
              <a:t>That is </a:t>
            </a:r>
            <a:r>
              <a:rPr lang="en-US" i="1" dirty="0">
                <a:solidFill>
                  <a:srgbClr val="C00000"/>
                </a:solidFill>
              </a:rPr>
              <a:t>a</a:t>
            </a:r>
            <a:r>
              <a:rPr lang="en-US" i="1" dirty="0">
                <a:solidFill>
                  <a:srgbClr val="898989"/>
                </a:solidFill>
              </a:rPr>
              <a:t> Wi-Fi station.</a:t>
            </a:r>
          </a:p>
          <a:p>
            <a:endParaRPr lang="en-US" dirty="0">
              <a:solidFill>
                <a:srgbClr val="898989"/>
              </a:solidFill>
            </a:endParaRPr>
          </a:p>
          <a:p>
            <a:endParaRPr lang="en-US" dirty="0">
              <a:solidFill>
                <a:srgbClr val="898989"/>
              </a:solidFill>
            </a:endParaRPr>
          </a:p>
          <a:p>
            <a:endParaRPr lang="en-US" dirty="0">
              <a:solidFill>
                <a:srgbClr val="898989"/>
              </a:solidFill>
            </a:endParaRPr>
          </a:p>
          <a:p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2780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writing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268760"/>
            <a:ext cx="6805264" cy="4895850"/>
          </a:xfrm>
        </p:spPr>
        <p:txBody>
          <a:bodyPr/>
          <a:lstStyle/>
          <a:p>
            <a:r>
              <a:rPr lang="en-US" dirty="0"/>
              <a:t>Start early! Re-iterate!</a:t>
            </a:r>
          </a:p>
          <a:p>
            <a:endParaRPr lang="en-US" dirty="0"/>
          </a:p>
          <a:p>
            <a:r>
              <a:rPr lang="en-US" dirty="0"/>
              <a:t>Avoid long blocks of text</a:t>
            </a:r>
            <a:br>
              <a:rPr lang="en-US" dirty="0"/>
            </a:br>
            <a:r>
              <a:rPr lang="en-US" i="1" dirty="0">
                <a:solidFill>
                  <a:srgbClr val="898989"/>
                </a:solidFill>
              </a:rPr>
              <a:t>Use figures or tables to split up your text.</a:t>
            </a:r>
            <a:endParaRPr lang="en-US" i="1" dirty="0">
              <a:solidFill>
                <a:srgbClr val="C00000"/>
              </a:solidFill>
            </a:endParaRPr>
          </a:p>
          <a:p>
            <a:r>
              <a:rPr lang="en-US" sz="2800" i="1" dirty="0">
                <a:solidFill>
                  <a:srgbClr val="C00000"/>
                </a:solidFill>
              </a:rPr>
              <a:t>! If you show a graph, name your axes.</a:t>
            </a:r>
          </a:p>
          <a:p>
            <a:endParaRPr lang="en-US" i="1" dirty="0">
              <a:solidFill>
                <a:srgbClr val="898989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Avoid empty sections</a:t>
            </a:r>
          </a:p>
          <a:p>
            <a:r>
              <a:rPr lang="en-US" i="1" dirty="0">
                <a:solidFill>
                  <a:srgbClr val="898989"/>
                </a:solidFill>
              </a:rPr>
              <a:t>Title of section 6</a:t>
            </a:r>
          </a:p>
          <a:p>
            <a:r>
              <a:rPr lang="en-US" sz="2000" i="1" dirty="0">
                <a:solidFill>
                  <a:srgbClr val="898989"/>
                </a:solidFill>
              </a:rPr>
              <a:t>[here should be some text introducing the next section]</a:t>
            </a:r>
          </a:p>
          <a:p>
            <a:r>
              <a:rPr lang="en-US" i="1" dirty="0">
                <a:solidFill>
                  <a:srgbClr val="898989"/>
                </a:solidFill>
              </a:rPr>
              <a:t>Subtitle of section 6.1</a:t>
            </a:r>
          </a:p>
          <a:p>
            <a:endParaRPr lang="en-US" dirty="0">
              <a:solidFill>
                <a:srgbClr val="898989"/>
              </a:solidFill>
            </a:endParaRPr>
          </a:p>
          <a:p>
            <a:endParaRPr lang="en-US" dirty="0">
              <a:solidFill>
                <a:srgbClr val="898989"/>
              </a:solidFill>
            </a:endParaRPr>
          </a:p>
          <a:p>
            <a:endParaRPr lang="en-US" dirty="0">
              <a:solidFill>
                <a:srgbClr val="898989"/>
              </a:solidFill>
            </a:endParaRPr>
          </a:p>
          <a:p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6396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writing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023968"/>
            <a:ext cx="6805264" cy="5385435"/>
          </a:xfrm>
        </p:spPr>
        <p:txBody>
          <a:bodyPr/>
          <a:lstStyle/>
          <a:p>
            <a:r>
              <a:rPr lang="en-US" sz="2800" dirty="0">
                <a:solidFill>
                  <a:schemeClr val="accent1"/>
                </a:solidFill>
              </a:rPr>
              <a:t>Avoid the passive voice if possible</a:t>
            </a:r>
          </a:p>
          <a:p>
            <a:r>
              <a:rPr lang="en-US" sz="2400" i="1" dirty="0"/>
              <a:t>No: </a:t>
            </a:r>
            <a:r>
              <a:rPr lang="en-US" sz="2400" i="1" dirty="0">
                <a:solidFill>
                  <a:srgbClr val="898989"/>
                </a:solidFill>
              </a:rPr>
              <a:t>It </a:t>
            </a:r>
            <a:r>
              <a:rPr lang="en-US" sz="2400" b="1" i="1" dirty="0">
                <a:solidFill>
                  <a:srgbClr val="898989"/>
                </a:solidFill>
              </a:rPr>
              <a:t>is shown </a:t>
            </a:r>
            <a:r>
              <a:rPr lang="en-US" sz="2400" i="1" dirty="0">
                <a:solidFill>
                  <a:srgbClr val="898989"/>
                </a:solidFill>
              </a:rPr>
              <a:t>by the experiment that </a:t>
            </a:r>
            <a:r>
              <a:rPr lang="is-IS" sz="2400" i="1" dirty="0">
                <a:solidFill>
                  <a:srgbClr val="898989"/>
                </a:solidFill>
              </a:rPr>
              <a:t>…</a:t>
            </a:r>
            <a:br>
              <a:rPr lang="is-IS" sz="2400" i="1" dirty="0">
                <a:solidFill>
                  <a:srgbClr val="898989"/>
                </a:solidFill>
              </a:rPr>
            </a:br>
            <a:r>
              <a:rPr lang="is-IS" sz="2400" i="1" dirty="0"/>
              <a:t>Yes: </a:t>
            </a:r>
            <a:r>
              <a:rPr lang="is-IS" sz="2400" i="1" dirty="0">
                <a:solidFill>
                  <a:srgbClr val="898989"/>
                </a:solidFill>
              </a:rPr>
              <a:t>The experiment shows</a:t>
            </a:r>
            <a:endParaRPr lang="en-US" sz="2400" i="1" dirty="0">
              <a:solidFill>
                <a:srgbClr val="898989"/>
              </a:solidFill>
            </a:endParaRPr>
          </a:p>
          <a:p>
            <a:r>
              <a:rPr lang="en-US" sz="2400" i="1" dirty="0"/>
              <a:t>No: </a:t>
            </a:r>
            <a:r>
              <a:rPr lang="en-US" sz="2400" i="1" dirty="0">
                <a:solidFill>
                  <a:srgbClr val="898989"/>
                </a:solidFill>
              </a:rPr>
              <a:t>The example </a:t>
            </a:r>
            <a:r>
              <a:rPr lang="en-US" sz="2400" b="1" i="1" dirty="0">
                <a:solidFill>
                  <a:srgbClr val="898989"/>
                </a:solidFill>
              </a:rPr>
              <a:t>is used to illustrate </a:t>
            </a:r>
            <a:r>
              <a:rPr lang="is-IS" sz="2400" i="1" dirty="0">
                <a:solidFill>
                  <a:srgbClr val="898989"/>
                </a:solidFill>
              </a:rPr>
              <a:t>… </a:t>
            </a:r>
            <a:br>
              <a:rPr lang="is-IS" sz="2400" i="1" dirty="0">
                <a:solidFill>
                  <a:srgbClr val="898989"/>
                </a:solidFill>
              </a:rPr>
            </a:br>
            <a:r>
              <a:rPr lang="is-IS" sz="2400" i="1" dirty="0"/>
              <a:t>Yes: </a:t>
            </a:r>
            <a:r>
              <a:rPr lang="is-IS" sz="2400" i="1" dirty="0">
                <a:solidFill>
                  <a:srgbClr val="898989"/>
                </a:solidFill>
              </a:rPr>
              <a:t>The example illustrates</a:t>
            </a:r>
            <a:br>
              <a:rPr lang="en-US" sz="1800" b="1" i="1" dirty="0">
                <a:solidFill>
                  <a:srgbClr val="898989"/>
                </a:solidFill>
              </a:rPr>
            </a:br>
            <a:endParaRPr lang="en-US" sz="2400" dirty="0">
              <a:solidFill>
                <a:srgbClr val="898989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Avoid using abbreviations</a:t>
            </a:r>
          </a:p>
          <a:p>
            <a:r>
              <a:rPr lang="en-US" sz="2400" i="1" dirty="0"/>
              <a:t>No: </a:t>
            </a:r>
            <a:r>
              <a:rPr lang="en-US" sz="2400" i="1" dirty="0">
                <a:solidFill>
                  <a:srgbClr val="898989"/>
                </a:solidFill>
              </a:rPr>
              <a:t>The experiment doesn’t show</a:t>
            </a:r>
            <a:endParaRPr lang="en-US" sz="1800" i="1" dirty="0">
              <a:solidFill>
                <a:srgbClr val="898989"/>
              </a:solidFill>
            </a:endParaRPr>
          </a:p>
          <a:p>
            <a:r>
              <a:rPr lang="is-IS" sz="2400" i="1" dirty="0"/>
              <a:t>Yes: </a:t>
            </a:r>
            <a:r>
              <a:rPr lang="en-US" sz="2400" i="1" dirty="0">
                <a:solidFill>
                  <a:srgbClr val="898989"/>
                </a:solidFill>
              </a:rPr>
              <a:t>The experiment does not show </a:t>
            </a:r>
            <a:br>
              <a:rPr lang="en-US" sz="2400" i="1" dirty="0">
                <a:solidFill>
                  <a:srgbClr val="898989"/>
                </a:solidFill>
              </a:rPr>
            </a:br>
            <a:endParaRPr lang="en-US" sz="1800" b="1" i="1" dirty="0">
              <a:solidFill>
                <a:srgbClr val="898989"/>
              </a:solidFill>
            </a:endParaRPr>
          </a:p>
          <a:p>
            <a:endParaRPr lang="en-US" sz="600" dirty="0">
              <a:solidFill>
                <a:srgbClr val="898989"/>
              </a:solidFill>
            </a:endParaRPr>
          </a:p>
          <a:p>
            <a:r>
              <a:rPr lang="en-US" sz="2400" dirty="0"/>
              <a:t>Use a </a:t>
            </a:r>
            <a:r>
              <a:rPr lang="en-US" sz="2400" dirty="0">
                <a:solidFill>
                  <a:srgbClr val="C00000"/>
                </a:solidFill>
              </a:rPr>
              <a:t>spelling checker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 err="1">
                <a:solidFill>
                  <a:srgbClr val="898989"/>
                </a:solidFill>
              </a:rPr>
              <a:t>Texmaker</a:t>
            </a:r>
            <a:r>
              <a:rPr lang="en-US" sz="2400" dirty="0">
                <a:solidFill>
                  <a:srgbClr val="898989"/>
                </a:solidFill>
              </a:rPr>
              <a:t> packages, Word, your mom, your girlfriend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898989"/>
              </a:solidFill>
            </a:endParaRPr>
          </a:p>
          <a:p>
            <a:endParaRPr lang="en-US" sz="2400" dirty="0">
              <a:solidFill>
                <a:srgbClr val="89898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545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writing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40768"/>
            <a:ext cx="6805264" cy="4895850"/>
          </a:xfrm>
        </p:spPr>
        <p:txBody>
          <a:bodyPr/>
          <a:lstStyle/>
          <a:p>
            <a:r>
              <a:rPr lang="en-US" sz="2400" dirty="0"/>
              <a:t>Learn the difference between </a:t>
            </a:r>
            <a:r>
              <a:rPr lang="en-US" sz="2400" i="1" dirty="0"/>
              <a:t>e.g. </a:t>
            </a:r>
            <a:r>
              <a:rPr lang="en-US" sz="2400" dirty="0"/>
              <a:t>and </a:t>
            </a:r>
            <a:r>
              <a:rPr lang="en-US" sz="2400" i="1" dirty="0"/>
              <a:t>i.e.</a:t>
            </a:r>
            <a:br>
              <a:rPr lang="en-US" sz="2400" dirty="0"/>
            </a:br>
            <a:r>
              <a:rPr lang="en-US" sz="2400" i="1" dirty="0">
                <a:solidFill>
                  <a:srgbClr val="898989"/>
                </a:solidFill>
              </a:rPr>
              <a:t>e.g. = for example</a:t>
            </a:r>
          </a:p>
          <a:p>
            <a:r>
              <a:rPr lang="en-US" sz="2400" i="1" dirty="0">
                <a:solidFill>
                  <a:srgbClr val="898989"/>
                </a:solidFill>
              </a:rPr>
              <a:t>i.e. = that is</a:t>
            </a:r>
            <a:endParaRPr lang="en-US" sz="2400" i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Learn the difference between </a:t>
            </a:r>
            <a:r>
              <a:rPr lang="en-US" sz="2400" i="1" dirty="0"/>
              <a:t>its </a:t>
            </a:r>
            <a:r>
              <a:rPr lang="en-US" sz="2400" dirty="0"/>
              <a:t>and </a:t>
            </a:r>
            <a:r>
              <a:rPr lang="en-US" sz="2400" i="1" dirty="0"/>
              <a:t>it’s</a:t>
            </a:r>
            <a:br>
              <a:rPr lang="en-US" sz="2400" dirty="0"/>
            </a:br>
            <a:r>
              <a:rPr lang="en-US" sz="2400" i="1" dirty="0">
                <a:solidFill>
                  <a:srgbClr val="898989"/>
                </a:solidFill>
              </a:rPr>
              <a:t>its = possessive</a:t>
            </a:r>
          </a:p>
          <a:p>
            <a:r>
              <a:rPr lang="en-US" sz="2400" i="1" dirty="0">
                <a:solidFill>
                  <a:srgbClr val="898989"/>
                </a:solidFill>
              </a:rPr>
              <a:t>it’s = it is</a:t>
            </a:r>
            <a:endParaRPr lang="en-US" sz="2400" i="1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898989"/>
              </a:solidFill>
            </a:endParaRPr>
          </a:p>
          <a:p>
            <a:r>
              <a:rPr lang="en-US" sz="2400" dirty="0"/>
              <a:t>Learn the difference between </a:t>
            </a:r>
            <a:r>
              <a:rPr lang="en-US" sz="2400" i="1" dirty="0"/>
              <a:t>between </a:t>
            </a:r>
            <a:r>
              <a:rPr lang="en-US" sz="2400" dirty="0"/>
              <a:t>and among</a:t>
            </a:r>
            <a:br>
              <a:rPr lang="en-US" sz="2400" dirty="0"/>
            </a:br>
            <a:r>
              <a:rPr lang="en-US" sz="2400" i="1" dirty="0">
                <a:solidFill>
                  <a:srgbClr val="898989"/>
                </a:solidFill>
              </a:rPr>
              <a:t>between </a:t>
            </a:r>
            <a:r>
              <a:rPr lang="en-US" sz="2400" dirty="0">
                <a:solidFill>
                  <a:srgbClr val="898989"/>
                </a:solidFill>
              </a:rPr>
              <a:t>two entities</a:t>
            </a:r>
          </a:p>
          <a:p>
            <a:r>
              <a:rPr lang="en-US" sz="2400" i="1" dirty="0">
                <a:solidFill>
                  <a:srgbClr val="898989"/>
                </a:solidFill>
              </a:rPr>
              <a:t>among </a:t>
            </a:r>
            <a:r>
              <a:rPr lang="en-US" sz="2400" dirty="0">
                <a:solidFill>
                  <a:srgbClr val="898989"/>
                </a:solidFill>
              </a:rPr>
              <a:t>more than two entities</a:t>
            </a:r>
            <a:endParaRPr lang="en-US" sz="2400" i="1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898989"/>
              </a:solidFill>
            </a:endParaRPr>
          </a:p>
          <a:p>
            <a:endParaRPr lang="en-US" sz="2400" dirty="0">
              <a:solidFill>
                <a:srgbClr val="898989"/>
              </a:solidFill>
            </a:endParaRPr>
          </a:p>
          <a:p>
            <a:endParaRPr lang="en-US" sz="2400" dirty="0">
              <a:solidFill>
                <a:srgbClr val="89898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0840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28</a:t>
            </a:fld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608" y="1556792"/>
            <a:ext cx="7776864" cy="4895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dirty="0"/>
              <a:t>Practical details</a:t>
            </a:r>
            <a:br>
              <a:rPr lang="en-US" sz="4000" dirty="0"/>
            </a:br>
            <a:r>
              <a:rPr lang="en-US" sz="4000" dirty="0"/>
              <a:t>How to write a thesis?</a:t>
            </a:r>
            <a:br>
              <a:rPr lang="en-US" sz="4000" dirty="0"/>
            </a:br>
            <a:r>
              <a:rPr lang="en-US" sz="4000" dirty="0">
                <a:solidFill>
                  <a:srgbClr val="FF0000"/>
                </a:solidFill>
              </a:rPr>
              <a:t>How to present?</a:t>
            </a:r>
            <a:br>
              <a:rPr lang="en-US" sz="4000" dirty="0"/>
            </a:br>
            <a:r>
              <a:rPr lang="en-US" sz="4000" dirty="0"/>
              <a:t>How to write a paper?</a:t>
            </a:r>
          </a:p>
          <a:p>
            <a:pPr>
              <a:lnSpc>
                <a:spcPct val="150000"/>
              </a:lnSpc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75542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44" y="2276872"/>
            <a:ext cx="8064500" cy="1656184"/>
          </a:xfrm>
        </p:spPr>
        <p:txBody>
          <a:bodyPr/>
          <a:lstStyle/>
          <a:p>
            <a:r>
              <a:rPr lang="en-US" sz="6000" dirty="0"/>
              <a:t>How to present?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062" y="2636912"/>
            <a:ext cx="8064500" cy="503833"/>
          </a:xfrm>
        </p:spPr>
        <p:txBody>
          <a:bodyPr/>
          <a:lstStyle/>
          <a:p>
            <a:r>
              <a:rPr lang="en-US" dirty="0"/>
              <a:t>Knowing how to explain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771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</a:t>
            </a:fld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608" y="1556792"/>
            <a:ext cx="7776864" cy="4895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dirty="0"/>
              <a:t>Practical details</a:t>
            </a:r>
            <a:br>
              <a:rPr lang="en-US" sz="4000" dirty="0"/>
            </a:br>
            <a:r>
              <a:rPr lang="en-US" sz="4000" dirty="0">
                <a:solidFill>
                  <a:srgbClr val="DB4A2F"/>
                </a:solidFill>
              </a:rPr>
              <a:t>How to write a thesis?</a:t>
            </a:r>
            <a:br>
              <a:rPr lang="en-US" sz="4000" dirty="0"/>
            </a:br>
            <a:r>
              <a:rPr lang="en-US" sz="4000" dirty="0"/>
              <a:t>How to present?</a:t>
            </a:r>
            <a:br>
              <a:rPr lang="en-US" sz="4000" dirty="0"/>
            </a:br>
            <a:r>
              <a:rPr lang="en-US" sz="4000" dirty="0"/>
              <a:t>How to write a paper?</a:t>
            </a:r>
          </a:p>
          <a:p>
            <a:pPr>
              <a:lnSpc>
                <a:spcPct val="150000"/>
              </a:lnSpc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32584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30</a:t>
            </a:fld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608" y="1556792"/>
            <a:ext cx="7776864" cy="4895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Slides tips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Presentation structure</a:t>
            </a:r>
            <a:endParaRPr lang="en-US" sz="3200" b="1" dirty="0"/>
          </a:p>
          <a:p>
            <a:pPr>
              <a:lnSpc>
                <a:spcPct val="150000"/>
              </a:lnSpc>
            </a:pPr>
            <a:r>
              <a:rPr lang="en-US" sz="3200" dirty="0"/>
              <a:t>Improve </a:t>
            </a:r>
            <a:r>
              <a:rPr lang="en-US" sz="3200" dirty="0" err="1"/>
              <a:t>readibility</a:t>
            </a:r>
            <a:endParaRPr lang="en-US" sz="3200" b="1" dirty="0"/>
          </a:p>
          <a:p>
            <a:pPr>
              <a:lnSpc>
                <a:spcPct val="150000"/>
              </a:lnSpc>
            </a:pPr>
            <a:r>
              <a:rPr lang="en-US" sz="3200" dirty="0"/>
              <a:t>Be visual</a:t>
            </a:r>
            <a:br>
              <a:rPr lang="en-US" sz="3200" dirty="0"/>
            </a:br>
            <a:r>
              <a:rPr lang="en-US" sz="3200" dirty="0"/>
              <a:t>Speaking tips</a:t>
            </a:r>
            <a:endParaRPr lang="en-US" sz="3200" b="1" dirty="0"/>
          </a:p>
          <a:p>
            <a:pPr>
              <a:lnSpc>
                <a:spcPct val="150000"/>
              </a:lnSpc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0014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31</a:t>
            </a:fld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608" y="1556792"/>
            <a:ext cx="7776864" cy="4895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DB4A2F"/>
                </a:solidFill>
              </a:rPr>
              <a:t>Slides tips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Presentation structure</a:t>
            </a:r>
            <a:endParaRPr lang="en-US" sz="3200" b="1" dirty="0"/>
          </a:p>
          <a:p>
            <a:pPr>
              <a:lnSpc>
                <a:spcPct val="150000"/>
              </a:lnSpc>
            </a:pPr>
            <a:r>
              <a:rPr lang="en-US" sz="3200" dirty="0"/>
              <a:t>Improve </a:t>
            </a:r>
            <a:r>
              <a:rPr lang="en-US" sz="3200" dirty="0" err="1"/>
              <a:t>readibility</a:t>
            </a:r>
            <a:endParaRPr lang="en-US" sz="3200" b="1" dirty="0"/>
          </a:p>
          <a:p>
            <a:pPr>
              <a:lnSpc>
                <a:spcPct val="150000"/>
              </a:lnSpc>
            </a:pPr>
            <a:r>
              <a:rPr lang="en-US" sz="3200" dirty="0"/>
              <a:t>Be visual</a:t>
            </a:r>
            <a:br>
              <a:rPr lang="en-US" sz="3200" dirty="0"/>
            </a:br>
            <a:r>
              <a:rPr lang="en-US" sz="3200" dirty="0"/>
              <a:t>Speaking tips</a:t>
            </a:r>
            <a:endParaRPr lang="en-US" sz="3200" b="1" dirty="0"/>
          </a:p>
          <a:p>
            <a:pPr>
              <a:lnSpc>
                <a:spcPct val="150000"/>
              </a:lnSpc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0378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tips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32</a:t>
            </a:fld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608" y="1556792"/>
            <a:ext cx="7776864" cy="4895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Making slides takes </a:t>
            </a:r>
            <a:r>
              <a:rPr lang="en-US" sz="2800" b="1" dirty="0"/>
              <a:t>time</a:t>
            </a:r>
          </a:p>
          <a:p>
            <a:pPr>
              <a:lnSpc>
                <a:spcPct val="150000"/>
              </a:lnSpc>
            </a:pPr>
            <a:br>
              <a:rPr lang="en-US" sz="2800" dirty="0"/>
            </a:br>
            <a:r>
              <a:rPr lang="en-US" sz="2800" dirty="0"/>
              <a:t>Slides need a lot of </a:t>
            </a:r>
            <a:r>
              <a:rPr lang="en-US" sz="2800" b="1" dirty="0"/>
              <a:t>re-iteration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898989"/>
                </a:solidFill>
              </a:rPr>
              <a:t>Do not start the day before the presentation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800" dirty="0"/>
              <a:t>Think about the </a:t>
            </a:r>
            <a:r>
              <a:rPr lang="en-US" sz="2800" b="1" dirty="0"/>
              <a:t>structure</a:t>
            </a:r>
            <a:r>
              <a:rPr lang="en-US" sz="2800" dirty="0"/>
              <a:t> of the presentation</a:t>
            </a: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938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33</a:t>
            </a:fld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608" y="1556792"/>
            <a:ext cx="7776864" cy="4895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Slides tips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DB4A2F"/>
                </a:solidFill>
              </a:rPr>
              <a:t>Presentation structure</a:t>
            </a:r>
            <a:endParaRPr lang="en-US" sz="3200" b="1" dirty="0">
              <a:solidFill>
                <a:srgbClr val="DB4A2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/>
              <a:t>Improve </a:t>
            </a:r>
            <a:r>
              <a:rPr lang="en-US" sz="3200" dirty="0" err="1"/>
              <a:t>readibility</a:t>
            </a:r>
            <a:endParaRPr lang="en-US" sz="3200" b="1" dirty="0"/>
          </a:p>
          <a:p>
            <a:pPr>
              <a:lnSpc>
                <a:spcPct val="150000"/>
              </a:lnSpc>
            </a:pPr>
            <a:r>
              <a:rPr lang="en-US" sz="3200" dirty="0"/>
              <a:t>Be visual</a:t>
            </a:r>
            <a:br>
              <a:rPr lang="en-US" sz="3200" dirty="0"/>
            </a:br>
            <a:r>
              <a:rPr lang="en-US" sz="3200" dirty="0"/>
              <a:t>Speaking tips</a:t>
            </a:r>
            <a:endParaRPr lang="en-US" sz="3200" b="1" dirty="0"/>
          </a:p>
          <a:p>
            <a:pPr>
              <a:lnSpc>
                <a:spcPct val="150000"/>
              </a:lnSpc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5303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34</a:t>
            </a:fld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7776864" cy="4895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Goal: give thesis’ most important aspects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Goal: focus on the big picture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r>
              <a:rPr lang="en-US" sz="2800" dirty="0"/>
              <a:t>Goal: sell your </a:t>
            </a:r>
            <a:r>
              <a:rPr lang="en-US" sz="2800" dirty="0">
                <a:solidFill>
                  <a:srgbClr val="C00000"/>
                </a:solidFill>
              </a:rPr>
              <a:t>take-away message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898989"/>
                </a:solidFill>
              </a:rPr>
              <a:t>Everyone should know your take-away message at the end</a:t>
            </a:r>
            <a:br>
              <a:rPr lang="en-US" sz="2800" dirty="0"/>
            </a:br>
            <a:endParaRPr lang="en-US" sz="2000" b="1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823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35</a:t>
            </a:fld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71600" y="1340768"/>
            <a:ext cx="7776864" cy="4895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Structure is similar to thesis, you should cover: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Problem statement</a:t>
            </a:r>
            <a:br>
              <a:rPr lang="en-US" sz="2000" dirty="0"/>
            </a:br>
            <a:r>
              <a:rPr lang="en-US" sz="2000" dirty="0">
                <a:solidFill>
                  <a:srgbClr val="898989"/>
                </a:solidFill>
              </a:rPr>
              <a:t>What is the problem?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Motivation</a:t>
            </a:r>
            <a:br>
              <a:rPr lang="en-US" sz="2000" dirty="0"/>
            </a:br>
            <a:r>
              <a:rPr lang="en-US" sz="2000" dirty="0">
                <a:solidFill>
                  <a:srgbClr val="898989"/>
                </a:solidFill>
              </a:rPr>
              <a:t>Why would/should you solve it?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Related work</a:t>
            </a:r>
            <a:br>
              <a:rPr lang="en-US" sz="2000" dirty="0"/>
            </a:br>
            <a:r>
              <a:rPr lang="en-US" sz="2000" dirty="0">
                <a:solidFill>
                  <a:srgbClr val="898989"/>
                </a:solidFill>
              </a:rPr>
              <a:t>How did other people solve it (and how does it compare)?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Contribution</a:t>
            </a:r>
            <a:br>
              <a:rPr lang="en-US" sz="2000" dirty="0"/>
            </a:br>
            <a:r>
              <a:rPr lang="en-US" sz="2000" dirty="0">
                <a:solidFill>
                  <a:srgbClr val="898989"/>
                </a:solidFill>
              </a:rPr>
              <a:t>How did you solve it?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7047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36</a:t>
            </a:fld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71600" y="1835678"/>
            <a:ext cx="7776864" cy="4895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dirty="0"/>
              <a:t>(cont’d) </a:t>
            </a:r>
            <a:r>
              <a:rPr lang="en-US" dirty="0"/>
              <a:t>Structure is similar to thesis, you should cover: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Results</a:t>
            </a:r>
            <a:br>
              <a:rPr lang="en-US" sz="2000" dirty="0"/>
            </a:br>
            <a:r>
              <a:rPr lang="en-US" sz="2000" dirty="0">
                <a:solidFill>
                  <a:srgbClr val="898989"/>
                </a:solidFill>
              </a:rPr>
              <a:t>What is your experiment setup, your results?</a:t>
            </a:r>
            <a:br>
              <a:rPr lang="en-US" sz="2000" dirty="0">
                <a:solidFill>
                  <a:srgbClr val="898989"/>
                </a:solidFill>
              </a:rPr>
            </a:br>
            <a:r>
              <a:rPr lang="en-US" sz="2000" dirty="0">
                <a:solidFill>
                  <a:srgbClr val="898989"/>
                </a:solidFill>
              </a:rPr>
              <a:t>How does your contribution compare?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Conclusions and future work</a:t>
            </a:r>
            <a:br>
              <a:rPr lang="en-US" sz="2000" dirty="0"/>
            </a:br>
            <a:r>
              <a:rPr lang="en-US" sz="2000" dirty="0">
                <a:solidFill>
                  <a:srgbClr val="898989"/>
                </a:solidFill>
              </a:rPr>
              <a:t>What are the main conclusions from your thesis?</a:t>
            </a:r>
            <a:br>
              <a:rPr lang="en-US" sz="2000" dirty="0"/>
            </a:br>
            <a:r>
              <a:rPr lang="en-US" sz="2000" dirty="0">
                <a:solidFill>
                  <a:srgbClr val="898989"/>
                </a:solidFill>
              </a:rPr>
              <a:t>What is your </a:t>
            </a:r>
            <a:r>
              <a:rPr lang="en-US" sz="2000" dirty="0">
                <a:solidFill>
                  <a:srgbClr val="DB4A2F"/>
                </a:solidFill>
              </a:rPr>
              <a:t>take-away message</a:t>
            </a:r>
            <a:r>
              <a:rPr lang="en-US" sz="2000" dirty="0">
                <a:solidFill>
                  <a:srgbClr val="898989"/>
                </a:solidFill>
              </a:rPr>
              <a:t>?</a:t>
            </a:r>
            <a:br>
              <a:rPr lang="en-US" sz="2000" dirty="0">
                <a:solidFill>
                  <a:srgbClr val="898989"/>
                </a:solidFill>
              </a:rPr>
            </a:br>
            <a:r>
              <a:rPr lang="en-US" sz="2000" dirty="0">
                <a:solidFill>
                  <a:srgbClr val="898989"/>
                </a:solidFill>
              </a:rPr>
              <a:t>What can you do next?</a:t>
            </a:r>
          </a:p>
        </p:txBody>
      </p:sp>
    </p:spTree>
    <p:extLst>
      <p:ext uri="{BB962C8B-B14F-4D97-AF65-F5344CB8AC3E}">
        <p14:creationId xmlns:p14="http://schemas.microsoft.com/office/powerpoint/2010/main" val="412969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37</a:t>
            </a:fld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71600" y="1340768"/>
            <a:ext cx="8172400" cy="4895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Explain the experiment set-up</a:t>
            </a:r>
          </a:p>
          <a:p>
            <a:pPr>
              <a:lnSpc>
                <a:spcPct val="150000"/>
              </a:lnSpc>
            </a:pPr>
            <a:br>
              <a:rPr lang="en-US" sz="2800" dirty="0"/>
            </a:br>
            <a:r>
              <a:rPr lang="en-US" sz="2800" dirty="0"/>
              <a:t>Explain what the experiment represents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800" dirty="0"/>
              <a:t>Describe the results (how they should be interpreted)</a:t>
            </a:r>
            <a:br>
              <a:rPr lang="en-US" sz="2400" dirty="0"/>
            </a:br>
            <a:r>
              <a:rPr lang="en-US" sz="2000" dirty="0">
                <a:solidFill>
                  <a:srgbClr val="898989"/>
                </a:solidFill>
              </a:rPr>
              <a:t>Name the x and y axis!</a:t>
            </a:r>
            <a:br>
              <a:rPr lang="en-US" sz="2000" dirty="0">
                <a:solidFill>
                  <a:srgbClr val="898989"/>
                </a:solidFill>
              </a:rPr>
            </a:br>
            <a:r>
              <a:rPr lang="en-US" sz="2000" dirty="0">
                <a:solidFill>
                  <a:srgbClr val="898989"/>
                </a:solidFill>
              </a:rPr>
              <a:t>Explain the results (motivate the results)</a:t>
            </a:r>
            <a:br>
              <a:rPr lang="en-US" sz="2000" dirty="0">
                <a:solidFill>
                  <a:srgbClr val="898989"/>
                </a:solidFill>
              </a:rPr>
            </a:br>
            <a:r>
              <a:rPr lang="en-US" sz="2000" dirty="0">
                <a:solidFill>
                  <a:srgbClr val="898989"/>
                </a:solidFill>
              </a:rPr>
              <a:t>Explain how they compare to other work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6897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wrap-up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38</a:t>
            </a:fld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71600" y="1412776"/>
            <a:ext cx="8172400" cy="4895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Do not stop abruptly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Think about </a:t>
            </a:r>
            <a:r>
              <a:rPr lang="en-US" sz="2800" b="1" dirty="0"/>
              <a:t>your conclusions </a:t>
            </a:r>
            <a:r>
              <a:rPr lang="en-US" sz="2800" dirty="0"/>
              <a:t>and </a:t>
            </a:r>
            <a:r>
              <a:rPr lang="en-US" sz="2800" b="1" dirty="0"/>
              <a:t>future work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Repeat the </a:t>
            </a:r>
            <a:r>
              <a:rPr lang="en-US" sz="2800" dirty="0">
                <a:solidFill>
                  <a:srgbClr val="DB4A2F"/>
                </a:solidFill>
              </a:rPr>
              <a:t>take away message</a:t>
            </a:r>
            <a:br>
              <a:rPr lang="en-US" sz="2800" dirty="0">
                <a:solidFill>
                  <a:srgbClr val="DB4A2F"/>
                </a:solidFill>
              </a:rPr>
            </a:br>
            <a:br>
              <a:rPr lang="en-US" sz="2800" dirty="0">
                <a:solidFill>
                  <a:srgbClr val="DB4A2F"/>
                </a:solidFill>
              </a:rPr>
            </a:br>
            <a:r>
              <a:rPr lang="en-US" sz="2800" dirty="0"/>
              <a:t>Cycle back to your introduction</a:t>
            </a:r>
            <a:endParaRPr lang="en-US" sz="2400" dirty="0">
              <a:solidFill>
                <a:srgbClr val="DB4A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128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39</a:t>
            </a:fld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608" y="1556792"/>
            <a:ext cx="7776864" cy="4895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Slides tips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Presentation structure</a:t>
            </a:r>
            <a:endParaRPr lang="en-US" sz="3200" b="1" dirty="0"/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</a:rPr>
              <a:t>Improve </a:t>
            </a:r>
            <a:r>
              <a:rPr lang="en-US" sz="3200" dirty="0" err="1">
                <a:solidFill>
                  <a:srgbClr val="FF0000"/>
                </a:solidFill>
              </a:rPr>
              <a:t>readibility</a:t>
            </a:r>
            <a:endParaRPr lang="en-US" sz="32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/>
              <a:t>Be visual</a:t>
            </a:r>
            <a:br>
              <a:rPr lang="en-US" sz="3200" dirty="0"/>
            </a:br>
            <a:r>
              <a:rPr lang="en-US" sz="3200" dirty="0"/>
              <a:t>Speaking tips</a:t>
            </a:r>
            <a:endParaRPr lang="en-US" sz="3200" b="1" dirty="0"/>
          </a:p>
          <a:p>
            <a:pPr>
              <a:lnSpc>
                <a:spcPct val="150000"/>
              </a:lnSpc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7313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44" y="2347120"/>
            <a:ext cx="8064500" cy="1656184"/>
          </a:xfrm>
        </p:spPr>
        <p:txBody>
          <a:bodyPr/>
          <a:lstStyle/>
          <a:p>
            <a:r>
              <a:rPr lang="en-US" sz="6600" dirty="0"/>
              <a:t>How to write a thesis?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062" y="2636912"/>
            <a:ext cx="8064500" cy="503833"/>
          </a:xfrm>
        </p:spPr>
        <p:txBody>
          <a:bodyPr/>
          <a:lstStyle/>
          <a:p>
            <a:r>
              <a:rPr lang="en-US" dirty="0"/>
              <a:t>Knowing what a thesis text should contain.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76243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</a:t>
            </a:r>
            <a:r>
              <a:rPr lang="en-US" dirty="0" err="1"/>
              <a:t>readibility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84784"/>
            <a:ext cx="7992888" cy="5375392"/>
          </a:xfrm>
        </p:spPr>
        <p:txBody>
          <a:bodyPr/>
          <a:lstStyle/>
          <a:p>
            <a:r>
              <a:rPr lang="en-US" sz="3600" dirty="0"/>
              <a:t>Avoid large blocks of texts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solidFill>
                  <a:srgbClr val="898989"/>
                </a:solidFill>
              </a:rPr>
              <a:t>Reading takes up a lot of time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solidFill>
                  <a:srgbClr val="898989"/>
                </a:solidFill>
              </a:rPr>
              <a:t>The audience needs to listen to you and your message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solidFill>
                  <a:srgbClr val="898989"/>
                </a:solidFill>
              </a:rPr>
              <a:t>Use keywords that support your message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solidFill>
                  <a:srgbClr val="898989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>
                <a:solidFill>
                  <a:srgbClr val="898989"/>
                </a:solidFill>
              </a:rPr>
              <a:t> Avoid a lot of bullet points per slide (4x4 rule)</a:t>
            </a:r>
            <a:br>
              <a:rPr lang="en-US" sz="2800" dirty="0">
                <a:solidFill>
                  <a:srgbClr val="898989"/>
                </a:solidFill>
              </a:rPr>
            </a:br>
            <a:endParaRPr lang="en-US" sz="2800" dirty="0">
              <a:solidFill>
                <a:srgbClr val="898989"/>
              </a:solidFill>
            </a:endParaRPr>
          </a:p>
          <a:p>
            <a:endParaRPr lang="en-US" sz="2000" dirty="0">
              <a:solidFill>
                <a:srgbClr val="898989"/>
              </a:solidFill>
            </a:endParaRPr>
          </a:p>
          <a:p>
            <a:endParaRPr lang="en-US" sz="2800" dirty="0">
              <a:solidFill>
                <a:srgbClr val="898989"/>
              </a:solidFill>
            </a:endParaRPr>
          </a:p>
          <a:p>
            <a:endParaRPr lang="en-US" sz="2800" dirty="0">
              <a:solidFill>
                <a:srgbClr val="898989"/>
              </a:solidFill>
            </a:endParaRPr>
          </a:p>
          <a:p>
            <a:endParaRPr lang="en-US" sz="2800" dirty="0">
              <a:solidFill>
                <a:srgbClr val="89898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02627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</a:t>
            </a:r>
            <a:r>
              <a:rPr lang="en-US" dirty="0" err="1"/>
              <a:t>readibility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484784"/>
            <a:ext cx="7560840" cy="489585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3200" dirty="0"/>
              <a:t>Fill your slide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sz="2800" dirty="0">
                <a:solidFill>
                  <a:srgbClr val="898989"/>
                </a:solidFill>
              </a:rPr>
              <a:t>Avoid large empty spaces in your slide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sz="2800" dirty="0">
                <a:solidFill>
                  <a:srgbClr val="898989"/>
                </a:solidFill>
              </a:rPr>
              <a:t>Use larger space between your bullet points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sz="2800" dirty="0">
                <a:solidFill>
                  <a:srgbClr val="898989"/>
                </a:solidFill>
              </a:rPr>
              <a:t>Use a slightly larger </a:t>
            </a:r>
            <a:r>
              <a:rPr lang="en-US" sz="2800" dirty="0" err="1">
                <a:solidFill>
                  <a:srgbClr val="898989"/>
                </a:solidFill>
              </a:rPr>
              <a:t>fontsize</a:t>
            </a:r>
            <a:r>
              <a:rPr lang="en-US" sz="2800" dirty="0">
                <a:solidFill>
                  <a:srgbClr val="898989"/>
                </a:solidFill>
              </a:rPr>
              <a:t> if necessary</a:t>
            </a:r>
          </a:p>
          <a:p>
            <a:pPr>
              <a:lnSpc>
                <a:spcPct val="200000"/>
              </a:lnSpc>
            </a:pPr>
            <a:endParaRPr lang="en-US" sz="3200" dirty="0">
              <a:solidFill>
                <a:srgbClr val="898989"/>
              </a:solidFill>
            </a:endParaRPr>
          </a:p>
          <a:p>
            <a:pPr>
              <a:lnSpc>
                <a:spcPct val="200000"/>
              </a:lnSpc>
            </a:pPr>
            <a:endParaRPr lang="en-US" sz="3200" dirty="0">
              <a:solidFill>
                <a:srgbClr val="898989"/>
              </a:solidFill>
            </a:endParaRPr>
          </a:p>
          <a:p>
            <a:pPr>
              <a:lnSpc>
                <a:spcPct val="200000"/>
              </a:lnSpc>
            </a:pPr>
            <a:endParaRPr lang="en-US" sz="3200" dirty="0">
              <a:solidFill>
                <a:srgbClr val="89898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378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</a:t>
            </a:r>
            <a:r>
              <a:rPr lang="en-US" dirty="0" err="1"/>
              <a:t>readibility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123839"/>
            <a:ext cx="7560840" cy="4895850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sz="1800" dirty="0">
              <a:solidFill>
                <a:srgbClr val="898989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3200" dirty="0"/>
              <a:t>Use colors/highlights in your text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sz="2800" dirty="0">
                <a:solidFill>
                  <a:srgbClr val="898989"/>
                </a:solidFill>
              </a:rPr>
              <a:t>Highlight the important keywords 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sz="2800" dirty="0">
                <a:solidFill>
                  <a:srgbClr val="898989"/>
                </a:solidFill>
              </a:rPr>
              <a:t>Highlight what you are talking about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sz="2800" dirty="0">
                <a:solidFill>
                  <a:srgbClr val="898989"/>
                </a:solidFill>
              </a:rPr>
              <a:t>Different colors for different text</a:t>
            </a:r>
          </a:p>
          <a:p>
            <a:endParaRPr lang="en-US" sz="2400" dirty="0">
              <a:solidFill>
                <a:srgbClr val="898989"/>
              </a:solidFill>
            </a:endParaRPr>
          </a:p>
          <a:p>
            <a:endParaRPr lang="en-US" sz="2400" dirty="0">
              <a:solidFill>
                <a:srgbClr val="898989"/>
              </a:solidFill>
            </a:endParaRPr>
          </a:p>
          <a:p>
            <a:endParaRPr lang="en-US" sz="2400" dirty="0">
              <a:solidFill>
                <a:srgbClr val="89898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0494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Long-Term Evolution (LTE)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764704"/>
            <a:ext cx="6805264" cy="4895850"/>
          </a:xfrm>
        </p:spPr>
        <p:txBody>
          <a:bodyPr/>
          <a:lstStyle/>
          <a:p>
            <a:endParaRPr lang="en-US" sz="2400" dirty="0">
              <a:solidFill>
                <a:srgbClr val="898989"/>
              </a:solidFill>
            </a:endParaRPr>
          </a:p>
          <a:p>
            <a:r>
              <a:rPr lang="en-US" sz="1800" b="1" dirty="0"/>
              <a:t>Long-Term Evolution (LTE) </a:t>
            </a:r>
            <a:r>
              <a:rPr lang="en-US" sz="1800" dirty="0"/>
              <a:t>is a standard for high-speed wireless communication for mobile phones and data terminals. It is based on the GSM/EDGE and UMTS/HSPA network technologies, increasing the capacity and speed using a different radio interface together with core network improvements.[1][2] The standard is developed by the 3GPP (3rd Generation Partnership Project) and is specified in its Release 8 document series, with minor enhancements described in Release 9. Y LTE is the upgrade same for carriers with both GSM/UMTS networks and CDMA2000 networks. The different LTE frequencies and bands used in different countries will mean that only multi-band phones will be able to use LTE in all countries where it is supported.</a:t>
            </a:r>
            <a:endParaRPr lang="en-US" sz="1800" dirty="0">
              <a:solidFill>
                <a:srgbClr val="89898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71351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Long-Term Evolution (LTE)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56792"/>
            <a:ext cx="7344816" cy="489585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High-speed wireless communication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Mobile phones and data terminals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Develop by 3GPP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Different LTE frequencies in different countries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55147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Long-Term Evolution (LTE)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56792"/>
            <a:ext cx="7344816" cy="489585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High-speed wireless communication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Mobile phones and data terminals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Develop by 3GPP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Different LTE frequencies in different countries</a:t>
            </a:r>
          </a:p>
          <a:p>
            <a:endParaRPr lang="en-US" sz="1800" dirty="0">
              <a:solidFill>
                <a:srgbClr val="89898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45</a:t>
            </a:fld>
            <a:endParaRPr lang="nl-NL"/>
          </a:p>
        </p:txBody>
      </p:sp>
      <p:sp>
        <p:nvSpPr>
          <p:cNvPr id="5" name="TextBox 4"/>
          <p:cNvSpPr txBox="1"/>
          <p:nvPr/>
        </p:nvSpPr>
        <p:spPr>
          <a:xfrm>
            <a:off x="1043608" y="3861048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898989"/>
                </a:solidFill>
              </a:rPr>
              <a:t>[UNUSED SPACE]</a:t>
            </a:r>
          </a:p>
        </p:txBody>
      </p:sp>
    </p:spTree>
    <p:extLst>
      <p:ext uri="{BB962C8B-B14F-4D97-AF65-F5344CB8AC3E}">
        <p14:creationId xmlns:p14="http://schemas.microsoft.com/office/powerpoint/2010/main" val="13907941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Long-Term Evolution (LTE)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56792"/>
            <a:ext cx="7344816" cy="4895850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800" dirty="0"/>
              <a:t>High-speed </a:t>
            </a:r>
            <a:r>
              <a:rPr lang="en-US" sz="2800" b="1" dirty="0"/>
              <a:t>wireless</a:t>
            </a:r>
            <a:r>
              <a:rPr lang="en-US" sz="2800" dirty="0"/>
              <a:t> communication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800" dirty="0"/>
              <a:t>Mobile </a:t>
            </a:r>
            <a:r>
              <a:rPr lang="en-US" sz="2800" b="1" dirty="0"/>
              <a:t>phones</a:t>
            </a:r>
            <a:r>
              <a:rPr lang="en-US" sz="2800" dirty="0"/>
              <a:t> and data </a:t>
            </a:r>
            <a:r>
              <a:rPr lang="en-US" sz="2800" b="1" dirty="0"/>
              <a:t>terminals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800" dirty="0"/>
              <a:t>Develop by </a:t>
            </a:r>
            <a:r>
              <a:rPr lang="en-US" sz="2800" b="1" dirty="0"/>
              <a:t>3GPP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800" b="1" dirty="0"/>
              <a:t>Different</a:t>
            </a:r>
            <a:r>
              <a:rPr lang="en-US" sz="2800" dirty="0"/>
              <a:t> LTE </a:t>
            </a:r>
            <a:r>
              <a:rPr lang="en-US" sz="2800" b="1" dirty="0"/>
              <a:t>frequencies</a:t>
            </a:r>
            <a:r>
              <a:rPr lang="en-US" sz="2800" dirty="0"/>
              <a:t> in different countries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5058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Long-Term Evolution (LTE)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56792"/>
            <a:ext cx="7344816" cy="4895850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800" dirty="0"/>
              <a:t>High-speed </a:t>
            </a:r>
            <a:r>
              <a:rPr lang="en-US" sz="2800" b="1" dirty="0"/>
              <a:t>wireless</a:t>
            </a:r>
            <a:r>
              <a:rPr lang="en-US" sz="2800" dirty="0"/>
              <a:t> communication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800" dirty="0"/>
              <a:t>Mobile </a:t>
            </a:r>
            <a:r>
              <a:rPr lang="en-US" sz="2800" b="1" dirty="0"/>
              <a:t>phones</a:t>
            </a:r>
            <a:r>
              <a:rPr lang="en-US" sz="2800" dirty="0"/>
              <a:t> and data </a:t>
            </a:r>
            <a:r>
              <a:rPr lang="en-US" sz="2800" b="1" dirty="0"/>
              <a:t>terminals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800" dirty="0"/>
              <a:t>Develop by </a:t>
            </a:r>
            <a:r>
              <a:rPr lang="en-US" sz="2800" b="1" dirty="0"/>
              <a:t>3GPP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800" b="1" dirty="0"/>
              <a:t>Different</a:t>
            </a:r>
            <a:r>
              <a:rPr lang="en-US" sz="2800" dirty="0"/>
              <a:t> LTE </a:t>
            </a:r>
            <a:r>
              <a:rPr lang="en-US" sz="2800" b="1" dirty="0"/>
              <a:t>frequencies</a:t>
            </a:r>
            <a:r>
              <a:rPr lang="en-US" sz="2800" dirty="0"/>
              <a:t> in different countries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47</a:t>
            </a:fld>
            <a:endParaRPr lang="nl-NL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660232" y="234888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04248" y="2416242"/>
            <a:ext cx="205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Larger line spacing</a:t>
            </a:r>
          </a:p>
        </p:txBody>
      </p:sp>
    </p:spTree>
    <p:extLst>
      <p:ext uri="{BB962C8B-B14F-4D97-AF65-F5344CB8AC3E}">
        <p14:creationId xmlns:p14="http://schemas.microsoft.com/office/powerpoint/2010/main" val="680174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Long-Term Evolution (LTE)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56792"/>
            <a:ext cx="7344816" cy="4895850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800" dirty="0"/>
              <a:t>High-speed </a:t>
            </a:r>
            <a:r>
              <a:rPr lang="en-US" sz="2800" b="1" dirty="0"/>
              <a:t>wireless</a:t>
            </a:r>
            <a:r>
              <a:rPr lang="en-US" sz="2800" dirty="0"/>
              <a:t> communication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Mobile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phones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and data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terminals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800" dirty="0"/>
              <a:t>Develop by </a:t>
            </a:r>
            <a:r>
              <a:rPr lang="en-US" sz="2800" b="1" dirty="0"/>
              <a:t>3GPP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800" b="1" dirty="0"/>
              <a:t>Different</a:t>
            </a:r>
            <a:r>
              <a:rPr lang="en-US" sz="2800" dirty="0"/>
              <a:t> LTE </a:t>
            </a:r>
            <a:r>
              <a:rPr lang="en-US" sz="2800" b="1" dirty="0"/>
              <a:t>frequencies</a:t>
            </a:r>
            <a:r>
              <a:rPr lang="en-US" sz="2800" dirty="0"/>
              <a:t> in different countries</a:t>
            </a:r>
          </a:p>
          <a:p>
            <a:pPr marL="501750" lvl="1" indent="-285750">
              <a:buFont typeface="Arial" charset="0"/>
              <a:buChar char="•"/>
            </a:pPr>
            <a:r>
              <a:rPr lang="en-US" sz="2000" dirty="0">
                <a:solidFill>
                  <a:srgbClr val="898989"/>
                </a:solidFill>
              </a:rPr>
              <a:t>Asia: 2100 MHz</a:t>
            </a:r>
          </a:p>
          <a:p>
            <a:pPr marL="501750" lvl="1" indent="-285750">
              <a:buFont typeface="Arial" charset="0"/>
              <a:buChar char="•"/>
            </a:pPr>
            <a:r>
              <a:rPr lang="en-US" sz="2000" dirty="0">
                <a:solidFill>
                  <a:srgbClr val="898989"/>
                </a:solidFill>
              </a:rPr>
              <a:t>North America: 1900 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endParaRPr lang="en-US" sz="2800" dirty="0"/>
          </a:p>
          <a:p>
            <a:endParaRPr lang="en-US" sz="2400" dirty="0">
              <a:solidFill>
                <a:srgbClr val="89898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8534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Long-Term Evolution (LTE)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56792"/>
            <a:ext cx="7344816" cy="4895850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800" dirty="0"/>
              <a:t>High-speed </a:t>
            </a:r>
            <a:r>
              <a:rPr lang="en-US" sz="2800" b="1" dirty="0"/>
              <a:t>wireless</a:t>
            </a:r>
            <a:r>
              <a:rPr lang="en-US" sz="2800" dirty="0"/>
              <a:t> communication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Mobile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phones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and data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terminals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800" dirty="0"/>
              <a:t>Develop by </a:t>
            </a:r>
            <a:r>
              <a:rPr lang="en-US" sz="2800" b="1" dirty="0"/>
              <a:t>3GPP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800" b="1" dirty="0"/>
              <a:t>Different</a:t>
            </a:r>
            <a:r>
              <a:rPr lang="en-US" sz="2800" dirty="0"/>
              <a:t> LTE </a:t>
            </a:r>
            <a:r>
              <a:rPr lang="en-US" sz="2800" b="1" dirty="0"/>
              <a:t>frequencies</a:t>
            </a:r>
            <a:r>
              <a:rPr lang="en-US" sz="2800" dirty="0"/>
              <a:t> in different countries</a:t>
            </a:r>
          </a:p>
          <a:p>
            <a:pPr marL="501750" lvl="1" indent="-285750">
              <a:buFont typeface="Arial" charset="0"/>
              <a:buChar char="•"/>
            </a:pPr>
            <a:r>
              <a:rPr lang="en-US" sz="2000" dirty="0">
                <a:solidFill>
                  <a:srgbClr val="898989"/>
                </a:solidFill>
              </a:rPr>
              <a:t>Asia: 2100 MHz</a:t>
            </a:r>
          </a:p>
          <a:p>
            <a:pPr marL="501750" lvl="1" indent="-285750">
              <a:buFont typeface="Arial" charset="0"/>
              <a:buChar char="•"/>
            </a:pPr>
            <a:r>
              <a:rPr lang="en-US" sz="2000" dirty="0">
                <a:solidFill>
                  <a:srgbClr val="898989"/>
                </a:solidFill>
              </a:rPr>
              <a:t>North America: 1900 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endParaRPr lang="en-US" sz="2800" dirty="0"/>
          </a:p>
          <a:p>
            <a:endParaRPr lang="en-US" sz="2400" dirty="0">
              <a:solidFill>
                <a:srgbClr val="89898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49</a:t>
            </a:fld>
            <a:endParaRPr lang="nl-NL"/>
          </a:p>
        </p:txBody>
      </p:sp>
      <p:sp>
        <p:nvSpPr>
          <p:cNvPr id="5" name="Right Brace 4"/>
          <p:cNvSpPr/>
          <p:nvPr/>
        </p:nvSpPr>
        <p:spPr>
          <a:xfrm>
            <a:off x="3995936" y="5229200"/>
            <a:ext cx="288032" cy="792088"/>
          </a:xfrm>
          <a:prstGeom prst="rightBrace">
            <a:avLst/>
          </a:prstGeom>
          <a:ln w="41275">
            <a:solidFill>
              <a:srgbClr val="DB4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53590" y="544057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B4A2F"/>
                </a:solidFill>
              </a:rPr>
              <a:t>Different color for </a:t>
            </a:r>
            <a:r>
              <a:rPr lang="en-US" dirty="0" err="1">
                <a:solidFill>
                  <a:srgbClr val="DB4A2F"/>
                </a:solidFill>
              </a:rPr>
              <a:t>subinformation</a:t>
            </a:r>
            <a:endParaRPr lang="en-US" dirty="0">
              <a:solidFill>
                <a:srgbClr val="DB4A2F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289794" y="2276872"/>
            <a:ext cx="792088" cy="648072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85838" y="1850433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DB4A2F"/>
                </a:solidFill>
              </a:rPr>
              <a:t>What I am talking about</a:t>
            </a:r>
            <a:endParaRPr lang="en-US" dirty="0">
              <a:solidFill>
                <a:srgbClr val="DB4A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</a:t>
            </a:fld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608" y="1556792"/>
            <a:ext cx="7776864" cy="4895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/>
              <a:t>Fundamentals of writing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Structure of a thesis</a:t>
            </a:r>
            <a:endParaRPr lang="en-US" sz="3600" b="1" dirty="0"/>
          </a:p>
          <a:p>
            <a:pPr>
              <a:lnSpc>
                <a:spcPct val="150000"/>
              </a:lnSpc>
            </a:pPr>
            <a:r>
              <a:rPr lang="en-US" sz="3600" dirty="0"/>
              <a:t>Plagiarism</a:t>
            </a:r>
            <a:endParaRPr lang="en-US" sz="3600" b="1" dirty="0"/>
          </a:p>
          <a:p>
            <a:pPr>
              <a:lnSpc>
                <a:spcPct val="150000"/>
              </a:lnSpc>
            </a:pPr>
            <a:r>
              <a:rPr lang="en-US" sz="3600" dirty="0"/>
              <a:t>General writing tips</a:t>
            </a:r>
            <a:endParaRPr lang="en-US" sz="3600" b="1" dirty="0"/>
          </a:p>
          <a:p>
            <a:pPr>
              <a:lnSpc>
                <a:spcPct val="150000"/>
              </a:lnSpc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488680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852936"/>
            <a:ext cx="8064896" cy="4895850"/>
          </a:xfrm>
        </p:spPr>
        <p:txBody>
          <a:bodyPr/>
          <a:lstStyle/>
          <a:p>
            <a:pPr algn="ctr"/>
            <a:r>
              <a:rPr lang="en-US" sz="4000" dirty="0"/>
              <a:t>(do not overdo 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08898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51</a:t>
            </a:fld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608" y="1556792"/>
            <a:ext cx="7776864" cy="4895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Slides tips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Presentation structure</a:t>
            </a:r>
            <a:endParaRPr lang="en-US" sz="3200" b="1" dirty="0"/>
          </a:p>
          <a:p>
            <a:pPr>
              <a:lnSpc>
                <a:spcPct val="150000"/>
              </a:lnSpc>
            </a:pPr>
            <a:r>
              <a:rPr lang="en-US" sz="3200" dirty="0"/>
              <a:t>Improve </a:t>
            </a:r>
            <a:r>
              <a:rPr lang="en-US" sz="3200" dirty="0" err="1"/>
              <a:t>readibility</a:t>
            </a:r>
            <a:endParaRPr lang="en-US" sz="3200" b="1" dirty="0"/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</a:rPr>
              <a:t>Be visual</a:t>
            </a:r>
            <a:br>
              <a:rPr lang="en-US" sz="3200" dirty="0"/>
            </a:br>
            <a:r>
              <a:rPr lang="en-US" sz="3200" dirty="0"/>
              <a:t>Speaking tips</a:t>
            </a:r>
            <a:endParaRPr lang="en-US" sz="3200" b="1" dirty="0"/>
          </a:p>
          <a:p>
            <a:pPr>
              <a:lnSpc>
                <a:spcPct val="150000"/>
              </a:lnSpc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76649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visual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52</a:t>
            </a:fld>
            <a:endParaRPr lang="nl-NL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43608" y="1268760"/>
            <a:ext cx="6805264" cy="504056"/>
          </a:xfrm>
          <a:prstGeom prst="rect">
            <a:avLst/>
          </a:prstGeom>
        </p:spPr>
        <p:txBody>
          <a:bodyPr vert="horz" lIns="0" tIns="36000" rIns="0" bIns="3600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7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9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images!</a:t>
            </a:r>
            <a:br>
              <a:rPr lang="en-US" dirty="0"/>
            </a:br>
            <a:r>
              <a:rPr lang="en-US" dirty="0">
                <a:solidFill>
                  <a:srgbClr val="898989"/>
                </a:solidFill>
              </a:rPr>
              <a:t>Get the attention of your audience</a:t>
            </a:r>
            <a:br>
              <a:rPr lang="en-US" dirty="0">
                <a:solidFill>
                  <a:srgbClr val="898989"/>
                </a:solidFill>
              </a:rPr>
            </a:br>
            <a:r>
              <a:rPr lang="en-US" dirty="0">
                <a:solidFill>
                  <a:srgbClr val="898989"/>
                </a:solidFill>
              </a:rPr>
              <a:t>(</a:t>
            </a:r>
            <a:r>
              <a:rPr lang="en-US" sz="2400" dirty="0">
                <a:solidFill>
                  <a:srgbClr val="898989"/>
                </a:solidFill>
              </a:rPr>
              <a:t>We at </a:t>
            </a:r>
            <a:r>
              <a:rPr lang="en-US" sz="2400" dirty="0" err="1">
                <a:solidFill>
                  <a:srgbClr val="898989"/>
                </a:solidFill>
              </a:rPr>
              <a:t>IDLab</a:t>
            </a:r>
            <a:r>
              <a:rPr lang="en-US" sz="2400" dirty="0">
                <a:solidFill>
                  <a:srgbClr val="898989"/>
                </a:solidFill>
              </a:rPr>
              <a:t> are easily bored, but we         images!)</a:t>
            </a:r>
          </a:p>
          <a:p>
            <a:endParaRPr lang="en-US" sz="500" dirty="0">
              <a:solidFill>
                <a:srgbClr val="898989"/>
              </a:solidFill>
            </a:endParaRPr>
          </a:p>
          <a:p>
            <a:endParaRPr lang="en-US" dirty="0">
              <a:solidFill>
                <a:srgbClr val="898989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789040"/>
            <a:ext cx="4680520" cy="2335607"/>
          </a:xfrm>
          <a:prstGeom prst="rect">
            <a:avLst/>
          </a:prstGeom>
        </p:spPr>
      </p:pic>
      <p:sp>
        <p:nvSpPr>
          <p:cNvPr id="10" name="Heart 9"/>
          <p:cNvSpPr/>
          <p:nvPr/>
        </p:nvSpPr>
        <p:spPr>
          <a:xfrm>
            <a:off x="5796136" y="2204864"/>
            <a:ext cx="288032" cy="288032"/>
          </a:xfrm>
          <a:prstGeom prst="hear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43608" y="2951838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898989"/>
                </a:solidFill>
              </a:rPr>
              <a:t>For example, do not describe your experiment set-up, but show it</a:t>
            </a:r>
          </a:p>
        </p:txBody>
      </p:sp>
    </p:spTree>
    <p:extLst>
      <p:ext uri="{BB962C8B-B14F-4D97-AF65-F5344CB8AC3E}">
        <p14:creationId xmlns:p14="http://schemas.microsoft.com/office/powerpoint/2010/main" val="19762496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visual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643" y="1268760"/>
            <a:ext cx="6805264" cy="4895850"/>
          </a:xfrm>
        </p:spPr>
        <p:txBody>
          <a:bodyPr/>
          <a:lstStyle/>
          <a:p>
            <a:endParaRPr lang="en-US" sz="2400" dirty="0">
              <a:solidFill>
                <a:srgbClr val="898989"/>
              </a:solidFill>
            </a:endParaRPr>
          </a:p>
          <a:p>
            <a:endParaRPr lang="en-US" sz="2400" dirty="0">
              <a:solidFill>
                <a:srgbClr val="898989"/>
              </a:solidFill>
            </a:endParaRPr>
          </a:p>
          <a:p>
            <a:endParaRPr lang="en-US" sz="2400" dirty="0">
              <a:solidFill>
                <a:srgbClr val="89898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53</a:t>
            </a:fld>
            <a:endParaRPr lang="nl-NL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407967"/>
              </p:ext>
            </p:extLst>
          </p:nvPr>
        </p:nvGraphicFramePr>
        <p:xfrm>
          <a:off x="1278542" y="2241230"/>
          <a:ext cx="6648400" cy="2950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Latency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Sub</a:t>
                      </a:r>
                      <a:r>
                        <a:rPr lang="en-US" baseline="0" dirty="0" err="1"/>
                        <a:t>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</a:t>
                      </a:r>
                      <a:r>
                        <a:rPr lang="en-US" baseline="0" dirty="0"/>
                        <a:t>m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3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3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1043608" y="1268760"/>
            <a:ext cx="6805264" cy="648072"/>
          </a:xfrm>
          <a:prstGeom prst="rect">
            <a:avLst/>
          </a:prstGeom>
        </p:spPr>
        <p:txBody>
          <a:bodyPr vert="horz" lIns="0" tIns="36000" rIns="0" bIns="3600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7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9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Avoid tables</a:t>
            </a:r>
          </a:p>
          <a:p>
            <a:endParaRPr lang="en-US" dirty="0">
              <a:solidFill>
                <a:srgbClr val="898989"/>
              </a:solidFill>
            </a:endParaRPr>
          </a:p>
          <a:p>
            <a:endParaRPr lang="en-US" dirty="0">
              <a:solidFill>
                <a:srgbClr val="898989"/>
              </a:solidFill>
            </a:endParaRPr>
          </a:p>
          <a:p>
            <a:endParaRPr lang="en-US" dirty="0">
              <a:solidFill>
                <a:srgbClr val="898989"/>
              </a:solidFill>
            </a:endParaRPr>
          </a:p>
          <a:p>
            <a:endParaRPr 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447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54</a:t>
            </a:fld>
            <a:endParaRPr lang="nl-NL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927966108"/>
              </p:ext>
            </p:extLst>
          </p:nvPr>
        </p:nvGraphicFramePr>
        <p:xfrm>
          <a:off x="1049778" y="1484784"/>
          <a:ext cx="7044444" cy="4696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936105"/>
          </a:xfrm>
        </p:spPr>
        <p:txBody>
          <a:bodyPr/>
          <a:lstStyle/>
          <a:p>
            <a:r>
              <a:rPr lang="en-US" b="0" dirty="0"/>
              <a:t>Be visual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50206" y="5301208"/>
            <a:ext cx="119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898989"/>
                </a:solidFill>
              </a:rPr>
              <a:t>Frequency band</a:t>
            </a:r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1772816"/>
            <a:ext cx="94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98989"/>
                </a:solidFill>
              </a:rPr>
              <a:t>Latency (</a:t>
            </a:r>
            <a:r>
              <a:rPr lang="en-US" dirty="0" err="1">
                <a:solidFill>
                  <a:srgbClr val="898989"/>
                </a:solidFill>
              </a:rPr>
              <a:t>ms</a:t>
            </a:r>
            <a:r>
              <a:rPr lang="en-US" dirty="0">
                <a:solidFill>
                  <a:srgbClr val="898989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3657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55</a:t>
            </a:fld>
            <a:endParaRPr lang="nl-NL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927966108"/>
              </p:ext>
            </p:extLst>
          </p:nvPr>
        </p:nvGraphicFramePr>
        <p:xfrm>
          <a:off x="1049778" y="1484784"/>
          <a:ext cx="7044444" cy="4696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936105"/>
          </a:xfrm>
        </p:spPr>
        <p:txBody>
          <a:bodyPr/>
          <a:lstStyle/>
          <a:p>
            <a:r>
              <a:rPr lang="en-US" b="0" dirty="0"/>
              <a:t>Be visual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50206" y="5301208"/>
            <a:ext cx="119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898989"/>
                </a:solidFill>
              </a:rPr>
              <a:t>Frequency band</a:t>
            </a:r>
            <a:endParaRPr lang="en-US" dirty="0">
              <a:solidFill>
                <a:srgbClr val="898989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683568" y="2419147"/>
            <a:ext cx="39089" cy="1413786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381039" y="3429000"/>
            <a:ext cx="172769" cy="1872208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1188" y="3913663"/>
            <a:ext cx="96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Y-axis name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72772" y="2697353"/>
            <a:ext cx="96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X-axis name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1520" y="1772816"/>
            <a:ext cx="94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98989"/>
                </a:solidFill>
              </a:rPr>
              <a:t>Latency (</a:t>
            </a:r>
            <a:r>
              <a:rPr lang="en-US" dirty="0" err="1">
                <a:solidFill>
                  <a:srgbClr val="898989"/>
                </a:solidFill>
              </a:rPr>
              <a:t>ms</a:t>
            </a:r>
            <a:r>
              <a:rPr lang="en-US" dirty="0">
                <a:solidFill>
                  <a:srgbClr val="898989"/>
                </a:solidFill>
              </a:rPr>
              <a:t>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123728" y="5947539"/>
            <a:ext cx="792088" cy="233541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65747" y="6038186"/>
            <a:ext cx="96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Legend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76256" y="755412"/>
            <a:ext cx="96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Title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157391" y="1052737"/>
            <a:ext cx="770504" cy="576063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292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visual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643" y="1268760"/>
            <a:ext cx="6805264" cy="4895850"/>
          </a:xfrm>
        </p:spPr>
        <p:txBody>
          <a:bodyPr/>
          <a:lstStyle/>
          <a:p>
            <a:endParaRPr lang="en-US" sz="2400" dirty="0">
              <a:solidFill>
                <a:srgbClr val="898989"/>
              </a:solidFill>
            </a:endParaRPr>
          </a:p>
          <a:p>
            <a:endParaRPr lang="en-US" sz="2400" dirty="0">
              <a:solidFill>
                <a:srgbClr val="898989"/>
              </a:solidFill>
            </a:endParaRPr>
          </a:p>
          <a:p>
            <a:endParaRPr lang="en-US" sz="2400" dirty="0">
              <a:solidFill>
                <a:srgbClr val="89898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56</a:t>
            </a:fld>
            <a:endParaRPr lang="nl-NL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068395"/>
              </p:ext>
            </p:extLst>
          </p:nvPr>
        </p:nvGraphicFramePr>
        <p:xfrm>
          <a:off x="1391816" y="2735178"/>
          <a:ext cx="6648400" cy="295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Sub</a:t>
                      </a:r>
                      <a:r>
                        <a:rPr lang="en-US" baseline="0" dirty="0" err="1"/>
                        <a:t>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Algorith</a:t>
                      </a:r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m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</a:t>
                      </a:r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ms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9ms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12ms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3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r>
                        <a:rPr lang="en-US" baseline="0" dirty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3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1640" y="1268760"/>
            <a:ext cx="676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If you </a:t>
            </a:r>
            <a:r>
              <a:rPr lang="en-US" sz="2800" b="1" dirty="0">
                <a:solidFill>
                  <a:schemeClr val="tx2"/>
                </a:solidFill>
              </a:rPr>
              <a:t>have</a:t>
            </a:r>
            <a:r>
              <a:rPr lang="en-US" sz="2800" dirty="0">
                <a:solidFill>
                  <a:schemeClr val="tx2"/>
                </a:solidFill>
              </a:rPr>
              <a:t> to use a table, make it visual. Guide your audience to the correct values.</a:t>
            </a:r>
          </a:p>
        </p:txBody>
      </p:sp>
    </p:spTree>
    <p:extLst>
      <p:ext uri="{BB962C8B-B14F-4D97-AF65-F5344CB8AC3E}">
        <p14:creationId xmlns:p14="http://schemas.microsoft.com/office/powerpoint/2010/main" val="17329911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visual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643" y="1268760"/>
            <a:ext cx="6805264" cy="4895850"/>
          </a:xfrm>
        </p:spPr>
        <p:txBody>
          <a:bodyPr/>
          <a:lstStyle/>
          <a:p>
            <a:endParaRPr lang="en-US" sz="2400" dirty="0">
              <a:solidFill>
                <a:srgbClr val="898989"/>
              </a:solidFill>
            </a:endParaRPr>
          </a:p>
          <a:p>
            <a:endParaRPr lang="en-US" sz="2400" dirty="0">
              <a:solidFill>
                <a:srgbClr val="898989"/>
              </a:solidFill>
            </a:endParaRPr>
          </a:p>
          <a:p>
            <a:endParaRPr lang="en-US" sz="2400" dirty="0">
              <a:solidFill>
                <a:srgbClr val="89898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57</a:t>
            </a:fld>
            <a:endParaRPr lang="nl-NL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98525"/>
              </p:ext>
            </p:extLst>
          </p:nvPr>
        </p:nvGraphicFramePr>
        <p:xfrm>
          <a:off x="1391816" y="2735178"/>
          <a:ext cx="6648400" cy="295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Sub</a:t>
                      </a:r>
                      <a:r>
                        <a:rPr lang="en-US" baseline="0" dirty="0" err="1">
                          <a:solidFill>
                            <a:schemeClr val="bg1"/>
                          </a:solidFill>
                        </a:rPr>
                        <a:t>GHz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2.4GHz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Algorith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m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3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3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r>
                        <a:rPr lang="en-US" baseline="0" dirty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3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1640" y="1268760"/>
            <a:ext cx="676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If you </a:t>
            </a:r>
            <a:r>
              <a:rPr lang="en-US" sz="2800" b="1" dirty="0">
                <a:solidFill>
                  <a:schemeClr val="tx2"/>
                </a:solidFill>
              </a:rPr>
              <a:t>have</a:t>
            </a:r>
            <a:r>
              <a:rPr lang="en-US" sz="2800" dirty="0">
                <a:solidFill>
                  <a:schemeClr val="tx2"/>
                </a:solidFill>
              </a:rPr>
              <a:t> to use a table, make it visual. Guide your audience to the correct values.</a:t>
            </a:r>
          </a:p>
        </p:txBody>
      </p:sp>
      <p:sp>
        <p:nvSpPr>
          <p:cNvPr id="7" name="Frame 6"/>
          <p:cNvSpPr/>
          <p:nvPr/>
        </p:nvSpPr>
        <p:spPr>
          <a:xfrm>
            <a:off x="1102151" y="3068960"/>
            <a:ext cx="7305781" cy="864096"/>
          </a:xfrm>
          <a:prstGeom prst="fram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4710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visual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643" y="1268760"/>
            <a:ext cx="6805264" cy="4895850"/>
          </a:xfrm>
        </p:spPr>
        <p:txBody>
          <a:bodyPr/>
          <a:lstStyle/>
          <a:p>
            <a:endParaRPr lang="en-US" sz="2400" dirty="0">
              <a:solidFill>
                <a:srgbClr val="898989"/>
              </a:solidFill>
            </a:endParaRPr>
          </a:p>
          <a:p>
            <a:endParaRPr lang="en-US" sz="2400" dirty="0">
              <a:solidFill>
                <a:srgbClr val="898989"/>
              </a:solidFill>
            </a:endParaRPr>
          </a:p>
          <a:p>
            <a:endParaRPr lang="en-US" sz="2400" dirty="0">
              <a:solidFill>
                <a:srgbClr val="89898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58</a:t>
            </a:fld>
            <a:endParaRPr lang="nl-NL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98525"/>
              </p:ext>
            </p:extLst>
          </p:nvPr>
        </p:nvGraphicFramePr>
        <p:xfrm>
          <a:off x="1391816" y="2735178"/>
          <a:ext cx="6648400" cy="295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Sub</a:t>
                      </a:r>
                      <a:r>
                        <a:rPr lang="en-US" baseline="0" dirty="0" err="1">
                          <a:solidFill>
                            <a:schemeClr val="bg1"/>
                          </a:solidFill>
                        </a:rPr>
                        <a:t>GHz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2.4GHz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Algorith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m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3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3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r>
                        <a:rPr lang="en-US" baseline="0" dirty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3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1640" y="1268760"/>
            <a:ext cx="676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If you </a:t>
            </a:r>
            <a:r>
              <a:rPr lang="en-US" sz="2800" b="1" dirty="0">
                <a:solidFill>
                  <a:schemeClr val="tx2"/>
                </a:solidFill>
              </a:rPr>
              <a:t>have</a:t>
            </a:r>
            <a:r>
              <a:rPr lang="en-US" sz="2800" dirty="0">
                <a:solidFill>
                  <a:schemeClr val="tx2"/>
                </a:solidFill>
              </a:rPr>
              <a:t> to use a table, make it visual</a:t>
            </a:r>
          </a:p>
          <a:p>
            <a:r>
              <a:rPr lang="en-US" sz="2800" dirty="0">
                <a:solidFill>
                  <a:srgbClr val="898989"/>
                </a:solidFill>
              </a:rPr>
              <a:t>Guide your audience to the correct values</a:t>
            </a:r>
          </a:p>
        </p:txBody>
      </p:sp>
      <p:sp>
        <p:nvSpPr>
          <p:cNvPr id="8" name="Frame 7"/>
          <p:cNvSpPr/>
          <p:nvPr/>
        </p:nvSpPr>
        <p:spPr>
          <a:xfrm>
            <a:off x="1102151" y="4658712"/>
            <a:ext cx="7305781" cy="86409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6564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59</a:t>
            </a:fld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608" y="1556792"/>
            <a:ext cx="7776864" cy="4895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Slides tips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Presentation structure</a:t>
            </a:r>
            <a:endParaRPr lang="en-US" sz="3200" b="1" dirty="0"/>
          </a:p>
          <a:p>
            <a:pPr>
              <a:lnSpc>
                <a:spcPct val="150000"/>
              </a:lnSpc>
            </a:pPr>
            <a:r>
              <a:rPr lang="en-US" sz="3200" dirty="0"/>
              <a:t>Improve </a:t>
            </a:r>
            <a:r>
              <a:rPr lang="en-US" sz="3200" dirty="0" err="1"/>
              <a:t>readibility</a:t>
            </a:r>
            <a:endParaRPr lang="en-US" sz="3200" b="1" dirty="0"/>
          </a:p>
          <a:p>
            <a:pPr>
              <a:lnSpc>
                <a:spcPct val="150000"/>
              </a:lnSpc>
            </a:pPr>
            <a:r>
              <a:rPr lang="en-US" sz="3200" dirty="0"/>
              <a:t>Be visual</a:t>
            </a:r>
            <a:br>
              <a:rPr lang="en-US" sz="3200" dirty="0"/>
            </a:br>
            <a:r>
              <a:rPr lang="en-US" sz="3200" dirty="0">
                <a:solidFill>
                  <a:srgbClr val="FF0000"/>
                </a:solidFill>
              </a:rPr>
              <a:t>Speaking tips</a:t>
            </a:r>
            <a:endParaRPr lang="en-US" sz="32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0378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</a:t>
            </a:fld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608" y="1556792"/>
            <a:ext cx="7776864" cy="4895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DB4A2F"/>
                </a:solidFill>
              </a:rPr>
              <a:t>Fundamentals of writing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Structure of a thesis</a:t>
            </a:r>
            <a:endParaRPr lang="en-US" sz="3600" b="1" dirty="0"/>
          </a:p>
          <a:p>
            <a:pPr>
              <a:lnSpc>
                <a:spcPct val="150000"/>
              </a:lnSpc>
            </a:pPr>
            <a:r>
              <a:rPr lang="en-US" sz="3600" dirty="0"/>
              <a:t>Plagiarism</a:t>
            </a:r>
            <a:endParaRPr lang="en-US" sz="3600" b="1" dirty="0"/>
          </a:p>
          <a:p>
            <a:pPr>
              <a:lnSpc>
                <a:spcPct val="150000"/>
              </a:lnSpc>
            </a:pPr>
            <a:r>
              <a:rPr lang="en-US" sz="3600" dirty="0"/>
              <a:t>General writing tips</a:t>
            </a:r>
            <a:endParaRPr lang="en-US" sz="3600" b="1" dirty="0"/>
          </a:p>
          <a:p>
            <a:pPr>
              <a:lnSpc>
                <a:spcPct val="150000"/>
              </a:lnSpc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544050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tips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60</a:t>
            </a:fld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15616" y="1052737"/>
            <a:ext cx="7139245" cy="4895850"/>
          </a:xfrm>
        </p:spPr>
        <p:txBody>
          <a:bodyPr/>
          <a:lstStyle/>
          <a:p>
            <a:r>
              <a:rPr lang="en-US" sz="2800" dirty="0"/>
              <a:t>Speak calm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Be </a:t>
            </a:r>
            <a:r>
              <a:rPr lang="en-US" sz="2800" dirty="0" err="1"/>
              <a:t>enthousiastic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Look at the audience</a:t>
            </a:r>
          </a:p>
          <a:p>
            <a:r>
              <a:rPr lang="en-US" sz="2000" dirty="0">
                <a:solidFill>
                  <a:srgbClr val="898989"/>
                </a:solidFill>
              </a:rPr>
              <a:t>Avoid looking at the screen</a:t>
            </a:r>
          </a:p>
          <a:p>
            <a:endParaRPr lang="en-US" sz="2000" dirty="0"/>
          </a:p>
          <a:p>
            <a:r>
              <a:rPr lang="is-IS" sz="2800" dirty="0"/>
              <a:t>Know what you will say</a:t>
            </a:r>
            <a:br>
              <a:rPr lang="is-IS" sz="2000" dirty="0"/>
            </a:br>
            <a:r>
              <a:rPr lang="is-IS" sz="2000" dirty="0">
                <a:solidFill>
                  <a:srgbClr val="898989"/>
                </a:solidFill>
              </a:rPr>
              <a:t>It is not necessary to learn all text by heart, but you should at least know what to say</a:t>
            </a:r>
            <a:endParaRPr lang="en-US" sz="2000" b="1" dirty="0">
              <a:solidFill>
                <a:srgbClr val="898989"/>
              </a:solidFill>
            </a:endParaRPr>
          </a:p>
          <a:p>
            <a:endParaRPr lang="en-US" sz="2000" dirty="0"/>
          </a:p>
          <a:p>
            <a:r>
              <a:rPr lang="en-US" sz="2800" dirty="0">
                <a:solidFill>
                  <a:srgbClr val="C00000"/>
                </a:solidFill>
              </a:rPr>
              <a:t>This gets easier when you </a:t>
            </a:r>
            <a:r>
              <a:rPr lang="en-US" sz="2800" b="1" dirty="0">
                <a:solidFill>
                  <a:srgbClr val="C00000"/>
                </a:solidFill>
              </a:rPr>
              <a:t>practice a lot</a:t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898989"/>
                </a:solidFill>
              </a:rPr>
              <a:t>Teach your family, friends</a:t>
            </a:r>
            <a:r>
              <a:rPr lang="en-US" sz="2400">
                <a:solidFill>
                  <a:srgbClr val="898989"/>
                </a:solidFill>
              </a:rPr>
              <a:t>, mirror,</a:t>
            </a:r>
            <a:r>
              <a:rPr lang="is-IS" sz="2400">
                <a:solidFill>
                  <a:srgbClr val="898989"/>
                </a:solidFill>
              </a:rPr>
              <a:t>… </a:t>
            </a:r>
            <a:r>
              <a:rPr lang="is-IS" sz="2400" dirty="0">
                <a:solidFill>
                  <a:srgbClr val="898989"/>
                </a:solidFill>
              </a:rPr>
              <a:t>about your thesis</a:t>
            </a:r>
            <a:endParaRPr lang="en-US" sz="2400" b="1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5954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61</a:t>
            </a:fld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608" y="1556792"/>
            <a:ext cx="7776864" cy="4895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dirty="0"/>
              <a:t>Practical details</a:t>
            </a:r>
            <a:br>
              <a:rPr lang="en-US" sz="4000" dirty="0"/>
            </a:br>
            <a:r>
              <a:rPr lang="en-US" sz="4000" dirty="0"/>
              <a:t>How to write a thesis?</a:t>
            </a:r>
            <a:br>
              <a:rPr lang="en-US" sz="4000" dirty="0"/>
            </a:br>
            <a:r>
              <a:rPr lang="en-US" sz="4000" dirty="0"/>
              <a:t>How to present?</a:t>
            </a:r>
            <a:br>
              <a:rPr lang="en-US" sz="4000" dirty="0"/>
            </a:br>
            <a:r>
              <a:rPr lang="en-US" sz="4000" dirty="0">
                <a:solidFill>
                  <a:srgbClr val="FF0000"/>
                </a:solidFill>
              </a:rPr>
              <a:t>How to write a paper?</a:t>
            </a:r>
          </a:p>
          <a:p>
            <a:pPr>
              <a:lnSpc>
                <a:spcPct val="150000"/>
              </a:lnSpc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608403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44" y="2347120"/>
            <a:ext cx="8064500" cy="1656184"/>
          </a:xfrm>
        </p:spPr>
        <p:txBody>
          <a:bodyPr/>
          <a:lstStyle/>
          <a:p>
            <a:r>
              <a:rPr lang="en-US" sz="6600" dirty="0"/>
              <a:t>How to write a paper?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062" y="2636912"/>
            <a:ext cx="8064500" cy="503833"/>
          </a:xfrm>
        </p:spPr>
        <p:txBody>
          <a:bodyPr/>
          <a:lstStyle/>
          <a:p>
            <a:r>
              <a:rPr lang="en-US" sz="2300" dirty="0"/>
              <a:t>Knowing what a scientific paper should contain. And what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80833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63</a:t>
            </a:fld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608" y="1726086"/>
            <a:ext cx="7776864" cy="4895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/>
              <a:t>What is a scientific paper?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Paper structure</a:t>
            </a:r>
            <a:endParaRPr lang="en-US" sz="3600" b="1" dirty="0"/>
          </a:p>
          <a:p>
            <a:pPr>
              <a:lnSpc>
                <a:spcPct val="150000"/>
              </a:lnSpc>
            </a:pPr>
            <a:r>
              <a:rPr lang="en-US" sz="3600" dirty="0"/>
              <a:t>General writing tips</a:t>
            </a:r>
            <a:endParaRPr lang="en-US" sz="3600" b="1" dirty="0"/>
          </a:p>
          <a:p>
            <a:pPr>
              <a:lnSpc>
                <a:spcPct val="150000"/>
              </a:lnSpc>
            </a:pPr>
            <a:r>
              <a:rPr lang="en-US" sz="3600" dirty="0"/>
              <a:t>Example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9538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64</a:t>
            </a:fld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608" y="1726086"/>
            <a:ext cx="7776864" cy="4895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FF0000"/>
                </a:solidFill>
              </a:rPr>
              <a:t>What is a scientific paper?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Paper structure</a:t>
            </a:r>
            <a:endParaRPr lang="en-US" sz="3600" b="1" dirty="0"/>
          </a:p>
          <a:p>
            <a:pPr>
              <a:lnSpc>
                <a:spcPct val="150000"/>
              </a:lnSpc>
            </a:pPr>
            <a:r>
              <a:rPr lang="en-US" sz="3600" dirty="0"/>
              <a:t>General writing tips</a:t>
            </a:r>
            <a:endParaRPr lang="en-US" sz="3600" b="1" dirty="0"/>
          </a:p>
          <a:p>
            <a:pPr>
              <a:lnSpc>
                <a:spcPct val="150000"/>
              </a:lnSpc>
            </a:pPr>
            <a:r>
              <a:rPr lang="en-US" sz="3600" dirty="0"/>
              <a:t>Example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16650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scientific paper?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65</a:t>
            </a:fld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99592" y="1673388"/>
            <a:ext cx="7848110" cy="5184576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sz="2800" dirty="0">
                <a:solidFill>
                  <a:schemeClr val="accent1"/>
                </a:solidFill>
              </a:rPr>
              <a:t>Papers are used by researchers to </a:t>
            </a:r>
            <a:r>
              <a:rPr lang="en-US" sz="2800" b="1" dirty="0">
                <a:solidFill>
                  <a:schemeClr val="accent1"/>
                </a:solidFill>
              </a:rPr>
              <a:t>communicate</a:t>
            </a:r>
            <a:r>
              <a:rPr lang="en-US" sz="2800" dirty="0">
                <a:solidFill>
                  <a:schemeClr val="accent1"/>
                </a:solidFill>
              </a:rPr>
              <a:t> research results to other researchers in the field</a:t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rgbClr val="898989"/>
                </a:solidFill>
              </a:rPr>
              <a:t>Check </a:t>
            </a:r>
            <a:r>
              <a:rPr lang="en-US" sz="2400" b="1" dirty="0">
                <a:solidFill>
                  <a:srgbClr val="898989"/>
                </a:solidFill>
                <a:hlinkClick r:id="rId2"/>
              </a:rPr>
              <a:t>http://scholar.google.com </a:t>
            </a:r>
            <a:r>
              <a:rPr lang="en-US" sz="2400" b="1" dirty="0">
                <a:solidFill>
                  <a:srgbClr val="898989"/>
                </a:solidFill>
              </a:rPr>
              <a:t>and look for your topic! </a:t>
            </a:r>
            <a:br>
              <a:rPr lang="en-US" sz="2800" dirty="0">
                <a:solidFill>
                  <a:schemeClr val="accent1"/>
                </a:solidFill>
              </a:rPr>
            </a:b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accent1"/>
                </a:solidFill>
              </a:rPr>
              <a:t>Represents the </a:t>
            </a:r>
            <a:r>
              <a:rPr lang="en-US" sz="2800" b="1" dirty="0">
                <a:solidFill>
                  <a:schemeClr val="accent1"/>
                </a:solidFill>
              </a:rPr>
              <a:t>current state of science</a:t>
            </a:r>
            <a:br>
              <a:rPr lang="en-US" sz="2800" dirty="0">
                <a:solidFill>
                  <a:schemeClr val="accent1"/>
                </a:solidFill>
              </a:rPr>
            </a:b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accent1"/>
                </a:solidFill>
              </a:rPr>
              <a:t>Presented in </a:t>
            </a:r>
            <a:r>
              <a:rPr lang="en-US" sz="2800" b="1" dirty="0">
                <a:solidFill>
                  <a:schemeClr val="accent1"/>
                </a:solidFill>
              </a:rPr>
              <a:t>conferences</a:t>
            </a:r>
            <a:r>
              <a:rPr lang="en-US" sz="2800" dirty="0">
                <a:solidFill>
                  <a:schemeClr val="accent1"/>
                </a:solidFill>
              </a:rPr>
              <a:t> world-wide and shared in </a:t>
            </a:r>
            <a:r>
              <a:rPr lang="en-US" sz="2800" b="1" dirty="0">
                <a:solidFill>
                  <a:schemeClr val="accent1"/>
                </a:solidFill>
              </a:rPr>
              <a:t>journals</a:t>
            </a:r>
            <a:br>
              <a:rPr lang="en-US" sz="2800" dirty="0">
                <a:solidFill>
                  <a:srgbClr val="898989"/>
                </a:solidFill>
              </a:rPr>
            </a:br>
            <a:br>
              <a:rPr lang="en-US" sz="2800" dirty="0">
                <a:solidFill>
                  <a:srgbClr val="898989"/>
                </a:solidFill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26851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scientific paper?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66</a:t>
            </a:fld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2019" y="2204864"/>
            <a:ext cx="7848110" cy="489585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800" dirty="0"/>
              <a:t>While your </a:t>
            </a:r>
            <a:r>
              <a:rPr lang="en-US" sz="2800" b="1" dirty="0"/>
              <a:t>thesis</a:t>
            </a:r>
            <a:r>
              <a:rPr lang="en-US" sz="2800" dirty="0"/>
              <a:t> is an </a:t>
            </a:r>
            <a:r>
              <a:rPr lang="en-US" sz="2800" b="1" dirty="0"/>
              <a:t>elaborate text </a:t>
            </a:r>
            <a:r>
              <a:rPr lang="en-US" sz="2800" dirty="0"/>
              <a:t>on all the work, </a:t>
            </a:r>
            <a:br>
              <a:rPr lang="en-US" sz="2800" dirty="0"/>
            </a:br>
            <a:r>
              <a:rPr lang="en-US" sz="2800" dirty="0"/>
              <a:t>a </a:t>
            </a:r>
            <a:r>
              <a:rPr lang="en-US" sz="2800" b="1" dirty="0"/>
              <a:t>scientific paper </a:t>
            </a:r>
            <a:r>
              <a:rPr lang="en-US" sz="2800" dirty="0"/>
              <a:t>focuses on the </a:t>
            </a:r>
            <a:br>
              <a:rPr lang="en-US" sz="2800" dirty="0"/>
            </a:br>
            <a:r>
              <a:rPr lang="en-US" sz="2800" b="1" dirty="0"/>
              <a:t>most important </a:t>
            </a:r>
            <a:r>
              <a:rPr lang="en-US" sz="2800" dirty="0"/>
              <a:t>contributions and results </a:t>
            </a:r>
            <a:br>
              <a:rPr lang="en-US" sz="2800" b="1" dirty="0"/>
            </a:br>
            <a:r>
              <a:rPr lang="en-US" sz="2800" dirty="0"/>
              <a:t>that</a:t>
            </a:r>
            <a:r>
              <a:rPr lang="en-US" sz="2800" b="1" dirty="0"/>
              <a:t> justify </a:t>
            </a:r>
            <a:r>
              <a:rPr lang="en-US" sz="2800" dirty="0"/>
              <a:t>your</a:t>
            </a:r>
            <a:r>
              <a:rPr lang="en-US" sz="2800" b="1" dirty="0"/>
              <a:t> conclusions.</a:t>
            </a:r>
            <a:endParaRPr lang="en-US" sz="2800" dirty="0"/>
          </a:p>
          <a:p>
            <a:pPr>
              <a:lnSpc>
                <a:spcPct val="150000"/>
              </a:lnSpc>
            </a:pPr>
            <a:br>
              <a:rPr lang="en-US" sz="2800" dirty="0">
                <a:solidFill>
                  <a:srgbClr val="898989"/>
                </a:solidFill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4600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67</a:t>
            </a:fld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608" y="1726086"/>
            <a:ext cx="7776864" cy="4895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/>
              <a:t>What is a scientific paper?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FF0000"/>
                </a:solidFill>
              </a:rPr>
              <a:t>Paper structure</a:t>
            </a:r>
            <a:endParaRPr lang="en-US" sz="3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600" dirty="0"/>
              <a:t>General writing tips</a:t>
            </a:r>
            <a:endParaRPr lang="en-US" sz="3600" b="1" dirty="0"/>
          </a:p>
          <a:p>
            <a:pPr>
              <a:lnSpc>
                <a:spcPct val="150000"/>
              </a:lnSpc>
            </a:pPr>
            <a:r>
              <a:rPr lang="en-US" sz="3600" dirty="0"/>
              <a:t>Example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807118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paper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68</a:t>
            </a:fld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87624" y="1070921"/>
            <a:ext cx="7812360" cy="4895850"/>
          </a:xfrm>
        </p:spPr>
        <p:txBody>
          <a:bodyPr/>
          <a:lstStyle/>
          <a:p>
            <a:r>
              <a:rPr lang="en-US" dirty="0"/>
              <a:t>Structure is very similar to that of your thesis book</a:t>
            </a:r>
          </a:p>
          <a:p>
            <a:endParaRPr lang="en-US" dirty="0"/>
          </a:p>
          <a:p>
            <a:r>
              <a:rPr lang="en-US" dirty="0"/>
              <a:t>Usually you will find the following </a:t>
            </a:r>
            <a:r>
              <a:rPr lang="en-US" b="1" dirty="0"/>
              <a:t>sections</a:t>
            </a:r>
            <a:r>
              <a:rPr lang="en-US" dirty="0"/>
              <a:t> in a paper:</a:t>
            </a:r>
          </a:p>
          <a:p>
            <a:pPr marL="457200" indent="-457200">
              <a:buFont typeface="Arial" charset="0"/>
              <a:buChar char="•"/>
            </a:pPr>
            <a:r>
              <a:rPr lang="en-US" b="1" dirty="0"/>
              <a:t>Abstract</a:t>
            </a:r>
            <a:br>
              <a:rPr lang="en-US" b="1" dirty="0"/>
            </a:br>
            <a:r>
              <a:rPr lang="en-US" dirty="0">
                <a:solidFill>
                  <a:srgbClr val="898989"/>
                </a:solidFill>
              </a:rPr>
              <a:t>What did I do in a nutshell?</a:t>
            </a:r>
          </a:p>
          <a:p>
            <a:pPr marL="457200" indent="-457200"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Introduction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is the problem? Why is it a problem? Etc.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Look at thesis introduction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/>
              </a:rPr>
              <a:t> be very concise!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sym typeface="Wingdings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/>
              </a:rPr>
              <a:t>+ ! overview of the rest of the paper</a:t>
            </a:r>
          </a:p>
          <a:p>
            <a:pPr marL="457200" indent="-457200">
              <a:buFont typeface="Arial" charset="0"/>
              <a:buChar char="•"/>
            </a:pPr>
            <a:r>
              <a:rPr lang="en-US" b="1" dirty="0">
                <a:sym typeface="Wingdings"/>
              </a:rPr>
              <a:t>Related work</a:t>
            </a:r>
            <a:br>
              <a:rPr lang="en-US" b="1" dirty="0">
                <a:sym typeface="Wingdings"/>
              </a:rPr>
            </a:br>
            <a:r>
              <a:rPr lang="en-US" dirty="0">
                <a:solidFill>
                  <a:srgbClr val="898989"/>
                </a:solidFill>
                <a:sym typeface="Wingdings"/>
              </a:rPr>
              <a:t>Discussion on approaches that did similar work </a:t>
            </a:r>
            <a:br>
              <a:rPr lang="en-US" dirty="0">
                <a:solidFill>
                  <a:srgbClr val="898989"/>
                </a:solidFill>
                <a:sym typeface="Wingdings"/>
              </a:rPr>
            </a:br>
            <a:r>
              <a:rPr lang="en-US" dirty="0">
                <a:solidFill>
                  <a:srgbClr val="898989"/>
                </a:solidFill>
                <a:sym typeface="Wingdings"/>
              </a:rPr>
              <a:t>and how your work differentiates from this</a:t>
            </a:r>
            <a:br>
              <a:rPr lang="is-IS" dirty="0">
                <a:solidFill>
                  <a:schemeClr val="bg1">
                    <a:lumMod val="50000"/>
                  </a:schemeClr>
                </a:solidFill>
              </a:rPr>
            </a:b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395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paper structure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69</a:t>
            </a:fld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9104" y="1196752"/>
            <a:ext cx="8064896" cy="489585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800" b="1" dirty="0"/>
              <a:t>Algorithm/solution/</a:t>
            </a:r>
            <a:r>
              <a:rPr lang="is-IS" sz="2800" b="1" dirty="0"/>
              <a:t>…</a:t>
            </a:r>
            <a:br>
              <a:rPr lang="en-US" sz="2800" b="1" dirty="0"/>
            </a:br>
            <a:r>
              <a:rPr lang="en-US" sz="2800" dirty="0">
                <a:solidFill>
                  <a:srgbClr val="898989"/>
                </a:solidFill>
              </a:rPr>
              <a:t>What is the paper’s contribution?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Experiment set-up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How are the results measured?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ym typeface="Wingdings"/>
              </a:rPr>
              <a:t>Results</a:t>
            </a:r>
            <a:br>
              <a:rPr lang="en-US" sz="2800" b="1" dirty="0">
                <a:sym typeface="Wingdings"/>
              </a:rPr>
            </a:br>
            <a:r>
              <a:rPr lang="en-US" sz="2800" dirty="0">
                <a:solidFill>
                  <a:srgbClr val="898989"/>
                </a:solidFill>
                <a:sym typeface="Wingdings"/>
              </a:rPr>
              <a:t>What did you find out?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ym typeface="Wingdings"/>
              </a:rPr>
              <a:t>Discussion</a:t>
            </a:r>
            <a:br>
              <a:rPr lang="en-US" sz="2800" b="1" dirty="0">
                <a:sym typeface="Wingdings"/>
              </a:rPr>
            </a:br>
            <a:r>
              <a:rPr lang="en-US" sz="2800" dirty="0">
                <a:solidFill>
                  <a:srgbClr val="898989"/>
                </a:solidFill>
                <a:sym typeface="Wingdings"/>
              </a:rPr>
              <a:t>What do these results mean?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ym typeface="Wingdings"/>
              </a:rPr>
              <a:t>Conclusion &amp; future work</a:t>
            </a:r>
            <a:br>
              <a:rPr lang="en-US" sz="2800" b="1" dirty="0">
                <a:sym typeface="Wingdings"/>
              </a:rPr>
            </a:br>
            <a:r>
              <a:rPr lang="en-US" sz="2800" dirty="0">
                <a:solidFill>
                  <a:srgbClr val="898989"/>
                </a:solidFill>
                <a:sym typeface="Wingdings"/>
              </a:rPr>
              <a:t>What is the take-away message and what to do next?</a:t>
            </a:r>
            <a:br>
              <a:rPr lang="is-IS" sz="2800" dirty="0">
                <a:solidFill>
                  <a:schemeClr val="bg1">
                    <a:lumMod val="50000"/>
                  </a:schemeClr>
                </a:solidFill>
              </a:rPr>
            </a:b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91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580" y="1556792"/>
            <a:ext cx="7560840" cy="4895850"/>
          </a:xfrm>
        </p:spPr>
        <p:txBody>
          <a:bodyPr/>
          <a:lstStyle/>
          <a:p>
            <a:pPr lvl="1" indent="0">
              <a:buNone/>
            </a:pPr>
            <a:r>
              <a:rPr lang="en-US" sz="3200" dirty="0"/>
              <a:t>Start early</a:t>
            </a:r>
            <a:endParaRPr lang="en-US" sz="3200" dirty="0">
              <a:solidFill>
                <a:srgbClr val="898989"/>
              </a:solidFill>
            </a:endParaRPr>
          </a:p>
          <a:p>
            <a:pPr lvl="1" indent="0">
              <a:buNone/>
            </a:pPr>
            <a:endParaRPr lang="en-US" sz="3200" dirty="0">
              <a:solidFill>
                <a:srgbClr val="898989"/>
              </a:solidFill>
            </a:endParaRPr>
          </a:p>
          <a:p>
            <a:pPr lvl="1" indent="0">
              <a:buNone/>
            </a:pPr>
            <a:r>
              <a:rPr lang="en-US" sz="3200" dirty="0"/>
              <a:t>Structuring a thesis</a:t>
            </a:r>
          </a:p>
          <a:p>
            <a:pPr lvl="1" indent="0">
              <a:buNone/>
            </a:pPr>
            <a:endParaRPr lang="en-US" sz="3200" dirty="0"/>
          </a:p>
          <a:p>
            <a:pPr lvl="1" indent="0">
              <a:buNone/>
            </a:pPr>
            <a:r>
              <a:rPr lang="en-US" sz="3200" dirty="0"/>
              <a:t>Plagiarism</a:t>
            </a:r>
          </a:p>
          <a:p>
            <a:pPr lvl="1" indent="0">
              <a:buNone/>
            </a:pPr>
            <a:endParaRPr lang="en-US" sz="3200" dirty="0"/>
          </a:p>
          <a:p>
            <a:pPr lvl="1" indent="0">
              <a:buNone/>
            </a:pPr>
            <a:r>
              <a:rPr lang="en-US" sz="3200" dirty="0"/>
              <a:t>General writing tips</a:t>
            </a:r>
          </a:p>
          <a:p>
            <a:pPr marL="673200" lvl="1" indent="-4572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0648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paper structure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70</a:t>
            </a:fld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499" y="1268760"/>
            <a:ext cx="8064896" cy="489585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800" b="1" dirty="0"/>
              <a:t>Acknowledgements</a:t>
            </a:r>
            <a:br>
              <a:rPr lang="en-US" sz="2800" b="1" dirty="0"/>
            </a:br>
            <a:r>
              <a:rPr lang="en-US" sz="2800" dirty="0">
                <a:solidFill>
                  <a:srgbClr val="898989"/>
                </a:solidFill>
              </a:rPr>
              <a:t>Who helped out?</a:t>
            </a:r>
            <a:br>
              <a:rPr lang="en-US" sz="2800" dirty="0">
                <a:solidFill>
                  <a:srgbClr val="898989"/>
                </a:solidFill>
              </a:rPr>
            </a:br>
            <a:endParaRPr lang="en-US" sz="2800" dirty="0">
              <a:solidFill>
                <a:srgbClr val="898989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Bibliography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Citations of all the work you referred to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ym typeface="Wingdings"/>
              </a:rPr>
              <a:t>Appendices</a:t>
            </a:r>
            <a:br>
              <a:rPr lang="en-US" sz="2800" b="1" dirty="0">
                <a:sym typeface="Wingdings"/>
              </a:rPr>
            </a:br>
            <a:r>
              <a:rPr lang="en-US" sz="2800" dirty="0">
                <a:solidFill>
                  <a:srgbClr val="898989"/>
                </a:solidFill>
                <a:sym typeface="Wingdings"/>
              </a:rPr>
              <a:t>What did you find out?</a:t>
            </a:r>
          </a:p>
          <a:p>
            <a:endParaRPr lang="en-US" sz="2800" dirty="0">
              <a:solidFill>
                <a:srgbClr val="898989"/>
              </a:solidFill>
              <a:sym typeface="Wingdings"/>
            </a:endParaRPr>
          </a:p>
          <a:p>
            <a:r>
              <a:rPr lang="en-US" sz="2400" dirty="0">
                <a:solidFill>
                  <a:srgbClr val="FF0000"/>
                </a:solidFill>
                <a:sym typeface="Wingdings"/>
              </a:rPr>
              <a:t>This is a not a fixed structure, but recommended</a:t>
            </a:r>
          </a:p>
          <a:p>
            <a:r>
              <a:rPr lang="en-US" sz="2400" dirty="0">
                <a:sym typeface="Wingdings"/>
              </a:rPr>
              <a:t>(Some of these sections can be combined)</a:t>
            </a:r>
          </a:p>
          <a:p>
            <a:br>
              <a:rPr lang="is-IS" sz="2400" dirty="0">
                <a:solidFill>
                  <a:schemeClr val="bg1">
                    <a:lumMod val="50000"/>
                  </a:schemeClr>
                </a:solidFill>
              </a:rPr>
            </a:b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878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71</a:t>
            </a:fld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608" y="1726086"/>
            <a:ext cx="7776864" cy="4895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/>
              <a:t>What is a scientific paper?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Paper structure</a:t>
            </a:r>
            <a:endParaRPr lang="en-US" sz="3600" b="1" dirty="0"/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FF0000"/>
                </a:solidFill>
              </a:rPr>
              <a:t>General writing tips</a:t>
            </a:r>
            <a:endParaRPr lang="en-US" sz="3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600" dirty="0"/>
              <a:t>Example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80212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writing tips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72</a:t>
            </a:fld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9104" y="1196752"/>
            <a:ext cx="7093296" cy="4895850"/>
          </a:xfrm>
        </p:spPr>
        <p:txBody>
          <a:bodyPr/>
          <a:lstStyle/>
          <a:p>
            <a:r>
              <a:rPr lang="is-IS" sz="2800" i="1" dirty="0"/>
              <a:t>Fundamentals of writing </a:t>
            </a:r>
            <a:r>
              <a:rPr lang="is-IS" sz="2800" dirty="0"/>
              <a:t>of a thesis apply here</a:t>
            </a:r>
            <a:br>
              <a:rPr lang="is-IS" sz="2800" dirty="0"/>
            </a:br>
            <a:r>
              <a:rPr lang="is-IS" sz="2800" i="1" dirty="0"/>
              <a:t>General writing tips </a:t>
            </a:r>
            <a:r>
              <a:rPr lang="is-IS" sz="2800" dirty="0"/>
              <a:t>of a thesis apply here</a:t>
            </a:r>
            <a:br>
              <a:rPr lang="is-IS" sz="2800" dirty="0"/>
            </a:br>
            <a:br>
              <a:rPr lang="is-IS" sz="2800" dirty="0"/>
            </a:br>
            <a:r>
              <a:rPr lang="en-US" sz="3200" dirty="0"/>
              <a:t>Writing should be:</a:t>
            </a:r>
          </a:p>
          <a:p>
            <a:pPr marL="1033200" lvl="2" indent="-457200"/>
            <a:r>
              <a:rPr lang="en-US" dirty="0">
                <a:solidFill>
                  <a:srgbClr val="898989"/>
                </a:solidFill>
              </a:rPr>
              <a:t>concise</a:t>
            </a:r>
          </a:p>
          <a:p>
            <a:pPr marL="1033200" lvl="2" indent="-457200"/>
            <a:r>
              <a:rPr lang="en-US" dirty="0">
                <a:solidFill>
                  <a:srgbClr val="898989"/>
                </a:solidFill>
              </a:rPr>
              <a:t>non-redundant</a:t>
            </a:r>
          </a:p>
          <a:p>
            <a:pPr marL="1033200" lvl="2" indent="-457200"/>
            <a:r>
              <a:rPr lang="en-US" dirty="0">
                <a:solidFill>
                  <a:srgbClr val="898989"/>
                </a:solidFill>
              </a:rPr>
              <a:t>clear</a:t>
            </a:r>
          </a:p>
          <a:p>
            <a:pPr marL="1033200" lvl="2" indent="-457200"/>
            <a:r>
              <a:rPr lang="en-US" dirty="0">
                <a:solidFill>
                  <a:srgbClr val="898989"/>
                </a:solidFill>
              </a:rPr>
              <a:t>consistent</a:t>
            </a:r>
          </a:p>
          <a:p>
            <a:endParaRPr lang="en-US" sz="3000" dirty="0">
              <a:solidFill>
                <a:srgbClr val="FF0000"/>
              </a:solidFill>
            </a:endParaRPr>
          </a:p>
          <a:p>
            <a:br>
              <a:rPr lang="is-IS" sz="2800" dirty="0">
                <a:solidFill>
                  <a:schemeClr val="bg1">
                    <a:lumMod val="50000"/>
                  </a:schemeClr>
                </a:solidFill>
              </a:rPr>
            </a:b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59101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writing tips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73</a:t>
            </a:fld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9104" y="1196752"/>
            <a:ext cx="7093296" cy="4895850"/>
          </a:xfrm>
        </p:spPr>
        <p:txBody>
          <a:bodyPr/>
          <a:lstStyle/>
          <a:p>
            <a:r>
              <a:rPr lang="is-IS" sz="2800" i="1" dirty="0"/>
              <a:t>Fundamentals of writing </a:t>
            </a:r>
            <a:r>
              <a:rPr lang="is-IS" sz="2800" dirty="0"/>
              <a:t>of a thesis apply here</a:t>
            </a:r>
            <a:br>
              <a:rPr lang="is-IS" sz="2800" dirty="0"/>
            </a:br>
            <a:r>
              <a:rPr lang="is-IS" sz="2800" i="1" dirty="0"/>
              <a:t>General writing tips </a:t>
            </a:r>
            <a:r>
              <a:rPr lang="is-IS" sz="2800" dirty="0"/>
              <a:t>of a thesis apply here</a:t>
            </a:r>
            <a:br>
              <a:rPr lang="is-IS" sz="2800" dirty="0"/>
            </a:br>
            <a:br>
              <a:rPr lang="is-IS" sz="2800" dirty="0"/>
            </a:br>
            <a:r>
              <a:rPr lang="en-US" sz="3200" dirty="0"/>
              <a:t>Writing should be:</a:t>
            </a:r>
          </a:p>
          <a:p>
            <a:pPr marL="1033200" lvl="2" indent="-457200"/>
            <a:r>
              <a:rPr lang="en-US" dirty="0">
                <a:solidFill>
                  <a:srgbClr val="FF0000"/>
                </a:solidFill>
              </a:rPr>
              <a:t>concise</a:t>
            </a:r>
          </a:p>
          <a:p>
            <a:pPr marL="1033200" lvl="2" indent="-457200"/>
            <a:r>
              <a:rPr lang="en-US" dirty="0">
                <a:solidFill>
                  <a:srgbClr val="FF0000"/>
                </a:solidFill>
              </a:rPr>
              <a:t>non-redundant</a:t>
            </a:r>
          </a:p>
          <a:p>
            <a:pPr marL="1033200" lvl="2" indent="-457200"/>
            <a:r>
              <a:rPr lang="en-US" dirty="0">
                <a:solidFill>
                  <a:srgbClr val="898989"/>
                </a:solidFill>
              </a:rPr>
              <a:t>clear</a:t>
            </a:r>
          </a:p>
          <a:p>
            <a:pPr marL="1033200" lvl="2" indent="-457200"/>
            <a:r>
              <a:rPr lang="en-US" dirty="0">
                <a:solidFill>
                  <a:srgbClr val="898989"/>
                </a:solidFill>
              </a:rPr>
              <a:t>consistent</a:t>
            </a:r>
          </a:p>
          <a:p>
            <a:endParaRPr lang="en-US" sz="3000" dirty="0">
              <a:solidFill>
                <a:srgbClr val="FF0000"/>
              </a:solidFill>
            </a:endParaRPr>
          </a:p>
          <a:p>
            <a:r>
              <a:rPr lang="en-US" sz="3000" dirty="0">
                <a:solidFill>
                  <a:srgbClr val="FF0000"/>
                </a:solidFill>
              </a:rPr>
              <a:t>Because of the limited space, this is even more important in a paper!</a:t>
            </a:r>
          </a:p>
          <a:p>
            <a:br>
              <a:rPr lang="is-IS" sz="2800" dirty="0">
                <a:solidFill>
                  <a:schemeClr val="bg1">
                    <a:lumMod val="50000"/>
                  </a:schemeClr>
                </a:solidFill>
              </a:rPr>
            </a:b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03667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writing tips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74</a:t>
            </a:fld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9104" y="1196752"/>
            <a:ext cx="7093296" cy="4895850"/>
          </a:xfrm>
        </p:spPr>
        <p:txBody>
          <a:bodyPr/>
          <a:lstStyle/>
          <a:p>
            <a:r>
              <a:rPr lang="is-IS" sz="2800" i="1" dirty="0"/>
              <a:t>Fundamentals of writing </a:t>
            </a:r>
            <a:r>
              <a:rPr lang="is-IS" sz="2800" dirty="0"/>
              <a:t>of a thesis apply here</a:t>
            </a:r>
            <a:br>
              <a:rPr lang="is-IS" sz="2800" dirty="0"/>
            </a:br>
            <a:r>
              <a:rPr lang="is-IS" sz="2800" i="1" dirty="0"/>
              <a:t>General writing tips </a:t>
            </a:r>
            <a:r>
              <a:rPr lang="is-IS" sz="2800" dirty="0"/>
              <a:t>of a thesis apply here</a:t>
            </a:r>
            <a:br>
              <a:rPr lang="is-IS" sz="2800" dirty="0"/>
            </a:br>
            <a:br>
              <a:rPr lang="is-IS" sz="2800" dirty="0"/>
            </a:br>
            <a:r>
              <a:rPr lang="en-US" sz="3200" dirty="0"/>
              <a:t>Writing should be:</a:t>
            </a:r>
          </a:p>
          <a:p>
            <a:pPr marL="1033200" lvl="2" indent="-457200"/>
            <a:r>
              <a:rPr lang="en-US" dirty="0">
                <a:solidFill>
                  <a:srgbClr val="898989"/>
                </a:solidFill>
              </a:rPr>
              <a:t>concise</a:t>
            </a:r>
          </a:p>
          <a:p>
            <a:pPr marL="1033200" lvl="2" indent="-457200"/>
            <a:r>
              <a:rPr lang="en-US" dirty="0">
                <a:solidFill>
                  <a:srgbClr val="898989"/>
                </a:solidFill>
              </a:rPr>
              <a:t>non-redundant</a:t>
            </a:r>
          </a:p>
          <a:p>
            <a:pPr marL="1033200" lvl="2" indent="-457200"/>
            <a:r>
              <a:rPr lang="en-US" dirty="0">
                <a:solidFill>
                  <a:srgbClr val="898989"/>
                </a:solidFill>
              </a:rPr>
              <a:t>clear</a:t>
            </a:r>
          </a:p>
          <a:p>
            <a:pPr marL="1033200" lvl="2" indent="-457200"/>
            <a:r>
              <a:rPr lang="en-US" dirty="0">
                <a:solidFill>
                  <a:srgbClr val="898989"/>
                </a:solidFill>
              </a:rPr>
              <a:t>consistent</a:t>
            </a:r>
          </a:p>
          <a:p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+ scientifically correct!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898989"/>
                </a:solidFill>
              </a:rPr>
              <a:t>(of course, this is </a:t>
            </a:r>
            <a:r>
              <a:rPr lang="en-US" sz="2000">
                <a:solidFill>
                  <a:srgbClr val="898989"/>
                </a:solidFill>
              </a:rPr>
              <a:t>also a must in </a:t>
            </a:r>
            <a:r>
              <a:rPr lang="en-US" sz="2000" dirty="0">
                <a:solidFill>
                  <a:srgbClr val="898989"/>
                </a:solidFill>
              </a:rPr>
              <a:t>your thesis book)</a:t>
            </a:r>
            <a:endParaRPr lang="en-US" sz="2000" dirty="0">
              <a:solidFill>
                <a:srgbClr val="FF0000"/>
              </a:solidFill>
            </a:endParaRPr>
          </a:p>
          <a:p>
            <a:br>
              <a:rPr lang="is-IS" sz="2800" dirty="0">
                <a:solidFill>
                  <a:schemeClr val="bg1">
                    <a:lumMod val="50000"/>
                  </a:schemeClr>
                </a:solidFill>
              </a:rPr>
            </a:b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24359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75</a:t>
            </a:fld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608" y="1726086"/>
            <a:ext cx="7776864" cy="4895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/>
              <a:t>What is a scientific paper?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Paper structure</a:t>
            </a:r>
            <a:endParaRPr lang="en-US" sz="3600" b="1" dirty="0"/>
          </a:p>
          <a:p>
            <a:pPr>
              <a:lnSpc>
                <a:spcPct val="150000"/>
              </a:lnSpc>
            </a:pPr>
            <a:r>
              <a:rPr lang="en-US" sz="3600" dirty="0"/>
              <a:t>General writing tips</a:t>
            </a:r>
            <a:endParaRPr lang="en-US" sz="3600" b="1" dirty="0"/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FF0000"/>
                </a:solidFill>
              </a:rPr>
              <a:t>Example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681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76</a:t>
            </a:fld>
            <a:endParaRPr lang="nl-NL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16632"/>
            <a:ext cx="4788272" cy="6384364"/>
          </a:xfrm>
        </p:spPr>
      </p:pic>
    </p:spTree>
    <p:extLst>
      <p:ext uri="{BB962C8B-B14F-4D97-AF65-F5344CB8AC3E}">
        <p14:creationId xmlns:p14="http://schemas.microsoft.com/office/powerpoint/2010/main" val="6492438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77</a:t>
            </a:fld>
            <a:endParaRPr lang="nl-NL"/>
          </a:p>
        </p:txBody>
      </p:sp>
      <p:sp>
        <p:nvSpPr>
          <p:cNvPr id="3" name="TextBox 2"/>
          <p:cNvSpPr txBox="1"/>
          <p:nvPr/>
        </p:nvSpPr>
        <p:spPr>
          <a:xfrm>
            <a:off x="2699792" y="1916832"/>
            <a:ext cx="388843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solidFill>
                  <a:schemeClr val="accent1"/>
                </a:solidFill>
              </a:rPr>
              <a:t>?</a:t>
            </a:r>
            <a:endParaRPr 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145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links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78</a:t>
            </a:fld>
            <a:endParaRPr lang="nl-NL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99592" y="1474741"/>
            <a:ext cx="7579096" cy="538543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12788" indent="-28575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84263" indent="-2286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433513" indent="-2286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97050" indent="-2286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898989"/>
                </a:solidFill>
              </a:rPr>
              <a:t>Writing concisely:</a:t>
            </a:r>
            <a:br>
              <a:rPr lang="en-US" sz="1800" dirty="0">
                <a:solidFill>
                  <a:srgbClr val="898989"/>
                </a:solidFill>
                <a:hlinkClick r:id="rId2"/>
              </a:rPr>
            </a:br>
            <a:r>
              <a:rPr lang="en-US" sz="1800" dirty="0">
                <a:solidFill>
                  <a:srgbClr val="898989"/>
                </a:solidFill>
                <a:hlinkClick r:id="rId2"/>
              </a:rPr>
              <a:t>http://grammar.ccc.commnet.edu/grammar/concise.htm</a:t>
            </a:r>
            <a:endParaRPr lang="en-US" sz="1800" dirty="0">
              <a:solidFill>
                <a:srgbClr val="898989"/>
              </a:solidFill>
            </a:endParaRPr>
          </a:p>
          <a:p>
            <a:endParaRPr lang="en-US" sz="1800" dirty="0">
              <a:solidFill>
                <a:srgbClr val="898989"/>
              </a:solidFill>
            </a:endParaRPr>
          </a:p>
          <a:p>
            <a:r>
              <a:rPr lang="en-US" sz="1800" dirty="0">
                <a:solidFill>
                  <a:srgbClr val="898989"/>
                </a:solidFill>
              </a:rPr>
              <a:t>General writing tips and writing/presenting a thesis:</a:t>
            </a:r>
          </a:p>
          <a:p>
            <a:r>
              <a:rPr lang="en-US" sz="1800" dirty="0">
                <a:solidFill>
                  <a:srgbClr val="898989"/>
                </a:solidFill>
                <a:hlinkClick r:id="rId3"/>
              </a:rPr>
              <a:t>http://www.csee.umbc.edu/~mariedj/</a:t>
            </a:r>
            <a:r>
              <a:rPr lang="en-US" sz="1800" dirty="0">
                <a:solidFill>
                  <a:srgbClr val="898989"/>
                </a:solidFill>
              </a:rPr>
              <a:t> (writing tips part)</a:t>
            </a:r>
          </a:p>
          <a:p>
            <a:endParaRPr lang="en-US" sz="1800" dirty="0">
              <a:solidFill>
                <a:srgbClr val="898989"/>
              </a:solidFill>
            </a:endParaRPr>
          </a:p>
          <a:p>
            <a:r>
              <a:rPr lang="en-US" sz="1800" dirty="0">
                <a:solidFill>
                  <a:srgbClr val="898989"/>
                </a:solidFill>
                <a:hlinkClick r:id="rId4" invalidUrl="http://www.mai.kuleuven.be/jdavis-mai-comm [Alleen-lezen].pdf"/>
              </a:rPr>
              <a:t>http://www.mai.kuleuven.be/jdavis-mai-comm%20[Alleen-lezen].</a:t>
            </a:r>
            <a:r>
              <a:rPr lang="en-US" sz="1800" dirty="0">
                <a:solidFill>
                  <a:srgbClr val="898989"/>
                </a:solidFill>
                <a:hlinkClick r:id="rId4" invalidUrl="http://www.mai.kuleuven.be/jdavis-mai-comm [Alleen-lezen].pdf"/>
              </a:rPr>
              <a:t>pdf</a:t>
            </a:r>
            <a:endParaRPr lang="en-US" sz="1800" dirty="0">
              <a:solidFill>
                <a:srgbClr val="898989"/>
              </a:solidFill>
            </a:endParaRPr>
          </a:p>
          <a:p>
            <a:endParaRPr lang="en-US" sz="1800" dirty="0">
              <a:solidFill>
                <a:srgbClr val="898989"/>
              </a:solidFill>
            </a:endParaRPr>
          </a:p>
          <a:p>
            <a:r>
              <a:rPr lang="en-US" sz="1800" dirty="0" err="1">
                <a:solidFill>
                  <a:srgbClr val="898989"/>
                </a:solidFill>
              </a:rPr>
              <a:t>Verbe</a:t>
            </a:r>
            <a:r>
              <a:rPr lang="en-US" sz="1800" dirty="0">
                <a:solidFill>
                  <a:srgbClr val="898989"/>
                </a:solidFill>
              </a:rPr>
              <a:t> tenses for scientific writing:</a:t>
            </a:r>
          </a:p>
          <a:p>
            <a:r>
              <a:rPr lang="en-US" sz="1800" i="1" dirty="0">
                <a:solidFill>
                  <a:srgbClr val="898989"/>
                </a:solidFill>
                <a:hlinkClick r:id="rId5"/>
              </a:rPr>
              <a:t>http://services.unimelb.edu.au/__data/assets/pdf_file/0009/471294/Using_tenses_in_scientific_writing_Update_051112.pdf</a:t>
            </a:r>
            <a:endParaRPr lang="en-US" sz="1800" i="1" dirty="0">
              <a:solidFill>
                <a:srgbClr val="898989"/>
              </a:solidFill>
            </a:endParaRPr>
          </a:p>
          <a:p>
            <a:endParaRPr lang="en-US" sz="1800" dirty="0">
              <a:solidFill>
                <a:srgbClr val="898989"/>
              </a:solidFill>
            </a:endParaRPr>
          </a:p>
          <a:p>
            <a:r>
              <a:rPr lang="en-US" sz="1800" dirty="0">
                <a:solidFill>
                  <a:srgbClr val="898989"/>
                </a:solidFill>
              </a:rPr>
              <a:t>Writing scientific papers: </a:t>
            </a:r>
            <a:r>
              <a:rPr lang="en-US" sz="1800" dirty="0">
                <a:solidFill>
                  <a:srgbClr val="898989"/>
                </a:solidFill>
                <a:hlinkClick r:id="rId6"/>
              </a:rPr>
              <a:t>http://abacus.bates.edu/~ganderso/biology/resources/writing/HTWtoc.html</a:t>
            </a:r>
            <a:endParaRPr lang="en-US" sz="1800" dirty="0">
              <a:solidFill>
                <a:srgbClr val="898989"/>
              </a:solidFill>
            </a:endParaRPr>
          </a:p>
          <a:p>
            <a:endParaRPr lang="en-US" sz="24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takes a long time, start early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580" y="1268760"/>
            <a:ext cx="8172908" cy="4895850"/>
          </a:xfrm>
        </p:spPr>
        <p:txBody>
          <a:bodyPr/>
          <a:lstStyle/>
          <a:p>
            <a:pPr lvl="1" indent="0">
              <a:buNone/>
            </a:pPr>
            <a:r>
              <a:rPr lang="en-US" sz="3200" dirty="0"/>
              <a:t>Writing should be:</a:t>
            </a:r>
          </a:p>
          <a:p>
            <a:pPr marL="1033200" lvl="2" indent="-457200"/>
            <a:r>
              <a:rPr lang="en-US" sz="3000" dirty="0">
                <a:solidFill>
                  <a:srgbClr val="898989"/>
                </a:solidFill>
              </a:rPr>
              <a:t>concise</a:t>
            </a:r>
          </a:p>
          <a:p>
            <a:pPr marL="1033200" lvl="2" indent="-457200"/>
            <a:r>
              <a:rPr lang="en-US" sz="3000" dirty="0">
                <a:solidFill>
                  <a:srgbClr val="898989"/>
                </a:solidFill>
              </a:rPr>
              <a:t>non-redundant</a:t>
            </a:r>
          </a:p>
          <a:p>
            <a:pPr marL="1033200" lvl="2" indent="-457200"/>
            <a:r>
              <a:rPr lang="en-US" sz="3000" dirty="0">
                <a:solidFill>
                  <a:srgbClr val="898989"/>
                </a:solidFill>
              </a:rPr>
              <a:t>clear</a:t>
            </a:r>
          </a:p>
          <a:p>
            <a:pPr marL="1033200" lvl="2" indent="-457200"/>
            <a:r>
              <a:rPr lang="en-US" sz="3000" dirty="0">
                <a:solidFill>
                  <a:srgbClr val="898989"/>
                </a:solidFill>
              </a:rPr>
              <a:t>consistent</a:t>
            </a:r>
          </a:p>
          <a:p>
            <a:pPr marL="1033200" lvl="2" indent="-457200"/>
            <a:endParaRPr lang="en-US" sz="3000" dirty="0">
              <a:solidFill>
                <a:srgbClr val="898989"/>
              </a:solidFill>
            </a:endParaRPr>
          </a:p>
          <a:p>
            <a:pPr lvl="2" indent="0">
              <a:buNone/>
            </a:pPr>
            <a:r>
              <a:rPr lang="en-US" sz="3200" dirty="0"/>
              <a:t>This takes time</a:t>
            </a:r>
          </a:p>
          <a:p>
            <a:pPr lvl="2" indent="0">
              <a:buNone/>
            </a:pPr>
            <a:r>
              <a:rPr lang="en-US" sz="3200" dirty="0"/>
              <a:t>Start early</a:t>
            </a:r>
          </a:p>
          <a:p>
            <a:pPr lvl="2" indent="0">
              <a:buNone/>
            </a:pPr>
            <a:r>
              <a:rPr lang="en-US" sz="3200" dirty="0"/>
              <a:t>Re-iterate</a:t>
            </a:r>
          </a:p>
          <a:p>
            <a:pPr marL="673200" lvl="1" indent="-4572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443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concisely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104" y="1196752"/>
            <a:ext cx="6805264" cy="4895850"/>
          </a:xfrm>
        </p:spPr>
        <p:txBody>
          <a:bodyPr/>
          <a:lstStyle/>
          <a:p>
            <a:r>
              <a:rPr lang="en-US" dirty="0"/>
              <a:t>Look for shorter ways to make your point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</a:t>
            </a:r>
          </a:p>
          <a:p>
            <a:r>
              <a:rPr lang="en-US" i="1" dirty="0">
                <a:solidFill>
                  <a:srgbClr val="898989"/>
                </a:solidFill>
              </a:rPr>
              <a:t>The access point that supports Wi-Fi is expected to send packets with a lot of data to all the neighbors that are close-by.</a:t>
            </a:r>
          </a:p>
          <a:p>
            <a:endParaRPr lang="en-US" dirty="0">
              <a:solidFill>
                <a:srgbClr val="898989"/>
              </a:solidFill>
            </a:endParaRPr>
          </a:p>
          <a:p>
            <a:r>
              <a:rPr lang="en-US" dirty="0"/>
              <a:t>Yes</a:t>
            </a:r>
          </a:p>
          <a:p>
            <a:r>
              <a:rPr lang="en-US" i="1" dirty="0">
                <a:solidFill>
                  <a:srgbClr val="898989"/>
                </a:solidFill>
              </a:rPr>
              <a:t>The Wi-Fi access point should send large </a:t>
            </a:r>
            <a:r>
              <a:rPr lang="en-US" i="1" dirty="0" err="1">
                <a:solidFill>
                  <a:srgbClr val="898989"/>
                </a:solidFill>
              </a:rPr>
              <a:t>datapackets</a:t>
            </a:r>
            <a:r>
              <a:rPr lang="en-US" i="1" dirty="0">
                <a:solidFill>
                  <a:srgbClr val="898989"/>
                </a:solidFill>
              </a:rPr>
              <a:t> to its close-by neighbors.</a:t>
            </a:r>
          </a:p>
          <a:p>
            <a:endParaRPr lang="en-US" dirty="0">
              <a:solidFill>
                <a:srgbClr val="898989"/>
              </a:solidFill>
            </a:endParaRPr>
          </a:p>
          <a:p>
            <a:endParaRPr lang="en-US" dirty="0">
              <a:solidFill>
                <a:srgbClr val="898989"/>
              </a:solidFill>
            </a:endParaRPr>
          </a:p>
          <a:p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366910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A">
      <a:dk1>
        <a:sysClr val="windowText" lastClr="000000"/>
      </a:dk1>
      <a:lt1>
        <a:sysClr val="window" lastClr="FFFFFF"/>
      </a:lt1>
      <a:dk2>
        <a:srgbClr val="004466"/>
      </a:dk2>
      <a:lt2>
        <a:srgbClr val="BBCCCC"/>
      </a:lt2>
      <a:accent1>
        <a:srgbClr val="004466"/>
      </a:accent1>
      <a:accent2>
        <a:srgbClr val="881133"/>
      </a:accent2>
      <a:accent3>
        <a:srgbClr val="889999"/>
      </a:accent3>
      <a:accent4>
        <a:srgbClr val="3399CC"/>
      </a:accent4>
      <a:accent5>
        <a:srgbClr val="DD9911"/>
      </a:accent5>
      <a:accent6>
        <a:srgbClr val="AAAA00"/>
      </a:accent6>
      <a:hlink>
        <a:srgbClr val="004466"/>
      </a:hlink>
      <a:folHlink>
        <a:srgbClr val="881133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UAntwerp_IDLab_EN_basic_template</Template>
  <TotalTime>0</TotalTime>
  <Words>2793</Words>
  <Application>Microsoft Macintosh PowerPoint</Application>
  <PresentationFormat>On-screen Show (4:3)</PresentationFormat>
  <Paragraphs>596</Paragraphs>
  <Slides>78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2" baseType="lpstr">
      <vt:lpstr>Arial</vt:lpstr>
      <vt:lpstr>Calibri</vt:lpstr>
      <vt:lpstr>Wingdings</vt:lpstr>
      <vt:lpstr>Kantoorthema</vt:lpstr>
      <vt:lpstr>How to do a thesis/internship at IDLab</vt:lpstr>
      <vt:lpstr>Outline</vt:lpstr>
      <vt:lpstr>Outline</vt:lpstr>
      <vt:lpstr>How to write a thesis?</vt:lpstr>
      <vt:lpstr>Outline</vt:lpstr>
      <vt:lpstr>Outline</vt:lpstr>
      <vt:lpstr>Fundamentals of writing</vt:lpstr>
      <vt:lpstr>Writing takes a long time, start early</vt:lpstr>
      <vt:lpstr>Write concisely</vt:lpstr>
      <vt:lpstr>Write non-redundantly</vt:lpstr>
      <vt:lpstr>Be consistent</vt:lpstr>
      <vt:lpstr>Outline</vt:lpstr>
      <vt:lpstr>Structure of a thesis</vt:lpstr>
      <vt:lpstr>Abstract</vt:lpstr>
      <vt:lpstr>Introduction</vt:lpstr>
      <vt:lpstr>Background and related work</vt:lpstr>
      <vt:lpstr>Contribution chapters</vt:lpstr>
      <vt:lpstr>Conclusion and future work</vt:lpstr>
      <vt:lpstr>Outline</vt:lpstr>
      <vt:lpstr>Plagiarism</vt:lpstr>
      <vt:lpstr>Bibliography</vt:lpstr>
      <vt:lpstr>Outline</vt:lpstr>
      <vt:lpstr>General writing tips</vt:lpstr>
      <vt:lpstr>General writing tips</vt:lpstr>
      <vt:lpstr>General writing tips</vt:lpstr>
      <vt:lpstr>General writing tips</vt:lpstr>
      <vt:lpstr>General writing tips</vt:lpstr>
      <vt:lpstr>Outline</vt:lpstr>
      <vt:lpstr>How to present?</vt:lpstr>
      <vt:lpstr>Outline</vt:lpstr>
      <vt:lpstr>Outline</vt:lpstr>
      <vt:lpstr>Slides tips</vt:lpstr>
      <vt:lpstr>Outline</vt:lpstr>
      <vt:lpstr>Presentation content</vt:lpstr>
      <vt:lpstr>Presentation structure</vt:lpstr>
      <vt:lpstr>Presentation structure</vt:lpstr>
      <vt:lpstr>Presentation results</vt:lpstr>
      <vt:lpstr>Presentation wrap-up</vt:lpstr>
      <vt:lpstr>Outline</vt:lpstr>
      <vt:lpstr>Improve readibility</vt:lpstr>
      <vt:lpstr>Improve readibility</vt:lpstr>
      <vt:lpstr>Improve readibility</vt:lpstr>
      <vt:lpstr>Long-Term Evolution (LTE)</vt:lpstr>
      <vt:lpstr>Long-Term Evolution (LTE)</vt:lpstr>
      <vt:lpstr>Long-Term Evolution (LTE)</vt:lpstr>
      <vt:lpstr>Long-Term Evolution (LTE)</vt:lpstr>
      <vt:lpstr>Long-Term Evolution (LTE)</vt:lpstr>
      <vt:lpstr>Long-Term Evolution (LTE)</vt:lpstr>
      <vt:lpstr>Long-Term Evolution (LTE)</vt:lpstr>
      <vt:lpstr>PowerPoint Presentation</vt:lpstr>
      <vt:lpstr>Outline</vt:lpstr>
      <vt:lpstr>Be visual</vt:lpstr>
      <vt:lpstr>Be visual</vt:lpstr>
      <vt:lpstr>Be visual</vt:lpstr>
      <vt:lpstr>Be visual</vt:lpstr>
      <vt:lpstr>Be visual</vt:lpstr>
      <vt:lpstr>Be visual</vt:lpstr>
      <vt:lpstr>Be visual</vt:lpstr>
      <vt:lpstr>Outline</vt:lpstr>
      <vt:lpstr>Speaking tips</vt:lpstr>
      <vt:lpstr>Outline</vt:lpstr>
      <vt:lpstr>How to write a paper?</vt:lpstr>
      <vt:lpstr>Outline</vt:lpstr>
      <vt:lpstr>Outline</vt:lpstr>
      <vt:lpstr>What is a scientific paper?</vt:lpstr>
      <vt:lpstr>What is a scientific paper?</vt:lpstr>
      <vt:lpstr>Outline</vt:lpstr>
      <vt:lpstr>Scientific paper structure</vt:lpstr>
      <vt:lpstr>Scientific paper structure (cont’d)</vt:lpstr>
      <vt:lpstr>Scientific paper structure (cont’d)</vt:lpstr>
      <vt:lpstr>Outline</vt:lpstr>
      <vt:lpstr>General writing tips</vt:lpstr>
      <vt:lpstr>General writing tips</vt:lpstr>
      <vt:lpstr>General writing tips</vt:lpstr>
      <vt:lpstr>Outline</vt:lpstr>
      <vt:lpstr>PowerPoint Presentation</vt:lpstr>
      <vt:lpstr>PowerPoint Presentation</vt:lpstr>
      <vt:lpstr>Interesting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2016-11-25T10:52:30Z</cp:lastPrinted>
  <dcterms:created xsi:type="dcterms:W3CDTF">2016-10-19T06:42:09Z</dcterms:created>
  <dcterms:modified xsi:type="dcterms:W3CDTF">2019-10-19T18:27:55Z</dcterms:modified>
</cp:coreProperties>
</file>