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7" r:id="rId3"/>
    <p:sldId id="265" r:id="rId4"/>
    <p:sldId id="273" r:id="rId5"/>
    <p:sldId id="274" r:id="rId6"/>
    <p:sldId id="275" r:id="rId7"/>
    <p:sldId id="276" r:id="rId8"/>
    <p:sldId id="290" r:id="rId9"/>
    <p:sldId id="277" r:id="rId10"/>
    <p:sldId id="283" r:id="rId11"/>
    <p:sldId id="282" r:id="rId12"/>
    <p:sldId id="278" r:id="rId13"/>
    <p:sldId id="279" r:id="rId14"/>
    <p:sldId id="280" r:id="rId15"/>
    <p:sldId id="281" r:id="rId16"/>
    <p:sldId id="284" r:id="rId17"/>
    <p:sldId id="285" r:id="rId18"/>
    <p:sldId id="286" r:id="rId19"/>
    <p:sldId id="288" r:id="rId20"/>
    <p:sldId id="287" r:id="rId21"/>
    <p:sldId id="289"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729"/>
  </p:normalViewPr>
  <p:slideViewPr>
    <p:cSldViewPr snapToGrid="0" snapToObjects="1">
      <p:cViewPr varScale="1">
        <p:scale>
          <a:sx n="82" d="100"/>
          <a:sy n="82" d="100"/>
        </p:scale>
        <p:origin x="854" y="67"/>
      </p:cViewPr>
      <p:guideLst>
        <p:guide orient="horz" pos="2160"/>
        <p:guide pos="2880"/>
      </p:guideLst>
    </p:cSldViewPr>
  </p:slid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19846"/>
            <a:ext cx="8229600" cy="1143004"/>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83987" y="3970698"/>
            <a:ext cx="8018620" cy="579646"/>
          </a:xfrm>
          <a:prstGeom prst="rect">
            <a:avLst/>
          </a:prstGeom>
          <a:noFill/>
        </p:spPr>
        <p:txBody>
          <a:bodyPr wrap="square" rtlCol="0">
            <a:spAutoFit/>
          </a:bodyPr>
          <a:lstStyle/>
          <a:p>
            <a:pPr>
              <a:lnSpc>
                <a:spcPct val="80000"/>
              </a:lnSpc>
            </a:pPr>
            <a:r>
              <a:rPr lang="en-US" sz="3800" b="1" dirty="0">
                <a:latin typeface="Arial"/>
              </a:rPr>
              <a:t>CSE-5335: Presentation </a:t>
            </a:r>
          </a:p>
        </p:txBody>
      </p:sp>
      <p:sp>
        <p:nvSpPr>
          <p:cNvPr id="3" name="TextBox 2"/>
          <p:cNvSpPr txBox="1"/>
          <p:nvPr/>
        </p:nvSpPr>
        <p:spPr>
          <a:xfrm>
            <a:off x="474479" y="5520792"/>
            <a:ext cx="5486400" cy="535531"/>
          </a:xfrm>
          <a:prstGeom prst="rect">
            <a:avLst/>
          </a:prstGeom>
          <a:noFill/>
        </p:spPr>
        <p:txBody>
          <a:bodyPr wrap="square" rtlCol="0">
            <a:spAutoFit/>
          </a:bodyPr>
          <a:lstStyle/>
          <a:p>
            <a:pPr>
              <a:lnSpc>
                <a:spcPct val="80000"/>
              </a:lnSpc>
            </a:pPr>
            <a:r>
              <a:rPr lang="en-US" dirty="0">
                <a:solidFill>
                  <a:srgbClr val="13409F"/>
                </a:solidFill>
              </a:rPr>
              <a:t>Section: </a:t>
            </a:r>
            <a:r>
              <a:rPr lang="en-US" dirty="0" smtClean="0">
                <a:solidFill>
                  <a:srgbClr val="13409F"/>
                </a:solidFill>
              </a:rPr>
              <a:t>5335-004</a:t>
            </a:r>
            <a:endParaRPr lang="en-US" dirty="0">
              <a:solidFill>
                <a:srgbClr val="13409F"/>
              </a:solidFill>
            </a:endParaRPr>
          </a:p>
          <a:p>
            <a:pPr>
              <a:lnSpc>
                <a:spcPct val="80000"/>
              </a:lnSpc>
            </a:pPr>
            <a:endParaRPr lang="en-US" b="1" dirty="0">
              <a:solidFill>
                <a:schemeClr val="tx1">
                  <a:lumMod val="75000"/>
                  <a:lumOff val="25000"/>
                </a:schemeClr>
              </a:solidFill>
              <a:latin typeface="Arial"/>
            </a:endParaRPr>
          </a:p>
        </p:txBody>
      </p:sp>
      <p:sp>
        <p:nvSpPr>
          <p:cNvPr id="4" name="TextBox 3"/>
          <p:cNvSpPr txBox="1"/>
          <p:nvPr/>
        </p:nvSpPr>
        <p:spPr>
          <a:xfrm>
            <a:off x="483987" y="5920388"/>
            <a:ext cx="6000110" cy="271869"/>
          </a:xfrm>
          <a:prstGeom prst="rect">
            <a:avLst/>
          </a:prstGeom>
          <a:noFill/>
        </p:spPr>
        <p:txBody>
          <a:bodyPr wrap="square" rtlCol="0">
            <a:spAutoFit/>
          </a:bodyPr>
          <a:lstStyle/>
          <a:p>
            <a:pPr>
              <a:lnSpc>
                <a:spcPct val="80000"/>
              </a:lnSpc>
            </a:pPr>
            <a:r>
              <a:rPr lang="en-US" sz="1400" dirty="0">
                <a:solidFill>
                  <a:schemeClr val="tx1">
                    <a:lumMod val="75000"/>
                    <a:lumOff val="25000"/>
                  </a:schemeClr>
                </a:solidFill>
                <a:latin typeface="Arial"/>
              </a:rPr>
              <a:t>FALL 2021</a:t>
            </a:r>
          </a:p>
        </p:txBody>
      </p:sp>
      <p:sp>
        <p:nvSpPr>
          <p:cNvPr id="6" name="TextBox 5"/>
          <p:cNvSpPr txBox="1"/>
          <p:nvPr/>
        </p:nvSpPr>
        <p:spPr>
          <a:xfrm>
            <a:off x="483987" y="4444865"/>
            <a:ext cx="5325993" cy="840230"/>
          </a:xfrm>
          <a:prstGeom prst="rect">
            <a:avLst/>
          </a:prstGeom>
          <a:noFill/>
        </p:spPr>
        <p:txBody>
          <a:bodyPr wrap="square" rtlCol="0">
            <a:spAutoFit/>
          </a:bodyPr>
          <a:lstStyle/>
          <a:p>
            <a:pPr>
              <a:lnSpc>
                <a:spcPct val="90000"/>
              </a:lnSpc>
            </a:pPr>
            <a:r>
              <a:rPr lang="en-US" dirty="0" smtClean="0">
                <a:solidFill>
                  <a:srgbClr val="13409F"/>
                </a:solidFill>
                <a:latin typeface="Arial"/>
              </a:rPr>
              <a:t>Jay Ashok Patel</a:t>
            </a:r>
          </a:p>
          <a:p>
            <a:pPr>
              <a:lnSpc>
                <a:spcPct val="90000"/>
              </a:lnSpc>
            </a:pPr>
            <a:r>
              <a:rPr lang="en-US" dirty="0" smtClean="0">
                <a:solidFill>
                  <a:srgbClr val="13409F"/>
                </a:solidFill>
                <a:latin typeface="Arial"/>
              </a:rPr>
              <a:t>Hima Girishbhai</a:t>
            </a:r>
            <a:r>
              <a:rPr lang="en-US" dirty="0">
                <a:solidFill>
                  <a:srgbClr val="13409F"/>
                </a:solidFill>
                <a:latin typeface="Arial"/>
              </a:rPr>
              <a:t> </a:t>
            </a:r>
            <a:r>
              <a:rPr lang="en-US" dirty="0" smtClean="0">
                <a:solidFill>
                  <a:srgbClr val="13409F"/>
                </a:solidFill>
                <a:latin typeface="Arial"/>
              </a:rPr>
              <a:t>Kansodariya</a:t>
            </a:r>
          </a:p>
          <a:p>
            <a:pPr>
              <a:lnSpc>
                <a:spcPct val="90000"/>
              </a:lnSpc>
            </a:pPr>
            <a:r>
              <a:rPr lang="en-US" dirty="0" smtClean="0">
                <a:solidFill>
                  <a:srgbClr val="13409F"/>
                </a:solidFill>
                <a:latin typeface="Arial"/>
              </a:rPr>
              <a:t>Heer Chirag Patel</a:t>
            </a:r>
            <a:endParaRPr lang="en-US" dirty="0">
              <a:solidFill>
                <a:srgbClr val="13409F"/>
              </a:solidFill>
              <a:latin typeface="Arial"/>
            </a:endParaRPr>
          </a:p>
        </p:txBody>
      </p:sp>
      <p:cxnSp>
        <p:nvCxnSpPr>
          <p:cNvPr id="8" name="Straight Connector 7"/>
          <p:cNvCxnSpPr/>
          <p:nvPr/>
        </p:nvCxnSpPr>
        <p:spPr>
          <a:xfrm>
            <a:off x="567813" y="5363660"/>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4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479680"/>
            <a:ext cx="6565569" cy="1448276"/>
          </a:xfrm>
        </p:spPr>
        <p:txBody>
          <a:bodyPr>
            <a:normAutofit/>
          </a:bodyPr>
          <a:lstStyle/>
          <a:p>
            <a:pPr marL="342900" indent="-342900">
              <a:buFont typeface="Arial" panose="020B0604020202020204" pitchFamily="34" charset="0"/>
              <a:buChar char="•"/>
            </a:pPr>
            <a:r>
              <a:rPr lang="en-US" sz="1800" dirty="0" smtClean="0"/>
              <a:t>After Registration user can Login In using their credentials.</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We have Role based login i.e. Student can login as Student only, similarly for Admin, Advisor and Professor.</a:t>
            </a:r>
            <a:endParaRPr lang="en-US" sz="1800" dirty="0"/>
          </a:p>
          <a:p>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Login </a:t>
            </a:r>
            <a:r>
              <a:rPr lang="en-US" dirty="0">
                <a:solidFill>
                  <a:srgbClr val="376092"/>
                </a:solidFill>
              </a:rPr>
              <a:t>Landing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2927955"/>
            <a:ext cx="8621486" cy="3304894"/>
          </a:xfrm>
          <a:prstGeom prst="rect">
            <a:avLst/>
          </a:prstGeom>
        </p:spPr>
      </p:pic>
    </p:spTree>
    <p:extLst>
      <p:ext uri="{BB962C8B-B14F-4D97-AF65-F5344CB8AC3E}">
        <p14:creationId xmlns:p14="http://schemas.microsoft.com/office/powerpoint/2010/main" val="231861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1838"/>
            <a:ext cx="8229600" cy="1143004"/>
          </a:xfrm>
        </p:spPr>
        <p:txBody>
          <a:bodyPr>
            <a:normAutofit/>
          </a:bodyPr>
          <a:lstStyle/>
          <a:p>
            <a:r>
              <a:rPr lang="en-US" dirty="0" smtClean="0"/>
              <a:t>PROJECT</a:t>
            </a:r>
            <a:endParaRPr lang="en-US" dirty="0"/>
          </a:p>
        </p:txBody>
      </p:sp>
      <p:sp>
        <p:nvSpPr>
          <p:cNvPr id="3" name="Title 1"/>
          <p:cNvSpPr txBox="1">
            <a:spLocks/>
          </p:cNvSpPr>
          <p:nvPr/>
        </p:nvSpPr>
        <p:spPr>
          <a:xfrm>
            <a:off x="460459" y="3230087"/>
            <a:ext cx="8229600" cy="7322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endParaRPr lang="en-US" sz="2800" b="0" dirty="0">
              <a:solidFill>
                <a:srgbClr val="13409F"/>
              </a:solidFill>
            </a:endParaRPr>
          </a:p>
        </p:txBody>
      </p:sp>
      <p:sp>
        <p:nvSpPr>
          <p:cNvPr id="5" name="TextBox 4">
            <a:extLst>
              <a:ext uri="{FF2B5EF4-FFF2-40B4-BE49-F238E27FC236}">
                <a16:creationId xmlns:a16="http://schemas.microsoft.com/office/drawing/2014/main" id="{288C6485-44B0-8D4B-AF40-1C1859F0842A}"/>
              </a:ext>
            </a:extLst>
          </p:cNvPr>
          <p:cNvSpPr txBox="1"/>
          <p:nvPr/>
        </p:nvSpPr>
        <p:spPr>
          <a:xfrm>
            <a:off x="1289215" y="3777652"/>
            <a:ext cx="6565569" cy="369332"/>
          </a:xfrm>
          <a:prstGeom prst="rect">
            <a:avLst/>
          </a:prstGeom>
          <a:noFill/>
        </p:spPr>
        <p:txBody>
          <a:bodyPr wrap="square" rtlCol="0">
            <a:spAutoFit/>
          </a:bodyPr>
          <a:lstStyle/>
          <a:p>
            <a:pPr algn="ctr"/>
            <a:r>
              <a:rPr lang="en-US" dirty="0">
                <a:solidFill>
                  <a:srgbClr val="376092"/>
                </a:solidFill>
              </a:rPr>
              <a:t>Pages after Login</a:t>
            </a:r>
          </a:p>
        </p:txBody>
      </p:sp>
    </p:spTree>
    <p:extLst>
      <p:ext uri="{BB962C8B-B14F-4D97-AF65-F5344CB8AC3E}">
        <p14:creationId xmlns:p14="http://schemas.microsoft.com/office/powerpoint/2010/main" val="265489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371601"/>
            <a:ext cx="6565569" cy="1922106"/>
          </a:xfrm>
        </p:spPr>
        <p:txBody>
          <a:bodyPr>
            <a:normAutofit/>
          </a:bodyPr>
          <a:lstStyle/>
          <a:p>
            <a:pPr marL="342900" indent="-342900">
              <a:buFont typeface="Arial" panose="020B0604020202020204" pitchFamily="34" charset="0"/>
              <a:buChar char="•"/>
            </a:pPr>
            <a:r>
              <a:rPr lang="en-US" sz="1800" dirty="0" smtClean="0"/>
              <a:t>After Login in as Admin, </a:t>
            </a:r>
            <a:r>
              <a:rPr lang="en-US" sz="1800" dirty="0"/>
              <a:t>manages all the users </a:t>
            </a:r>
            <a:r>
              <a:rPr lang="en-US" sz="1800" dirty="0" smtClean="0"/>
              <a:t>i.e. </a:t>
            </a:r>
            <a:r>
              <a:rPr lang="en-US" sz="1800" dirty="0"/>
              <a:t>Students</a:t>
            </a:r>
            <a:r>
              <a:rPr lang="en-US" sz="1800" dirty="0" smtClean="0"/>
              <a:t>, Professors </a:t>
            </a:r>
            <a:r>
              <a:rPr lang="en-US" sz="1800" dirty="0"/>
              <a:t>and Advisors.</a:t>
            </a:r>
          </a:p>
          <a:p>
            <a:pPr marL="342900" indent="-342900">
              <a:buFont typeface="Arial" panose="020B0604020202020204" pitchFamily="34" charset="0"/>
              <a:buChar char="•"/>
            </a:pPr>
            <a:r>
              <a:rPr lang="en-US" sz="1800" dirty="0" smtClean="0"/>
              <a:t>Admin </a:t>
            </a:r>
            <a:r>
              <a:rPr lang="en-US" sz="1800" dirty="0"/>
              <a:t>has access to all the data and can edit/update all the </a:t>
            </a:r>
            <a:r>
              <a:rPr lang="en-US" sz="1800" dirty="0" smtClean="0"/>
              <a:t>data.</a:t>
            </a:r>
          </a:p>
          <a:p>
            <a:pPr marL="342900" indent="-342900">
              <a:buFont typeface="Arial" panose="020B0604020202020204" pitchFamily="34" charset="0"/>
              <a:buChar char="•"/>
            </a:pPr>
            <a:r>
              <a:rPr lang="en-US" sz="1800" dirty="0" smtClean="0"/>
              <a:t>We have used Function based components and merged header, footer and navigation bar.</a:t>
            </a:r>
          </a:p>
          <a:p>
            <a:pPr marL="342900" indent="-342900">
              <a:buFont typeface="Arial" panose="020B0604020202020204" pitchFamily="34" charset="0"/>
              <a:buChar char="•"/>
            </a:pPr>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Admin Page</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971" y="3293707"/>
            <a:ext cx="5053997" cy="2841486"/>
          </a:xfrm>
          <a:prstGeom prst="rect">
            <a:avLst/>
          </a:prstGeom>
        </p:spPr>
      </p:pic>
    </p:spTree>
    <p:extLst>
      <p:ext uri="{BB962C8B-B14F-4D97-AF65-F5344CB8AC3E}">
        <p14:creationId xmlns:p14="http://schemas.microsoft.com/office/powerpoint/2010/main" val="109563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5" y="1294925"/>
            <a:ext cx="6565569" cy="1961460"/>
          </a:xfrm>
        </p:spPr>
        <p:txBody>
          <a:bodyPr>
            <a:normAutofit/>
          </a:bodyPr>
          <a:lstStyle/>
          <a:p>
            <a:pPr marL="342900" indent="-342900">
              <a:buFont typeface="Arial" panose="020B0604020202020204" pitchFamily="34" charset="0"/>
              <a:buChar char="•"/>
            </a:pPr>
            <a:r>
              <a:rPr lang="en-US" sz="1800" dirty="0"/>
              <a:t>Advisors can create new classes of a course as per requirement</a:t>
            </a:r>
            <a:r>
              <a:rPr lang="en-US" sz="1800" dirty="0" smtClean="0"/>
              <a:t>.</a:t>
            </a:r>
            <a:endParaRPr lang="en-US" sz="1800" b="1" dirty="0">
              <a:solidFill>
                <a:schemeClr val="tx1">
                  <a:lumMod val="75000"/>
                  <a:lumOff val="25000"/>
                </a:schemeClr>
              </a:solidFill>
            </a:endParaRPr>
          </a:p>
          <a:p>
            <a:pPr marL="342900" indent="-342900">
              <a:buFont typeface="Arial" panose="020B0604020202020204" pitchFamily="34" charset="0"/>
              <a:buChar char="•"/>
            </a:pPr>
            <a:r>
              <a:rPr lang="en-US" sz="1800" dirty="0"/>
              <a:t>Advisors can edit and update Student and course information</a:t>
            </a:r>
            <a:r>
              <a:rPr lang="en-US" sz="1800" dirty="0" smtClean="0"/>
              <a:t>.</a:t>
            </a:r>
            <a:endParaRPr lang="en-US" sz="1800" b="1" dirty="0">
              <a:solidFill>
                <a:schemeClr val="tx1">
                  <a:lumMod val="75000"/>
                  <a:lumOff val="25000"/>
                </a:schemeClr>
              </a:solidFill>
            </a:endParaRPr>
          </a:p>
          <a:p>
            <a:pPr marL="342900" indent="-342900">
              <a:buFont typeface="Arial" panose="020B0604020202020204" pitchFamily="34" charset="0"/>
              <a:buChar char="•"/>
            </a:pPr>
            <a:r>
              <a:rPr lang="en-US" sz="1800" dirty="0"/>
              <a:t>We have used Function based components and merged header, footer and navigation bar.</a:t>
            </a: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a:t>
            </a:r>
            <a:r>
              <a:rPr lang="en-US" dirty="0" smtClean="0">
                <a:solidFill>
                  <a:srgbClr val="376092"/>
                </a:solidFill>
              </a:rPr>
              <a:t>: Advisor Page</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659" y="3256385"/>
            <a:ext cx="4730620" cy="2659675"/>
          </a:xfrm>
          <a:prstGeom prst="rect">
            <a:avLst/>
          </a:prstGeom>
        </p:spPr>
      </p:pic>
    </p:spTree>
    <p:extLst>
      <p:ext uri="{BB962C8B-B14F-4D97-AF65-F5344CB8AC3E}">
        <p14:creationId xmlns:p14="http://schemas.microsoft.com/office/powerpoint/2010/main" val="429055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332248"/>
            <a:ext cx="6565569" cy="1644218"/>
          </a:xfrm>
        </p:spPr>
        <p:txBody>
          <a:bodyPr>
            <a:normAutofit/>
          </a:bodyPr>
          <a:lstStyle/>
          <a:p>
            <a:pPr marL="342900" indent="-342900">
              <a:buFont typeface="Arial" panose="020B0604020202020204" pitchFamily="34" charset="0"/>
              <a:buChar char="•"/>
            </a:pPr>
            <a:r>
              <a:rPr lang="en-US" sz="1800" dirty="0"/>
              <a:t>Professors can manage their classes, students and make announcements</a:t>
            </a:r>
            <a:r>
              <a:rPr lang="en-US" sz="1800" dirty="0" smtClean="0"/>
              <a:t>.</a:t>
            </a:r>
            <a:endParaRPr lang="en-US" sz="1800" b="1" dirty="0">
              <a:solidFill>
                <a:schemeClr val="tx1">
                  <a:lumMod val="75000"/>
                  <a:lumOff val="25000"/>
                </a:schemeClr>
              </a:solidFill>
            </a:endParaRPr>
          </a:p>
          <a:p>
            <a:pPr marL="342900" indent="-342900">
              <a:buFont typeface="Arial" panose="020B0604020202020204" pitchFamily="34" charset="0"/>
              <a:buChar char="•"/>
            </a:pPr>
            <a:r>
              <a:rPr lang="en-US" sz="1800" dirty="0"/>
              <a:t>Professors can manage submissions of the </a:t>
            </a:r>
            <a:r>
              <a:rPr lang="en-US" sz="1800" dirty="0" smtClean="0"/>
              <a:t>students.</a:t>
            </a:r>
            <a:endParaRPr lang="en-US" sz="1800" b="1" dirty="0">
              <a:solidFill>
                <a:schemeClr val="tx1">
                  <a:lumMod val="75000"/>
                  <a:lumOff val="25000"/>
                </a:schemeClr>
              </a:solidFill>
            </a:endParaRPr>
          </a:p>
          <a:p>
            <a:pPr marL="342900" indent="-342900">
              <a:buFont typeface="Arial" panose="020B0604020202020204" pitchFamily="34" charset="0"/>
              <a:buChar char="•"/>
            </a:pPr>
            <a:r>
              <a:rPr lang="en-US" sz="1800" dirty="0"/>
              <a:t>We have used Function based components and merged header, footer and navigation bar.</a:t>
            </a:r>
          </a:p>
          <a:p>
            <a:pPr marL="342900" indent="-342900">
              <a:buFont typeface="Arial" panose="020B0604020202020204" pitchFamily="34" charset="0"/>
              <a:buChar char="•"/>
            </a:pPr>
            <a:endParaRPr lang="en-US" b="1" dirty="0">
              <a:solidFill>
                <a:schemeClr val="tx1">
                  <a:lumMod val="75000"/>
                  <a:lumOff val="25000"/>
                </a:schemeClr>
              </a:solidFill>
            </a:endParaRPr>
          </a:p>
          <a:p>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Professor Page</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758" y="2976466"/>
            <a:ext cx="5402424" cy="3037381"/>
          </a:xfrm>
          <a:prstGeom prst="rect">
            <a:avLst/>
          </a:prstGeom>
        </p:spPr>
      </p:pic>
    </p:spTree>
    <p:extLst>
      <p:ext uri="{BB962C8B-B14F-4D97-AF65-F5344CB8AC3E}">
        <p14:creationId xmlns:p14="http://schemas.microsoft.com/office/powerpoint/2010/main" val="415778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5" y="1313585"/>
            <a:ext cx="6565569" cy="1886815"/>
          </a:xfrm>
        </p:spPr>
        <p:txBody>
          <a:bodyPr>
            <a:normAutofit/>
          </a:bodyPr>
          <a:lstStyle/>
          <a:p>
            <a:pPr marL="342900" indent="-342900">
              <a:buFont typeface="Arial" panose="020B0604020202020204" pitchFamily="34" charset="0"/>
              <a:buChar char="•"/>
            </a:pPr>
            <a:r>
              <a:rPr lang="en-US" sz="1800" dirty="0"/>
              <a:t>After Login in as student, they can view their class schedule in which they are </a:t>
            </a:r>
            <a:r>
              <a:rPr lang="en-US" sz="1800" dirty="0" smtClean="0"/>
              <a:t>enrolled</a:t>
            </a:r>
            <a:endParaRPr lang="en-US" sz="1800" b="1" dirty="0">
              <a:solidFill>
                <a:schemeClr val="tx1">
                  <a:lumMod val="75000"/>
                  <a:lumOff val="25000"/>
                </a:schemeClr>
              </a:solidFill>
            </a:endParaRPr>
          </a:p>
          <a:p>
            <a:pPr marL="342900" indent="-342900">
              <a:buFont typeface="Arial" panose="020B0604020202020204" pitchFamily="34" charset="0"/>
              <a:buChar char="•"/>
            </a:pPr>
            <a:r>
              <a:rPr lang="en-US" sz="1800" dirty="0"/>
              <a:t>They can manage their profile and register their image as well as sound of how their names are pronounced</a:t>
            </a:r>
            <a:r>
              <a:rPr lang="en-US" sz="1800" dirty="0" smtClean="0"/>
              <a:t>.</a:t>
            </a:r>
            <a:endParaRPr lang="en-US" sz="1800" b="1" dirty="0" smtClean="0">
              <a:solidFill>
                <a:schemeClr val="tx1">
                  <a:lumMod val="75000"/>
                  <a:lumOff val="25000"/>
                </a:schemeClr>
              </a:solidFill>
            </a:endParaRPr>
          </a:p>
          <a:p>
            <a:pPr marL="342900" indent="-342900">
              <a:buFont typeface="Arial" panose="020B0604020202020204" pitchFamily="34" charset="0"/>
              <a:buChar char="•"/>
            </a:pPr>
            <a:r>
              <a:rPr lang="en-US" sz="1800" dirty="0"/>
              <a:t>We have used Function based components and merged header, footer and navigation bar.</a:t>
            </a:r>
          </a:p>
          <a:p>
            <a:pPr marL="342900" indent="-342900">
              <a:buFont typeface="Arial" panose="020B0604020202020204" pitchFamily="34" charset="0"/>
              <a:buChar char="•"/>
            </a:pPr>
            <a:endParaRPr lang="en-US" sz="1800"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Student Page</a:t>
            </a:r>
            <a:endParaRPr lang="en-US" dirty="0">
              <a:solidFill>
                <a:srgbClr val="37609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0" y="3200399"/>
            <a:ext cx="4978598" cy="2799095"/>
          </a:xfrm>
          <a:prstGeom prst="rect">
            <a:avLst/>
          </a:prstGeom>
        </p:spPr>
      </p:pic>
    </p:spTree>
    <p:extLst>
      <p:ext uri="{BB962C8B-B14F-4D97-AF65-F5344CB8AC3E}">
        <p14:creationId xmlns:p14="http://schemas.microsoft.com/office/powerpoint/2010/main" val="215042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1838"/>
            <a:ext cx="8229600" cy="1143004"/>
          </a:xfrm>
        </p:spPr>
        <p:txBody>
          <a:bodyPr>
            <a:normAutofit/>
          </a:bodyPr>
          <a:lstStyle/>
          <a:p>
            <a:r>
              <a:rPr lang="en-US" dirty="0" smtClean="0"/>
              <a:t>PROJECT</a:t>
            </a:r>
            <a:endParaRPr lang="en-US" dirty="0"/>
          </a:p>
        </p:txBody>
      </p:sp>
      <p:sp>
        <p:nvSpPr>
          <p:cNvPr id="3" name="Title 1"/>
          <p:cNvSpPr txBox="1">
            <a:spLocks/>
          </p:cNvSpPr>
          <p:nvPr/>
        </p:nvSpPr>
        <p:spPr>
          <a:xfrm>
            <a:off x="460459" y="3230087"/>
            <a:ext cx="8229600" cy="7322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endParaRPr lang="en-US" sz="2800" b="0" dirty="0">
              <a:solidFill>
                <a:srgbClr val="13409F"/>
              </a:solidFill>
            </a:endParaRPr>
          </a:p>
        </p:txBody>
      </p:sp>
      <p:sp>
        <p:nvSpPr>
          <p:cNvPr id="5" name="TextBox 4">
            <a:extLst>
              <a:ext uri="{FF2B5EF4-FFF2-40B4-BE49-F238E27FC236}">
                <a16:creationId xmlns:a16="http://schemas.microsoft.com/office/drawing/2014/main" id="{288C6485-44B0-8D4B-AF40-1C1859F0842A}"/>
              </a:ext>
            </a:extLst>
          </p:cNvPr>
          <p:cNvSpPr txBox="1"/>
          <p:nvPr/>
        </p:nvSpPr>
        <p:spPr>
          <a:xfrm>
            <a:off x="1289215" y="3777652"/>
            <a:ext cx="6565569" cy="369332"/>
          </a:xfrm>
          <a:prstGeom prst="rect">
            <a:avLst/>
          </a:prstGeom>
          <a:noFill/>
        </p:spPr>
        <p:txBody>
          <a:bodyPr wrap="square" rtlCol="0">
            <a:spAutoFit/>
          </a:bodyPr>
          <a:lstStyle/>
          <a:p>
            <a:pPr algn="ctr"/>
            <a:r>
              <a:rPr lang="en-US" dirty="0">
                <a:solidFill>
                  <a:srgbClr val="376092"/>
                </a:solidFill>
              </a:rPr>
              <a:t>Node/ Chat</a:t>
            </a:r>
          </a:p>
        </p:txBody>
      </p:sp>
    </p:spTree>
    <p:extLst>
      <p:ext uri="{BB962C8B-B14F-4D97-AF65-F5344CB8AC3E}">
        <p14:creationId xmlns:p14="http://schemas.microsoft.com/office/powerpoint/2010/main" val="72415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322915"/>
            <a:ext cx="6565569" cy="1401623"/>
          </a:xfrm>
        </p:spPr>
        <p:txBody>
          <a:bodyPr>
            <a:normAutofit/>
          </a:bodyPr>
          <a:lstStyle/>
          <a:p>
            <a:pPr marL="342900" indent="-342900">
              <a:buFont typeface="Arial" panose="020B0604020202020204" pitchFamily="34" charset="0"/>
              <a:buChar char="•"/>
            </a:pPr>
            <a:r>
              <a:rPr lang="en-US" sz="1900" dirty="0" smtClean="0"/>
              <a:t>Students can chat </a:t>
            </a:r>
            <a:r>
              <a:rPr lang="en-US" sz="1900" dirty="0" smtClean="0"/>
              <a:t>with Professors if they have any doubts or questions.</a:t>
            </a:r>
            <a:r>
              <a:rPr lang="en-US" sz="1900" b="1" dirty="0" smtClean="0"/>
              <a:t> </a:t>
            </a:r>
            <a:endParaRPr lang="en-US" sz="1900" b="1" dirty="0"/>
          </a:p>
          <a:p>
            <a:pPr marL="342900" indent="-342900">
              <a:buFont typeface="Arial" panose="020B0604020202020204" pitchFamily="34" charset="0"/>
              <a:buChar char="•"/>
            </a:pPr>
            <a:r>
              <a:rPr lang="en-US" sz="1900" dirty="0"/>
              <a:t>We have used Function based components and merged header, footer and navigation bar.</a:t>
            </a:r>
          </a:p>
          <a:p>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Chat</a:t>
            </a:r>
            <a:endParaRPr lang="en-US" dirty="0">
              <a:solidFill>
                <a:srgbClr val="376092"/>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060" t="8004" r="14184" b="5283"/>
          <a:stretch/>
        </p:blipFill>
        <p:spPr>
          <a:xfrm>
            <a:off x="438539" y="2724539"/>
            <a:ext cx="3122069" cy="209305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129" b="7386"/>
          <a:stretch/>
        </p:blipFill>
        <p:spPr>
          <a:xfrm>
            <a:off x="4806157" y="2659224"/>
            <a:ext cx="4284147" cy="217403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8313" b="5358"/>
          <a:stretch/>
        </p:blipFill>
        <p:spPr>
          <a:xfrm>
            <a:off x="2116597" y="4377025"/>
            <a:ext cx="3938969" cy="1792542"/>
          </a:xfrm>
          <a:prstGeom prst="rect">
            <a:avLst/>
          </a:prstGeom>
        </p:spPr>
      </p:pic>
    </p:spTree>
    <p:extLst>
      <p:ext uri="{BB962C8B-B14F-4D97-AF65-F5344CB8AC3E}">
        <p14:creationId xmlns:p14="http://schemas.microsoft.com/office/powerpoint/2010/main" val="31639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892083"/>
            <a:ext cx="6565569" cy="3906031"/>
          </a:xfrm>
        </p:spPr>
        <p:txBody>
          <a:bodyPr>
            <a:normAutofit/>
          </a:bodyPr>
          <a:lstStyle/>
          <a:p>
            <a:pPr marL="342900" indent="-342900">
              <a:buFont typeface="Arial" panose="020B0604020202020204" pitchFamily="34" charset="0"/>
              <a:buChar char="•"/>
            </a:pPr>
            <a:r>
              <a:rPr lang="en-US" dirty="0" smtClean="0">
                <a:solidFill>
                  <a:schemeClr val="tx1">
                    <a:lumMod val="75000"/>
                    <a:lumOff val="25000"/>
                  </a:schemeClr>
                </a:solidFill>
              </a:rPr>
              <a:t>Converting React components into </a:t>
            </a:r>
            <a:r>
              <a:rPr lang="en-US" dirty="0" err="1" smtClean="0">
                <a:solidFill>
                  <a:schemeClr val="tx1">
                    <a:lumMod val="75000"/>
                    <a:lumOff val="25000"/>
                  </a:schemeClr>
                </a:solidFill>
              </a:rPr>
              <a:t>Laravel</a:t>
            </a:r>
            <a:r>
              <a:rPr lang="en-US" dirty="0" smtClean="0">
                <a:solidFill>
                  <a:schemeClr val="tx1">
                    <a:lumMod val="75000"/>
                    <a:lumOff val="25000"/>
                  </a:schemeClr>
                </a:solidFill>
              </a:rPr>
              <a:t> in the Final Phase.</a:t>
            </a:r>
            <a:endParaRPr lang="en-US" dirty="0">
              <a:solidFill>
                <a:schemeClr val="tx1">
                  <a:lumMod val="75000"/>
                  <a:lumOff val="25000"/>
                </a:schemeClr>
              </a:solidFill>
            </a:endParaRPr>
          </a:p>
          <a:p>
            <a:pPr marL="342900" indent="-342900">
              <a:buFont typeface="Arial" panose="020B0604020202020204" pitchFamily="34" charset="0"/>
              <a:buChar char="•"/>
            </a:pPr>
            <a:r>
              <a:rPr lang="en-US" dirty="0" smtClean="0">
                <a:solidFill>
                  <a:schemeClr val="tx1">
                    <a:lumMod val="75000"/>
                    <a:lumOff val="25000"/>
                  </a:schemeClr>
                </a:solidFill>
              </a:rPr>
              <a:t>Learning new frameworks in the last phases in given time constraint.</a:t>
            </a:r>
            <a:endParaRPr lang="en-US" dirty="0">
              <a:solidFill>
                <a:schemeClr val="tx1">
                  <a:lumMod val="75000"/>
                  <a:lumOff val="25000"/>
                </a:schemeClr>
              </a:solidFill>
            </a:endParaRPr>
          </a:p>
          <a:p>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Challenges faced</a:t>
            </a:r>
          </a:p>
        </p:txBody>
      </p:sp>
    </p:spTree>
    <p:extLst>
      <p:ext uri="{BB962C8B-B14F-4D97-AF65-F5344CB8AC3E}">
        <p14:creationId xmlns:p14="http://schemas.microsoft.com/office/powerpoint/2010/main" val="205316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892083"/>
            <a:ext cx="6565569" cy="3906031"/>
          </a:xfrm>
        </p:spPr>
        <p:txBody>
          <a:bodyPr>
            <a:normAutofit/>
          </a:bodyPr>
          <a:lstStyle/>
          <a:p>
            <a:pPr marL="342900" indent="-342900">
              <a:buFont typeface="Arial" panose="020B0604020202020204" pitchFamily="34" charset="0"/>
              <a:buChar char="•"/>
            </a:pPr>
            <a:r>
              <a:rPr lang="en-US" dirty="0">
                <a:solidFill>
                  <a:schemeClr val="tx1">
                    <a:lumMod val="75000"/>
                    <a:lumOff val="25000"/>
                  </a:schemeClr>
                </a:solidFill>
              </a:rPr>
              <a:t>List any creative functionality you may have included</a:t>
            </a:r>
          </a:p>
          <a:p>
            <a:pPr marL="342900" indent="-342900">
              <a:buFont typeface="Arial" panose="020B0604020202020204" pitchFamily="34" charset="0"/>
              <a:buChar char="•"/>
            </a:pPr>
            <a:endParaRPr lang="en-US" dirty="0">
              <a:solidFill>
                <a:schemeClr val="tx1">
                  <a:lumMod val="75000"/>
                  <a:lumOff val="25000"/>
                </a:schemeClr>
              </a:solidFill>
            </a:endParaRPr>
          </a:p>
          <a:p>
            <a:pPr marL="342900" indent="-342900">
              <a:buFont typeface="Arial" panose="020B0604020202020204" pitchFamily="34" charset="0"/>
              <a:buChar char="•"/>
            </a:pPr>
            <a:r>
              <a:rPr lang="en-US" dirty="0">
                <a:solidFill>
                  <a:schemeClr val="tx1">
                    <a:lumMod val="75000"/>
                    <a:lumOff val="25000"/>
                  </a:schemeClr>
                </a:solidFill>
              </a:rPr>
              <a:t>How they were implemented; explain very briefly about the details</a:t>
            </a:r>
          </a:p>
          <a:p>
            <a:endParaRPr lang="en-US" dirty="0">
              <a:solidFill>
                <a:schemeClr val="tx1">
                  <a:lumMod val="75000"/>
                  <a:lumOff val="25000"/>
                </a:schemeClr>
              </a:solidFill>
            </a:endParaRPr>
          </a:p>
          <a:p>
            <a:pPr marL="342900" indent="-342900">
              <a:buFont typeface="Arial" panose="020B0604020202020204" pitchFamily="34" charset="0"/>
              <a:buChar char="•"/>
            </a:pPr>
            <a:r>
              <a:rPr lang="en-US" dirty="0">
                <a:solidFill>
                  <a:schemeClr val="tx1">
                    <a:lumMod val="75000"/>
                    <a:lumOff val="25000"/>
                  </a:schemeClr>
                </a:solidFill>
              </a:rPr>
              <a:t>Pictures of code will serve as a plus, with markings and explanation</a:t>
            </a: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Creative functionalities</a:t>
            </a:r>
          </a:p>
        </p:txBody>
      </p:sp>
    </p:spTree>
    <p:extLst>
      <p:ext uri="{BB962C8B-B14F-4D97-AF65-F5344CB8AC3E}">
        <p14:creationId xmlns:p14="http://schemas.microsoft.com/office/powerpoint/2010/main" val="63603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41838"/>
            <a:ext cx="8229600" cy="1143004"/>
          </a:xfrm>
        </p:spPr>
        <p:txBody>
          <a:bodyPr>
            <a:normAutofit/>
          </a:bodyPr>
          <a:lstStyle/>
          <a:p>
            <a:r>
              <a:rPr lang="en-US" dirty="0" smtClean="0"/>
              <a:t>PROJECT</a:t>
            </a:r>
            <a:endParaRPr lang="en-US" dirty="0"/>
          </a:p>
        </p:txBody>
      </p:sp>
      <p:sp>
        <p:nvSpPr>
          <p:cNvPr id="3" name="Title 1"/>
          <p:cNvSpPr txBox="1">
            <a:spLocks/>
          </p:cNvSpPr>
          <p:nvPr/>
        </p:nvSpPr>
        <p:spPr>
          <a:xfrm>
            <a:off x="460459" y="3230087"/>
            <a:ext cx="8229600" cy="7322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endParaRPr lang="en-US" sz="2800" b="0" dirty="0">
              <a:solidFill>
                <a:srgbClr val="13409F"/>
              </a:solidFill>
            </a:endParaRPr>
          </a:p>
        </p:txBody>
      </p:sp>
      <p:sp>
        <p:nvSpPr>
          <p:cNvPr id="5" name="TextBox 4">
            <a:extLst>
              <a:ext uri="{FF2B5EF4-FFF2-40B4-BE49-F238E27FC236}">
                <a16:creationId xmlns:a16="http://schemas.microsoft.com/office/drawing/2014/main" id="{288C6485-44B0-8D4B-AF40-1C1859F0842A}"/>
              </a:ext>
            </a:extLst>
          </p:cNvPr>
          <p:cNvSpPr txBox="1"/>
          <p:nvPr/>
        </p:nvSpPr>
        <p:spPr>
          <a:xfrm>
            <a:off x="1289215" y="3777652"/>
            <a:ext cx="6565569" cy="369332"/>
          </a:xfrm>
          <a:prstGeom prst="rect">
            <a:avLst/>
          </a:prstGeom>
          <a:noFill/>
        </p:spPr>
        <p:txBody>
          <a:bodyPr wrap="square" rtlCol="0">
            <a:spAutoFit/>
          </a:bodyPr>
          <a:lstStyle/>
          <a:p>
            <a:pPr algn="ctr"/>
            <a:r>
              <a:rPr lang="en-US" dirty="0">
                <a:solidFill>
                  <a:srgbClr val="376092"/>
                </a:solidFill>
              </a:rPr>
              <a:t>Pages before Login</a:t>
            </a:r>
          </a:p>
        </p:txBody>
      </p:sp>
    </p:spTree>
    <p:extLst>
      <p:ext uri="{BB962C8B-B14F-4D97-AF65-F5344CB8AC3E}">
        <p14:creationId xmlns:p14="http://schemas.microsoft.com/office/powerpoint/2010/main" val="345221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892083"/>
            <a:ext cx="6565569" cy="3906031"/>
          </a:xfrm>
        </p:spPr>
        <p:txBody>
          <a:bodyPr>
            <a:normAutofit/>
          </a:bodyPr>
          <a:lstStyle/>
          <a:p>
            <a:pPr marL="342900" indent="-342900">
              <a:buFont typeface="Arial" panose="020B0604020202020204" pitchFamily="34" charset="0"/>
              <a:buChar char="•"/>
            </a:pPr>
            <a:r>
              <a:rPr lang="en-US" dirty="0" smtClean="0">
                <a:solidFill>
                  <a:schemeClr val="tx1">
                    <a:lumMod val="75000"/>
                    <a:lumOff val="25000"/>
                  </a:schemeClr>
                </a:solidFill>
              </a:rPr>
              <a:t>Overall look and feel of the website can be improved. </a:t>
            </a:r>
            <a:endParaRPr lang="en-US" dirty="0">
              <a:solidFill>
                <a:schemeClr val="tx1">
                  <a:lumMod val="75000"/>
                  <a:lumOff val="25000"/>
                </a:schemeClr>
              </a:solidFill>
            </a:endParaRPr>
          </a:p>
          <a:p>
            <a:pPr marL="342900" indent="-342900">
              <a:buFont typeface="Arial" panose="020B0604020202020204" pitchFamily="34" charset="0"/>
              <a:buChar char="•"/>
            </a:pPr>
            <a:endParaRPr lang="en-US" dirty="0" smtClean="0">
              <a:solidFill>
                <a:schemeClr val="tx1">
                  <a:lumMod val="75000"/>
                  <a:lumOff val="25000"/>
                </a:schemeClr>
              </a:solidFill>
            </a:endParaRPr>
          </a:p>
          <a:p>
            <a:pPr marL="342900" indent="-342900">
              <a:buFont typeface="Arial" panose="020B0604020202020204" pitchFamily="34" charset="0"/>
              <a:buChar char="•"/>
            </a:pPr>
            <a:r>
              <a:rPr lang="en-US" dirty="0" smtClean="0">
                <a:solidFill>
                  <a:schemeClr val="tx1">
                    <a:lumMod val="75000"/>
                    <a:lumOff val="25000"/>
                  </a:schemeClr>
                </a:solidFill>
              </a:rPr>
              <a:t>We could have used Bootstrap in the last phases to improve UI of our website.</a:t>
            </a:r>
            <a:endParaRPr lang="en-US" dirty="0">
              <a:solidFill>
                <a:schemeClr val="tx1">
                  <a:lumMod val="75000"/>
                  <a:lumOff val="25000"/>
                </a:schemeClr>
              </a:solidFill>
            </a:endParaRPr>
          </a:p>
          <a:p>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Improvement</a:t>
            </a:r>
          </a:p>
        </p:txBody>
      </p:sp>
    </p:spTree>
    <p:extLst>
      <p:ext uri="{BB962C8B-B14F-4D97-AF65-F5344CB8AC3E}">
        <p14:creationId xmlns:p14="http://schemas.microsoft.com/office/powerpoint/2010/main" val="429346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892083"/>
            <a:ext cx="6565569" cy="3906031"/>
          </a:xfrm>
        </p:spPr>
        <p:txBody>
          <a:bodyPr>
            <a:normAutofit/>
          </a:bodyPr>
          <a:lstStyle/>
          <a:p>
            <a:pPr marL="342900" indent="-342900">
              <a:buFont typeface="Arial" panose="020B0604020202020204" pitchFamily="34" charset="0"/>
              <a:buChar char="•"/>
            </a:pPr>
            <a:r>
              <a:rPr lang="en-US" dirty="0" smtClean="0">
                <a:solidFill>
                  <a:schemeClr val="tx1">
                    <a:lumMod val="75000"/>
                    <a:lumOff val="25000"/>
                  </a:schemeClr>
                </a:solidFill>
              </a:rPr>
              <a:t>We are planning to give Professors access to create classes online in which the Students can join in.</a:t>
            </a:r>
          </a:p>
          <a:p>
            <a:r>
              <a:rPr lang="en-US" b="1" dirty="0" smtClean="0">
                <a:solidFill>
                  <a:schemeClr val="tx1">
                    <a:lumMod val="75000"/>
                    <a:lumOff val="25000"/>
                  </a:schemeClr>
                </a:solidFill>
              </a:rPr>
              <a:t> </a:t>
            </a: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Future Addition to your Portfolio</a:t>
            </a:r>
          </a:p>
        </p:txBody>
      </p:sp>
    </p:spTree>
    <p:extLst>
      <p:ext uri="{BB962C8B-B14F-4D97-AF65-F5344CB8AC3E}">
        <p14:creationId xmlns:p14="http://schemas.microsoft.com/office/powerpoint/2010/main" val="398048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769-325B-0644-BA80-F9B67E32947F}"/>
              </a:ext>
            </a:extLst>
          </p:cNvPr>
          <p:cNvSpPr>
            <a:spLocks noGrp="1"/>
          </p:cNvSpPr>
          <p:nvPr>
            <p:ph type="title"/>
          </p:nvPr>
        </p:nvSpPr>
        <p:spPr>
          <a:xfrm>
            <a:off x="530772" y="3687163"/>
            <a:ext cx="8229600" cy="1143004"/>
          </a:xfrm>
        </p:spPr>
        <p:txBody>
          <a:bodyPr>
            <a:normAutofit/>
          </a:bodyPr>
          <a:lstStyle/>
          <a:p>
            <a:r>
              <a:rPr lang="en-US" dirty="0"/>
              <a:t>Thank You</a:t>
            </a:r>
          </a:p>
        </p:txBody>
      </p:sp>
    </p:spTree>
    <p:extLst>
      <p:ext uri="{BB962C8B-B14F-4D97-AF65-F5344CB8AC3E}">
        <p14:creationId xmlns:p14="http://schemas.microsoft.com/office/powerpoint/2010/main" val="32946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989045"/>
            <a:ext cx="6565569" cy="4809069"/>
          </a:xfrm>
        </p:spPr>
        <p:txBody>
          <a:bodyPr>
            <a:normAutofit fontScale="92500" lnSpcReduction="10000"/>
          </a:bodyPr>
          <a:lstStyle/>
          <a:p>
            <a:pPr marL="342900" indent="-342900">
              <a:buFont typeface="Arial" panose="020B0604020202020204" pitchFamily="34" charset="0"/>
              <a:buChar char="•"/>
            </a:pPr>
            <a:r>
              <a:rPr lang="en-US" sz="1700" dirty="0" smtClean="0"/>
              <a:t>Say </a:t>
            </a:r>
            <a:r>
              <a:rPr lang="en-US" sz="1700" dirty="0"/>
              <a:t>It Right is a website about identity, the main purpose of the website is to store how the users name are pronounced, by accessing these records Students and Professor can know how to pronounce the names of all the Students in their respective classes</a:t>
            </a:r>
            <a:r>
              <a:rPr lang="en-US" sz="1700" dirty="0" smtClean="0"/>
              <a:t>.</a:t>
            </a:r>
          </a:p>
          <a:p>
            <a:endParaRPr lang="en-US" sz="1700" dirty="0"/>
          </a:p>
          <a:p>
            <a:pPr marL="342900" indent="-342900">
              <a:buFont typeface="Arial" panose="020B0604020202020204" pitchFamily="34" charset="0"/>
              <a:buChar char="•"/>
            </a:pPr>
            <a:r>
              <a:rPr lang="en-US" sz="1700" dirty="0" smtClean="0"/>
              <a:t>Students can manage their courses, view their class schedule in which they are enrolled </a:t>
            </a:r>
            <a:r>
              <a:rPr lang="en-US" sz="1700" dirty="0"/>
              <a:t>and register their sound of how their names are pronounced.</a:t>
            </a:r>
          </a:p>
          <a:p>
            <a:pPr marL="342900" indent="-342900">
              <a:buFont typeface="Arial" panose="020B0604020202020204" pitchFamily="34" charset="0"/>
              <a:buChar char="•"/>
            </a:pPr>
            <a:endParaRPr lang="en-US" sz="1700" dirty="0">
              <a:solidFill>
                <a:schemeClr val="tx1">
                  <a:lumMod val="75000"/>
                  <a:lumOff val="25000"/>
                </a:schemeClr>
              </a:solidFill>
            </a:endParaRPr>
          </a:p>
          <a:p>
            <a:pPr marL="342900" indent="-342900">
              <a:buFont typeface="Arial" panose="020B0604020202020204" pitchFamily="34" charset="0"/>
              <a:buChar char="•"/>
            </a:pPr>
            <a:r>
              <a:rPr lang="en-US" sz="1700" dirty="0" smtClean="0"/>
              <a:t>Professors </a:t>
            </a:r>
            <a:r>
              <a:rPr lang="en-US" sz="1700" dirty="0"/>
              <a:t>can manage their classes, </a:t>
            </a:r>
            <a:r>
              <a:rPr lang="en-US" sz="1700" dirty="0" smtClean="0"/>
              <a:t>students, </a:t>
            </a:r>
            <a:r>
              <a:rPr lang="en-US" sz="1700" dirty="0"/>
              <a:t>make </a:t>
            </a:r>
            <a:r>
              <a:rPr lang="en-US" sz="1700" dirty="0" smtClean="0"/>
              <a:t>announcements and view students profile i.e. view student picture and their audio recording which they have uploaded.</a:t>
            </a:r>
            <a:endParaRPr lang="en-US" sz="1700" dirty="0"/>
          </a:p>
          <a:p>
            <a:pPr marL="342900" indent="-342900">
              <a:buFont typeface="Arial" panose="020B0604020202020204" pitchFamily="34" charset="0"/>
              <a:buChar char="•"/>
            </a:pPr>
            <a:endParaRPr lang="en-US" sz="1700" dirty="0" smtClean="0">
              <a:solidFill>
                <a:schemeClr val="tx1">
                  <a:lumMod val="75000"/>
                  <a:lumOff val="25000"/>
                </a:schemeClr>
              </a:solidFill>
            </a:endParaRPr>
          </a:p>
          <a:p>
            <a:pPr marL="342900" indent="-342900">
              <a:buFont typeface="Arial" panose="020B0604020202020204" pitchFamily="34" charset="0"/>
              <a:buChar char="•"/>
            </a:pPr>
            <a:r>
              <a:rPr lang="en-US" sz="1700" dirty="0" smtClean="0"/>
              <a:t>Advisors </a:t>
            </a:r>
            <a:r>
              <a:rPr lang="en-US" sz="1700" dirty="0"/>
              <a:t>can create new classes of a course as per </a:t>
            </a:r>
            <a:r>
              <a:rPr lang="en-US" sz="1700" dirty="0" smtClean="0"/>
              <a:t>requirement, </a:t>
            </a:r>
            <a:r>
              <a:rPr lang="en-US" sz="1700" dirty="0"/>
              <a:t>edit and update Student and course information</a:t>
            </a:r>
            <a:r>
              <a:rPr lang="en-US" sz="1700" dirty="0" smtClean="0"/>
              <a:t>.</a:t>
            </a:r>
          </a:p>
          <a:p>
            <a:pPr marL="342900" indent="-342900">
              <a:buFont typeface="Arial" panose="020B0604020202020204" pitchFamily="34" charset="0"/>
              <a:buChar char="•"/>
            </a:pPr>
            <a:endParaRPr lang="en-US" sz="1700" dirty="0"/>
          </a:p>
          <a:p>
            <a:pPr marL="342900" indent="-342900">
              <a:buFont typeface="Arial" panose="020B0604020202020204" pitchFamily="34" charset="0"/>
              <a:buChar char="•"/>
            </a:pPr>
            <a:r>
              <a:rPr lang="en-US" sz="1700" dirty="0" smtClean="0"/>
              <a:t>Admin </a:t>
            </a:r>
            <a:r>
              <a:rPr lang="en-US" sz="1700" dirty="0"/>
              <a:t>has access to all the data and can edit/update all the </a:t>
            </a:r>
            <a:r>
              <a:rPr lang="en-US" sz="1700" dirty="0" smtClean="0"/>
              <a:t>data and </a:t>
            </a:r>
            <a:r>
              <a:rPr lang="en-US" sz="1700" dirty="0"/>
              <a:t>manages all the users </a:t>
            </a:r>
            <a:r>
              <a:rPr lang="en-US" sz="1700" dirty="0" smtClean="0"/>
              <a:t>i.e. </a:t>
            </a:r>
            <a:r>
              <a:rPr lang="en-US" sz="1700" dirty="0"/>
              <a:t>S</a:t>
            </a:r>
            <a:r>
              <a:rPr lang="en-US" sz="1700" dirty="0" smtClean="0"/>
              <a:t>tudents, Professors </a:t>
            </a:r>
            <a:r>
              <a:rPr lang="en-US" sz="1700" dirty="0"/>
              <a:t>and Advisors</a:t>
            </a:r>
            <a:r>
              <a:rPr lang="en-US" sz="1700" dirty="0" smtClean="0"/>
              <a:t>.</a:t>
            </a:r>
            <a:r>
              <a:rPr lang="en-US" sz="1700"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700" dirty="0"/>
          </a:p>
          <a:p>
            <a:pPr marL="342900" indent="-342900">
              <a:buFont typeface="Arial" panose="020B0604020202020204" pitchFamily="34" charset="0"/>
              <a:buChar char="•"/>
            </a:pPr>
            <a:endParaRPr lang="en-US" sz="2300" b="1" dirty="0"/>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Introduction</a:t>
            </a:r>
            <a:endParaRPr lang="en-US" sz="3600" b="1" dirty="0"/>
          </a:p>
        </p:txBody>
      </p:sp>
    </p:spTree>
    <p:extLst>
      <p:ext uri="{BB962C8B-B14F-4D97-AF65-F5344CB8AC3E}">
        <p14:creationId xmlns:p14="http://schemas.microsoft.com/office/powerpoint/2010/main" val="110123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408923"/>
            <a:ext cx="6565569" cy="1315616"/>
          </a:xfrm>
        </p:spPr>
        <p:txBody>
          <a:bodyPr>
            <a:normAutofit/>
          </a:bodyPr>
          <a:lstStyle/>
          <a:p>
            <a:pPr marL="342900" indent="-342900">
              <a:buFont typeface="Arial" panose="020B0604020202020204" pitchFamily="34" charset="0"/>
              <a:buChar char="•"/>
            </a:pPr>
            <a:r>
              <a:rPr lang="en-US" sz="1900" dirty="0" smtClean="0">
                <a:solidFill>
                  <a:schemeClr val="tx1">
                    <a:lumMod val="75000"/>
                    <a:lumOff val="25000"/>
                  </a:schemeClr>
                </a:solidFill>
              </a:rPr>
              <a:t>The Home Page has a slideshow that displays the currents affairs to all the users</a:t>
            </a:r>
            <a:r>
              <a:rPr lang="en-US" sz="1900" dirty="0" smtClean="0">
                <a:solidFill>
                  <a:schemeClr val="tx1">
                    <a:lumMod val="75000"/>
                    <a:lumOff val="25000"/>
                  </a:schemeClr>
                </a:solidFill>
              </a:rPr>
              <a:t>.</a:t>
            </a:r>
            <a:endParaRPr lang="en-US" sz="1900" dirty="0">
              <a:solidFill>
                <a:schemeClr val="tx1">
                  <a:lumMod val="75000"/>
                  <a:lumOff val="25000"/>
                </a:schemeClr>
              </a:solidFill>
            </a:endParaRPr>
          </a:p>
          <a:p>
            <a:pPr marL="342900" indent="-342900">
              <a:buFont typeface="Arial" panose="020B0604020202020204" pitchFamily="34" charset="0"/>
              <a:buChar char="•"/>
            </a:pPr>
            <a:r>
              <a:rPr lang="en-US" sz="1900" dirty="0" smtClean="0">
                <a:solidFill>
                  <a:schemeClr val="tx1">
                    <a:lumMod val="75000"/>
                    <a:lumOff val="25000"/>
                  </a:schemeClr>
                </a:solidFill>
              </a:rPr>
              <a:t>The navigation bar of the webpage consists the hyperlink to all the other pages of the website</a:t>
            </a:r>
            <a:endParaRPr lang="en-US" sz="1900"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Home</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53" y="2724539"/>
            <a:ext cx="8350898" cy="3274956"/>
          </a:xfrm>
          <a:prstGeom prst="rect">
            <a:avLst/>
          </a:prstGeom>
        </p:spPr>
      </p:pic>
    </p:spTree>
    <p:extLst>
      <p:ext uri="{BB962C8B-B14F-4D97-AF65-F5344CB8AC3E}">
        <p14:creationId xmlns:p14="http://schemas.microsoft.com/office/powerpoint/2010/main" val="144891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479681"/>
            <a:ext cx="6565569" cy="4318434"/>
          </a:xfrm>
        </p:spPr>
        <p:txBody>
          <a:bodyPr>
            <a:normAutofit/>
          </a:bodyPr>
          <a:lstStyle/>
          <a:p>
            <a:pPr marL="342900" indent="-342900">
              <a:buFont typeface="Arial" panose="020B0604020202020204" pitchFamily="34" charset="0"/>
              <a:buChar char="•"/>
            </a:pPr>
            <a:r>
              <a:rPr lang="en-US" sz="1800" dirty="0" smtClean="0">
                <a:solidFill>
                  <a:schemeClr val="tx1">
                    <a:lumMod val="75000"/>
                    <a:lumOff val="25000"/>
                  </a:schemeClr>
                </a:solidFill>
              </a:rPr>
              <a:t>The About Us page provides the information of the website and displays the features of the website.</a:t>
            </a:r>
          </a:p>
          <a:p>
            <a:pPr marL="342900" indent="-342900">
              <a:buFont typeface="Arial" panose="020B0604020202020204" pitchFamily="34" charset="0"/>
              <a:buChar char="•"/>
            </a:pPr>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About Us</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 y="2080727"/>
            <a:ext cx="8397551" cy="3918768"/>
          </a:xfrm>
          <a:prstGeom prst="rect">
            <a:avLst/>
          </a:prstGeom>
        </p:spPr>
      </p:pic>
    </p:spTree>
    <p:extLst>
      <p:ext uri="{BB962C8B-B14F-4D97-AF65-F5344CB8AC3E}">
        <p14:creationId xmlns:p14="http://schemas.microsoft.com/office/powerpoint/2010/main" val="225972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526741"/>
            <a:ext cx="6565569" cy="515215"/>
          </a:xfrm>
        </p:spPr>
        <p:txBody>
          <a:bodyPr>
            <a:normAutofit/>
          </a:bodyPr>
          <a:lstStyle/>
          <a:p>
            <a:pPr marL="342900" indent="-342900">
              <a:buFont typeface="Arial" panose="020B0604020202020204" pitchFamily="34" charset="0"/>
              <a:buChar char="•"/>
            </a:pPr>
            <a:r>
              <a:rPr lang="en-US" sz="1800" dirty="0" smtClean="0"/>
              <a:t>Showcases </a:t>
            </a:r>
            <a:r>
              <a:rPr lang="en-US" sz="1800" dirty="0"/>
              <a:t>the services provided by the website.</a:t>
            </a:r>
          </a:p>
          <a:p>
            <a:pPr marL="342900" indent="-342900">
              <a:buFont typeface="Arial" panose="020B0604020202020204" pitchFamily="34" charset="0"/>
              <a:buChar char="•"/>
            </a:pPr>
            <a:endParaRPr lang="en-US" b="1" dirty="0" smtClean="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a:p>
            <a:pPr marL="342900" indent="-342900">
              <a:buFont typeface="Arial" panose="020B0604020202020204" pitchFamily="34" charset="0"/>
              <a:buChar char="•"/>
            </a:pPr>
            <a:endParaRPr lang="en-US" b="1" dirty="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Services</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6" y="2155371"/>
            <a:ext cx="8630816" cy="3844123"/>
          </a:xfrm>
          <a:prstGeom prst="rect">
            <a:avLst/>
          </a:prstGeom>
        </p:spPr>
      </p:pic>
    </p:spTree>
    <p:extLst>
      <p:ext uri="{BB962C8B-B14F-4D97-AF65-F5344CB8AC3E}">
        <p14:creationId xmlns:p14="http://schemas.microsoft.com/office/powerpoint/2010/main" val="338703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468318"/>
            <a:ext cx="6565569" cy="692497"/>
          </a:xfrm>
        </p:spPr>
        <p:txBody>
          <a:bodyPr>
            <a:normAutofit/>
          </a:bodyPr>
          <a:lstStyle/>
          <a:p>
            <a:pPr marL="342900" indent="-342900">
              <a:buFont typeface="Arial" panose="020B0604020202020204" pitchFamily="34" charset="0"/>
              <a:buChar char="•"/>
            </a:pPr>
            <a:r>
              <a:rPr lang="en-US" sz="1800" dirty="0" smtClean="0"/>
              <a:t>Users </a:t>
            </a:r>
            <a:r>
              <a:rPr lang="en-US" sz="1800" dirty="0"/>
              <a:t>can contact the officials regarding any information or complaints through e-mail.</a:t>
            </a:r>
          </a:p>
          <a:p>
            <a:pPr marL="342900" indent="-342900">
              <a:buFont typeface="Arial" panose="020B0604020202020204" pitchFamily="34" charset="0"/>
              <a:buChar char="•"/>
            </a:pPr>
            <a:endParaRPr lang="en-US" b="1" dirty="0" smtClean="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Contact Us</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6" y="2313991"/>
            <a:ext cx="8649477" cy="3918857"/>
          </a:xfrm>
          <a:prstGeom prst="rect">
            <a:avLst/>
          </a:prstGeom>
        </p:spPr>
      </p:pic>
    </p:spTree>
    <p:extLst>
      <p:ext uri="{BB962C8B-B14F-4D97-AF65-F5344CB8AC3E}">
        <p14:creationId xmlns:p14="http://schemas.microsoft.com/office/powerpoint/2010/main" val="409489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6" y="1475446"/>
            <a:ext cx="6565569" cy="739150"/>
          </a:xfrm>
        </p:spPr>
        <p:txBody>
          <a:bodyPr>
            <a:normAutofit/>
          </a:bodyPr>
          <a:lstStyle/>
          <a:p>
            <a:pPr marL="342900" indent="-342900">
              <a:buFont typeface="Arial" panose="020B0604020202020204" pitchFamily="34" charset="0"/>
              <a:buChar char="•"/>
            </a:pPr>
            <a:r>
              <a:rPr lang="en-US" sz="1800" dirty="0" smtClean="0"/>
              <a:t>Users </a:t>
            </a:r>
            <a:r>
              <a:rPr lang="en-US" sz="1800" dirty="0"/>
              <a:t>can </a:t>
            </a:r>
            <a:r>
              <a:rPr lang="en-US" sz="1800" dirty="0" smtClean="0"/>
              <a:t>register with roles such as student, professor or advisor.</a:t>
            </a:r>
            <a:endParaRPr lang="en-US" sz="1800" dirty="0"/>
          </a:p>
          <a:p>
            <a:pPr marL="342900" indent="-342900">
              <a:buFont typeface="Arial" panose="020B0604020202020204" pitchFamily="34" charset="0"/>
              <a:buChar char="•"/>
            </a:pPr>
            <a:endParaRPr lang="en-US" b="1" dirty="0" smtClean="0">
              <a:solidFill>
                <a:schemeClr val="tx1">
                  <a:lumMod val="75000"/>
                  <a:lumOff val="25000"/>
                </a:schemeClr>
              </a:solidFill>
            </a:endParaRPr>
          </a:p>
        </p:txBody>
      </p:sp>
      <p:sp>
        <p:nvSpPr>
          <p:cNvPr id="5" name="TextBox 4"/>
          <p:cNvSpPr txBox="1"/>
          <p:nvPr/>
        </p:nvSpPr>
        <p:spPr>
          <a:xfrm>
            <a:off x="1279186" y="191009"/>
            <a:ext cx="6565569" cy="646331"/>
          </a:xfrm>
          <a:prstGeom prst="rect">
            <a:avLst/>
          </a:prstGeom>
          <a:noFill/>
        </p:spPr>
        <p:txBody>
          <a:bodyPr wrap="square" rtlCol="0">
            <a:spAutoFit/>
          </a:bodyPr>
          <a:lstStyle/>
          <a:p>
            <a:pPr algn="ctr"/>
            <a:r>
              <a:rPr lang="en-US" sz="3600" b="1" dirty="0" smtClean="0"/>
              <a:t>PROJECT</a:t>
            </a:r>
            <a:endParaRPr lang="en-US" sz="3600" b="1" dirty="0"/>
          </a:p>
        </p:txBody>
      </p:sp>
      <p:sp>
        <p:nvSpPr>
          <p:cNvPr id="7" name="TextBox 6"/>
          <p:cNvSpPr txBox="1"/>
          <p:nvPr/>
        </p:nvSpPr>
        <p:spPr>
          <a:xfrm>
            <a:off x="1279186" y="833349"/>
            <a:ext cx="6565569" cy="369332"/>
          </a:xfrm>
          <a:prstGeom prst="rect">
            <a:avLst/>
          </a:prstGeom>
          <a:noFill/>
        </p:spPr>
        <p:txBody>
          <a:bodyPr wrap="square" rtlCol="0">
            <a:spAutoFit/>
          </a:bodyPr>
          <a:lstStyle/>
          <a:p>
            <a:pPr algn="ctr"/>
            <a:r>
              <a:rPr lang="en-US" dirty="0">
                <a:solidFill>
                  <a:srgbClr val="376092"/>
                </a:solidFill>
              </a:rPr>
              <a:t>Page : </a:t>
            </a:r>
            <a:r>
              <a:rPr lang="en-US" dirty="0" smtClean="0">
                <a:solidFill>
                  <a:srgbClr val="376092"/>
                </a:solidFill>
              </a:rPr>
              <a:t>Registration</a:t>
            </a:r>
            <a:endParaRPr lang="en-US" dirty="0">
              <a:solidFill>
                <a:srgbClr val="37609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8" y="2285999"/>
            <a:ext cx="8574833" cy="3946850"/>
          </a:xfrm>
          <a:prstGeom prst="rect">
            <a:avLst/>
          </a:prstGeom>
        </p:spPr>
      </p:pic>
    </p:spTree>
    <p:extLst>
      <p:ext uri="{BB962C8B-B14F-4D97-AF65-F5344CB8AC3E}">
        <p14:creationId xmlns:p14="http://schemas.microsoft.com/office/powerpoint/2010/main" val="86250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1838"/>
            <a:ext cx="8229600" cy="1143004"/>
          </a:xfrm>
        </p:spPr>
        <p:txBody>
          <a:bodyPr>
            <a:normAutofit/>
          </a:bodyPr>
          <a:lstStyle/>
          <a:p>
            <a:r>
              <a:rPr lang="en-US" dirty="0" smtClean="0"/>
              <a:t>PROJECT</a:t>
            </a:r>
            <a:endParaRPr lang="en-US" dirty="0"/>
          </a:p>
        </p:txBody>
      </p:sp>
      <p:sp>
        <p:nvSpPr>
          <p:cNvPr id="3" name="Title 1"/>
          <p:cNvSpPr txBox="1">
            <a:spLocks/>
          </p:cNvSpPr>
          <p:nvPr/>
        </p:nvSpPr>
        <p:spPr>
          <a:xfrm>
            <a:off x="460459" y="3230087"/>
            <a:ext cx="8229600" cy="7322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endParaRPr lang="en-US" sz="2800" b="0" dirty="0">
              <a:solidFill>
                <a:srgbClr val="13409F"/>
              </a:solidFill>
            </a:endParaRPr>
          </a:p>
        </p:txBody>
      </p:sp>
      <p:sp>
        <p:nvSpPr>
          <p:cNvPr id="5" name="TextBox 4">
            <a:extLst>
              <a:ext uri="{FF2B5EF4-FFF2-40B4-BE49-F238E27FC236}">
                <a16:creationId xmlns:a16="http://schemas.microsoft.com/office/drawing/2014/main" id="{288C6485-44B0-8D4B-AF40-1C1859F0842A}"/>
              </a:ext>
            </a:extLst>
          </p:cNvPr>
          <p:cNvSpPr txBox="1"/>
          <p:nvPr/>
        </p:nvSpPr>
        <p:spPr>
          <a:xfrm>
            <a:off x="1289215" y="3777652"/>
            <a:ext cx="6565569" cy="369332"/>
          </a:xfrm>
          <a:prstGeom prst="rect">
            <a:avLst/>
          </a:prstGeom>
          <a:noFill/>
        </p:spPr>
        <p:txBody>
          <a:bodyPr wrap="square" rtlCol="0">
            <a:spAutoFit/>
          </a:bodyPr>
          <a:lstStyle/>
          <a:p>
            <a:pPr algn="ctr"/>
            <a:r>
              <a:rPr lang="en-US" dirty="0">
                <a:solidFill>
                  <a:srgbClr val="376092"/>
                </a:solidFill>
              </a:rPr>
              <a:t>Login Landing </a:t>
            </a:r>
          </a:p>
        </p:txBody>
      </p:sp>
    </p:spTree>
    <p:extLst>
      <p:ext uri="{BB962C8B-B14F-4D97-AF65-F5344CB8AC3E}">
        <p14:creationId xmlns:p14="http://schemas.microsoft.com/office/powerpoint/2010/main" val="355413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2139</TotalTime>
  <Words>664</Words>
  <Application>Microsoft Office PowerPoint</Application>
  <PresentationFormat>On-screen Show (4:3)</PresentationFormat>
  <Paragraphs>94</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Office Theme</vt:lpstr>
      <vt:lpstr>PowerPoint Presentation</vt:lpstr>
      <vt:lpstr>PROJECT</vt:lpstr>
      <vt:lpstr>PowerPoint Presentation</vt:lpstr>
      <vt:lpstr>PowerPoint Presentation</vt:lpstr>
      <vt:lpstr>PowerPoint Presentation</vt:lpstr>
      <vt:lpstr>PowerPoint Presentation</vt:lpstr>
      <vt:lpstr>PowerPoint Presentation</vt:lpstr>
      <vt:lpstr>PowerPoint Presentation</vt:lpstr>
      <vt:lpstr>PROJECT</vt:lpstr>
      <vt:lpstr>PowerPoint Presentation</vt:lpstr>
      <vt:lpstr>PROJECT</vt:lpstr>
      <vt:lpstr>PowerPoint Presentation</vt:lpstr>
      <vt:lpstr>PowerPoint Presentation</vt:lpstr>
      <vt:lpstr>PowerPoint Presentation</vt:lpstr>
      <vt:lpstr>PowerPoint Presentation</vt:lpstr>
      <vt:lpstr>PROJECT</vt:lpstr>
      <vt:lpstr>PowerPoint Presentation</vt:lpstr>
      <vt:lpstr>PowerPoint Presentation</vt:lpstr>
      <vt:lpstr>PowerPoint Presentation</vt:lpstr>
      <vt:lpstr>PowerPoint Presentation</vt:lpstr>
      <vt:lpstr>PowerPoint Presentation</vt:lpstr>
      <vt:lpstr>Thank You</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Jay Patel</cp:lastModifiedBy>
  <cp:revision>127</cp:revision>
  <dcterms:created xsi:type="dcterms:W3CDTF">2013-10-16T17:47:49Z</dcterms:created>
  <dcterms:modified xsi:type="dcterms:W3CDTF">2021-12-08T02:41:58Z</dcterms:modified>
</cp:coreProperties>
</file>