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ontserrat"/>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e1ee221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e1ee221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e1ee2219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e1ee2219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e1ee2219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e1ee2219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e1ee2219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e1ee2219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e1ee2219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e1ee2219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e1ee2219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e1ee2219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e1ee2219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e1ee2219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e1ee2219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e1ee2219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e1ee2219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e1ee2219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e1ee2219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e1ee2219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146f97e0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146f97e0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e1ee2219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e1ee2219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e1ee2219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e1ee2219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e1ee2219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e1ee2219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e1ee2219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e1ee2219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e1ee2219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e1ee2219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e1ee2219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e1ee2219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e1ee2219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e1ee2219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baffe919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baffe919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baffe91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baffe91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baffe919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baffe919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146f97e0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146f97e0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baffe91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dbaffe91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baffe919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baffe919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033bb7e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033bb7e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baffe919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baffe919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146f97e0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146f97e0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146f97e0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146f97e0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146f97e0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146f97e0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146f97e0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146f97e0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6970767d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6970767d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6970767d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6970767d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Twitter Trend Analysis</a:t>
            </a:r>
            <a:endParaRPr/>
          </a:p>
        </p:txBody>
      </p:sp>
      <p:sp>
        <p:nvSpPr>
          <p:cNvPr id="135" name="Google Shape;135;p13"/>
          <p:cNvSpPr txBox="1"/>
          <p:nvPr>
            <p:ph idx="1" type="subTitle"/>
          </p:nvPr>
        </p:nvSpPr>
        <p:spPr>
          <a:xfrm>
            <a:off x="5083950" y="3924925"/>
            <a:ext cx="3470700" cy="88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20MCB1001 John Mathew</a:t>
            </a:r>
            <a:endParaRPr/>
          </a:p>
          <a:p>
            <a:pPr indent="0" lvl="0" marL="0" rtl="0" algn="l">
              <a:spcBef>
                <a:spcPts val="0"/>
              </a:spcBef>
              <a:spcAft>
                <a:spcPts val="0"/>
              </a:spcAft>
              <a:buNone/>
            </a:pPr>
            <a:r>
              <a:rPr lang="en"/>
              <a:t>20MCB1012 Rohan Gurubhaiye</a:t>
            </a:r>
            <a:endParaRPr/>
          </a:p>
          <a:p>
            <a:pPr indent="0" lvl="0" marL="0" rtl="0" algn="l">
              <a:spcBef>
                <a:spcPts val="0"/>
              </a:spcBef>
              <a:spcAft>
                <a:spcPts val="0"/>
              </a:spcAft>
              <a:buNone/>
            </a:pPr>
            <a:r>
              <a:rPr lang="en"/>
              <a:t>20MCB1019 Heer Mapara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2"/>
          <p:cNvPicPr preferRelativeResize="0"/>
          <p:nvPr/>
        </p:nvPicPr>
        <p:blipFill>
          <a:blip r:embed="rId3">
            <a:alphaModFix/>
          </a:blip>
          <a:stretch>
            <a:fillRect/>
          </a:stretch>
        </p:blipFill>
        <p:spPr>
          <a:xfrm>
            <a:off x="0" y="206100"/>
            <a:ext cx="8991600" cy="2640950"/>
          </a:xfrm>
          <a:prstGeom prst="rect">
            <a:avLst/>
          </a:prstGeom>
          <a:noFill/>
          <a:ln>
            <a:noFill/>
          </a:ln>
        </p:spPr>
      </p:pic>
      <p:pic>
        <p:nvPicPr>
          <p:cNvPr id="190" name="Google Shape;190;p22"/>
          <p:cNvPicPr preferRelativeResize="0"/>
          <p:nvPr/>
        </p:nvPicPr>
        <p:blipFill rotWithShape="1">
          <a:blip r:embed="rId4">
            <a:alphaModFix/>
          </a:blip>
          <a:srcRect b="48867" l="0" r="0" t="0"/>
          <a:stretch/>
        </p:blipFill>
        <p:spPr>
          <a:xfrm>
            <a:off x="78950" y="3008200"/>
            <a:ext cx="8991600" cy="186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3"/>
          <p:cNvPicPr preferRelativeResize="0"/>
          <p:nvPr/>
        </p:nvPicPr>
        <p:blipFill>
          <a:blip r:embed="rId3">
            <a:alphaModFix/>
          </a:blip>
          <a:stretch>
            <a:fillRect/>
          </a:stretch>
        </p:blipFill>
        <p:spPr>
          <a:xfrm>
            <a:off x="71825" y="179275"/>
            <a:ext cx="8952801" cy="386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4"/>
          <p:cNvPicPr preferRelativeResize="0"/>
          <p:nvPr/>
        </p:nvPicPr>
        <p:blipFill>
          <a:blip r:embed="rId3">
            <a:alphaModFix/>
          </a:blip>
          <a:stretch>
            <a:fillRect/>
          </a:stretch>
        </p:blipFill>
        <p:spPr>
          <a:xfrm>
            <a:off x="206125" y="246400"/>
            <a:ext cx="8839198" cy="402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5"/>
          <p:cNvPicPr preferRelativeResize="0"/>
          <p:nvPr/>
        </p:nvPicPr>
        <p:blipFill>
          <a:blip r:embed="rId3">
            <a:alphaModFix/>
          </a:blip>
          <a:stretch>
            <a:fillRect/>
          </a:stretch>
        </p:blipFill>
        <p:spPr>
          <a:xfrm>
            <a:off x="80575" y="152400"/>
            <a:ext cx="9063426" cy="3970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6"/>
          <p:cNvPicPr preferRelativeResize="0"/>
          <p:nvPr/>
        </p:nvPicPr>
        <p:blipFill>
          <a:blip r:embed="rId3">
            <a:alphaModFix/>
          </a:blip>
          <a:stretch>
            <a:fillRect/>
          </a:stretch>
        </p:blipFill>
        <p:spPr>
          <a:xfrm>
            <a:off x="152400" y="523750"/>
            <a:ext cx="8839201" cy="3303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7"/>
          <p:cNvPicPr preferRelativeResize="0"/>
          <p:nvPr/>
        </p:nvPicPr>
        <p:blipFill>
          <a:blip r:embed="rId3">
            <a:alphaModFix/>
          </a:blip>
          <a:stretch>
            <a:fillRect/>
          </a:stretch>
        </p:blipFill>
        <p:spPr>
          <a:xfrm>
            <a:off x="0" y="53875"/>
            <a:ext cx="8924450" cy="3084125"/>
          </a:xfrm>
          <a:prstGeom prst="rect">
            <a:avLst/>
          </a:prstGeom>
          <a:noFill/>
          <a:ln>
            <a:noFill/>
          </a:ln>
        </p:spPr>
      </p:pic>
      <p:pic>
        <p:nvPicPr>
          <p:cNvPr id="216" name="Google Shape;216;p27"/>
          <p:cNvPicPr preferRelativeResize="0"/>
          <p:nvPr/>
        </p:nvPicPr>
        <p:blipFill>
          <a:blip r:embed="rId4">
            <a:alphaModFix/>
          </a:blip>
          <a:stretch>
            <a:fillRect/>
          </a:stretch>
        </p:blipFill>
        <p:spPr>
          <a:xfrm>
            <a:off x="82900" y="3201224"/>
            <a:ext cx="8841550" cy="1848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8"/>
          <p:cNvPicPr preferRelativeResize="0"/>
          <p:nvPr/>
        </p:nvPicPr>
        <p:blipFill>
          <a:blip r:embed="rId3">
            <a:alphaModFix/>
          </a:blip>
          <a:stretch>
            <a:fillRect/>
          </a:stretch>
        </p:blipFill>
        <p:spPr>
          <a:xfrm>
            <a:off x="152400" y="152400"/>
            <a:ext cx="8839201" cy="2560350"/>
          </a:xfrm>
          <a:prstGeom prst="rect">
            <a:avLst/>
          </a:prstGeom>
          <a:noFill/>
          <a:ln>
            <a:noFill/>
          </a:ln>
        </p:spPr>
      </p:pic>
      <p:pic>
        <p:nvPicPr>
          <p:cNvPr id="222" name="Google Shape;222;p28"/>
          <p:cNvPicPr preferRelativeResize="0"/>
          <p:nvPr/>
        </p:nvPicPr>
        <p:blipFill>
          <a:blip r:embed="rId4">
            <a:alphaModFix/>
          </a:blip>
          <a:stretch>
            <a:fillRect/>
          </a:stretch>
        </p:blipFill>
        <p:spPr>
          <a:xfrm>
            <a:off x="152400" y="2820200"/>
            <a:ext cx="8839199" cy="2170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9"/>
          <p:cNvPicPr preferRelativeResize="0"/>
          <p:nvPr/>
        </p:nvPicPr>
        <p:blipFill>
          <a:blip r:embed="rId3">
            <a:alphaModFix/>
          </a:blip>
          <a:stretch>
            <a:fillRect/>
          </a:stretch>
        </p:blipFill>
        <p:spPr>
          <a:xfrm>
            <a:off x="162750" y="609000"/>
            <a:ext cx="8818525" cy="3419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0"/>
          <p:cNvPicPr preferRelativeResize="0"/>
          <p:nvPr/>
        </p:nvPicPr>
        <p:blipFill>
          <a:blip r:embed="rId3">
            <a:alphaModFix/>
          </a:blip>
          <a:stretch>
            <a:fillRect/>
          </a:stretch>
        </p:blipFill>
        <p:spPr>
          <a:xfrm>
            <a:off x="152400" y="152400"/>
            <a:ext cx="8899074"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1"/>
          <p:cNvPicPr preferRelativeResize="0"/>
          <p:nvPr/>
        </p:nvPicPr>
        <p:blipFill>
          <a:blip r:embed="rId3">
            <a:alphaModFix/>
          </a:blip>
          <a:stretch>
            <a:fillRect/>
          </a:stretch>
        </p:blipFill>
        <p:spPr>
          <a:xfrm>
            <a:off x="152400" y="192675"/>
            <a:ext cx="8839199" cy="2130625"/>
          </a:xfrm>
          <a:prstGeom prst="rect">
            <a:avLst/>
          </a:prstGeom>
          <a:noFill/>
          <a:ln>
            <a:noFill/>
          </a:ln>
        </p:spPr>
      </p:pic>
      <p:pic>
        <p:nvPicPr>
          <p:cNvPr id="238" name="Google Shape;238;p31"/>
          <p:cNvPicPr preferRelativeResize="0"/>
          <p:nvPr/>
        </p:nvPicPr>
        <p:blipFill>
          <a:blip r:embed="rId4">
            <a:alphaModFix/>
          </a:blip>
          <a:stretch>
            <a:fillRect/>
          </a:stretch>
        </p:blipFill>
        <p:spPr>
          <a:xfrm>
            <a:off x="152400" y="2444175"/>
            <a:ext cx="8839201" cy="2546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Welcome  to  the  world  of  Artificial  Intelligence  for  social  media  stories.  It  has  been  a  long  time  since twitter is an active Social media platform and meant for sharing ideas on issues, actions, etc. Every day a twitter user faces different kinds of data based on many fields. It is almost like a dream to analyze that huge amount of data and find the latest trend going on. Every tweet has a certain purpose and talks about a  problem  or  discussion.  By  the  analysis  of  twitter  data,  most  of  the  companies  can  crack  the  code  to success in today’s world,they can easily obtain information about, what is going on today. So this way, we can understand the importance of twitter trend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2"/>
          <p:cNvPicPr preferRelativeResize="0"/>
          <p:nvPr/>
        </p:nvPicPr>
        <p:blipFill>
          <a:blip r:embed="rId3">
            <a:alphaModFix/>
          </a:blip>
          <a:stretch>
            <a:fillRect/>
          </a:stretch>
        </p:blipFill>
        <p:spPr>
          <a:xfrm>
            <a:off x="152400" y="353850"/>
            <a:ext cx="8912524" cy="4265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3"/>
          <p:cNvPicPr preferRelativeResize="0"/>
          <p:nvPr/>
        </p:nvPicPr>
        <p:blipFill>
          <a:blip r:embed="rId3">
            <a:alphaModFix/>
          </a:blip>
          <a:stretch>
            <a:fillRect/>
          </a:stretch>
        </p:blipFill>
        <p:spPr>
          <a:xfrm>
            <a:off x="115750" y="326975"/>
            <a:ext cx="8912500" cy="3943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4"/>
          <p:cNvPicPr preferRelativeResize="0"/>
          <p:nvPr/>
        </p:nvPicPr>
        <p:blipFill>
          <a:blip r:embed="rId3">
            <a:alphaModFix/>
          </a:blip>
          <a:stretch>
            <a:fillRect/>
          </a:stretch>
        </p:blipFill>
        <p:spPr>
          <a:xfrm>
            <a:off x="152400" y="792350"/>
            <a:ext cx="8839201" cy="3249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5"/>
          <p:cNvPicPr preferRelativeResize="0"/>
          <p:nvPr/>
        </p:nvPicPr>
        <p:blipFill>
          <a:blip r:embed="rId3">
            <a:alphaModFix/>
          </a:blip>
          <a:stretch>
            <a:fillRect/>
          </a:stretch>
        </p:blipFill>
        <p:spPr>
          <a:xfrm>
            <a:off x="152400" y="447850"/>
            <a:ext cx="8839200" cy="3298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6"/>
          <p:cNvPicPr preferRelativeResize="0"/>
          <p:nvPr/>
        </p:nvPicPr>
        <p:blipFill>
          <a:blip r:embed="rId3">
            <a:alphaModFix/>
          </a:blip>
          <a:stretch>
            <a:fillRect/>
          </a:stretch>
        </p:blipFill>
        <p:spPr>
          <a:xfrm>
            <a:off x="152400" y="152400"/>
            <a:ext cx="8839200" cy="4252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7"/>
          <p:cNvPicPr preferRelativeResize="0"/>
          <p:nvPr/>
        </p:nvPicPr>
        <p:blipFill>
          <a:blip r:embed="rId3">
            <a:alphaModFix/>
          </a:blip>
          <a:stretch>
            <a:fillRect/>
          </a:stretch>
        </p:blipFill>
        <p:spPr>
          <a:xfrm>
            <a:off x="152400" y="152400"/>
            <a:ext cx="8839199" cy="4413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8"/>
          <p:cNvPicPr preferRelativeResize="0"/>
          <p:nvPr/>
        </p:nvPicPr>
        <p:blipFill>
          <a:blip r:embed="rId3">
            <a:alphaModFix/>
          </a:blip>
          <a:stretch>
            <a:fillRect/>
          </a:stretch>
        </p:blipFill>
        <p:spPr>
          <a:xfrm>
            <a:off x="152400" y="152400"/>
            <a:ext cx="8839199" cy="4239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9"/>
          <p:cNvPicPr preferRelativeResize="0"/>
          <p:nvPr/>
        </p:nvPicPr>
        <p:blipFill>
          <a:blip r:embed="rId3">
            <a:alphaModFix/>
          </a:blip>
          <a:stretch>
            <a:fillRect/>
          </a:stretch>
        </p:blipFill>
        <p:spPr>
          <a:xfrm>
            <a:off x="152400" y="112100"/>
            <a:ext cx="8839199" cy="42390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0"/>
          <p:cNvPicPr preferRelativeResize="0"/>
          <p:nvPr/>
        </p:nvPicPr>
        <p:blipFill>
          <a:blip r:embed="rId3">
            <a:alphaModFix/>
          </a:blip>
          <a:stretch>
            <a:fillRect/>
          </a:stretch>
        </p:blipFill>
        <p:spPr>
          <a:xfrm>
            <a:off x="152400" y="152400"/>
            <a:ext cx="8839199" cy="3970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1"/>
          <p:cNvPicPr preferRelativeResize="0"/>
          <p:nvPr/>
        </p:nvPicPr>
        <p:blipFill>
          <a:blip r:embed="rId3">
            <a:alphaModFix/>
          </a:blip>
          <a:stretch>
            <a:fillRect/>
          </a:stretch>
        </p:blipFill>
        <p:spPr>
          <a:xfrm>
            <a:off x="152400" y="152400"/>
            <a:ext cx="8133600" cy="476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and Goal</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To build a twitter trend analyzer that will analyze a set of tweets using AI and text-processing techniques. </a:t>
            </a:r>
            <a:endParaRPr/>
          </a:p>
          <a:p>
            <a:pPr indent="0" lvl="0" marL="0" rtl="0" algn="just">
              <a:spcBef>
                <a:spcPts val="1200"/>
              </a:spcBef>
              <a:spcAft>
                <a:spcPts val="0"/>
              </a:spcAft>
              <a:buNone/>
            </a:pPr>
            <a:r>
              <a:rPr lang="en"/>
              <a:t>The trend analyzer will work on a given set of tweets, seeded on Election Tweets to generate:</a:t>
            </a:r>
            <a:endParaRPr/>
          </a:p>
          <a:p>
            <a:pPr indent="-311150" lvl="0" marL="457200" rtl="0" algn="just">
              <a:spcBef>
                <a:spcPts val="1200"/>
              </a:spcBef>
              <a:spcAft>
                <a:spcPts val="0"/>
              </a:spcAft>
              <a:buSzPts val="1300"/>
              <a:buChar char="●"/>
            </a:pPr>
            <a:r>
              <a:rPr lang="en"/>
              <a:t>A tag cloud depicting what topics or politicians were being talked about on Twitter.</a:t>
            </a:r>
            <a:endParaRPr/>
          </a:p>
          <a:p>
            <a:pPr indent="-311150" lvl="0" marL="457200" rtl="0" algn="just">
              <a:spcBef>
                <a:spcPts val="0"/>
              </a:spcBef>
              <a:spcAft>
                <a:spcPts val="0"/>
              </a:spcAft>
              <a:buSzPts val="1300"/>
              <a:buChar char="●"/>
            </a:pPr>
            <a:r>
              <a:rPr lang="en"/>
              <a:t>A chart showing which hashtag related to Election trended (Hashtags are words or phrases beginning with #, eg #NarendraModi</a:t>
            </a:r>
            <a:endParaRPr/>
          </a:p>
          <a:p>
            <a:pPr indent="-311150" lvl="0" marL="457200" rtl="0" algn="just">
              <a:spcBef>
                <a:spcPts val="0"/>
              </a:spcBef>
              <a:spcAft>
                <a:spcPts val="0"/>
              </a:spcAft>
              <a:buSzPts val="1300"/>
              <a:buChar char="●"/>
            </a:pPr>
            <a:r>
              <a:rPr lang="en"/>
              <a:t>A share of voice chart to show which politicians dominated the conversation on Twitter.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2"/>
          <p:cNvPicPr preferRelativeResize="0"/>
          <p:nvPr/>
        </p:nvPicPr>
        <p:blipFill>
          <a:blip r:embed="rId3">
            <a:alphaModFix/>
          </a:blip>
          <a:stretch>
            <a:fillRect/>
          </a:stretch>
        </p:blipFill>
        <p:spPr>
          <a:xfrm>
            <a:off x="152400" y="362600"/>
            <a:ext cx="8643925" cy="4628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3"/>
          <p:cNvPicPr preferRelativeResize="0"/>
          <p:nvPr/>
        </p:nvPicPr>
        <p:blipFill>
          <a:blip r:embed="rId3">
            <a:alphaModFix/>
          </a:blip>
          <a:stretch>
            <a:fillRect/>
          </a:stretch>
        </p:blipFill>
        <p:spPr>
          <a:xfrm>
            <a:off x="152400" y="152400"/>
            <a:ext cx="7983775" cy="4776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04" name="Google Shape;304;p4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600"/>
              <a:t>In this way we used NodeXL and Tweepy(Python library) to extract(Scrap) the various tweets related to different hashtags,username. After Scraping the tweets we pre processed the and mined out the important features and performed further stop words removal. We mined out the trending tweets hashtag and also dug out the most liked, retweeted tweets with respect to certain hashtags and users. We used pie charts, line plot, and Word cloud to visualize the various aspects of tweets.</a:t>
            </a:r>
            <a:endParaRPr sz="1600"/>
          </a:p>
          <a:p>
            <a:pPr indent="0" lvl="0" marL="0" rtl="0" algn="just">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2041275" y="1997400"/>
            <a:ext cx="67146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300"/>
              <a:t>THANK  YOU</a:t>
            </a:r>
            <a:endParaRPr sz="5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AutoNum type="arabicPeriod"/>
            </a:pPr>
            <a:r>
              <a:rPr lang="en"/>
              <a:t>“Twitter and Research: A Systematic Literature Review through Text Mining” by Amir Karami, Morgan Lundy, Frank Webb and Yogesh K. Dwivedi</a:t>
            </a:r>
            <a:endParaRPr/>
          </a:p>
          <a:p>
            <a:pPr indent="-311150" lvl="0" marL="457200" rtl="0" algn="just">
              <a:spcBef>
                <a:spcPts val="0"/>
              </a:spcBef>
              <a:spcAft>
                <a:spcPts val="0"/>
              </a:spcAft>
              <a:buSzPts val="1300"/>
              <a:buAutoNum type="arabicPeriod"/>
            </a:pPr>
            <a:r>
              <a:rPr lang="en"/>
              <a:t>“A Comprehensive Analysis of Twitter Trending Topics” by Issa Annamoradnejad and Jafar Habibi</a:t>
            </a:r>
            <a:endParaRPr/>
          </a:p>
          <a:p>
            <a:pPr indent="-311150" lvl="0" marL="457200" rtl="0" algn="just">
              <a:spcBef>
                <a:spcPts val="0"/>
              </a:spcBef>
              <a:spcAft>
                <a:spcPts val="0"/>
              </a:spcAft>
              <a:buSzPts val="1300"/>
              <a:buAutoNum type="arabicPeriod"/>
            </a:pPr>
            <a:r>
              <a:rPr lang="en"/>
              <a:t>“Trend Analysis on Twitter for Predicting Public Opinion on Ongoing Events” by Mehul  Barot</a:t>
            </a:r>
            <a:endParaRPr/>
          </a:p>
          <a:p>
            <a:pPr indent="-311150" lvl="0" marL="457200" rtl="0" algn="just">
              <a:spcBef>
                <a:spcPts val="0"/>
              </a:spcBef>
              <a:spcAft>
                <a:spcPts val="0"/>
              </a:spcAft>
              <a:buSzPts val="1300"/>
              <a:buAutoNum type="arabicPeriod"/>
            </a:pPr>
            <a:r>
              <a:rPr lang="en"/>
              <a:t>“Sensing Trending Topics in Twitter” by Luca Maria Aiello, Georgios Petkos, Carlos Martin, David Corney, Symeon Papadopoulos, Ryan Skraba, Ayse Göker and Ioannis Kompatsiaris</a:t>
            </a:r>
            <a:endParaRPr/>
          </a:p>
          <a:p>
            <a:pPr indent="-311150" lvl="0" marL="457200" rtl="0" algn="just">
              <a:spcBef>
                <a:spcPts val="0"/>
              </a:spcBef>
              <a:spcAft>
                <a:spcPts val="0"/>
              </a:spcAft>
              <a:buSzPts val="1300"/>
              <a:buAutoNum type="arabicPeriod"/>
            </a:pPr>
            <a:r>
              <a:rPr lang="en"/>
              <a:t>“Comparison of Machine Learning Approaches on Arabic Twitter Sentiment Analysis” by Altawaier, M. M., and Tiun, 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AutoNum type="arabicPeriod" startAt="6"/>
            </a:pPr>
            <a:r>
              <a:rPr lang="en"/>
              <a:t>“</a:t>
            </a:r>
            <a:r>
              <a:rPr lang="en"/>
              <a:t>Twitter Trending Topic Classification”</a:t>
            </a:r>
            <a:r>
              <a:rPr lang="en"/>
              <a:t>” by </a:t>
            </a:r>
            <a:r>
              <a:rPr lang="en"/>
              <a:t>Kathy  Lee,  Diana  Palsetia,  Ramanathan  Narayanan,  Md.  Mostofa  Ali  Patwary,  Ankit  Agrawal and Alok  Choudhary</a:t>
            </a:r>
            <a:endParaRPr/>
          </a:p>
          <a:p>
            <a:pPr indent="-311150" lvl="0" marL="457200" rtl="0" algn="just">
              <a:spcBef>
                <a:spcPts val="0"/>
              </a:spcBef>
              <a:spcAft>
                <a:spcPts val="0"/>
              </a:spcAft>
              <a:buSzPts val="1300"/>
              <a:buAutoNum type="arabicPeriod" startAt="6"/>
            </a:pPr>
            <a:r>
              <a:rPr lang="en"/>
              <a:t>“</a:t>
            </a:r>
            <a:r>
              <a:rPr lang="en"/>
              <a:t>Predicting Political Mood Tendencies based on Twitter Data</a:t>
            </a:r>
            <a:r>
              <a:rPr lang="en"/>
              <a:t>” by </a:t>
            </a:r>
            <a:r>
              <a:rPr lang="en"/>
              <a:t>A. Hernandez-Suarez, G. Sanchez-Perez, V. Martinez-Hernandez, H. Perez-Meana,K. Toscano-Medina, M. Nakano and V. Sanchez</a:t>
            </a:r>
            <a:endParaRPr/>
          </a:p>
          <a:p>
            <a:pPr indent="-311150" lvl="0" marL="457200" rtl="0" algn="just">
              <a:spcBef>
                <a:spcPts val="0"/>
              </a:spcBef>
              <a:spcAft>
                <a:spcPts val="0"/>
              </a:spcAft>
              <a:buSzPts val="1300"/>
              <a:buAutoNum type="arabicPeriod" startAt="6"/>
            </a:pPr>
            <a:r>
              <a:rPr lang="en"/>
              <a:t>“A</a:t>
            </a:r>
            <a:r>
              <a:rPr lang="en"/>
              <a:t> Study using Support Vector Machines to Classify the Sentiments of Tweets</a:t>
            </a:r>
            <a:r>
              <a:rPr lang="en"/>
              <a:t>” by </a:t>
            </a:r>
            <a:r>
              <a:rPr lang="en"/>
              <a:t>Zgheib, W. A., and Barbar, A. M.</a:t>
            </a:r>
            <a:endParaRPr/>
          </a:p>
          <a:p>
            <a:pPr indent="-311150" lvl="0" marL="457200" rtl="0" algn="just">
              <a:spcBef>
                <a:spcPts val="0"/>
              </a:spcBef>
              <a:spcAft>
                <a:spcPts val="0"/>
              </a:spcAft>
              <a:buSzPts val="1300"/>
              <a:buAutoNum type="arabicPeriod" startAt="6"/>
            </a:pPr>
            <a:r>
              <a:rPr lang="en"/>
              <a:t>“</a:t>
            </a:r>
            <a:r>
              <a:rPr lang="en"/>
              <a:t>Twitter sentiment classification using distant supervision</a:t>
            </a:r>
            <a:r>
              <a:rPr lang="en"/>
              <a:t>” by </a:t>
            </a:r>
            <a:r>
              <a:rPr lang="en"/>
              <a:t>Go, A., Bhayani, R., and Huang, L</a:t>
            </a:r>
            <a:endParaRPr/>
          </a:p>
          <a:p>
            <a:pPr indent="-311150" lvl="0" marL="457200" rtl="0" algn="just">
              <a:spcBef>
                <a:spcPts val="0"/>
              </a:spcBef>
              <a:spcAft>
                <a:spcPts val="0"/>
              </a:spcAft>
              <a:buSzPts val="1300"/>
              <a:buAutoNum type="arabicPeriod" startAt="6"/>
            </a:pPr>
            <a:r>
              <a:rPr lang="en"/>
              <a:t>“S</a:t>
            </a:r>
            <a:r>
              <a:rPr lang="en"/>
              <a:t>entiment Analysis of Tweets using SVM</a:t>
            </a:r>
            <a:r>
              <a:rPr lang="en"/>
              <a:t>” by </a:t>
            </a:r>
            <a:r>
              <a:rPr lang="en"/>
              <a:t>Munir Ahmad, Shabib Aftab and Iftikhar Ali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AutoNum type="arabicPeriod" startAt="11"/>
            </a:pPr>
            <a:r>
              <a:rPr lang="en"/>
              <a:t>“</a:t>
            </a:r>
            <a:r>
              <a:rPr lang="en"/>
              <a:t>Twitter Trending Topic Classification</a:t>
            </a:r>
            <a:r>
              <a:rPr lang="en"/>
              <a:t>” by </a:t>
            </a:r>
            <a:r>
              <a:rPr lang="en"/>
              <a:t>K.Lee, D. Palsetia, R. Narayanan, M. A. Patwary, A. Agrawal, and A. Choudhary</a:t>
            </a:r>
            <a:endParaRPr/>
          </a:p>
          <a:p>
            <a:pPr indent="-311150" lvl="0" marL="457200" rtl="0" algn="just">
              <a:spcBef>
                <a:spcPts val="0"/>
              </a:spcBef>
              <a:spcAft>
                <a:spcPts val="0"/>
              </a:spcAft>
              <a:buSzPts val="1300"/>
              <a:buAutoNum type="arabicPeriod" startAt="11"/>
            </a:pPr>
            <a:r>
              <a:rPr lang="en"/>
              <a:t>“</a:t>
            </a:r>
            <a:r>
              <a:rPr lang="en"/>
              <a:t>Twitter Trending Topics Meaning Disambiguation</a:t>
            </a:r>
            <a:r>
              <a:rPr lang="en"/>
              <a:t>” by </a:t>
            </a:r>
            <a:r>
              <a:rPr lang="en"/>
              <a:t>S. Lee and B. Kang</a:t>
            </a:r>
            <a:endParaRPr/>
          </a:p>
          <a:p>
            <a:pPr indent="-311150" lvl="0" marL="457200" rtl="0" algn="just">
              <a:spcBef>
                <a:spcPts val="0"/>
              </a:spcBef>
              <a:spcAft>
                <a:spcPts val="0"/>
              </a:spcAft>
              <a:buSzPts val="1300"/>
              <a:buAutoNum type="arabicPeriod" startAt="11"/>
            </a:pPr>
            <a:r>
              <a:rPr lang="en"/>
              <a:t>“</a:t>
            </a:r>
            <a:r>
              <a:rPr lang="en"/>
              <a:t>Mining Twitter Data: Case Studies with Trending Hashtags</a:t>
            </a:r>
            <a:r>
              <a:rPr lang="en"/>
              <a:t>” by </a:t>
            </a:r>
            <a:r>
              <a:rPr lang="en"/>
              <a:t>Michael Dossis, Dimitrios Amanatidis and Ifigeneia Mylona</a:t>
            </a:r>
            <a:endParaRPr/>
          </a:p>
          <a:p>
            <a:pPr indent="-311150" lvl="0" marL="457200" rtl="0" algn="just">
              <a:spcBef>
                <a:spcPts val="0"/>
              </a:spcBef>
              <a:spcAft>
                <a:spcPts val="0"/>
              </a:spcAft>
              <a:buSzPts val="1300"/>
              <a:buAutoNum type="arabicPeriod" startAt="11"/>
            </a:pPr>
            <a:r>
              <a:rPr lang="en"/>
              <a:t>“</a:t>
            </a:r>
            <a:r>
              <a:rPr lang="en"/>
              <a:t>TweetMotif: Exploratory search and topic summarization for Twitter</a:t>
            </a:r>
            <a:r>
              <a:rPr lang="en"/>
              <a:t>” by </a:t>
            </a:r>
            <a:r>
              <a:rPr lang="en"/>
              <a:t>B. O’Connor, M.Krieger, and D. Ahn</a:t>
            </a:r>
            <a:endParaRPr/>
          </a:p>
          <a:p>
            <a:pPr indent="-311150" lvl="0" marL="457200" rtl="0" algn="just">
              <a:spcBef>
                <a:spcPts val="0"/>
              </a:spcBef>
              <a:spcAft>
                <a:spcPts val="0"/>
              </a:spcAft>
              <a:buSzPts val="1300"/>
              <a:buAutoNum type="arabicPeriod" startAt="11"/>
            </a:pPr>
            <a:r>
              <a:rPr lang="en"/>
              <a:t>“</a:t>
            </a:r>
            <a:r>
              <a:rPr lang="en"/>
              <a:t>Comparing twitter summarization algorithms for multiple post summaries</a:t>
            </a:r>
            <a:r>
              <a:rPr lang="en"/>
              <a:t>” by </a:t>
            </a:r>
            <a:r>
              <a:rPr lang="en"/>
              <a:t>Inouye, D., and Kalita, J.K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Work</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Extract Twitter Data using NodeXL using search for Election queries and hashtags, like #keralaelections2021, #westbengalelections2021</a:t>
            </a:r>
            <a:endParaRPr/>
          </a:p>
          <a:p>
            <a:pPr indent="-311150" lvl="0" marL="457200" rtl="0" algn="l">
              <a:spcBef>
                <a:spcPts val="0"/>
              </a:spcBef>
              <a:spcAft>
                <a:spcPts val="0"/>
              </a:spcAft>
              <a:buSzPts val="1300"/>
              <a:buChar char="●"/>
            </a:pPr>
            <a:r>
              <a:rPr lang="en"/>
              <a:t>Generate chart metrics and network analysis from extracted twitter data</a:t>
            </a:r>
            <a:endParaRPr/>
          </a:p>
          <a:p>
            <a:pPr indent="-311150" lvl="0" marL="457200" rtl="0" algn="l">
              <a:spcBef>
                <a:spcPts val="0"/>
              </a:spcBef>
              <a:spcAft>
                <a:spcPts val="0"/>
              </a:spcAft>
              <a:buSzPts val="1300"/>
              <a:buChar char="●"/>
            </a:pPr>
            <a:r>
              <a:rPr lang="en"/>
              <a:t>Create csv file from extracted twitter data</a:t>
            </a:r>
            <a:endParaRPr/>
          </a:p>
          <a:p>
            <a:pPr indent="-311150" lvl="0" marL="457200" rtl="0" algn="l">
              <a:spcBef>
                <a:spcPts val="0"/>
              </a:spcBef>
              <a:spcAft>
                <a:spcPts val="0"/>
              </a:spcAft>
              <a:buSzPts val="1300"/>
              <a:buChar char="●"/>
            </a:pPr>
            <a:r>
              <a:rPr lang="en"/>
              <a:t>Extract only required columns</a:t>
            </a:r>
            <a:endParaRPr/>
          </a:p>
          <a:p>
            <a:pPr indent="-311150" lvl="0" marL="457200" rtl="0" algn="l">
              <a:spcBef>
                <a:spcPts val="0"/>
              </a:spcBef>
              <a:spcAft>
                <a:spcPts val="0"/>
              </a:spcAft>
              <a:buSzPts val="1300"/>
              <a:buChar char="●"/>
            </a:pPr>
            <a:r>
              <a:rPr lang="en"/>
              <a:t>Sort tweets with most likes and retweets</a:t>
            </a:r>
            <a:endParaRPr/>
          </a:p>
          <a:p>
            <a:pPr indent="-311150" lvl="0" marL="457200" rtl="0" algn="l">
              <a:spcBef>
                <a:spcPts val="0"/>
              </a:spcBef>
              <a:spcAft>
                <a:spcPts val="0"/>
              </a:spcAft>
              <a:buSzPts val="1300"/>
              <a:buChar char="●"/>
            </a:pPr>
            <a:r>
              <a:rPr lang="en"/>
              <a:t>Use TextBlob Sentiment Analysis to find percentage of tweets per sentiment</a:t>
            </a:r>
            <a:endParaRPr/>
          </a:p>
          <a:p>
            <a:pPr indent="-311150" lvl="0" marL="457200" rtl="0" algn="l">
              <a:spcBef>
                <a:spcPts val="0"/>
              </a:spcBef>
              <a:spcAft>
                <a:spcPts val="0"/>
              </a:spcAft>
              <a:buSzPts val="1300"/>
              <a:buChar char="●"/>
            </a:pPr>
            <a:r>
              <a:rPr lang="en"/>
              <a:t>Find Twitter Trends</a:t>
            </a:r>
            <a:endParaRPr/>
          </a:p>
          <a:p>
            <a:pPr indent="-311150" lvl="0" marL="457200" rtl="0" algn="l">
              <a:spcBef>
                <a:spcPts val="0"/>
              </a:spcBef>
              <a:spcAft>
                <a:spcPts val="0"/>
              </a:spcAft>
              <a:buSzPts val="1300"/>
              <a:buChar char="●"/>
            </a:pPr>
            <a:r>
              <a:rPr lang="en"/>
              <a:t>Use Trending Hashtags to extract tweets</a:t>
            </a:r>
            <a:endParaRPr/>
          </a:p>
          <a:p>
            <a:pPr indent="-311150" lvl="0" marL="457200" rtl="0" algn="l">
              <a:spcBef>
                <a:spcPts val="0"/>
              </a:spcBef>
              <a:spcAft>
                <a:spcPts val="0"/>
              </a:spcAft>
              <a:buSzPts val="1300"/>
              <a:buChar char="●"/>
            </a:pPr>
            <a:r>
              <a:rPr lang="en"/>
              <a:t>Analysis of these extracted tweets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 Diagram</a:t>
            </a:r>
            <a:endParaRPr/>
          </a:p>
        </p:txBody>
      </p:sp>
      <p:pic>
        <p:nvPicPr>
          <p:cNvPr id="177" name="Google Shape;177;p20"/>
          <p:cNvPicPr preferRelativeResize="0"/>
          <p:nvPr/>
        </p:nvPicPr>
        <p:blipFill>
          <a:blip r:embed="rId3">
            <a:alphaModFix/>
          </a:blip>
          <a:stretch>
            <a:fillRect/>
          </a:stretch>
        </p:blipFill>
        <p:spPr>
          <a:xfrm>
            <a:off x="334375" y="1229750"/>
            <a:ext cx="8574921" cy="3530850"/>
          </a:xfrm>
          <a:prstGeom prst="rect">
            <a:avLst/>
          </a:prstGeom>
          <a:noFill/>
          <a:ln>
            <a:noFill/>
          </a:ln>
        </p:spPr>
      </p:pic>
      <p:pic>
        <p:nvPicPr>
          <p:cNvPr id="178" name="Google Shape;178;p20"/>
          <p:cNvPicPr preferRelativeResize="0"/>
          <p:nvPr/>
        </p:nvPicPr>
        <p:blipFill>
          <a:blip r:embed="rId4">
            <a:alphaModFix/>
          </a:blip>
          <a:stretch>
            <a:fillRect/>
          </a:stretch>
        </p:blipFill>
        <p:spPr>
          <a:xfrm>
            <a:off x="711662" y="1654325"/>
            <a:ext cx="1169975" cy="65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using public tweets scraped from twitter based on trending hashtag searches, using NodeXL.</a:t>
            </a:r>
            <a:endParaRPr/>
          </a:p>
          <a:p>
            <a:pPr indent="0" lvl="0" marL="0" rtl="0" algn="l">
              <a:spcBef>
                <a:spcPts val="1200"/>
              </a:spcBef>
              <a:spcAft>
                <a:spcPts val="1200"/>
              </a:spcAft>
              <a:buNone/>
            </a:pPr>
            <a:r>
              <a:rPr lang="en"/>
              <a:t>We are also using tweets directly scraped from twitter using Tweepy Python API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