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92" r:id="rId3"/>
    <p:sldId id="280" r:id="rId4"/>
    <p:sldId id="293" r:id="rId5"/>
    <p:sldId id="294" r:id="rId6"/>
    <p:sldId id="295" r:id="rId7"/>
    <p:sldId id="296" r:id="rId8"/>
    <p:sldId id="297" r:id="rId9"/>
    <p:sldId id="278" r:id="rId10"/>
    <p:sldId id="298" r:id="rId11"/>
    <p:sldId id="282" r:id="rId12"/>
    <p:sldId id="299" r:id="rId13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6" autoAdjust="0"/>
    <p:restoredTop sz="93955" autoAdjust="0"/>
  </p:normalViewPr>
  <p:slideViewPr>
    <p:cSldViewPr>
      <p:cViewPr varScale="1">
        <p:scale>
          <a:sx n="72" d="100"/>
          <a:sy n="72" d="100"/>
        </p:scale>
        <p:origin x="992" y="56"/>
      </p:cViewPr>
      <p:guideLst>
        <p:guide orient="horz" pos="1298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howGuides="1">
      <p:cViewPr varScale="1">
        <p:scale>
          <a:sx n="50" d="100"/>
          <a:sy n="50" d="100"/>
        </p:scale>
        <p:origin x="2640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89624-C037-4A07-AB66-5AB15B539D3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8036B26-925C-46AC-B087-7B1C8602CDD1}">
      <dgm:prSet phldrT="[텍스트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빅데이터에서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AI </a:t>
          </a:r>
          <a:r>
            <a:rPr lang="ko-KR" altLang="en-US" dirty="0" smtClean="0"/>
            <a:t>서비스 </a:t>
          </a:r>
          <a:endParaRPr lang="en-US" altLang="ko-KR" dirty="0" smtClean="0"/>
        </a:p>
        <a:p>
          <a:pPr latinLnBrk="1"/>
          <a:r>
            <a:rPr lang="ko-KR" altLang="en-US" dirty="0" smtClean="0"/>
            <a:t>런칭의 이해</a:t>
          </a:r>
          <a:endParaRPr lang="ko-KR" altLang="en-US" dirty="0"/>
        </a:p>
      </dgm:t>
    </dgm:pt>
    <dgm:pt modelId="{722BC14E-C93C-4B43-B031-9B1035CE35C8}" type="parTrans" cxnId="{619E8C4A-1E9F-47DB-AA6F-4AEC554DC930}">
      <dgm:prSet/>
      <dgm:spPr/>
      <dgm:t>
        <a:bodyPr/>
        <a:lstStyle/>
        <a:p>
          <a:pPr latinLnBrk="1"/>
          <a:endParaRPr lang="ko-KR" altLang="en-US"/>
        </a:p>
      </dgm:t>
    </dgm:pt>
    <dgm:pt modelId="{3AFE8F26-4E11-479C-B2C4-BCBD3BC9F06F}" type="sibTrans" cxnId="{619E8C4A-1E9F-47DB-AA6F-4AEC554DC930}">
      <dgm:prSet/>
      <dgm:spPr/>
      <dgm:t>
        <a:bodyPr/>
        <a:lstStyle/>
        <a:p>
          <a:pPr latinLnBrk="1"/>
          <a:endParaRPr lang="ko-KR" altLang="en-US"/>
        </a:p>
      </dgm:t>
    </dgm:pt>
    <dgm:pt modelId="{86FECFDF-4F6A-4C6A-B62F-AA915C8F5DC1}">
      <dgm:prSet phldrT="[텍스트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빅데이터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AI</a:t>
          </a:r>
          <a:br>
            <a:rPr lang="en-US" altLang="ko-KR" dirty="0" smtClean="0"/>
          </a:br>
          <a:r>
            <a:rPr lang="en-US" altLang="ko-KR" dirty="0" smtClean="0"/>
            <a:t>(</a:t>
          </a:r>
          <a:r>
            <a:rPr lang="ko-KR" altLang="en-US" dirty="0" err="1" smtClean="0"/>
            <a:t>머신러닝</a:t>
          </a:r>
          <a:r>
            <a:rPr lang="en-US" altLang="ko-KR" dirty="0" smtClean="0"/>
            <a:t>, </a:t>
          </a:r>
          <a:r>
            <a:rPr lang="ko-KR" altLang="en-US" dirty="0" err="1" smtClean="0"/>
            <a:t>딥러닝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9434FF2A-196A-480C-97F6-B9604D19034F}" type="parTrans" cxnId="{846590DB-D566-4535-9EF5-809896A1C9D0}">
      <dgm:prSet/>
      <dgm:spPr/>
      <dgm:t>
        <a:bodyPr/>
        <a:lstStyle/>
        <a:p>
          <a:pPr latinLnBrk="1"/>
          <a:endParaRPr lang="ko-KR" altLang="en-US"/>
        </a:p>
      </dgm:t>
    </dgm:pt>
    <dgm:pt modelId="{BFCF4B75-E96C-43B3-97BB-6D9012608762}" type="sibTrans" cxnId="{846590DB-D566-4535-9EF5-809896A1C9D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/>
        </a:p>
      </dgm:t>
    </dgm:pt>
    <dgm:pt modelId="{886E1636-E044-4B13-86A9-048D7F660A7C}">
      <dgm:prSet phldrT="[텍스트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 smtClean="0"/>
            <a:t>AI </a:t>
          </a:r>
          <a:r>
            <a:rPr lang="ko-KR" altLang="en-US" dirty="0" smtClean="0"/>
            <a:t>서비스 </a:t>
          </a:r>
          <a:endParaRPr lang="en-US" altLang="ko-KR" dirty="0" smtClean="0"/>
        </a:p>
        <a:p>
          <a:pPr latinLnBrk="1"/>
          <a:r>
            <a:rPr lang="ko-KR" altLang="en-US" dirty="0" smtClean="0"/>
            <a:t>사례</a:t>
          </a:r>
          <a:endParaRPr lang="ko-KR" altLang="en-US" dirty="0"/>
        </a:p>
      </dgm:t>
    </dgm:pt>
    <dgm:pt modelId="{993F1EDE-C3F5-4E58-8772-205139F51EAB}" type="parTrans" cxnId="{299030EF-3B56-4EF6-AD8F-C1A4CC5CA06C}">
      <dgm:prSet/>
      <dgm:spPr/>
      <dgm:t>
        <a:bodyPr/>
        <a:lstStyle/>
        <a:p>
          <a:pPr latinLnBrk="1"/>
          <a:endParaRPr lang="ko-KR" altLang="en-US"/>
        </a:p>
      </dgm:t>
    </dgm:pt>
    <dgm:pt modelId="{E6B7D591-A298-420B-98C4-94AC09392323}" type="sibTrans" cxnId="{299030EF-3B56-4EF6-AD8F-C1A4CC5CA06C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/>
        </a:p>
      </dgm:t>
    </dgm:pt>
    <dgm:pt modelId="{B1E5DC47-3008-4480-8D3A-2016D603F92F}">
      <dgm:prSet phldrT="[텍스트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 smtClean="0"/>
            <a:t>AI </a:t>
          </a:r>
          <a:r>
            <a:rPr lang="ko-KR" altLang="en-US" dirty="0" smtClean="0"/>
            <a:t>모형 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평가</a:t>
          </a:r>
          <a:endParaRPr lang="ko-KR" altLang="en-US" dirty="0"/>
        </a:p>
      </dgm:t>
    </dgm:pt>
    <dgm:pt modelId="{FC091559-E131-4F89-815D-BACFF1664244}" type="parTrans" cxnId="{124C0144-E1AA-4594-82EF-E1693072B70F}">
      <dgm:prSet/>
      <dgm:spPr/>
      <dgm:t>
        <a:bodyPr/>
        <a:lstStyle/>
        <a:p>
          <a:pPr latinLnBrk="1"/>
          <a:endParaRPr lang="ko-KR" altLang="en-US"/>
        </a:p>
      </dgm:t>
    </dgm:pt>
    <dgm:pt modelId="{D0314766-A787-4346-B234-96B98BBE8D35}" type="sibTrans" cxnId="{124C0144-E1AA-4594-82EF-E1693072B70F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/>
        </a:p>
      </dgm:t>
    </dgm:pt>
    <dgm:pt modelId="{D1B27C66-9C48-46AF-9F16-8E5CEB12D39C}" type="pres">
      <dgm:prSet presAssocID="{48489624-C037-4A07-AB66-5AB15B539D3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07DAFA-E8EF-45F8-BA36-A477F74C58CF}" type="pres">
      <dgm:prSet presAssocID="{B8036B26-925C-46AC-B087-7B1C8602CDD1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E2E3347-5634-4E65-8B65-7D462652B358}" type="pres">
      <dgm:prSet presAssocID="{86FECFDF-4F6A-4C6A-B62F-AA915C8F5DC1}" presName="node" presStyleLbl="node1" presStyleIdx="0" presStyleCnt="3" custScaleX="147698" custScaleY="11032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1BE14F-15AA-4578-913A-FC190CE515D6}" type="pres">
      <dgm:prSet presAssocID="{86FECFDF-4F6A-4C6A-B62F-AA915C8F5DC1}" presName="dummy" presStyleCnt="0"/>
      <dgm:spPr/>
    </dgm:pt>
    <dgm:pt modelId="{DA03D860-BBC3-491E-AC10-D02783A31AA2}" type="pres">
      <dgm:prSet presAssocID="{BFCF4B75-E96C-43B3-97BB-6D9012608762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39DF658-81CF-4687-8D13-5EE6661ECB4C}" type="pres">
      <dgm:prSet presAssocID="{B1E5DC47-3008-4480-8D3A-2016D603F92F}" presName="node" presStyleLbl="node1" presStyleIdx="1" presStyleCnt="3" custScaleX="116878" custScaleY="12252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C535A5-D721-4157-A972-079FFBE7ADC7}" type="pres">
      <dgm:prSet presAssocID="{B1E5DC47-3008-4480-8D3A-2016D603F92F}" presName="dummy" presStyleCnt="0"/>
      <dgm:spPr/>
    </dgm:pt>
    <dgm:pt modelId="{6661ADC1-6CBB-48E4-B59B-6CCBEC6A551F}" type="pres">
      <dgm:prSet presAssocID="{D0314766-A787-4346-B234-96B98BBE8D35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99A59C3-6E78-40F9-A9E7-5CD9CF035FBE}" type="pres">
      <dgm:prSet presAssocID="{886E1636-E044-4B13-86A9-048D7F660A7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BB7839-C2A7-4805-9C13-660408570BF8}" type="pres">
      <dgm:prSet presAssocID="{886E1636-E044-4B13-86A9-048D7F660A7C}" presName="dummy" presStyleCnt="0"/>
      <dgm:spPr/>
    </dgm:pt>
    <dgm:pt modelId="{BAF5EB6F-BC7F-49D6-A94D-F6BE0BA3CE16}" type="pres">
      <dgm:prSet presAssocID="{E6B7D591-A298-420B-98C4-94AC09392323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62435909-4B3A-4515-B129-534527E5E193}" type="presOf" srcId="{86FECFDF-4F6A-4C6A-B62F-AA915C8F5DC1}" destId="{8E2E3347-5634-4E65-8B65-7D462652B358}" srcOrd="0" destOrd="0" presId="urn:microsoft.com/office/officeart/2005/8/layout/radial6"/>
    <dgm:cxn modelId="{299030EF-3B56-4EF6-AD8F-C1A4CC5CA06C}" srcId="{B8036B26-925C-46AC-B087-7B1C8602CDD1}" destId="{886E1636-E044-4B13-86A9-048D7F660A7C}" srcOrd="2" destOrd="0" parTransId="{993F1EDE-C3F5-4E58-8772-205139F51EAB}" sibTransId="{E6B7D591-A298-420B-98C4-94AC09392323}"/>
    <dgm:cxn modelId="{74902E68-5878-4F1F-8DF0-5C94902BB0D8}" type="presOf" srcId="{886E1636-E044-4B13-86A9-048D7F660A7C}" destId="{399A59C3-6E78-40F9-A9E7-5CD9CF035FBE}" srcOrd="0" destOrd="0" presId="urn:microsoft.com/office/officeart/2005/8/layout/radial6"/>
    <dgm:cxn modelId="{41E3A5A5-D1C5-4268-B9E7-A6FFFB65F831}" type="presOf" srcId="{D0314766-A787-4346-B234-96B98BBE8D35}" destId="{6661ADC1-6CBB-48E4-B59B-6CCBEC6A551F}" srcOrd="0" destOrd="0" presId="urn:microsoft.com/office/officeart/2005/8/layout/radial6"/>
    <dgm:cxn modelId="{846590DB-D566-4535-9EF5-809896A1C9D0}" srcId="{B8036B26-925C-46AC-B087-7B1C8602CDD1}" destId="{86FECFDF-4F6A-4C6A-B62F-AA915C8F5DC1}" srcOrd="0" destOrd="0" parTransId="{9434FF2A-196A-480C-97F6-B9604D19034F}" sibTransId="{BFCF4B75-E96C-43B3-97BB-6D9012608762}"/>
    <dgm:cxn modelId="{124C0144-E1AA-4594-82EF-E1693072B70F}" srcId="{B8036B26-925C-46AC-B087-7B1C8602CDD1}" destId="{B1E5DC47-3008-4480-8D3A-2016D603F92F}" srcOrd="1" destOrd="0" parTransId="{FC091559-E131-4F89-815D-BACFF1664244}" sibTransId="{D0314766-A787-4346-B234-96B98BBE8D35}"/>
    <dgm:cxn modelId="{C9B73A8F-25B6-45D2-ABF1-78D791C9F803}" type="presOf" srcId="{B1E5DC47-3008-4480-8D3A-2016D603F92F}" destId="{339DF658-81CF-4687-8D13-5EE6661ECB4C}" srcOrd="0" destOrd="0" presId="urn:microsoft.com/office/officeart/2005/8/layout/radial6"/>
    <dgm:cxn modelId="{11CFC260-F3FC-4EE4-A74B-3FF4DF736791}" type="presOf" srcId="{E6B7D591-A298-420B-98C4-94AC09392323}" destId="{BAF5EB6F-BC7F-49D6-A94D-F6BE0BA3CE16}" srcOrd="0" destOrd="0" presId="urn:microsoft.com/office/officeart/2005/8/layout/radial6"/>
    <dgm:cxn modelId="{F8D03BAC-FAFA-425E-84E7-BBB88A758809}" type="presOf" srcId="{B8036B26-925C-46AC-B087-7B1C8602CDD1}" destId="{4F07DAFA-E8EF-45F8-BA36-A477F74C58CF}" srcOrd="0" destOrd="0" presId="urn:microsoft.com/office/officeart/2005/8/layout/radial6"/>
    <dgm:cxn modelId="{5D2681E8-F274-46B0-ADB0-0A72CF812D73}" type="presOf" srcId="{48489624-C037-4A07-AB66-5AB15B539D32}" destId="{D1B27C66-9C48-46AF-9F16-8E5CEB12D39C}" srcOrd="0" destOrd="0" presId="urn:microsoft.com/office/officeart/2005/8/layout/radial6"/>
    <dgm:cxn modelId="{29834E20-1538-4FC8-A22F-A7E0025FB03A}" type="presOf" srcId="{BFCF4B75-E96C-43B3-97BB-6D9012608762}" destId="{DA03D860-BBC3-491E-AC10-D02783A31AA2}" srcOrd="0" destOrd="0" presId="urn:microsoft.com/office/officeart/2005/8/layout/radial6"/>
    <dgm:cxn modelId="{619E8C4A-1E9F-47DB-AA6F-4AEC554DC930}" srcId="{48489624-C037-4A07-AB66-5AB15B539D32}" destId="{B8036B26-925C-46AC-B087-7B1C8602CDD1}" srcOrd="0" destOrd="0" parTransId="{722BC14E-C93C-4B43-B031-9B1035CE35C8}" sibTransId="{3AFE8F26-4E11-479C-B2C4-BCBD3BC9F06F}"/>
    <dgm:cxn modelId="{3267F404-2D8D-4298-8707-58FD4581BED5}" type="presParOf" srcId="{D1B27C66-9C48-46AF-9F16-8E5CEB12D39C}" destId="{4F07DAFA-E8EF-45F8-BA36-A477F74C58CF}" srcOrd="0" destOrd="0" presId="urn:microsoft.com/office/officeart/2005/8/layout/radial6"/>
    <dgm:cxn modelId="{1C67D6D7-6498-4AEE-B729-3AC1E80A84EA}" type="presParOf" srcId="{D1B27C66-9C48-46AF-9F16-8E5CEB12D39C}" destId="{8E2E3347-5634-4E65-8B65-7D462652B358}" srcOrd="1" destOrd="0" presId="urn:microsoft.com/office/officeart/2005/8/layout/radial6"/>
    <dgm:cxn modelId="{B86724C0-F76F-4D43-9173-32FC2969DCAD}" type="presParOf" srcId="{D1B27C66-9C48-46AF-9F16-8E5CEB12D39C}" destId="{CD1BE14F-15AA-4578-913A-FC190CE515D6}" srcOrd="2" destOrd="0" presId="urn:microsoft.com/office/officeart/2005/8/layout/radial6"/>
    <dgm:cxn modelId="{C8749D19-74C4-4400-80C0-F0007FA4C89E}" type="presParOf" srcId="{D1B27C66-9C48-46AF-9F16-8E5CEB12D39C}" destId="{DA03D860-BBC3-491E-AC10-D02783A31AA2}" srcOrd="3" destOrd="0" presId="urn:microsoft.com/office/officeart/2005/8/layout/radial6"/>
    <dgm:cxn modelId="{A87B707E-90D7-459C-91DF-451EC13CB2F9}" type="presParOf" srcId="{D1B27C66-9C48-46AF-9F16-8E5CEB12D39C}" destId="{339DF658-81CF-4687-8D13-5EE6661ECB4C}" srcOrd="4" destOrd="0" presId="urn:microsoft.com/office/officeart/2005/8/layout/radial6"/>
    <dgm:cxn modelId="{09C153B9-0DC7-4B3C-893C-4BFD48FA70B7}" type="presParOf" srcId="{D1B27C66-9C48-46AF-9F16-8E5CEB12D39C}" destId="{55C535A5-D721-4157-A972-079FFBE7ADC7}" srcOrd="5" destOrd="0" presId="urn:microsoft.com/office/officeart/2005/8/layout/radial6"/>
    <dgm:cxn modelId="{0AD26AB6-C65A-40DF-BC22-20967C5D4905}" type="presParOf" srcId="{D1B27C66-9C48-46AF-9F16-8E5CEB12D39C}" destId="{6661ADC1-6CBB-48E4-B59B-6CCBEC6A551F}" srcOrd="6" destOrd="0" presId="urn:microsoft.com/office/officeart/2005/8/layout/radial6"/>
    <dgm:cxn modelId="{9CDD61F0-F57B-467C-893F-18D8F43D62CF}" type="presParOf" srcId="{D1B27C66-9C48-46AF-9F16-8E5CEB12D39C}" destId="{399A59C3-6E78-40F9-A9E7-5CD9CF035FBE}" srcOrd="7" destOrd="0" presId="urn:microsoft.com/office/officeart/2005/8/layout/radial6"/>
    <dgm:cxn modelId="{E420361E-9904-46AE-B28E-C04F72B7417F}" type="presParOf" srcId="{D1B27C66-9C48-46AF-9F16-8E5CEB12D39C}" destId="{28BB7839-C2A7-4805-9C13-660408570BF8}" srcOrd="8" destOrd="0" presId="urn:microsoft.com/office/officeart/2005/8/layout/radial6"/>
    <dgm:cxn modelId="{D84A381C-8C8F-4DDB-A6A3-BF77987D511D}" type="presParOf" srcId="{D1B27C66-9C48-46AF-9F16-8E5CEB12D39C}" destId="{BAF5EB6F-BC7F-49D6-A94D-F6BE0BA3CE1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5EB6F-BC7F-49D6-A94D-F6BE0BA3CE16}">
      <dsp:nvSpPr>
        <dsp:cNvPr id="0" name=""/>
        <dsp:cNvSpPr/>
      </dsp:nvSpPr>
      <dsp:spPr>
        <a:xfrm>
          <a:off x="1975501" y="702390"/>
          <a:ext cx="4446631" cy="4446631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6661ADC1-6CBB-48E4-B59B-6CCBEC6A551F}">
      <dsp:nvSpPr>
        <dsp:cNvPr id="0" name=""/>
        <dsp:cNvSpPr/>
      </dsp:nvSpPr>
      <dsp:spPr>
        <a:xfrm>
          <a:off x="1975501" y="702390"/>
          <a:ext cx="4446631" cy="4446631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DA03D860-BBC3-491E-AC10-D02783A31AA2}">
      <dsp:nvSpPr>
        <dsp:cNvPr id="0" name=""/>
        <dsp:cNvSpPr/>
      </dsp:nvSpPr>
      <dsp:spPr>
        <a:xfrm>
          <a:off x="1975501" y="702390"/>
          <a:ext cx="4446631" cy="4446631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4F07DAFA-E8EF-45F8-BA36-A477F74C58CF}">
      <dsp:nvSpPr>
        <dsp:cNvPr id="0" name=""/>
        <dsp:cNvSpPr/>
      </dsp:nvSpPr>
      <dsp:spPr>
        <a:xfrm>
          <a:off x="3175596" y="1902484"/>
          <a:ext cx="2046442" cy="2046442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빅데이터에서</a:t>
          </a:r>
          <a:r>
            <a:rPr lang="en-US" altLang="ko-KR" sz="1800" kern="1200" dirty="0" smtClean="0"/>
            <a:t/>
          </a:r>
          <a:br>
            <a:rPr lang="en-US" altLang="ko-KR" sz="1800" kern="1200" dirty="0" smtClean="0"/>
          </a:br>
          <a:r>
            <a:rPr lang="en-US" altLang="ko-KR" sz="1800" kern="1200" dirty="0" smtClean="0"/>
            <a:t>AI </a:t>
          </a:r>
          <a:r>
            <a:rPr lang="ko-KR" altLang="en-US" sz="1800" kern="1200" dirty="0" smtClean="0"/>
            <a:t>서비스 </a:t>
          </a:r>
          <a:endParaRPr lang="en-US" altLang="ko-KR" sz="1800" kern="1200" dirty="0" smtClean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런칭의 이해</a:t>
          </a:r>
          <a:endParaRPr lang="ko-KR" altLang="en-US" sz="1800" kern="1200" dirty="0"/>
        </a:p>
      </dsp:txBody>
      <dsp:txXfrm>
        <a:off x="3475290" y="2202178"/>
        <a:ext cx="1447054" cy="1447054"/>
      </dsp:txXfrm>
    </dsp:sp>
    <dsp:sp modelId="{8E2E3347-5634-4E65-8B65-7D462652B358}">
      <dsp:nvSpPr>
        <dsp:cNvPr id="0" name=""/>
        <dsp:cNvSpPr/>
      </dsp:nvSpPr>
      <dsp:spPr>
        <a:xfrm>
          <a:off x="3140923" y="-36254"/>
          <a:ext cx="2115788" cy="1580430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빅데이터</a:t>
          </a: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en-US" altLang="ko-KR" sz="1400" kern="1200" dirty="0" smtClean="0"/>
            <a:t>AI</a:t>
          </a:r>
          <a:br>
            <a:rPr lang="en-US" altLang="ko-KR" sz="1400" kern="1200" dirty="0" smtClean="0"/>
          </a:br>
          <a:r>
            <a:rPr lang="en-US" altLang="ko-KR" sz="1400" kern="1200" dirty="0" smtClean="0"/>
            <a:t>(</a:t>
          </a:r>
          <a:r>
            <a:rPr lang="ko-KR" altLang="en-US" sz="1400" kern="1200" dirty="0" err="1" smtClean="0"/>
            <a:t>머신러닝</a:t>
          </a:r>
          <a:r>
            <a:rPr lang="en-US" altLang="ko-KR" sz="1400" kern="1200" dirty="0" smtClean="0"/>
            <a:t>, </a:t>
          </a:r>
          <a:r>
            <a:rPr lang="ko-KR" altLang="en-US" sz="1400" kern="1200" dirty="0" err="1" smtClean="0"/>
            <a:t>딥러닝</a:t>
          </a:r>
          <a:r>
            <a:rPr lang="en-US" altLang="ko-KR" sz="1400" kern="1200" dirty="0" smtClean="0"/>
            <a:t>)</a:t>
          </a:r>
          <a:endParaRPr lang="ko-KR" altLang="en-US" sz="1400" kern="1200" dirty="0"/>
        </a:p>
      </dsp:txBody>
      <dsp:txXfrm>
        <a:off x="3450773" y="195195"/>
        <a:ext cx="1496088" cy="1117532"/>
      </dsp:txXfrm>
    </dsp:sp>
    <dsp:sp modelId="{339DF658-81CF-4687-8D13-5EE6661ECB4C}">
      <dsp:nvSpPr>
        <dsp:cNvPr id="0" name=""/>
        <dsp:cNvSpPr/>
      </dsp:nvSpPr>
      <dsp:spPr>
        <a:xfrm>
          <a:off x="5242460" y="3133994"/>
          <a:ext cx="1674288" cy="1755168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AI </a:t>
          </a:r>
          <a:r>
            <a:rPr lang="ko-KR" altLang="en-US" sz="1400" kern="1200" dirty="0" smtClean="0"/>
            <a:t>모형 </a:t>
          </a: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ko-KR" altLang="en-US" sz="1400" kern="1200" dirty="0" smtClean="0"/>
            <a:t>평가</a:t>
          </a:r>
          <a:endParaRPr lang="ko-KR" altLang="en-US" sz="1400" kern="1200" dirty="0"/>
        </a:p>
      </dsp:txBody>
      <dsp:txXfrm>
        <a:off x="5487654" y="3391032"/>
        <a:ext cx="1183900" cy="1241092"/>
      </dsp:txXfrm>
    </dsp:sp>
    <dsp:sp modelId="{399A59C3-6E78-40F9-A9E7-5CD9CF035FBE}">
      <dsp:nvSpPr>
        <dsp:cNvPr id="0" name=""/>
        <dsp:cNvSpPr/>
      </dsp:nvSpPr>
      <dsp:spPr>
        <a:xfrm>
          <a:off x="1601776" y="3295323"/>
          <a:ext cx="1432509" cy="1432509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AI </a:t>
          </a:r>
          <a:r>
            <a:rPr lang="ko-KR" altLang="en-US" sz="1400" kern="1200" dirty="0" smtClean="0"/>
            <a:t>서비스 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사례</a:t>
          </a:r>
          <a:endParaRPr lang="ko-KR" altLang="en-US" sz="1400" kern="1200" dirty="0"/>
        </a:p>
      </dsp:txBody>
      <dsp:txXfrm>
        <a:off x="1811562" y="3505109"/>
        <a:ext cx="1012937" cy="1012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r">
              <a:defRPr sz="1300"/>
            </a:lvl1pPr>
          </a:lstStyle>
          <a:p>
            <a:fld id="{3206E8CD-66F5-4031-88BB-425C014F0E62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r">
              <a:defRPr sz="1300"/>
            </a:lvl1pPr>
          </a:lstStyle>
          <a:p>
            <a:fld id="{A93D30D9-33B1-40B0-9F03-BC72D318D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4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r">
              <a:defRPr sz="1300"/>
            </a:lvl1pPr>
          </a:lstStyle>
          <a:p>
            <a:fld id="{53D01734-DA6D-4E96-A9B7-2BF2C7CC62A0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6" tIns="49518" rIns="99036" bIns="495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9036" tIns="49518" rIns="99036" bIns="49518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r">
              <a:defRPr sz="1300"/>
            </a:lvl1pPr>
          </a:lstStyle>
          <a:p>
            <a:fld id="{70CA5DAB-D281-4FAA-A86E-3FAA80711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2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5DAB-D281-4FAA-A86E-3FAA807114B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5DAB-D281-4FAA-A86E-3FAA807114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86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366">
              <a:defRPr/>
            </a:pPr>
            <a:r>
              <a:rPr lang="ko-KR" altLang="en-US" dirty="0" smtClean="0"/>
              <a:t>데이터가 빅데이터시스템으로 </a:t>
            </a:r>
            <a:endParaRPr lang="en-US" altLang="ko-KR" dirty="0" smtClean="0"/>
          </a:p>
          <a:p>
            <a:r>
              <a:rPr lang="ko-KR" altLang="en-US" dirty="0" smtClean="0"/>
              <a:t>관리되어지고 있었어야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양질의 빅데이터  </a:t>
            </a:r>
            <a:r>
              <a:rPr lang="en-US" altLang="ko-KR" dirty="0" smtClean="0">
                <a:sym typeface="Wingdings" panose="05000000000000000000" pitchFamily="2" charset="2"/>
              </a:rPr>
              <a:t> AI</a:t>
            </a:r>
            <a:r>
              <a:rPr lang="ko-KR" altLang="en-US" dirty="0" smtClean="0">
                <a:sym typeface="Wingdings" panose="05000000000000000000" pitchFamily="2" charset="2"/>
              </a:rPr>
              <a:t>기술로 학습된 </a:t>
            </a:r>
            <a:r>
              <a:rPr lang="en-US" altLang="ko-KR" dirty="0" smtClean="0">
                <a:sym typeface="Wingdings" panose="05000000000000000000" pitchFamily="2" charset="2"/>
              </a:rPr>
              <a:t>Model</a:t>
            </a:r>
            <a:r>
              <a:rPr lang="ko-KR" altLang="en-US" dirty="0" smtClean="0">
                <a:sym typeface="Wingdings" panose="05000000000000000000" pitchFamily="2" charset="2"/>
              </a:rPr>
              <a:t>을 생성하여 </a:t>
            </a:r>
            <a:r>
              <a:rPr lang="en-US" altLang="ko-KR" dirty="0" smtClean="0">
                <a:sym typeface="Wingdings" panose="05000000000000000000" pitchFamily="2" charset="2"/>
              </a:rPr>
              <a:t>AI </a:t>
            </a:r>
            <a:r>
              <a:rPr lang="ko-KR" altLang="en-US" dirty="0" smtClean="0">
                <a:sym typeface="Wingdings" panose="05000000000000000000" pitchFamily="2" charset="2"/>
              </a:rPr>
              <a:t>서비스가</a:t>
            </a:r>
            <a:r>
              <a:rPr lang="en-US" altLang="ko-KR" baseline="0" dirty="0" smtClean="0">
                <a:sym typeface="Wingdings" panose="05000000000000000000" pitchFamily="2" charset="2"/>
              </a:rPr>
              <a:t> </a:t>
            </a:r>
            <a:r>
              <a:rPr lang="ko-KR" altLang="en-US" baseline="0" dirty="0" smtClean="0">
                <a:sym typeface="Wingdings" panose="05000000000000000000" pitchFamily="2" charset="2"/>
              </a:rPr>
              <a:t>구현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빅데이터는 사내 데이터와 관련된 모든 부서를 </a:t>
            </a:r>
            <a:r>
              <a:rPr lang="ko-KR" altLang="en-US" dirty="0" err="1" smtClean="0"/>
              <a:t>건드려야되는</a:t>
            </a:r>
            <a:r>
              <a:rPr lang="ko-KR" altLang="en-US" dirty="0" smtClean="0"/>
              <a:t> 전사적 차원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5DAB-D281-4FAA-A86E-3FAA807114B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0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5DAB-D281-4FAA-A86E-3FAA807114B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1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07BE-61A6-43D3-A9C5-6F8D7E57652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hanisun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ahahogam@gmail.com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462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07BE-61A6-43D3-A9C5-6F8D7E57652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4881-94D9-4FEB-8949-3B1D7B26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4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07BE-61A6-43D3-A9C5-6F8D7E57652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4881-94D9-4FEB-8949-3B1D7B26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5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07BE-61A6-43D3-A9C5-6F8D7E57652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4881-94D9-4FEB-8949-3B1D7B26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5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07BE-61A6-43D3-A9C5-6F8D7E57652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4881-94D9-4FEB-8949-3B1D7B26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28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07BE-61A6-43D3-A9C5-6F8D7E57652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4881-94D9-4FEB-8949-3B1D7B26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4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36004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07BE-61A6-43D3-A9C5-6F8D7E57652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4881-94D9-4FEB-8949-3B1D7B26E7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7504" y="548680"/>
            <a:ext cx="89289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14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36004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07BE-61A6-43D3-A9C5-6F8D7E57652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4881-94D9-4FEB-8949-3B1D7B26E7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7504" y="548680"/>
            <a:ext cx="89289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9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36004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07BE-61A6-43D3-A9C5-6F8D7E57652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4881-94D9-4FEB-8949-3B1D7B26E7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7504" y="548680"/>
            <a:ext cx="89289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2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36004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07BE-61A6-43D3-A9C5-6F8D7E57652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4881-94D9-4FEB-8949-3B1D7B26E7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7504" y="548680"/>
            <a:ext cx="89289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날짜 개체 틀 3"/>
          <p:cNvSpPr txBox="1">
            <a:spLocks/>
          </p:cNvSpPr>
          <p:nvPr userDrawn="1"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2B07BE-61A6-43D3-A9C5-6F8D7E57652E}" type="datetimeFigureOut">
              <a:rPr lang="ko-KR" altLang="en-US" smtClean="0"/>
              <a:pPr/>
              <a:t>2019-09-04</a:t>
            </a:fld>
            <a:endParaRPr lang="ko-KR" altLang="en-US"/>
          </a:p>
        </p:txBody>
      </p:sp>
      <p:sp>
        <p:nvSpPr>
          <p:cNvPr id="11" name="바닥글 개체 틀 4"/>
          <p:cNvSpPr txBox="1">
            <a:spLocks/>
          </p:cNvSpPr>
          <p:nvPr userDrawn="1"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hanisun</a:t>
            </a:r>
            <a:endParaRPr lang="ko-KR" altLang="en-US" dirty="0"/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ahahogam@gmail.com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465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07BE-61A6-43D3-A9C5-6F8D7E57652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4881-94D9-4FEB-8949-3B1D7B26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8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07BE-61A6-43D3-A9C5-6F8D7E57652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4881-94D9-4FEB-8949-3B1D7B26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07BE-61A6-43D3-A9C5-6F8D7E57652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4881-94D9-4FEB-8949-3B1D7B26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2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07BE-61A6-43D3-A9C5-6F8D7E57652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4881-94D9-4FEB-8949-3B1D7B26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88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51763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07BE-61A6-43D3-A9C5-6F8D7E57652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4881-94D9-4FEB-8949-3B1D7B26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1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23528" y="269594"/>
            <a:ext cx="8496944" cy="12241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빅데이터에서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서비스 모델 개발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3356992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Content Table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데이터의 </a:t>
            </a:r>
            <a:r>
              <a:rPr lang="ko-KR" altLang="en-US" dirty="0" smtClean="0"/>
              <a:t>중요성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Big Data </a:t>
            </a:r>
            <a:r>
              <a:rPr lang="ko-KR" altLang="en-US" dirty="0"/>
              <a:t>출현 </a:t>
            </a:r>
            <a:r>
              <a:rPr lang="ko-KR" altLang="en-US" dirty="0" smtClean="0"/>
              <a:t>배경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Data </a:t>
            </a:r>
            <a:r>
              <a:rPr lang="ko-KR" altLang="en-US" dirty="0"/>
              <a:t>측정 수준 이해</a:t>
            </a:r>
          </a:p>
          <a:p>
            <a:pPr marL="342900" indent="-342900">
              <a:buFontTx/>
              <a:buAutoNum type="arabicPeriod"/>
            </a:pPr>
            <a:r>
              <a:rPr lang="en-US" altLang="ko-KR" smtClean="0"/>
              <a:t>Big </a:t>
            </a:r>
            <a:r>
              <a:rPr lang="en-US" altLang="ko-KR" dirty="0"/>
              <a:t>Data 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데이터에서 </a:t>
            </a:r>
            <a:r>
              <a:rPr lang="en-US" altLang="ko-KR" dirty="0"/>
              <a:t>AI </a:t>
            </a:r>
            <a:r>
              <a:rPr lang="ko-KR" altLang="en-US" dirty="0"/>
              <a:t>서비스로의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빅데이터 기반 </a:t>
            </a:r>
            <a:r>
              <a:rPr lang="en-US" altLang="ko-KR" dirty="0"/>
              <a:t>AI </a:t>
            </a:r>
            <a:r>
              <a:rPr lang="ko-KR" altLang="en-US" dirty="0"/>
              <a:t>서비스의 구성도 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 err="1" smtClean="0"/>
              <a:t>딥러닝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 err="1" smtClean="0"/>
              <a:t>목적치</a:t>
            </a:r>
            <a:r>
              <a:rPr lang="ko-KR" altLang="en-US" dirty="0" smtClean="0"/>
              <a:t> </a:t>
            </a:r>
            <a:r>
              <a:rPr lang="ko-KR" altLang="en-US" dirty="0"/>
              <a:t>유무에 따른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: </a:t>
            </a:r>
            <a:r>
              <a:rPr lang="en-US" altLang="ko-KR" dirty="0"/>
              <a:t>Target </a:t>
            </a:r>
            <a:r>
              <a:rPr lang="ko-KR" altLang="en-US" dirty="0"/>
              <a:t>변수에 따른 </a:t>
            </a:r>
            <a:r>
              <a:rPr lang="ko-KR" altLang="en-US" dirty="0" err="1"/>
              <a:t>머신러닝의</a:t>
            </a:r>
            <a:r>
              <a:rPr lang="ko-KR" altLang="en-US" dirty="0"/>
              <a:t> 분류</a:t>
            </a:r>
          </a:p>
          <a:p>
            <a:pPr marL="342900" indent="-342900">
              <a:buFontTx/>
              <a:buAutoNum type="arabicPeriod"/>
            </a:pP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275856" y="146033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http://digital.kyobobook.co.kr/digital/ebook/ebookDetail.ink?selectedLargeCategory=001&amp;barcode=480D190812700&amp;orderClick=LAG&amp;Kc=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8" y="151132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Book 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2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기반 </a:t>
            </a:r>
            <a:r>
              <a:rPr lang="en-US" altLang="ko-KR" dirty="0"/>
              <a:t>AI </a:t>
            </a:r>
            <a:r>
              <a:rPr lang="ko-KR" altLang="en-US" dirty="0"/>
              <a:t>서비스의 구성도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3" name="_x351157256" descr="EMB0000e0b0b8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352928" cy="587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1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인공지능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딥러닝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956030"/>
            <a:ext cx="8856984" cy="5281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_x231214120" descr="EMB0000fa2c64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3723"/>
            <a:ext cx="4048848" cy="2957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TextBox 5"/>
          <p:cNvSpPr txBox="1"/>
          <p:nvPr/>
        </p:nvSpPr>
        <p:spPr>
          <a:xfrm>
            <a:off x="3993808" y="726725"/>
            <a:ext cx="1744388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인공 지능</a:t>
            </a:r>
            <a:r>
              <a:rPr lang="en-US" altLang="ko-KR" sz="2000" b="1" dirty="0" smtClean="0"/>
              <a:t>(AI)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70083" y="17008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머신 러닝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416" y="2353855"/>
            <a:ext cx="4160064" cy="29473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6228184" y="17008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딥 러닝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1138313"/>
            <a:ext cx="7869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kern="100" dirty="0"/>
              <a:t>과거의 경험으로부터 자신</a:t>
            </a:r>
            <a:r>
              <a:rPr lang="en-US" altLang="ko-KR" kern="100" dirty="0"/>
              <a:t>(</a:t>
            </a:r>
            <a:r>
              <a:rPr lang="ko-KR" altLang="en-US" kern="100" dirty="0"/>
              <a:t>시스템</a:t>
            </a:r>
            <a:r>
              <a:rPr lang="en-US" altLang="ko-KR" kern="100" dirty="0"/>
              <a:t>)</a:t>
            </a:r>
            <a:r>
              <a:rPr lang="ko-KR" altLang="en-US" kern="100" dirty="0"/>
              <a:t>의 성능 향상 </a:t>
            </a:r>
            <a:r>
              <a:rPr lang="en-US" altLang="ko-KR" kern="100" dirty="0"/>
              <a:t>, </a:t>
            </a:r>
            <a:r>
              <a:rPr lang="ko-KR" altLang="en-US" kern="100" dirty="0"/>
              <a:t>즉 학습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3288830"/>
            <a:ext cx="1159489" cy="113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Training</a:t>
            </a:r>
            <a:br>
              <a:rPr lang="en-US" altLang="ko-KR" dirty="0" smtClean="0"/>
            </a:b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47864" y="2559913"/>
            <a:ext cx="932150" cy="4957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47864" y="4711862"/>
            <a:ext cx="936104" cy="4957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3" idx="3"/>
            <a:endCxn id="13" idx="1"/>
          </p:cNvCxnSpPr>
          <p:nvPr/>
        </p:nvCxnSpPr>
        <p:spPr>
          <a:xfrm>
            <a:off x="1627033" y="3856330"/>
            <a:ext cx="1789343" cy="64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059082" y="3127686"/>
            <a:ext cx="928742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Algo</a:t>
            </a:r>
            <a:r>
              <a:rPr lang="en-US" altLang="ko-KR" sz="1400" dirty="0" smtClean="0"/>
              <a:t>-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rithm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11" idx="2"/>
          </p:cNvCxnSpPr>
          <p:nvPr/>
        </p:nvCxnSpPr>
        <p:spPr>
          <a:xfrm>
            <a:off x="3813939" y="3055678"/>
            <a:ext cx="37981" cy="16561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16376" y="3494844"/>
            <a:ext cx="863638" cy="735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8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512168"/>
          </a:xfrm>
        </p:spPr>
        <p:txBody>
          <a:bodyPr/>
          <a:lstStyle/>
          <a:p>
            <a:pPr fontAlgn="base"/>
            <a:r>
              <a:rPr lang="ko-KR" altLang="en-US" dirty="0" err="1"/>
              <a:t>목적치</a:t>
            </a:r>
            <a:r>
              <a:rPr lang="ko-KR" altLang="en-US" dirty="0"/>
              <a:t> 유무에 따른 분류</a:t>
            </a:r>
            <a:br>
              <a:rPr lang="ko-KR" altLang="en-US" dirty="0"/>
            </a:br>
            <a:r>
              <a:rPr lang="en-US" altLang="ko-KR" dirty="0"/>
              <a:t>: Target </a:t>
            </a:r>
            <a:r>
              <a:rPr lang="ko-KR" altLang="en-US" dirty="0"/>
              <a:t>변수에 따른 </a:t>
            </a:r>
            <a:r>
              <a:rPr lang="ko-KR" altLang="en-US" dirty="0" err="1"/>
              <a:t>머신러닝의</a:t>
            </a:r>
            <a:r>
              <a:rPr lang="ko-KR" altLang="en-US" dirty="0"/>
              <a:t> 분류</a:t>
            </a: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498898"/>
              </p:ext>
            </p:extLst>
          </p:nvPr>
        </p:nvGraphicFramePr>
        <p:xfrm>
          <a:off x="899592" y="2173160"/>
          <a:ext cx="7632848" cy="3177286"/>
        </p:xfrm>
        <a:graphic>
          <a:graphicData uri="http://schemas.openxmlformats.org/drawingml/2006/table">
            <a:tbl>
              <a:tblPr/>
              <a:tblGrid>
                <a:gridCol w="7632848">
                  <a:extLst>
                    <a:ext uri="{9D8B030D-6E8A-4147-A177-3AD203B41FA5}">
                      <a16:colId xmlns:a16="http://schemas.microsoft.com/office/drawing/2014/main" val="1752906088"/>
                    </a:ext>
                  </a:extLst>
                </a:gridCol>
              </a:tblGrid>
              <a:tr h="2870454"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지도학습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(supervised learning)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/>
                      </a:r>
                      <a:b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</a:b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)-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데이터로부터 출력을 결정할 수 있는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패턴추출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비지도학습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(unsupervised learning,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자율학습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/>
                      </a:r>
                      <a:b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</a:b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출력에 대한 정보가 없는 데이터로부터 필요한 패턴 추출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강화학습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(reinforcement learning)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/>
                      </a:r>
                      <a:b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</a:b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출력에 대한 정확한 정보를 제공하지는 않지만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평가정보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(reward)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주어지는 문제에 대해 각 상태에서의 행동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(action)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결정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11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52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222062"/>
              </p:ext>
            </p:extLst>
          </p:nvPr>
        </p:nvGraphicFramePr>
        <p:xfrm>
          <a:off x="179388" y="908050"/>
          <a:ext cx="8518525" cy="540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3851920" y="2276872"/>
            <a:ext cx="100811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 </a:t>
            </a:r>
            <a:r>
              <a:rPr lang="en-US" altLang="ko-KR" dirty="0" smtClean="0"/>
              <a:t>I</a:t>
            </a:r>
            <a:r>
              <a:rPr lang="ko-KR" altLang="en-US" dirty="0" smtClean="0"/>
              <a:t>권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868144" y="5517232"/>
            <a:ext cx="100811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 </a:t>
            </a:r>
            <a:r>
              <a:rPr lang="en-US" altLang="ko-KR" dirty="0" smtClean="0"/>
              <a:t>II </a:t>
            </a:r>
            <a:r>
              <a:rPr lang="ko-KR" altLang="en-US" dirty="0" smtClean="0"/>
              <a:t>권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015654" y="5356871"/>
            <a:ext cx="100811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 </a:t>
            </a:r>
            <a:r>
              <a:rPr lang="en-US" altLang="ko-KR" sz="1600" dirty="0" smtClean="0"/>
              <a:t>III </a:t>
            </a:r>
            <a:r>
              <a:rPr lang="ko-KR" altLang="en-US" sz="1600" dirty="0" smtClean="0"/>
              <a:t>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7079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50"/>
          <p:cNvSpPr>
            <a:spLocks noChangeArrowheads="1"/>
          </p:cNvSpPr>
          <p:nvPr/>
        </p:nvSpPr>
        <p:spPr bwMode="gray">
          <a:xfrm>
            <a:off x="108864" y="1715467"/>
            <a:ext cx="8927731" cy="4953891"/>
          </a:xfrm>
          <a:prstGeom prst="roundRect">
            <a:avLst>
              <a:gd name="adj" fmla="val 0"/>
            </a:avLst>
          </a:prstGeom>
          <a:gradFill flip="none" rotWithShape="1">
            <a:gsLst>
              <a:gs pos="28000">
                <a:schemeClr val="bg1"/>
              </a:gs>
              <a:gs pos="100000">
                <a:srgbClr val="ECECEE"/>
              </a:gs>
            </a:gsLst>
            <a:lin ang="2700000" scaled="1"/>
            <a:tileRect/>
          </a:gra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latinLnBrk="0"/>
            <a:endParaRPr lang="ko-KR" altLang="ko-KR" sz="1000" b="1" dirty="0">
              <a:solidFill>
                <a:srgbClr val="000000"/>
              </a:solidFill>
              <a:latin typeface="+mj-lt"/>
              <a:ea typeface="Rix고딕 EB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08720"/>
            <a:ext cx="8517632" cy="64807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ko-KR" altLang="en-US" sz="2400" b="1" dirty="0" smtClean="0"/>
              <a:t>데이터에 대한 태도 및 관점</a:t>
            </a:r>
            <a:endParaRPr lang="en-US" altLang="ko-KR" sz="2400" b="1" dirty="0"/>
          </a:p>
          <a:p>
            <a:pPr marL="0" indent="0" algn="ctr">
              <a:buNone/>
            </a:pPr>
            <a:r>
              <a:rPr lang="ko-KR" altLang="en-US" sz="2400" dirty="0" smtClean="0"/>
              <a:t>문장에 대해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완전히 동의합니다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인 </a:t>
            </a:r>
            <a:r>
              <a:rPr lang="en-US" altLang="ko-KR" sz="2400" dirty="0" smtClean="0"/>
              <a:t> 9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을 선택한 응답자의 비율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6972"/>
          <a:stretch/>
        </p:blipFill>
        <p:spPr>
          <a:xfrm>
            <a:off x="1187624" y="2060848"/>
            <a:ext cx="7832203" cy="48068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6673496" y="6536377"/>
            <a:ext cx="2371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Economist “The Data Directive”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08864" y="2130310"/>
            <a:ext cx="5392098" cy="41242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1200" dirty="0" smtClean="0"/>
              <a:t>데이터를 활용하면 </a:t>
            </a:r>
            <a:r>
              <a:rPr lang="ko-KR" altLang="en-US" sz="1200" u="sng" dirty="0" smtClean="0"/>
              <a:t>비즈니스 민첩성이 향상</a:t>
            </a:r>
            <a:r>
              <a:rPr lang="ko-KR" altLang="en-US" sz="1200" dirty="0" smtClean="0"/>
              <a:t>됨</a:t>
            </a:r>
            <a:endParaRPr lang="en-US" altLang="ko-KR" sz="1200" dirty="0" smtClean="0"/>
          </a:p>
          <a:p>
            <a:pPr algn="r">
              <a:lnSpc>
                <a:spcPct val="200000"/>
              </a:lnSpc>
            </a:pPr>
            <a:r>
              <a:rPr lang="ko-KR" altLang="en-US" sz="1200" dirty="0" smtClean="0"/>
              <a:t>효과적인 데이터 전략은 </a:t>
            </a:r>
            <a:r>
              <a:rPr lang="ko-KR" altLang="en-US" sz="1200" u="sng" dirty="0" smtClean="0"/>
              <a:t>회사의 경쟁 우위</a:t>
            </a:r>
            <a:r>
              <a:rPr lang="ko-KR" altLang="en-US" sz="1200" dirty="0" smtClean="0"/>
              <a:t>가 될 수 있음</a:t>
            </a:r>
            <a:endParaRPr lang="en-US" altLang="ko-KR" sz="1200" dirty="0" smtClean="0"/>
          </a:p>
          <a:p>
            <a:pPr algn="r">
              <a:lnSpc>
                <a:spcPct val="200000"/>
              </a:lnSpc>
            </a:pPr>
            <a:r>
              <a:rPr lang="ko-KR" altLang="en-US" sz="1200" dirty="0" smtClean="0"/>
              <a:t>데이터 관리 전략을 개선하면 </a:t>
            </a:r>
            <a:r>
              <a:rPr lang="ko-KR" altLang="en-US" sz="1200" u="sng" dirty="0" smtClean="0"/>
              <a:t>고객에게 보다 신속하게 대응</a:t>
            </a:r>
            <a:r>
              <a:rPr lang="ko-KR" altLang="en-US" sz="1200" dirty="0" smtClean="0"/>
              <a:t>할 수 있음</a:t>
            </a:r>
            <a:endParaRPr lang="en-US" altLang="ko-KR" sz="1200" dirty="0" smtClean="0"/>
          </a:p>
          <a:p>
            <a:pPr algn="r">
              <a:lnSpc>
                <a:spcPct val="200000"/>
              </a:lnSpc>
            </a:pPr>
            <a:r>
              <a:rPr lang="ko-KR" altLang="en-US" sz="1200" u="sng" dirty="0" smtClean="0"/>
              <a:t>데이터를 전략적 자산으로 관리</a:t>
            </a:r>
            <a:r>
              <a:rPr lang="ko-KR" altLang="en-US" sz="1200" dirty="0" smtClean="0"/>
              <a:t>하고 있음</a:t>
            </a:r>
            <a:endParaRPr lang="en-US" altLang="ko-KR" sz="1200" dirty="0" smtClean="0"/>
          </a:p>
          <a:p>
            <a:pPr algn="r">
              <a:lnSpc>
                <a:spcPct val="200000"/>
              </a:lnSpc>
            </a:pPr>
            <a:r>
              <a:rPr lang="ko-KR" altLang="en-US" sz="1100" u="sng" dirty="0" smtClean="0"/>
              <a:t>수많은 데이터 소스를 통합하는 기능을 개선</a:t>
            </a:r>
            <a:r>
              <a:rPr lang="ko-KR" altLang="en-US" sz="1100" dirty="0" smtClean="0"/>
              <a:t>하면 </a:t>
            </a:r>
            <a:r>
              <a:rPr lang="ko-KR" altLang="en-US" sz="1100" u="sng" dirty="0" smtClean="0"/>
              <a:t>비즈니스의 예측 능력이 개선됨</a:t>
            </a:r>
            <a:endParaRPr lang="en-US" altLang="ko-KR" sz="1100" u="sng" dirty="0" smtClean="0"/>
          </a:p>
          <a:p>
            <a:pPr algn="r">
              <a:lnSpc>
                <a:spcPct val="200000"/>
              </a:lnSpc>
            </a:pPr>
            <a:r>
              <a:rPr lang="ko-KR" altLang="en-US" sz="1200" dirty="0" smtClean="0"/>
              <a:t>비즈니스 데이터를 마스터링하면 기업 전체의 현업 협업이 개선됨</a:t>
            </a:r>
            <a:endParaRPr lang="en-US" altLang="ko-KR" sz="1200" dirty="0" smtClean="0"/>
          </a:p>
          <a:p>
            <a:pPr algn="r">
              <a:lnSpc>
                <a:spcPct val="200000"/>
              </a:lnSpc>
            </a:pPr>
            <a:r>
              <a:rPr lang="ko-KR" altLang="en-US" sz="1200" dirty="0" smtClean="0"/>
              <a:t>우리의 데이터 전략은 비즈니스 부문에 집중됨</a:t>
            </a:r>
            <a:endParaRPr lang="en-US" altLang="ko-KR" sz="1200" dirty="0" smtClean="0"/>
          </a:p>
          <a:p>
            <a:pPr algn="r">
              <a:lnSpc>
                <a:spcPct val="200000"/>
              </a:lnSpc>
            </a:pPr>
            <a:r>
              <a:rPr lang="ko-KR" altLang="en-US" sz="1200" dirty="0" smtClean="0"/>
              <a:t>주기적으로 비즈니스 리더와 데이터 관리 전략에 대해 의논함</a:t>
            </a:r>
            <a:endParaRPr lang="en-US" altLang="ko-KR" sz="1200" dirty="0" smtClean="0"/>
          </a:p>
          <a:p>
            <a:pPr algn="r">
              <a:lnSpc>
                <a:spcPct val="200000"/>
              </a:lnSpc>
            </a:pPr>
            <a:r>
              <a:rPr lang="ko-KR" altLang="en-US" sz="1200" dirty="0" smtClean="0"/>
              <a:t>데이터를 활용하여 내부 사용자의 능력을 향상시킬 수 있음</a:t>
            </a:r>
            <a:endParaRPr lang="en-US" altLang="ko-KR" sz="1200" dirty="0" smtClean="0"/>
          </a:p>
          <a:p>
            <a:pPr algn="r">
              <a:lnSpc>
                <a:spcPct val="200000"/>
              </a:lnSpc>
            </a:pPr>
            <a:r>
              <a:rPr lang="ko-KR" altLang="en-US" sz="1200" dirty="0" smtClean="0"/>
              <a:t>우리의 우선 순위는 비즈니스 프로세스에 데이터를 활용하는 것</a:t>
            </a:r>
            <a:endParaRPr lang="en-US" altLang="ko-KR" sz="1200" dirty="0" smtClean="0"/>
          </a:p>
          <a:p>
            <a:pPr algn="r">
              <a:lnSpc>
                <a:spcPct val="200000"/>
              </a:lnSpc>
            </a:pPr>
            <a:r>
              <a:rPr lang="ko-KR" altLang="en-US" sz="1200" dirty="0" smtClean="0"/>
              <a:t>우리의 데이터 관리가 현재 요구 사항을 충족하기에 충분함</a:t>
            </a:r>
            <a:endParaRPr lang="en-US" altLang="ko-KR" sz="1200" dirty="0" smtClean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5580112" y="6237312"/>
            <a:ext cx="3439715" cy="172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43608" y="1715467"/>
            <a:ext cx="504056" cy="414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9512" y="6254515"/>
            <a:ext cx="1368152" cy="613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8864" y="1715466"/>
            <a:ext cx="8936115" cy="5142534"/>
          </a:xfrm>
          <a:prstGeom prst="roundRect">
            <a:avLst>
              <a:gd name="adj" fmla="val 339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61" y="6407993"/>
            <a:ext cx="1895475" cy="333375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 flipH="1">
            <a:off x="5364088" y="6389712"/>
            <a:ext cx="12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5580112" y="2204864"/>
            <a:ext cx="0" cy="4032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3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</a:t>
            </a:r>
            <a:r>
              <a:rPr lang="ko-KR" altLang="en-US" dirty="0"/>
              <a:t>출현 </a:t>
            </a:r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움직이는 지금도 기록으로 남아 데이터화 되고 있다</a:t>
            </a:r>
            <a:r>
              <a:rPr lang="en-US" altLang="ko-KR" dirty="0"/>
              <a:t>. </a:t>
            </a:r>
            <a:r>
              <a:rPr lang="ko-KR" altLang="en-US" dirty="0"/>
              <a:t>전철 이동에 사용하는 카드 사용 이력</a:t>
            </a:r>
            <a:r>
              <a:rPr lang="en-US" altLang="ko-KR" dirty="0"/>
              <a:t>, GPS </a:t>
            </a:r>
            <a:r>
              <a:rPr lang="ko-KR" altLang="en-US" dirty="0"/>
              <a:t>살에 기록 되는 이동 정보</a:t>
            </a:r>
            <a:r>
              <a:rPr lang="en-US" altLang="ko-KR" dirty="0"/>
              <a:t>, </a:t>
            </a:r>
            <a:r>
              <a:rPr lang="ko-KR" altLang="en-US" dirty="0"/>
              <a:t>은행이나 쇼핑몰 구매와 뷰 </a:t>
            </a:r>
            <a:r>
              <a:rPr lang="ko-KR" altLang="en-US" dirty="0" err="1"/>
              <a:t>정보등이</a:t>
            </a:r>
            <a:r>
              <a:rPr lang="ko-KR" altLang="en-US" dirty="0"/>
              <a:t> 모두 데이터가 되고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41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측정 수준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fontAlgn="base"/>
            <a:r>
              <a:rPr lang="en-US" altLang="ko-KR" b="1" dirty="0"/>
              <a:t>(1) </a:t>
            </a:r>
            <a:r>
              <a:rPr lang="ko-KR" altLang="en-US" b="1" dirty="0"/>
              <a:t>변수란</a:t>
            </a:r>
          </a:p>
          <a:p>
            <a:pPr fontAlgn="base"/>
            <a:r>
              <a:rPr lang="ko-KR" altLang="en-US" dirty="0"/>
              <a:t>① 변수는 연구의 대상이 되는 성격 또는 속성이다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② 변수는 변하는 수이다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b="1" dirty="0"/>
              <a:t>(2) </a:t>
            </a:r>
            <a:r>
              <a:rPr lang="ko-KR" altLang="en-US" b="1" dirty="0"/>
              <a:t>특성의 상태를 표시하는 방법</a:t>
            </a:r>
            <a:r>
              <a:rPr lang="en-US" altLang="ko-KR" b="1" dirty="0"/>
              <a:t>, </a:t>
            </a:r>
            <a:r>
              <a:rPr lang="ko-KR" altLang="en-US" b="1" dirty="0"/>
              <a:t>척도에 따른 부류</a:t>
            </a:r>
          </a:p>
          <a:p>
            <a:pPr fontAlgn="base"/>
            <a:r>
              <a:rPr lang="en-US" altLang="ko-KR" b="1" dirty="0"/>
              <a:t>- </a:t>
            </a:r>
            <a:r>
              <a:rPr lang="ko-KR" altLang="en-US" b="1" dirty="0" err="1"/>
              <a:t>계량치</a:t>
            </a:r>
            <a:r>
              <a:rPr lang="en-US" altLang="ko-KR" b="1" dirty="0"/>
              <a:t>(Continuous Data)</a:t>
            </a:r>
            <a:r>
              <a:rPr lang="ko-KR" altLang="en-US" b="1" dirty="0"/>
              <a:t>는 셀 수 없는 형태로 측정된</a:t>
            </a:r>
            <a:r>
              <a:rPr lang="en-US" altLang="ko-KR" b="1" dirty="0"/>
              <a:t>, </a:t>
            </a:r>
            <a:r>
              <a:rPr lang="ko-KR" altLang="en-US" b="1" dirty="0"/>
              <a:t>길이</a:t>
            </a:r>
            <a:r>
              <a:rPr lang="en-US" altLang="ko-KR" b="1" dirty="0"/>
              <a:t>, </a:t>
            </a:r>
            <a:r>
              <a:rPr lang="ko-KR" altLang="en-US" b="1" dirty="0"/>
              <a:t>무게</a:t>
            </a:r>
            <a:r>
              <a:rPr lang="en-US" altLang="ko-KR" b="1" dirty="0"/>
              <a:t>, </a:t>
            </a:r>
            <a:r>
              <a:rPr lang="ko-KR" altLang="en-US" b="1" dirty="0"/>
              <a:t>온도</a:t>
            </a:r>
            <a:r>
              <a:rPr lang="en-US" altLang="ko-KR" b="1" dirty="0"/>
              <a:t>, </a:t>
            </a:r>
            <a:r>
              <a:rPr lang="ko-KR" altLang="en-US" b="1" dirty="0"/>
              <a:t>시간</a:t>
            </a:r>
            <a:r>
              <a:rPr lang="en-US" altLang="ko-KR" b="1" dirty="0"/>
              <a:t>, </a:t>
            </a:r>
            <a:r>
              <a:rPr lang="ko-KR" altLang="en-US" b="1" dirty="0"/>
              <a:t>생산량이 된다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pPr fontAlgn="base"/>
            <a:r>
              <a:rPr lang="en-US" altLang="ko-KR" b="1" dirty="0"/>
              <a:t>- </a:t>
            </a:r>
            <a:r>
              <a:rPr lang="ko-KR" altLang="en-US" b="1" dirty="0" err="1"/>
              <a:t>계수치</a:t>
            </a:r>
            <a:r>
              <a:rPr lang="en-US" altLang="ko-KR" b="1" dirty="0"/>
              <a:t>(Discrete Data)</a:t>
            </a:r>
            <a:r>
              <a:rPr lang="ko-KR" altLang="en-US" b="1" dirty="0"/>
              <a:t>는 </a:t>
            </a:r>
            <a:r>
              <a:rPr lang="ko-KR" altLang="en-US" b="1" dirty="0" err="1"/>
              <a:t>셀수</a:t>
            </a:r>
            <a:r>
              <a:rPr lang="ko-KR" altLang="en-US" b="1" dirty="0"/>
              <a:t> 있는 형태로 측정된</a:t>
            </a:r>
            <a:r>
              <a:rPr lang="en-US" altLang="ko-KR" b="1" dirty="0"/>
              <a:t>, </a:t>
            </a:r>
            <a:r>
              <a:rPr lang="ko-KR" altLang="en-US" b="1" dirty="0" err="1"/>
              <a:t>부적합품수</a:t>
            </a:r>
            <a:r>
              <a:rPr lang="en-US" altLang="ko-KR" b="1" dirty="0"/>
              <a:t>, </a:t>
            </a:r>
            <a:r>
              <a:rPr lang="ko-KR" altLang="en-US" b="1" dirty="0" err="1"/>
              <a:t>부적합수</a:t>
            </a:r>
            <a:r>
              <a:rPr lang="en-US" altLang="ko-KR" b="1" dirty="0"/>
              <a:t>, </a:t>
            </a:r>
            <a:r>
              <a:rPr lang="ko-KR" altLang="en-US" b="1" dirty="0"/>
              <a:t>생산량이 된다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pPr lvl="0" fontAlgn="base"/>
            <a:r>
              <a:rPr lang="en-US" altLang="ko-KR" b="1" dirty="0"/>
              <a:t>(3)</a:t>
            </a:r>
            <a:r>
              <a:rPr lang="ko-KR" altLang="en-US" b="1" dirty="0" err="1"/>
              <a:t>양적변수와</a:t>
            </a:r>
            <a:r>
              <a:rPr lang="ko-KR" altLang="en-US" b="1" dirty="0"/>
              <a:t> </a:t>
            </a:r>
            <a:r>
              <a:rPr lang="ko-KR" altLang="en-US" b="1" dirty="0" err="1"/>
              <a:t>질적변수</a:t>
            </a:r>
            <a:endParaRPr lang="ko-KR" altLang="en-US" b="1" dirty="0"/>
          </a:p>
          <a:p>
            <a:pPr fontAlgn="base"/>
            <a:r>
              <a:rPr lang="ko-KR" altLang="en-US" dirty="0" err="1"/>
              <a:t>양적변수</a:t>
            </a:r>
            <a:r>
              <a:rPr lang="en-US" altLang="ko-KR" dirty="0"/>
              <a:t>(quantitative, continuous)</a:t>
            </a:r>
            <a:r>
              <a:rPr lang="ko-KR" altLang="en-US" dirty="0"/>
              <a:t>는 키</a:t>
            </a:r>
            <a:r>
              <a:rPr lang="en-US" altLang="ko-KR" dirty="0"/>
              <a:t>, </a:t>
            </a:r>
            <a:r>
              <a:rPr lang="ko-KR" altLang="en-US" dirty="0"/>
              <a:t>연봉 등과 같이 수치화된 값을 가지는 변수이고</a:t>
            </a:r>
            <a:r>
              <a:rPr lang="en-US" altLang="ko-KR" dirty="0"/>
              <a:t>, </a:t>
            </a:r>
            <a:r>
              <a:rPr lang="ko-KR" altLang="en-US" dirty="0" err="1"/>
              <a:t>질적변수</a:t>
            </a:r>
            <a:r>
              <a:rPr lang="en-US" altLang="ko-KR" dirty="0"/>
              <a:t>(qualitative, categorical)</a:t>
            </a:r>
            <a:r>
              <a:rPr lang="ko-KR" altLang="en-US" dirty="0"/>
              <a:t>는 성별</a:t>
            </a:r>
            <a:r>
              <a:rPr lang="en-US" altLang="ko-KR" dirty="0"/>
              <a:t>, </a:t>
            </a:r>
            <a:r>
              <a:rPr lang="ko-KR" altLang="en-US" dirty="0"/>
              <a:t>지역 등과 같이 코드화된 값이다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11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수집 방법에 따른 </a:t>
            </a:r>
            <a:r>
              <a:rPr lang="en-US" altLang="ko-KR" dirty="0"/>
              <a:t>Data </a:t>
            </a:r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b="1" dirty="0"/>
              <a:t>(1) 1</a:t>
            </a:r>
            <a:r>
              <a:rPr lang="ko-KR" altLang="en-US" b="1" dirty="0"/>
              <a:t>차 자료</a:t>
            </a:r>
          </a:p>
          <a:p>
            <a:pPr fontAlgn="base"/>
            <a:r>
              <a:rPr lang="ko-KR" altLang="en-US" dirty="0"/>
              <a:t>㉠ 조사 목적에 적합한 자료를 얻기 위해서 </a:t>
            </a:r>
            <a:r>
              <a:rPr lang="ko-KR" altLang="en-US" u="sng" dirty="0"/>
              <a:t>조사자가 직접 수집한 </a:t>
            </a:r>
            <a:r>
              <a:rPr lang="ko-KR" altLang="en-US" u="sng" dirty="0" err="1"/>
              <a:t>자료⋆</a:t>
            </a:r>
            <a:r>
              <a:rPr lang="ko-KR" altLang="en-US" dirty="0" err="1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b="1" dirty="0"/>
              <a:t>(2) 2</a:t>
            </a:r>
            <a:r>
              <a:rPr lang="ko-KR" altLang="en-US" b="1" dirty="0"/>
              <a:t>차 자료</a:t>
            </a:r>
          </a:p>
          <a:p>
            <a:pPr fontAlgn="base"/>
            <a:r>
              <a:rPr lang="ko-KR" altLang="en-US" dirty="0"/>
              <a:t>㉠ 다른 조사목적으로 기존에 작성된 자료이다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45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구조화 정도에 따른 </a:t>
            </a:r>
            <a:r>
              <a:rPr lang="en-US" altLang="ko-KR" dirty="0"/>
              <a:t>Data </a:t>
            </a:r>
            <a:r>
              <a:rPr lang="ko-KR" altLang="en-US" dirty="0" smtClean="0"/>
              <a:t>분류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701419" y="2281491"/>
          <a:ext cx="5474462" cy="2653792"/>
        </p:xfrm>
        <a:graphic>
          <a:graphicData uri="http://schemas.openxmlformats.org/drawingml/2006/table">
            <a:tbl>
              <a:tblPr/>
              <a:tblGrid>
                <a:gridCol w="1858899">
                  <a:extLst>
                    <a:ext uri="{9D8B030D-6E8A-4147-A177-3AD203B41FA5}">
                      <a16:colId xmlns:a16="http://schemas.microsoft.com/office/drawing/2014/main" val="208394570"/>
                    </a:ext>
                  </a:extLst>
                </a:gridCol>
                <a:gridCol w="3615563">
                  <a:extLst>
                    <a:ext uri="{9D8B030D-6E8A-4147-A177-3AD203B41FA5}">
                      <a16:colId xmlns:a16="http://schemas.microsoft.com/office/drawing/2014/main" val="1045898170"/>
                    </a:ext>
                  </a:extLst>
                </a:gridCol>
              </a:tblGrid>
              <a:tr h="611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구조화 정도에 따른 구분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14783"/>
                  </a:ext>
                </a:extLst>
              </a:tr>
              <a:tr h="367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정형데이터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정형화된 속성으로 필드에 저장된 구조화된 데이터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653604"/>
                  </a:ext>
                </a:extLst>
              </a:tr>
              <a:tr h="611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준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정형데이터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필요시 관계형 데이터베이스에 쉽게 데이터를 저장 가능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589631"/>
                  </a:ext>
                </a:extLst>
              </a:tr>
              <a:tr h="432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구조화 가능데이터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구조화 할 수 있는 정보가 있어 구조화 가능한 데이터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555736"/>
                  </a:ext>
                </a:extLst>
              </a:tr>
              <a:tr h="611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비구조적 데이터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항목에 대해 사전에 정의된 설명이 없거나 구조화가 어려운 데이터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251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33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Data 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pic>
        <p:nvPicPr>
          <p:cNvPr id="2049" name="_x350710488" descr="DRW0000e0b0b8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068" y="2068712"/>
            <a:ext cx="5464175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5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50"/>
          <p:cNvSpPr>
            <a:spLocks noChangeArrowheads="1"/>
          </p:cNvSpPr>
          <p:nvPr/>
        </p:nvSpPr>
        <p:spPr bwMode="gray">
          <a:xfrm>
            <a:off x="35497" y="1124744"/>
            <a:ext cx="9000999" cy="3672408"/>
          </a:xfrm>
          <a:prstGeom prst="roundRect">
            <a:avLst>
              <a:gd name="adj" fmla="val 668"/>
            </a:avLst>
          </a:prstGeom>
          <a:gradFill flip="none" rotWithShape="1">
            <a:gsLst>
              <a:gs pos="28000">
                <a:schemeClr val="bg1"/>
              </a:gs>
              <a:gs pos="100000">
                <a:srgbClr val="ECECEE"/>
              </a:gs>
            </a:gsLst>
            <a:lin ang="2700000" scaled="1"/>
            <a:tileRect/>
          </a:gra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blurRad="127000" dist="38100" dir="1800000" algn="ctr" rotWithShape="0">
              <a:prstClr val="black">
                <a:alpha val="50000"/>
              </a:prstClr>
            </a:outerShdw>
          </a:effectLst>
        </p:spPr>
        <p:txBody>
          <a:bodyPr wrap="none" anchor="ctr"/>
          <a:lstStyle/>
          <a:p>
            <a:pPr algn="ctr" latinLnBrk="0"/>
            <a:endParaRPr lang="ko-KR" altLang="ko-KR" sz="1000" b="1" dirty="0">
              <a:solidFill>
                <a:srgbClr val="000000"/>
              </a:solidFill>
              <a:latin typeface="+mj-lt"/>
              <a:ea typeface="Rix고딕 EB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데이터에서 </a:t>
            </a:r>
            <a:r>
              <a:rPr lang="en-US" altLang="ko-KR" dirty="0"/>
              <a:t>AI </a:t>
            </a:r>
            <a:r>
              <a:rPr lang="ko-KR" altLang="en-US" dirty="0"/>
              <a:t>서비스 모델 </a:t>
            </a:r>
            <a:r>
              <a:rPr lang="ko-KR" altLang="en-US" dirty="0" smtClean="0"/>
              <a:t>개발 단계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4963" y="1484784"/>
            <a:ext cx="1616182" cy="12961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78397" y="1484784"/>
            <a:ext cx="1649587" cy="13105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빅데이터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039183" y="1484784"/>
            <a:ext cx="1621049" cy="13591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374981" y="1628800"/>
            <a:ext cx="1589507" cy="1236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 모델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1819277" y="1988840"/>
            <a:ext cx="959121" cy="57606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오른쪽 화살표 설명선 17"/>
          <p:cNvSpPr/>
          <p:nvPr/>
        </p:nvSpPr>
        <p:spPr>
          <a:xfrm rot="16200000">
            <a:off x="1790390" y="2246101"/>
            <a:ext cx="936088" cy="1285664"/>
          </a:xfrm>
          <a:prstGeom prst="rightArrowCallout">
            <a:avLst>
              <a:gd name="adj1" fmla="val 22711"/>
              <a:gd name="adj2" fmla="val 14700"/>
              <a:gd name="adj3" fmla="val 25000"/>
              <a:gd name="adj4" fmla="val 649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?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4533869" y="2038578"/>
            <a:ext cx="432047" cy="57606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770373" y="2049364"/>
            <a:ext cx="432047" cy="57606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곱셈 기호 10"/>
          <p:cNvSpPr/>
          <p:nvPr/>
        </p:nvSpPr>
        <p:spPr>
          <a:xfrm>
            <a:off x="1895996" y="1843121"/>
            <a:ext cx="556997" cy="827382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7958" y="5195267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빅데이터 구축은  </a:t>
            </a:r>
            <a:r>
              <a:rPr lang="ko-KR" altLang="en-US" dirty="0"/>
              <a:t>데이터와 관련된 모든 팀</a:t>
            </a:r>
            <a:r>
              <a:rPr lang="en-US" altLang="ko-KR" dirty="0"/>
              <a:t>(</a:t>
            </a:r>
            <a:r>
              <a:rPr lang="ko-KR" altLang="en-US" dirty="0"/>
              <a:t>부서</a:t>
            </a:r>
            <a:r>
              <a:rPr lang="en-US" altLang="ko-KR" dirty="0"/>
              <a:t>)</a:t>
            </a:r>
            <a:r>
              <a:rPr lang="ko-KR" altLang="en-US" dirty="0"/>
              <a:t>의 협조가 필요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 범위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/>
              <a:t>제공되는 서비스 </a:t>
            </a:r>
            <a:r>
              <a:rPr lang="ko-KR" altLang="en-US" dirty="0" smtClean="0"/>
              <a:t>관련 데이터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AI </a:t>
            </a:r>
            <a:r>
              <a:rPr lang="ko-KR" altLang="en-US" dirty="0" smtClean="0"/>
              <a:t>서비스를 위해 각 </a:t>
            </a:r>
            <a:r>
              <a:rPr lang="ko-KR" altLang="en-US" dirty="0"/>
              <a:t>팀</a:t>
            </a:r>
            <a:r>
              <a:rPr lang="en-US" altLang="ko-KR" dirty="0"/>
              <a:t>(</a:t>
            </a:r>
            <a:r>
              <a:rPr lang="ko-KR" altLang="en-US" dirty="0"/>
              <a:t>부서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ko-KR" altLang="en-US" dirty="0" smtClean="0"/>
              <a:t>제공 가능 데이터 </a:t>
            </a:r>
            <a:r>
              <a:rPr lang="ko-KR" altLang="en-US" dirty="0"/>
              <a:t>등</a:t>
            </a:r>
          </a:p>
        </p:txBody>
      </p:sp>
      <p:sp>
        <p:nvSpPr>
          <p:cNvPr id="5" name="위로 구부러진 화살표 4"/>
          <p:cNvSpPr/>
          <p:nvPr/>
        </p:nvSpPr>
        <p:spPr>
          <a:xfrm>
            <a:off x="813035" y="2780928"/>
            <a:ext cx="5184576" cy="1382595"/>
          </a:xfrm>
          <a:prstGeom prst="curved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위로 구부러진 화살표 5"/>
          <p:cNvSpPr/>
          <p:nvPr/>
        </p:nvSpPr>
        <p:spPr>
          <a:xfrm>
            <a:off x="813034" y="2780927"/>
            <a:ext cx="7704856" cy="1728193"/>
          </a:xfrm>
          <a:prstGeom prst="curved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곱셈 기호 23"/>
          <p:cNvSpPr/>
          <p:nvPr/>
        </p:nvSpPr>
        <p:spPr>
          <a:xfrm>
            <a:off x="4361308" y="1950307"/>
            <a:ext cx="556997" cy="827382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" name="곱셈 기호 24"/>
          <p:cNvSpPr/>
          <p:nvPr/>
        </p:nvSpPr>
        <p:spPr>
          <a:xfrm>
            <a:off x="6668632" y="1912919"/>
            <a:ext cx="556997" cy="827382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곱셈 기호 25"/>
          <p:cNvSpPr/>
          <p:nvPr/>
        </p:nvSpPr>
        <p:spPr>
          <a:xfrm>
            <a:off x="3324691" y="3648847"/>
            <a:ext cx="556997" cy="827382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곱셈 기호 26"/>
          <p:cNvSpPr/>
          <p:nvPr/>
        </p:nvSpPr>
        <p:spPr>
          <a:xfrm>
            <a:off x="4821605" y="4079853"/>
            <a:ext cx="556997" cy="827382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529</Words>
  <Application>Microsoft Office PowerPoint</Application>
  <PresentationFormat>화면 슬라이드 쇼(4:3)</PresentationFormat>
  <Paragraphs>95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Rix고딕 EB</vt:lpstr>
      <vt:lpstr>굴림</vt:lpstr>
      <vt:lpstr>나눔고딕</vt:lpstr>
      <vt:lpstr>맑은 고딕</vt:lpstr>
      <vt:lpstr>Arial</vt:lpstr>
      <vt:lpstr>Wingdings</vt:lpstr>
      <vt:lpstr>Office 테마</vt:lpstr>
      <vt:lpstr>빅데이터에서 AI 서비스 모델 개발</vt:lpstr>
      <vt:lpstr>PowerPoint 프레젠테이션</vt:lpstr>
      <vt:lpstr>데이터의 중요성</vt:lpstr>
      <vt:lpstr>Big Data 출현 배경</vt:lpstr>
      <vt:lpstr>Data 측정 수준 이해</vt:lpstr>
      <vt:lpstr>수집 방법에 따른 Data 분류</vt:lpstr>
      <vt:lpstr>구조화 정도에 따른 Data 분류</vt:lpstr>
      <vt:lpstr>Big Data 란</vt:lpstr>
      <vt:lpstr>데이터에서 AI 서비스 모델 개발 단계</vt:lpstr>
      <vt:lpstr>빅데이터 기반 AI 서비스의 구성도 그리기</vt:lpstr>
      <vt:lpstr>인공지능, 머신러닝, 딥러닝</vt:lpstr>
      <vt:lpstr>목적치 유무에 따른 분류 : Target 변수에 따른 머신러닝의 분류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AI팀</dc:title>
  <dc:creator>한희선</dc:creator>
  <cp:lastModifiedBy>hanisun</cp:lastModifiedBy>
  <cp:revision>318</cp:revision>
  <cp:lastPrinted>2019-09-03T23:15:22Z</cp:lastPrinted>
  <dcterms:created xsi:type="dcterms:W3CDTF">2019-04-04T23:18:54Z</dcterms:created>
  <dcterms:modified xsi:type="dcterms:W3CDTF">2019-09-03T23:18:03Z</dcterms:modified>
</cp:coreProperties>
</file>