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6" r:id="rId6"/>
    <p:sldId id="267" r:id="rId7"/>
    <p:sldId id="273" r:id="rId8"/>
    <p:sldId id="274" r:id="rId9"/>
    <p:sldId id="295" r:id="rId10"/>
    <p:sldId id="296" r:id="rId11"/>
    <p:sldId id="293" r:id="rId12"/>
    <p:sldId id="289" r:id="rId13"/>
    <p:sldId id="287" r:id="rId14"/>
    <p:sldId id="290" r:id="rId15"/>
    <p:sldId id="292" r:id="rId16"/>
    <p:sldId id="288" r:id="rId17"/>
    <p:sldId id="297" r:id="rId18"/>
    <p:sldId id="302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97DACD-0BBA-4C9D-8EFE-FAA0C707F398}">
  <a:tblStyle styleId="{0A97DACD-0BBA-4C9D-8EFE-FAA0C707F398}" styleName="Table_0">
    <a:wholeTbl>
      <a:tcTxStyle b="off" i="off">
        <a:font>
          <a:latin typeface="나눔스퀘어 Light"/>
          <a:ea typeface="나눔스퀘어 Light"/>
          <a:cs typeface="나눔스퀘어 Ligh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B949284-427F-4508-83A1-5971972B4554}" styleName="Table_1">
    <a:wholeTbl>
      <a:tcTxStyle b="off" i="off">
        <a:font>
          <a:latin typeface="나눔스퀘어 Light"/>
          <a:ea typeface="나눔스퀘어 Light"/>
          <a:cs typeface="나눔스퀘어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 Light"/>
          <a:ea typeface="나눔스퀘어 Light"/>
          <a:cs typeface="나눔스퀘어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27" autoAdjust="0"/>
  </p:normalViewPr>
  <p:slideViewPr>
    <p:cSldViewPr snapToGrid="0">
      <p:cViewPr varScale="1">
        <p:scale>
          <a:sx n="56" d="100"/>
          <a:sy n="56" d="100"/>
        </p:scale>
        <p:origin x="10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jihyeon" userId="3ea33f6d26e472f7" providerId="LiveId" clId="{DFEB89F6-A7D5-415F-A790-D8F7FC502932}"/>
    <pc:docChg chg="undo custSel addSld delSld modSld sldOrd">
      <pc:chgData name="yun jihyeon" userId="3ea33f6d26e472f7" providerId="LiveId" clId="{DFEB89F6-A7D5-415F-A790-D8F7FC502932}" dt="2023-02-28T13:23:21.572" v="540" actId="47"/>
      <pc:docMkLst>
        <pc:docMk/>
      </pc:docMkLst>
      <pc:sldChg chg="ord">
        <pc:chgData name="yun jihyeon" userId="3ea33f6d26e472f7" providerId="LiveId" clId="{DFEB89F6-A7D5-415F-A790-D8F7FC502932}" dt="2023-02-28T13:10:03.464" v="8"/>
        <pc:sldMkLst>
          <pc:docMk/>
          <pc:sldMk cId="0" sldId="280"/>
        </pc:sldMkLst>
      </pc:sldChg>
      <pc:sldChg chg="add del setBg">
        <pc:chgData name="yun jihyeon" userId="3ea33f6d26e472f7" providerId="LiveId" clId="{DFEB89F6-A7D5-415F-A790-D8F7FC502932}" dt="2023-02-28T13:09:58.046" v="6" actId="47"/>
        <pc:sldMkLst>
          <pc:docMk/>
          <pc:sldMk cId="1876870641" sldId="298"/>
        </pc:sldMkLst>
      </pc:sldChg>
      <pc:sldChg chg="add del setBg">
        <pc:chgData name="yun jihyeon" userId="3ea33f6d26e472f7" providerId="LiveId" clId="{DFEB89F6-A7D5-415F-A790-D8F7FC502932}" dt="2023-02-28T13:09:57.122" v="5" actId="47"/>
        <pc:sldMkLst>
          <pc:docMk/>
          <pc:sldMk cId="2464508053" sldId="299"/>
        </pc:sldMkLst>
      </pc:sldChg>
      <pc:sldChg chg="add del setBg">
        <pc:chgData name="yun jihyeon" userId="3ea33f6d26e472f7" providerId="LiveId" clId="{DFEB89F6-A7D5-415F-A790-D8F7FC502932}" dt="2023-02-28T13:09:55.955" v="4" actId="47"/>
        <pc:sldMkLst>
          <pc:docMk/>
          <pc:sldMk cId="2684147076" sldId="300"/>
        </pc:sldMkLst>
      </pc:sldChg>
      <pc:sldChg chg="new del">
        <pc:chgData name="yun jihyeon" userId="3ea33f6d26e472f7" providerId="LiveId" clId="{DFEB89F6-A7D5-415F-A790-D8F7FC502932}" dt="2023-02-28T13:23:21.572" v="540" actId="47"/>
        <pc:sldMkLst>
          <pc:docMk/>
          <pc:sldMk cId="3357292577" sldId="301"/>
        </pc:sldMkLst>
      </pc:sldChg>
      <pc:sldChg chg="addSp delSp modSp add mod">
        <pc:chgData name="yun jihyeon" userId="3ea33f6d26e472f7" providerId="LiveId" clId="{DFEB89F6-A7D5-415F-A790-D8F7FC502932}" dt="2023-02-28T13:22:40.770" v="539" actId="1076"/>
        <pc:sldMkLst>
          <pc:docMk/>
          <pc:sldMk cId="3142982040" sldId="302"/>
        </pc:sldMkLst>
        <pc:spChg chg="add mod">
          <ac:chgData name="yun jihyeon" userId="3ea33f6d26e472f7" providerId="LiveId" clId="{DFEB89F6-A7D5-415F-A790-D8F7FC502932}" dt="2023-02-28T13:11:29.767" v="99" actId="571"/>
          <ac:spMkLst>
            <pc:docMk/>
            <pc:sldMk cId="3142982040" sldId="302"/>
            <ac:spMk id="3" creationId="{B8027ECA-E69D-A123-EC4F-EC7C2080B4FF}"/>
          </ac:spMkLst>
        </pc:spChg>
        <pc:spChg chg="add mod">
          <ac:chgData name="yun jihyeon" userId="3ea33f6d26e472f7" providerId="LiveId" clId="{DFEB89F6-A7D5-415F-A790-D8F7FC502932}" dt="2023-02-28T13:11:29.767" v="99" actId="571"/>
          <ac:spMkLst>
            <pc:docMk/>
            <pc:sldMk cId="3142982040" sldId="302"/>
            <ac:spMk id="4" creationId="{BA1A2B5C-4594-8C6C-6ACE-D390BC4F33C2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5" creationId="{A135BD87-9C82-FD16-93C5-A6940AE33170}"/>
          </ac:spMkLst>
        </pc:spChg>
        <pc:spChg chg="add del mod">
          <ac:chgData name="yun jihyeon" userId="3ea33f6d26e472f7" providerId="LiveId" clId="{DFEB89F6-A7D5-415F-A790-D8F7FC502932}" dt="2023-02-28T13:20:57.685" v="529" actId="478"/>
          <ac:spMkLst>
            <pc:docMk/>
            <pc:sldMk cId="3142982040" sldId="302"/>
            <ac:spMk id="6" creationId="{DDDF0376-E804-5E25-C455-464417362DA7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7" creationId="{0884FE31-7961-7289-29AD-30ABA03086A5}"/>
          </ac:spMkLst>
        </pc:spChg>
        <pc:spChg chg="add del mod">
          <ac:chgData name="yun jihyeon" userId="3ea33f6d26e472f7" providerId="LiveId" clId="{DFEB89F6-A7D5-415F-A790-D8F7FC502932}" dt="2023-02-28T13:20:59.353" v="530" actId="478"/>
          <ac:spMkLst>
            <pc:docMk/>
            <pc:sldMk cId="3142982040" sldId="302"/>
            <ac:spMk id="8" creationId="{D00A8BBF-C5FD-C896-2AF2-4193606C9611}"/>
          </ac:spMkLst>
        </pc:spChg>
        <pc:spChg chg="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9" creationId="{0EBB7715-D3CA-A383-CEEE-7C2FE369A848}"/>
          </ac:spMkLst>
        </pc:spChg>
        <pc:spChg chg="del">
          <ac:chgData name="yun jihyeon" userId="3ea33f6d26e472f7" providerId="LiveId" clId="{DFEB89F6-A7D5-415F-A790-D8F7FC502932}" dt="2023-02-28T13:21:00.086" v="531" actId="478"/>
          <ac:spMkLst>
            <pc:docMk/>
            <pc:sldMk cId="3142982040" sldId="302"/>
            <ac:spMk id="10" creationId="{2ACE5AE3-950F-D511-DA97-4F783DAF2EDB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2" creationId="{4887A3AA-684B-E9D7-6AB9-6D66411B0A95}"/>
          </ac:spMkLst>
        </pc:spChg>
        <pc:spChg chg="add del mod">
          <ac:chgData name="yun jihyeon" userId="3ea33f6d26e472f7" providerId="LiveId" clId="{DFEB89F6-A7D5-415F-A790-D8F7FC502932}" dt="2023-02-28T13:21:01.860" v="532" actId="478"/>
          <ac:spMkLst>
            <pc:docMk/>
            <pc:sldMk cId="3142982040" sldId="302"/>
            <ac:spMk id="13" creationId="{2386F577-4B63-A1F7-21AE-37B3AF0F021D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4" creationId="{93A7F085-83D0-897B-B944-D751B59A97D1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5" creationId="{7A310110-F9A3-9B32-027F-F60B84AB2CE6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6" creationId="{E7E0A247-AA9D-0701-7665-5CD5E6D517FC}"/>
          </ac:spMkLst>
        </pc:spChg>
        <pc:spChg chg="del">
          <ac:chgData name="yun jihyeon" userId="3ea33f6d26e472f7" providerId="LiveId" clId="{DFEB89F6-A7D5-415F-A790-D8F7FC502932}" dt="2023-02-28T13:11:00.289" v="82" actId="478"/>
          <ac:spMkLst>
            <pc:docMk/>
            <pc:sldMk cId="3142982040" sldId="302"/>
            <ac:spMk id="17" creationId="{548A1F7F-B29F-E5E7-389D-B36175C03876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8" creationId="{12FE6A53-C30B-E658-9FC1-B1336881030C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19" creationId="{6CF8220C-EF24-F33E-BFFE-B4BE659C5EAD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20" creationId="{1E07D3AA-FFD7-E5E8-8CA7-AA36556D792B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21" creationId="{1C0F1646-6D41-48CF-28A6-23CB18C7D6FF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22" creationId="{F3D94D18-9C83-14E0-7425-CC268099A177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23" creationId="{C31A04EB-9874-7202-AE9E-7A1905EADF43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24" creationId="{878B4887-18BC-3570-07D8-EF7230D6F4CD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25" creationId="{9630F040-A22F-6B75-4903-6CC1FB3409F4}"/>
          </ac:spMkLst>
        </pc:spChg>
        <pc:spChg chg="del">
          <ac:chgData name="yun jihyeon" userId="3ea33f6d26e472f7" providerId="LiveId" clId="{DFEB89F6-A7D5-415F-A790-D8F7FC502932}" dt="2023-02-28T13:11:45.623" v="101" actId="478"/>
          <ac:spMkLst>
            <pc:docMk/>
            <pc:sldMk cId="3142982040" sldId="302"/>
            <ac:spMk id="26" creationId="{7FE9DC89-180A-2F6D-1E52-A25B1E44BEAB}"/>
          </ac:spMkLst>
        </pc:spChg>
        <pc:spChg chg="add mod">
          <ac:chgData name="yun jihyeon" userId="3ea33f6d26e472f7" providerId="LiveId" clId="{DFEB89F6-A7D5-415F-A790-D8F7FC502932}" dt="2023-02-28T13:22:40.770" v="539" actId="1076"/>
          <ac:spMkLst>
            <pc:docMk/>
            <pc:sldMk cId="3142982040" sldId="302"/>
            <ac:spMk id="27" creationId="{CF33790D-1426-5387-661B-394E79603332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29" creationId="{38BF9E16-907D-8A55-0BC9-C3E80F53F2A3}"/>
          </ac:spMkLst>
        </pc:spChg>
        <pc:spChg chg="del">
          <ac:chgData name="yun jihyeon" userId="3ea33f6d26e472f7" providerId="LiveId" clId="{DFEB89F6-A7D5-415F-A790-D8F7FC502932}" dt="2023-02-28T13:11:41.884" v="100" actId="478"/>
          <ac:spMkLst>
            <pc:docMk/>
            <pc:sldMk cId="3142982040" sldId="302"/>
            <ac:spMk id="32" creationId="{DD306467-A4FB-11E9-C61C-F7676E66A865}"/>
          </ac:spMkLst>
        </pc:spChg>
        <pc:spChg chg="del">
          <ac:chgData name="yun jihyeon" userId="3ea33f6d26e472f7" providerId="LiveId" clId="{DFEB89F6-A7D5-415F-A790-D8F7FC502932}" dt="2023-02-28T13:11:47.714" v="102" actId="478"/>
          <ac:spMkLst>
            <pc:docMk/>
            <pc:sldMk cId="3142982040" sldId="302"/>
            <ac:spMk id="33" creationId="{CAB0A64C-91C7-AC8E-0C2C-4D923946C70B}"/>
          </ac:spMkLst>
        </pc:spChg>
        <pc:spChg chg="mod">
          <ac:chgData name="yun jihyeon" userId="3ea33f6d26e472f7" providerId="LiveId" clId="{DFEB89F6-A7D5-415F-A790-D8F7FC502932}" dt="2023-02-28T13:10:45.248" v="81" actId="20577"/>
          <ac:spMkLst>
            <pc:docMk/>
            <pc:sldMk cId="3142982040" sldId="302"/>
            <ac:spMk id="721" creationId="{00000000-0000-0000-0000-000000000000}"/>
          </ac:spMkLst>
        </pc:spChg>
        <pc:picChg chg="add mod">
          <ac:chgData name="yun jihyeon" userId="3ea33f6d26e472f7" providerId="LiveId" clId="{DFEB89F6-A7D5-415F-A790-D8F7FC502932}" dt="2023-02-28T13:11:29.767" v="99" actId="571"/>
          <ac:picMkLst>
            <pc:docMk/>
            <pc:sldMk cId="3142982040" sldId="302"/>
            <ac:picMk id="2" creationId="{A7190856-ED85-469F-1F42-2201E2A886AB}"/>
          </ac:picMkLst>
        </pc:picChg>
        <pc:picChg chg="del">
          <ac:chgData name="yun jihyeon" userId="3ea33f6d26e472f7" providerId="LiveId" clId="{DFEB89F6-A7D5-415F-A790-D8F7FC502932}" dt="2023-02-28T13:11:41.884" v="100" actId="478"/>
          <ac:picMkLst>
            <pc:docMk/>
            <pc:sldMk cId="3142982040" sldId="302"/>
            <ac:picMk id="11" creationId="{8888278D-83A6-71E2-C621-85C3247D29A1}"/>
          </ac:picMkLst>
        </pc:picChg>
        <pc:picChg chg="del">
          <ac:chgData name="yun jihyeon" userId="3ea33f6d26e472f7" providerId="LiveId" clId="{DFEB89F6-A7D5-415F-A790-D8F7FC502932}" dt="2023-02-28T13:11:41.884" v="100" actId="478"/>
          <ac:picMkLst>
            <pc:docMk/>
            <pc:sldMk cId="3142982040" sldId="302"/>
            <ac:picMk id="28" creationId="{28D661AA-1ECD-80AA-57F0-FDD3988E2800}"/>
          </ac:picMkLst>
        </pc:picChg>
        <pc:picChg chg="del">
          <ac:chgData name="yun jihyeon" userId="3ea33f6d26e472f7" providerId="LiveId" clId="{DFEB89F6-A7D5-415F-A790-D8F7FC502932}" dt="2023-02-28T13:11:41.884" v="100" actId="478"/>
          <ac:picMkLst>
            <pc:docMk/>
            <pc:sldMk cId="3142982040" sldId="302"/>
            <ac:picMk id="30" creationId="{98DACA66-2B09-0FA6-53A4-C4059508FAD4}"/>
          </ac:picMkLst>
        </pc:picChg>
        <pc:picChg chg="del">
          <ac:chgData name="yun jihyeon" userId="3ea33f6d26e472f7" providerId="LiveId" clId="{DFEB89F6-A7D5-415F-A790-D8F7FC502932}" dt="2023-02-28T13:11:41.884" v="100" actId="478"/>
          <ac:picMkLst>
            <pc:docMk/>
            <pc:sldMk cId="3142982040" sldId="302"/>
            <ac:picMk id="31" creationId="{02F23D6E-8B15-966B-F3CD-A31E1DD513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데이콘</a:t>
            </a:r>
            <a:r>
              <a:rPr lang="ko-KR" altLang="en-US" dirty="0"/>
              <a:t> 대회에서 </a:t>
            </a:r>
            <a:r>
              <a:rPr lang="en-US" altLang="ko-KR" dirty="0"/>
              <a:t>UDP</a:t>
            </a:r>
            <a:r>
              <a:rPr lang="ko-KR" altLang="en-US" dirty="0"/>
              <a:t>를 적용시키기 위해 다음과 같은 파이프라인을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우선 </a:t>
            </a:r>
            <a:r>
              <a:rPr lang="en-US" altLang="ko-KR" dirty="0"/>
              <a:t>key point </a:t>
            </a:r>
            <a:r>
              <a:rPr lang="en-US" altLang="ko-KR" dirty="0" err="1"/>
              <a:t>estimatio</a:t>
            </a:r>
            <a:r>
              <a:rPr lang="ko-KR" altLang="en-US" dirty="0"/>
              <a:t>을 위해선</a:t>
            </a:r>
            <a:r>
              <a:rPr lang="en-US" altLang="ko-KR" dirty="0"/>
              <a:t>, object </a:t>
            </a:r>
            <a:r>
              <a:rPr lang="en-US" altLang="ko-KR" dirty="0" err="1"/>
              <a:t>detectio</a:t>
            </a:r>
            <a:r>
              <a:rPr lang="ko-KR" altLang="en-US" dirty="0"/>
              <a:t>이 먼저 이뤄져야 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</a:t>
            </a:r>
            <a:r>
              <a:rPr lang="ko-KR" altLang="en-US" dirty="0"/>
              <a:t>데이터의 경우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ko-KR" altLang="en-US" dirty="0"/>
              <a:t>정답이 이미 주어졌기 때문에</a:t>
            </a:r>
            <a:r>
              <a:rPr lang="en-US" altLang="ko-KR" dirty="0"/>
              <a:t>, </a:t>
            </a:r>
            <a:r>
              <a:rPr lang="ko-KR" altLang="en-US" dirty="0"/>
              <a:t>이를 활용하여 사람의 중심을 찾을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찾은 사람의 중심으로 </a:t>
            </a:r>
            <a:r>
              <a:rPr lang="en-US" altLang="ko-KR" dirty="0"/>
              <a:t>Affine transformation</a:t>
            </a:r>
            <a:r>
              <a:rPr lang="ko-KR" altLang="en-US" dirty="0"/>
              <a:t>을 거쳐 </a:t>
            </a:r>
            <a:r>
              <a:rPr lang="en-US" altLang="ko-KR" dirty="0"/>
              <a:t>detection</a:t>
            </a:r>
            <a:r>
              <a:rPr lang="ko-KR" altLang="en-US" dirty="0"/>
              <a:t>과정을 수행했습니다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</a:t>
            </a:r>
            <a:r>
              <a:rPr lang="ko-KR" altLang="en-US" dirty="0"/>
              <a:t> 데이터의 경우 </a:t>
            </a:r>
            <a:r>
              <a:rPr lang="en-US" altLang="ko-KR" dirty="0"/>
              <a:t>YOLO v5</a:t>
            </a:r>
            <a:r>
              <a:rPr lang="ko-KR" altLang="en-US" dirty="0"/>
              <a:t>를 사용하여 </a:t>
            </a:r>
            <a:r>
              <a:rPr lang="en-US" altLang="ko-KR" dirty="0"/>
              <a:t>BBOX </a:t>
            </a:r>
            <a:r>
              <a:rPr lang="ko-KR" altLang="en-US" dirty="0"/>
              <a:t>얻어 </a:t>
            </a:r>
            <a:r>
              <a:rPr lang="en-US" altLang="ko-KR" dirty="0"/>
              <a:t>Object detection</a:t>
            </a:r>
            <a:r>
              <a:rPr lang="ko-KR" altLang="en-US" dirty="0"/>
              <a:t>을 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얻은 </a:t>
            </a:r>
            <a:r>
              <a:rPr lang="en-US" altLang="ko-KR" dirty="0"/>
              <a:t>detection </a:t>
            </a:r>
            <a:r>
              <a:rPr lang="ko-KR" altLang="en-US" dirty="0"/>
              <a:t>영역을 바탕으로 </a:t>
            </a:r>
            <a:r>
              <a:rPr lang="en-US" altLang="ko-KR" dirty="0"/>
              <a:t>UDP </a:t>
            </a:r>
            <a:r>
              <a:rPr lang="ko-KR" altLang="en-US" dirty="0"/>
              <a:t>방식으로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ko-KR" altLang="en-US" dirty="0" err="1"/>
              <a:t>전처리</a:t>
            </a:r>
            <a:r>
              <a:rPr lang="ko-KR" altLang="en-US" dirty="0"/>
              <a:t> 해주었고</a:t>
            </a:r>
            <a:r>
              <a:rPr lang="en-US" altLang="ko-KR" dirty="0"/>
              <a:t>, HR net</a:t>
            </a:r>
            <a:r>
              <a:rPr lang="ko-KR" altLang="en-US" dirty="0"/>
              <a:t> 모델과 </a:t>
            </a:r>
            <a:r>
              <a:rPr lang="en-US" altLang="ko-KR" dirty="0"/>
              <a:t>Dark pose </a:t>
            </a:r>
            <a:r>
              <a:rPr lang="ko-KR" altLang="en-US" dirty="0"/>
              <a:t>후처리를 거쳐서 </a:t>
            </a:r>
            <a:r>
              <a:rPr lang="en-US" altLang="ko-KR" dirty="0"/>
              <a:t>key point </a:t>
            </a:r>
            <a:r>
              <a:rPr lang="ko-KR" altLang="en-US" dirty="0"/>
              <a:t>추정을 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96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UDP pose </a:t>
            </a:r>
            <a:r>
              <a:rPr lang="ko-KR" altLang="en-US" dirty="0"/>
              <a:t>모델의 경우 </a:t>
            </a:r>
            <a:r>
              <a:rPr lang="ko-KR" altLang="en-US" dirty="0" err="1"/>
              <a:t>에포크</a:t>
            </a:r>
            <a:r>
              <a:rPr lang="en-US" altLang="ko-KR" dirty="0"/>
              <a:t>,</a:t>
            </a:r>
            <a:r>
              <a:rPr lang="ko-KR" altLang="en-US" dirty="0"/>
              <a:t> 배치</a:t>
            </a:r>
            <a:r>
              <a:rPr lang="en-US" altLang="ko-KR" dirty="0"/>
              <a:t>, input </a:t>
            </a:r>
            <a:r>
              <a:rPr lang="ko-KR" altLang="en-US" dirty="0"/>
              <a:t>사이즈를 조절하거나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loss function</a:t>
            </a:r>
            <a:r>
              <a:rPr lang="ko-KR" altLang="en-US" dirty="0"/>
              <a:t>을 사용해보며 실험했습니다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 </a:t>
            </a:r>
            <a:r>
              <a:rPr lang="ko-KR" altLang="en-US" dirty="0" err="1"/>
              <a:t>에포크</a:t>
            </a:r>
            <a:r>
              <a:rPr lang="ko-KR" altLang="en-US" dirty="0"/>
              <a:t> </a:t>
            </a:r>
            <a:r>
              <a:rPr lang="en-US" altLang="ko-KR" dirty="0"/>
              <a:t>30, </a:t>
            </a:r>
            <a:r>
              <a:rPr lang="ko-KR" altLang="en-US" dirty="0"/>
              <a:t>배치 </a:t>
            </a:r>
            <a:r>
              <a:rPr lang="en-US" altLang="ko-KR" dirty="0"/>
              <a:t>16, input ??, loss function MSE</a:t>
            </a:r>
            <a:r>
              <a:rPr lang="ko-KR" altLang="en-US" dirty="0"/>
              <a:t>에서 좋은 성능을 보였습니다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밖에 다른 </a:t>
            </a:r>
            <a:r>
              <a:rPr lang="en-US" altLang="ko-KR" dirty="0"/>
              <a:t>object detection </a:t>
            </a:r>
            <a:r>
              <a:rPr lang="ko-KR" altLang="en-US" dirty="0"/>
              <a:t>모델을 사용해보는 시도도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확실한 성능의 차이를 보기에는 어려웠습니다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추가적으로 다양한 조건을 실험할 수 있는 컴퓨팅 환경이나</a:t>
            </a:r>
            <a:r>
              <a:rPr lang="en-US" altLang="ko-KR" dirty="0"/>
              <a:t>, </a:t>
            </a:r>
            <a:r>
              <a:rPr lang="ko-KR" altLang="en-US" dirty="0"/>
              <a:t>운동관련 다른 데이터 셋을 구해 같이 학습을 진행해보고 싶었던 아쉬움이 존재했습니다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54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892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038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419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65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49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530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825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net </a:t>
            </a:r>
            <a:r>
              <a:rPr lang="ko-KR" altLang="en-US" dirty="0"/>
              <a:t>이전의 모델에서는 </a:t>
            </a:r>
            <a:r>
              <a:rPr lang="en-US" altLang="ko-KR" dirty="0" err="1"/>
              <a:t>downSampling</a:t>
            </a:r>
            <a:r>
              <a:rPr lang="ko-KR" altLang="en-US" dirty="0"/>
              <a:t>과 </a:t>
            </a:r>
            <a:r>
              <a:rPr lang="en-US" altLang="ko-KR" dirty="0" err="1"/>
              <a:t>upSampling</a:t>
            </a:r>
            <a:r>
              <a:rPr lang="ko-KR" altLang="en-US" dirty="0"/>
              <a:t>을 거쳐 정보를 추출했습니다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이전 모델에서 두가지의 구조적 특징을 도입하여 발전시킨 모델이 </a:t>
            </a:r>
            <a:r>
              <a:rPr lang="en-US" altLang="ko-KR" dirty="0"/>
              <a:t>HR net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이미지에서 비교하면 알 수 있듯이</a:t>
            </a:r>
            <a:r>
              <a:rPr lang="en-US" altLang="ko-KR" dirty="0"/>
              <a:t>, </a:t>
            </a:r>
            <a:r>
              <a:rPr lang="en-US" altLang="ko-KR" dirty="0" err="1"/>
              <a:t>DownSampling</a:t>
            </a:r>
            <a:r>
              <a:rPr lang="en-US" altLang="ko-KR" dirty="0"/>
              <a:t> </a:t>
            </a:r>
            <a:r>
              <a:rPr lang="ko-KR" altLang="en-US" dirty="0"/>
              <a:t>과정에서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DownSampling</a:t>
            </a:r>
            <a:r>
              <a:rPr lang="ko-KR" altLang="en-US" dirty="0"/>
              <a:t>을 하되</a:t>
            </a:r>
            <a:r>
              <a:rPr lang="en-US" altLang="ko-KR" dirty="0"/>
              <a:t> </a:t>
            </a:r>
            <a:r>
              <a:rPr lang="ko-KR" altLang="en-US" dirty="0"/>
              <a:t>현재의 해상도를 유지하는 구조가 존재합니다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이렇게 </a:t>
            </a:r>
            <a:r>
              <a:rPr lang="en-US" altLang="ko-KR" dirty="0" err="1"/>
              <a:t>Parrallel</a:t>
            </a:r>
            <a:r>
              <a:rPr lang="ko-KR" altLang="en-US" dirty="0"/>
              <a:t>하게 펼쳐진 </a:t>
            </a:r>
            <a:r>
              <a:rPr lang="en-US" altLang="ko-KR" dirty="0"/>
              <a:t>sub-network </a:t>
            </a:r>
            <a:r>
              <a:rPr lang="ko-KR" altLang="en-US" dirty="0"/>
              <a:t>간에 정보를 교환하는 것을 확인 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새롭게 도입한 구조적인 특징 덕분에</a:t>
            </a:r>
            <a:r>
              <a:rPr lang="en-US" altLang="ko-KR" dirty="0"/>
              <a:t>, </a:t>
            </a:r>
            <a:r>
              <a:rPr lang="ko-KR" altLang="en-US" dirty="0"/>
              <a:t>다양한 해상도에서 전체적인 맥락과 국소적인 정보를 지속적으로 교환할 수 있게 되었습니다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 </a:t>
            </a:r>
            <a:r>
              <a:rPr lang="en-US" altLang="ko-KR" dirty="0"/>
              <a:t>HR net </a:t>
            </a:r>
            <a:r>
              <a:rPr lang="ko-KR" altLang="en-US" dirty="0"/>
              <a:t>모델은 해상도를 유지시킨다는 측면해서 기존의 모델에 비해 큰 성능의 향상을 이뤄냈습니다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</a:t>
            </a:r>
            <a:r>
              <a:rPr lang="en-US" altLang="ko-KR" dirty="0"/>
              <a:t>UDP Pose</a:t>
            </a:r>
            <a:r>
              <a:rPr lang="ko-KR" altLang="en-US" dirty="0"/>
              <a:t> </a:t>
            </a:r>
            <a:r>
              <a:rPr lang="en-US" altLang="ko-KR" dirty="0"/>
              <a:t>estimation </a:t>
            </a:r>
            <a:r>
              <a:rPr lang="ko-KR" altLang="en-US" dirty="0"/>
              <a:t>모델을 사용해 보았습니다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기존의 모델의 경우</a:t>
            </a:r>
            <a:r>
              <a:rPr lang="en-US" altLang="ko-KR" dirty="0"/>
              <a:t>, </a:t>
            </a:r>
            <a:r>
              <a:rPr lang="ko-KR" altLang="en-US" dirty="0"/>
              <a:t>인코딩과 디코딩 과정에서 두가지의 문제점이 존재하였습니다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첫째로 데이터를 </a:t>
            </a:r>
            <a:r>
              <a:rPr lang="en-US" altLang="ko-KR" dirty="0"/>
              <a:t>Flip</a:t>
            </a:r>
            <a:r>
              <a:rPr lang="ko-KR" altLang="en-US" dirty="0"/>
              <a:t>하는 과정에서 결과가 원래의 추론 결과와 일치하지 않는 경우가 발생하는 것이고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두번째로 인코딩 디코딩 자체의 통계적인 오류가 존재한다는 것입니다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이와 같은 오류로 인해 고질적인 </a:t>
            </a:r>
            <a:r>
              <a:rPr lang="en-US" altLang="ko-KR" dirty="0"/>
              <a:t>point detection </a:t>
            </a:r>
            <a:r>
              <a:rPr lang="ko-KR" altLang="en-US" dirty="0"/>
              <a:t>성능의 문제가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문제를 해결하고자 </a:t>
            </a:r>
            <a:r>
              <a:rPr lang="en-US" altLang="ko-KR" dirty="0"/>
              <a:t>UPD</a:t>
            </a:r>
            <a:r>
              <a:rPr lang="ko-KR" altLang="en-US" dirty="0"/>
              <a:t>가 도입이 되었고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이는 데이터를 처리함에 있어</a:t>
            </a:r>
            <a:r>
              <a:rPr lang="en-US" altLang="ko-KR" dirty="0"/>
              <a:t>, </a:t>
            </a:r>
            <a:r>
              <a:rPr lang="ko-KR" altLang="en-US" dirty="0"/>
              <a:t>기존의 처리 방식인 픽셀 단위로 하는 이산 공간이 아닌</a:t>
            </a:r>
            <a:r>
              <a:rPr lang="en-US" altLang="ko-KR" dirty="0"/>
              <a:t>, </a:t>
            </a:r>
            <a:r>
              <a:rPr lang="ko-KR" altLang="en-US" dirty="0"/>
              <a:t>픽셀 간격 단위로 접근하는 연속적인 공간에서 데이터를 처리했습니다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 인코딩</a:t>
            </a:r>
            <a:r>
              <a:rPr lang="en-US" altLang="ko-KR" dirty="0"/>
              <a:t>, </a:t>
            </a:r>
            <a:r>
              <a:rPr lang="ko-KR" altLang="en-US" dirty="0"/>
              <a:t>디코딩 수행시에 분류</a:t>
            </a:r>
            <a:r>
              <a:rPr lang="en-US" altLang="ko-KR" dirty="0"/>
              <a:t>, </a:t>
            </a:r>
            <a:r>
              <a:rPr lang="ko-KR" altLang="en-US" dirty="0"/>
              <a:t>회귀 방식을 결합하여 기존의 오류를 해결하고자 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</a:t>
            </a:r>
            <a:r>
              <a:rPr lang="en-US" altLang="ko-KR" dirty="0"/>
              <a:t>UDP </a:t>
            </a:r>
            <a:r>
              <a:rPr lang="ko-KR" altLang="en-US" dirty="0"/>
              <a:t>방식으로 데이터를 처리한 결과로 기존의 모델들의 성능을 향상시킬 수 있었으며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/>
              <a:t>HR net</a:t>
            </a:r>
            <a:r>
              <a:rPr lang="ko-KR" altLang="en-US" dirty="0"/>
              <a:t>에서 뛰어난 성능을 확인할 수 있었습니다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718" name="Google Shape;7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90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3" name="Google Shape;13;p2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474652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800">
              <a:solidFill>
                <a:srgbClr val="4746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2854471" y="2630726"/>
            <a:ext cx="648305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모션 키포인트 검출</a:t>
            </a:r>
            <a:endParaRPr sz="16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3862055" y="217289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>
            <a:off x="3862055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/>
          <p:nvPr/>
        </p:nvSpPr>
        <p:spPr>
          <a:xfrm>
            <a:off x="2854470" y="4285040"/>
            <a:ext cx="64830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CV</a:t>
            </a:r>
            <a:r>
              <a:rPr lang="ko-KR" altLang="en-US" sz="1800" dirty="0">
                <a:solidFill>
                  <a:schemeClr val="lt1"/>
                </a:solidFill>
              </a:rPr>
              <a:t>분반</a:t>
            </a:r>
            <a:r>
              <a:rPr lang="en-US" altLang="ko-KR" sz="1800" dirty="0">
                <a:solidFill>
                  <a:schemeClr val="lt1"/>
                </a:solidFill>
              </a:rPr>
              <a:t>_2</a:t>
            </a:r>
            <a:r>
              <a:rPr lang="ko-KR" altLang="en-US" sz="1800" dirty="0">
                <a:solidFill>
                  <a:schemeClr val="lt1"/>
                </a:solidFill>
              </a:rPr>
              <a:t>팀 </a:t>
            </a:r>
            <a:r>
              <a:rPr lang="en-US" altLang="ko-KR" sz="1800" dirty="0">
                <a:solidFill>
                  <a:schemeClr val="lt1"/>
                </a:solidFill>
              </a:rPr>
              <a:t>16</a:t>
            </a:r>
            <a:r>
              <a:rPr lang="ko-KR" altLang="en-US" sz="1800" dirty="0">
                <a:solidFill>
                  <a:schemeClr val="lt1"/>
                </a:solidFill>
              </a:rPr>
              <a:t>기 신인섭 윤지현 </a:t>
            </a:r>
            <a:r>
              <a:rPr lang="ko-KR" altLang="en-US" sz="1800" dirty="0" err="1">
                <a:solidFill>
                  <a:schemeClr val="lt1"/>
                </a:solidFill>
              </a:rPr>
              <a:t>임채명</a:t>
            </a:r>
            <a:r>
              <a:rPr lang="ko-KR" altLang="en-US" sz="1800" dirty="0">
                <a:solidFill>
                  <a:schemeClr val="lt1"/>
                </a:solidFill>
              </a:rPr>
              <a:t> </a:t>
            </a:r>
            <a:r>
              <a:rPr lang="en-US" altLang="ko-KR" sz="1800" dirty="0">
                <a:solidFill>
                  <a:schemeClr val="lt1"/>
                </a:solidFill>
              </a:rPr>
              <a:t>17</a:t>
            </a:r>
            <a:r>
              <a:rPr lang="ko-KR" altLang="en-US" sz="1800" dirty="0">
                <a:solidFill>
                  <a:schemeClr val="lt1"/>
                </a:solidFill>
              </a:rPr>
              <a:t>기 </a:t>
            </a:r>
            <a:r>
              <a:rPr lang="ko-KR" altLang="en-US" sz="1800" dirty="0" err="1">
                <a:solidFill>
                  <a:schemeClr val="lt1"/>
                </a:solidFill>
              </a:rPr>
              <a:t>진유석</a:t>
            </a:r>
            <a:endParaRPr lang="en-US" altLang="ko-KR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8;p32">
            <a:extLst>
              <a:ext uri="{FF2B5EF4-FFF2-40B4-BE49-F238E27FC236}">
                <a16:creationId xmlns:a16="http://schemas.microsoft.com/office/drawing/2014/main" id="{7BB12AE7-4E2B-7C88-6C1B-B4E150F5355C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825A3034-6268-935A-F875-07F2AC8EB51D}"/>
              </a:ext>
            </a:extLst>
          </p:cNvPr>
          <p:cNvSpPr/>
          <p:nvPr/>
        </p:nvSpPr>
        <p:spPr>
          <a:xfrm>
            <a:off x="240080" y="1261467"/>
            <a:ext cx="2733986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8;p17">
            <a:extLst>
              <a:ext uri="{FF2B5EF4-FFF2-40B4-BE49-F238E27FC236}">
                <a16:creationId xmlns:a16="http://schemas.microsoft.com/office/drawing/2014/main" id="{D4540794-7482-0B08-BBD8-1F1E1B6E5EB2}"/>
              </a:ext>
            </a:extLst>
          </p:cNvPr>
          <p:cNvSpPr txBox="1"/>
          <p:nvPr/>
        </p:nvSpPr>
        <p:spPr>
          <a:xfrm>
            <a:off x="240080" y="1313805"/>
            <a:ext cx="268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r>
              <a:rPr lang="en-US" altLang="ko-KR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UDP Pose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8399561-5120-2122-3F92-CB9094E4151B}"/>
              </a:ext>
            </a:extLst>
          </p:cNvPr>
          <p:cNvGrpSpPr/>
          <p:nvPr/>
        </p:nvGrpSpPr>
        <p:grpSpPr>
          <a:xfrm>
            <a:off x="1607073" y="2204537"/>
            <a:ext cx="8276465" cy="1558870"/>
            <a:chOff x="875103" y="2749021"/>
            <a:chExt cx="8276465" cy="155887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7037CE6-79CA-ED17-0117-8D9E188E22F3}"/>
                </a:ext>
              </a:extLst>
            </p:cNvPr>
            <p:cNvSpPr/>
            <p:nvPr/>
          </p:nvSpPr>
          <p:spPr>
            <a:xfrm>
              <a:off x="875103" y="3741979"/>
              <a:ext cx="1848431" cy="5611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r>
                <a:rPr lang="ko-KR" altLang="en-US" dirty="0"/>
                <a:t> </a:t>
              </a:r>
              <a:r>
                <a:rPr lang="en-US" altLang="ko-KR" dirty="0"/>
                <a:t>data</a:t>
              </a:r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B92E0F7-5982-E415-3494-DF1E017F916E}"/>
                </a:ext>
              </a:extLst>
            </p:cNvPr>
            <p:cNvGrpSpPr/>
            <p:nvPr/>
          </p:nvGrpSpPr>
          <p:grpSpPr>
            <a:xfrm>
              <a:off x="875104" y="2753032"/>
              <a:ext cx="2033117" cy="561149"/>
              <a:chOff x="875104" y="2753032"/>
              <a:chExt cx="2033117" cy="561149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E0BC82E4-395B-DDFF-7B1F-7F1E59256621}"/>
                  </a:ext>
                </a:extLst>
              </p:cNvPr>
              <p:cNvSpPr/>
              <p:nvPr/>
            </p:nvSpPr>
            <p:spPr>
              <a:xfrm>
                <a:off x="875104" y="2753032"/>
                <a:ext cx="1848431" cy="56114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Train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data</a:t>
                </a:r>
                <a:endParaRPr lang="ko-KR" altLang="en-US" dirty="0"/>
              </a:p>
            </p:txBody>
          </p:sp>
          <p:pic>
            <p:nvPicPr>
              <p:cNvPr id="8" name="그래픽 7" descr="재생 단색으로 채워진">
                <a:extLst>
                  <a:ext uri="{FF2B5EF4-FFF2-40B4-BE49-F238E27FC236}">
                    <a16:creationId xmlns:a16="http://schemas.microsoft.com/office/drawing/2014/main" id="{F919AAD4-4A92-CD25-6D90-D5ECA02C6D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64512" y="2918157"/>
                <a:ext cx="243709" cy="243709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0682123-60F6-8421-8B3B-096A75A2DBA6}"/>
                </a:ext>
              </a:extLst>
            </p:cNvPr>
            <p:cNvGrpSpPr/>
            <p:nvPr/>
          </p:nvGrpSpPr>
          <p:grpSpPr>
            <a:xfrm>
              <a:off x="2926080" y="2765144"/>
              <a:ext cx="2033117" cy="561149"/>
              <a:chOff x="875104" y="2753032"/>
              <a:chExt cx="2033117" cy="56114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028CEC-9BAF-BBC8-D784-F6CB6E423D3F}"/>
                  </a:ext>
                </a:extLst>
              </p:cNvPr>
              <p:cNvSpPr/>
              <p:nvPr/>
            </p:nvSpPr>
            <p:spPr>
              <a:xfrm>
                <a:off x="875104" y="2753032"/>
                <a:ext cx="1848431" cy="56114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00" dirty="0"/>
                  <a:t>주어진 </a:t>
                </a:r>
                <a:r>
                  <a:rPr lang="en-US" altLang="ko-KR" sz="1300" dirty="0"/>
                  <a:t>key point</a:t>
                </a:r>
                <a:r>
                  <a:rPr lang="ko-KR" altLang="en-US" sz="1300" dirty="0"/>
                  <a:t>로</a:t>
                </a:r>
                <a:endParaRPr lang="en-US" altLang="ko-KR" sz="1300" dirty="0"/>
              </a:p>
              <a:p>
                <a:pPr algn="ctr"/>
                <a:r>
                  <a:rPr lang="ko-KR" altLang="en-US" sz="1300" dirty="0"/>
                  <a:t>사람의 중심 정의</a:t>
                </a:r>
              </a:p>
            </p:txBody>
          </p:sp>
          <p:pic>
            <p:nvPicPr>
              <p:cNvPr id="20" name="그래픽 19" descr="재생 단색으로 채워진">
                <a:extLst>
                  <a:ext uri="{FF2B5EF4-FFF2-40B4-BE49-F238E27FC236}">
                    <a16:creationId xmlns:a16="http://schemas.microsoft.com/office/drawing/2014/main" id="{4E44082A-8210-C20F-FC56-F9D8D9E30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64512" y="2918157"/>
                <a:ext cx="243709" cy="243709"/>
              </a:xfrm>
              <a:prstGeom prst="rect">
                <a:avLst/>
              </a:prstGeom>
            </p:spPr>
          </p:pic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074DAA7-43B5-2644-2D83-7DEE4372EE11}"/>
                </a:ext>
              </a:extLst>
            </p:cNvPr>
            <p:cNvSpPr/>
            <p:nvPr/>
          </p:nvSpPr>
          <p:spPr>
            <a:xfrm>
              <a:off x="4959197" y="2749021"/>
              <a:ext cx="1848431" cy="5611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Affine transformation</a:t>
              </a:r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ADB3536-87FD-970F-8C9B-4ECA6748A85C}"/>
                </a:ext>
              </a:extLst>
            </p:cNvPr>
            <p:cNvSpPr/>
            <p:nvPr/>
          </p:nvSpPr>
          <p:spPr>
            <a:xfrm>
              <a:off x="4959196" y="3746742"/>
              <a:ext cx="1848431" cy="5611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YOLO</a:t>
              </a:r>
              <a:r>
                <a:rPr lang="ko-KR" altLang="en-US" dirty="0"/>
                <a:t> </a:t>
              </a:r>
              <a:r>
                <a:rPr lang="en-US" altLang="ko-KR" dirty="0"/>
                <a:t>v5</a:t>
              </a:r>
              <a:endParaRPr lang="ko-KR" altLang="en-US" dirty="0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67D766C8-F880-9452-7E7B-0C34499CC218}"/>
                </a:ext>
              </a:extLst>
            </p:cNvPr>
            <p:cNvSpPr/>
            <p:nvPr/>
          </p:nvSpPr>
          <p:spPr>
            <a:xfrm>
              <a:off x="3633085" y="3926033"/>
              <a:ext cx="416560" cy="193040"/>
            </a:xfrm>
            <a:prstGeom prst="rightArrow">
              <a:avLst/>
            </a:prstGeom>
            <a:solidFill>
              <a:srgbClr val="0052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8176BAD-F10F-0F35-9751-BAF0434BCBF7}"/>
                </a:ext>
              </a:extLst>
            </p:cNvPr>
            <p:cNvSpPr/>
            <p:nvPr/>
          </p:nvSpPr>
          <p:spPr>
            <a:xfrm>
              <a:off x="7303137" y="3180830"/>
              <a:ext cx="1848431" cy="56114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Object Detection</a:t>
              </a:r>
              <a:endParaRPr lang="ko-KR" altLang="en-US" b="1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952DC3-FDD0-AB1A-D82D-2B06A62468FC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539598" y="2485112"/>
            <a:ext cx="495509" cy="43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ED674E-C237-0475-E4B6-CB44A08DC65D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7539597" y="2916921"/>
            <a:ext cx="495510" cy="56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9F7A414-CF75-DA16-66F1-9F1FF56626A6}"/>
              </a:ext>
            </a:extLst>
          </p:cNvPr>
          <p:cNvSpPr/>
          <p:nvPr/>
        </p:nvSpPr>
        <p:spPr>
          <a:xfrm>
            <a:off x="1785904" y="4665799"/>
            <a:ext cx="2369855" cy="6783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UDP</a:t>
            </a:r>
            <a:r>
              <a:rPr lang="ko-KR" altLang="en-US" b="1" dirty="0"/>
              <a:t> 방식으로</a:t>
            </a:r>
            <a:endParaRPr lang="en-US" altLang="ko-KR" b="1" dirty="0"/>
          </a:p>
          <a:p>
            <a:pPr algn="ctr"/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9B89533A-8B5B-9E96-A9AE-C4BC70F6522D}"/>
              </a:ext>
            </a:extLst>
          </p:cNvPr>
          <p:cNvSpPr/>
          <p:nvPr/>
        </p:nvSpPr>
        <p:spPr>
          <a:xfrm>
            <a:off x="1135519" y="4740401"/>
            <a:ext cx="416560" cy="542243"/>
          </a:xfrm>
          <a:prstGeom prst="rightArrow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CC2ED3E-A683-514E-8AFF-A9379C6B61FB}"/>
              </a:ext>
            </a:extLst>
          </p:cNvPr>
          <p:cNvSpPr/>
          <p:nvPr/>
        </p:nvSpPr>
        <p:spPr>
          <a:xfrm>
            <a:off x="5030913" y="4665799"/>
            <a:ext cx="2369855" cy="6783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HR Net</a:t>
            </a:r>
          </a:p>
          <a:p>
            <a:pPr algn="ctr"/>
            <a:r>
              <a:rPr lang="en-US" altLang="ko-KR" b="1" dirty="0"/>
              <a:t>Pose Estimation</a:t>
            </a:r>
            <a:endParaRPr lang="ko-KR" altLang="en-US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256A9681-D74E-7B24-B39A-1365D0A78529}"/>
              </a:ext>
            </a:extLst>
          </p:cNvPr>
          <p:cNvSpPr/>
          <p:nvPr/>
        </p:nvSpPr>
        <p:spPr>
          <a:xfrm>
            <a:off x="4380528" y="4740401"/>
            <a:ext cx="416560" cy="542243"/>
          </a:xfrm>
          <a:prstGeom prst="rightArrow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C87AF01-DF70-C2B6-24D6-F6F4F2061F0C}"/>
              </a:ext>
            </a:extLst>
          </p:cNvPr>
          <p:cNvSpPr/>
          <p:nvPr/>
        </p:nvSpPr>
        <p:spPr>
          <a:xfrm>
            <a:off x="8289107" y="4665799"/>
            <a:ext cx="2369855" cy="6783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Dark</a:t>
            </a:r>
            <a:r>
              <a:rPr lang="ko-KR" altLang="en-US" b="1" dirty="0"/>
              <a:t> </a:t>
            </a:r>
            <a:r>
              <a:rPr lang="en-US" altLang="ko-KR" b="1" dirty="0"/>
              <a:t>pose</a:t>
            </a:r>
            <a:r>
              <a:rPr lang="ko-KR" altLang="en-US" b="1" dirty="0"/>
              <a:t> 후처리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C44B3C6-EB0E-BE4B-84B4-DB3368E5B881}"/>
              </a:ext>
            </a:extLst>
          </p:cNvPr>
          <p:cNvSpPr/>
          <p:nvPr/>
        </p:nvSpPr>
        <p:spPr>
          <a:xfrm>
            <a:off x="7638722" y="4740401"/>
            <a:ext cx="416560" cy="542243"/>
          </a:xfrm>
          <a:prstGeom prst="rightArrow">
            <a:avLst/>
          </a:prstGeom>
          <a:solidFill>
            <a:srgbClr val="005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7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결과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0EBB7715-D3CA-A383-CEEE-7C2FE369A848}"/>
              </a:ext>
            </a:extLst>
          </p:cNvPr>
          <p:cNvSpPr txBox="1"/>
          <p:nvPr/>
        </p:nvSpPr>
        <p:spPr>
          <a:xfrm>
            <a:off x="1075344" y="2078723"/>
            <a:ext cx="36014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Training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조건 변경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CE5AE3-950F-D511-DA97-4F783DAF2EDB}"/>
              </a:ext>
            </a:extLst>
          </p:cNvPr>
          <p:cNvSpPr/>
          <p:nvPr/>
        </p:nvSpPr>
        <p:spPr>
          <a:xfrm>
            <a:off x="875104" y="2182530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45495D32-CDC1-C17F-6EEA-8BAA87AA1DF7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28;p32">
            <a:extLst>
              <a:ext uri="{FF2B5EF4-FFF2-40B4-BE49-F238E27FC236}">
                <a16:creationId xmlns:a16="http://schemas.microsoft.com/office/drawing/2014/main" id="{E26BEA3A-E5F0-7D6F-6A91-EC4A0DE685DA}"/>
              </a:ext>
            </a:extLst>
          </p:cNvPr>
          <p:cNvSpPr/>
          <p:nvPr/>
        </p:nvSpPr>
        <p:spPr>
          <a:xfrm>
            <a:off x="240080" y="1261467"/>
            <a:ext cx="2733986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3793DCAE-2A79-9284-5ECD-5D60EDF71B3A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8;p17">
            <a:extLst>
              <a:ext uri="{FF2B5EF4-FFF2-40B4-BE49-F238E27FC236}">
                <a16:creationId xmlns:a16="http://schemas.microsoft.com/office/drawing/2014/main" id="{281A8D17-A4F7-D6B6-8EDA-9A833367A148}"/>
              </a:ext>
            </a:extLst>
          </p:cNvPr>
          <p:cNvSpPr txBox="1"/>
          <p:nvPr/>
        </p:nvSpPr>
        <p:spPr>
          <a:xfrm>
            <a:off x="240080" y="1313805"/>
            <a:ext cx="268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r>
              <a:rPr lang="en-US" altLang="ko-KR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UDP Pose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FA0DB-0649-F81B-885F-35E06A95BD49}"/>
              </a:ext>
            </a:extLst>
          </p:cNvPr>
          <p:cNvSpPr txBox="1"/>
          <p:nvPr/>
        </p:nvSpPr>
        <p:spPr>
          <a:xfrm>
            <a:off x="875104" y="2646908"/>
            <a:ext cx="655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Epoch size </a:t>
            </a:r>
            <a:r>
              <a:rPr lang="en-US" altLang="ko-KR" dirty="0"/>
              <a:t> : 20, 30, 40, 50 → 30</a:t>
            </a:r>
            <a:r>
              <a:rPr lang="ko-KR" altLang="en-US" dirty="0"/>
              <a:t>에서 가장 좋은 성능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B6CEA-3A20-23C2-92BB-1D32DEEEFFA1}"/>
              </a:ext>
            </a:extLst>
          </p:cNvPr>
          <p:cNvSpPr txBox="1"/>
          <p:nvPr/>
        </p:nvSpPr>
        <p:spPr>
          <a:xfrm>
            <a:off x="875103" y="2975832"/>
            <a:ext cx="247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Batch size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D0508-B15B-6427-17B7-BBCAE30A3270}"/>
              </a:ext>
            </a:extLst>
          </p:cNvPr>
          <p:cNvSpPr txBox="1"/>
          <p:nvPr/>
        </p:nvSpPr>
        <p:spPr>
          <a:xfrm>
            <a:off x="1940050" y="3324707"/>
            <a:ext cx="165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Batch : 8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7AA630-F13A-769B-03B8-64D9B402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492" y="3591387"/>
            <a:ext cx="1312066" cy="6921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2BBD653-60D2-5644-F301-F006704DCE1B}"/>
              </a:ext>
            </a:extLst>
          </p:cNvPr>
          <p:cNvSpPr txBox="1"/>
          <p:nvPr/>
        </p:nvSpPr>
        <p:spPr>
          <a:xfrm>
            <a:off x="5006397" y="3292500"/>
            <a:ext cx="165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Batch : 16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CB7E68-3358-7E4A-318B-23F77B2D4E0D}"/>
              </a:ext>
            </a:extLst>
          </p:cNvPr>
          <p:cNvSpPr txBox="1"/>
          <p:nvPr/>
        </p:nvSpPr>
        <p:spPr>
          <a:xfrm>
            <a:off x="8275623" y="3275111"/>
            <a:ext cx="165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Batch : 28</a:t>
            </a:r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430C87-7C3B-08AF-3547-CCBAC07C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76" y="3622216"/>
            <a:ext cx="1312066" cy="5945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9F34B48-D4E1-48A3-7D49-62F50699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064" y="3533727"/>
            <a:ext cx="1312065" cy="6818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8433DF-B106-21DC-4F19-3D537B90E5B4}"/>
              </a:ext>
            </a:extLst>
          </p:cNvPr>
          <p:cNvSpPr txBox="1"/>
          <p:nvPr/>
        </p:nvSpPr>
        <p:spPr>
          <a:xfrm>
            <a:off x="875102" y="4435059"/>
            <a:ext cx="2472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Input size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FA542D-8D82-654F-BBCA-766D9ADBA129}"/>
              </a:ext>
            </a:extLst>
          </p:cNvPr>
          <p:cNvSpPr txBox="1"/>
          <p:nvPr/>
        </p:nvSpPr>
        <p:spPr>
          <a:xfrm>
            <a:off x="5209276" y="4436341"/>
            <a:ext cx="4549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Loss function </a:t>
            </a:r>
            <a:r>
              <a:rPr lang="ko-KR" altLang="en-US" b="1" dirty="0"/>
              <a:t>변경</a:t>
            </a:r>
            <a:r>
              <a:rPr lang="en-US" altLang="ko-KR" b="1" dirty="0"/>
              <a:t>(MSE → Cross Entropy)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90D7BFD-5314-E586-85B9-EE80AF950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770" y="4929424"/>
            <a:ext cx="1638300" cy="8858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73A1D34-5A99-99C4-0D7C-E88617D83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160" y="4963714"/>
            <a:ext cx="1638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8;p32">
            <a:extLst>
              <a:ext uri="{FF2B5EF4-FFF2-40B4-BE49-F238E27FC236}">
                <a16:creationId xmlns:a16="http://schemas.microsoft.com/office/drawing/2014/main" id="{7BB12AE7-4E2B-7C88-6C1B-B4E150F5355C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825A3034-6268-935A-F875-07F2AC8EB51D}"/>
              </a:ext>
            </a:extLst>
          </p:cNvPr>
          <p:cNvSpPr/>
          <p:nvPr/>
        </p:nvSpPr>
        <p:spPr>
          <a:xfrm>
            <a:off x="240080" y="1261467"/>
            <a:ext cx="2733986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8;p17">
            <a:extLst>
              <a:ext uri="{FF2B5EF4-FFF2-40B4-BE49-F238E27FC236}">
                <a16:creationId xmlns:a16="http://schemas.microsoft.com/office/drawing/2014/main" id="{D4540794-7482-0B08-BBD8-1F1E1B6E5EB2}"/>
              </a:ext>
            </a:extLst>
          </p:cNvPr>
          <p:cNvSpPr txBox="1"/>
          <p:nvPr/>
        </p:nvSpPr>
        <p:spPr>
          <a:xfrm>
            <a:off x="240080" y="1320117"/>
            <a:ext cx="268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r>
              <a:rPr lang="en-US" altLang="ko-KR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09EEAC-2AE9-1A56-64C0-DE98AEF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087" y="2439757"/>
            <a:ext cx="6819618" cy="2022520"/>
          </a:xfrm>
          <a:prstGeom prst="rect">
            <a:avLst/>
          </a:prstGeom>
        </p:spPr>
      </p:pic>
      <p:sp>
        <p:nvSpPr>
          <p:cNvPr id="6" name="Google Shape;128;p17">
            <a:extLst>
              <a:ext uri="{FF2B5EF4-FFF2-40B4-BE49-F238E27FC236}">
                <a16:creationId xmlns:a16="http://schemas.microsoft.com/office/drawing/2014/main" id="{90B4629D-3E4F-2A7D-E107-35DBA97808E7}"/>
              </a:ext>
            </a:extLst>
          </p:cNvPr>
          <p:cNvSpPr txBox="1"/>
          <p:nvPr/>
        </p:nvSpPr>
        <p:spPr>
          <a:xfrm>
            <a:off x="529214" y="2006926"/>
            <a:ext cx="60776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오직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transformer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만을 이용하여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pose estimation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수행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6965F66A-7947-FFE2-D1F5-237CE5140C45}"/>
              </a:ext>
            </a:extLst>
          </p:cNvPr>
          <p:cNvSpPr txBox="1"/>
          <p:nvPr/>
        </p:nvSpPr>
        <p:spPr>
          <a:xfrm>
            <a:off x="410458" y="4640146"/>
            <a:ext cx="13942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Simplicity </a:t>
            </a:r>
            <a:endParaRPr sz="9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A1BD790E-DA0A-97C9-AB8D-DCC90700B8AF}"/>
              </a:ext>
            </a:extLst>
          </p:cNvPr>
          <p:cNvSpPr txBox="1"/>
          <p:nvPr/>
        </p:nvSpPr>
        <p:spPr>
          <a:xfrm>
            <a:off x="417166" y="5571886"/>
            <a:ext cx="13942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Scalability </a:t>
            </a:r>
            <a:endParaRPr sz="9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75743101-0230-05DE-82FD-15BB59EE6BC0}"/>
              </a:ext>
            </a:extLst>
          </p:cNvPr>
          <p:cNvSpPr txBox="1"/>
          <p:nvPr/>
        </p:nvSpPr>
        <p:spPr>
          <a:xfrm>
            <a:off x="6245774" y="4640146"/>
            <a:ext cx="139427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Flexibility </a:t>
            </a:r>
            <a:endParaRPr sz="9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Google Shape;128;p17">
            <a:extLst>
              <a:ext uri="{FF2B5EF4-FFF2-40B4-BE49-F238E27FC236}">
                <a16:creationId xmlns:a16="http://schemas.microsoft.com/office/drawing/2014/main" id="{AF09D48B-F1CF-D7D7-44E7-655324163F3F}"/>
              </a:ext>
            </a:extLst>
          </p:cNvPr>
          <p:cNvSpPr txBox="1"/>
          <p:nvPr/>
        </p:nvSpPr>
        <p:spPr>
          <a:xfrm>
            <a:off x="6245774" y="5571885"/>
            <a:ext cx="20319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Transferability </a:t>
            </a:r>
            <a:endParaRPr sz="900" dirty="0">
              <a:solidFill>
                <a:schemeClr val="accent3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Google Shape;128;p17">
            <a:extLst>
              <a:ext uri="{FF2B5EF4-FFF2-40B4-BE49-F238E27FC236}">
                <a16:creationId xmlns:a16="http://schemas.microsoft.com/office/drawing/2014/main" id="{AC2262BE-971D-4C9C-9170-573CA72224C7}"/>
              </a:ext>
            </a:extLst>
          </p:cNvPr>
          <p:cNvSpPr txBox="1"/>
          <p:nvPr/>
        </p:nvSpPr>
        <p:spPr>
          <a:xfrm>
            <a:off x="1933837" y="4671180"/>
            <a:ext cx="346834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단순한 프레임워크로 구성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plain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인코더와 단순한 </a:t>
            </a:r>
            <a:r>
              <a:rPr lang="ko-KR" alt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디코더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C419E54C-456B-0626-2068-706DCF8D196C}"/>
              </a:ext>
            </a:extLst>
          </p:cNvPr>
          <p:cNvSpPr txBox="1"/>
          <p:nvPr/>
        </p:nvSpPr>
        <p:spPr>
          <a:xfrm>
            <a:off x="1933837" y="5571864"/>
            <a:ext cx="346834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모델의 크기 키우기 가능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차원 쉽게 조절 가능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Google Shape;128;p17">
            <a:extLst>
              <a:ext uri="{FF2B5EF4-FFF2-40B4-BE49-F238E27FC236}">
                <a16:creationId xmlns:a16="http://schemas.microsoft.com/office/drawing/2014/main" id="{536ADC08-935A-2DA8-A55B-0E98602120A2}"/>
              </a:ext>
            </a:extLst>
          </p:cNvPr>
          <p:cNvSpPr txBox="1"/>
          <p:nvPr/>
        </p:nvSpPr>
        <p:spPr>
          <a:xfrm>
            <a:off x="8123942" y="4671180"/>
            <a:ext cx="3657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Input/feature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해상도가 달라도 적응 가능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단일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pose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데이터셋을 훈련하여 다중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pose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사용 가능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Google Shape;128;p17">
            <a:extLst>
              <a:ext uri="{FF2B5EF4-FFF2-40B4-BE49-F238E27FC236}">
                <a16:creationId xmlns:a16="http://schemas.microsoft.com/office/drawing/2014/main" id="{4E54879E-5F3D-9081-C0E0-F87B5577206C}"/>
              </a:ext>
            </a:extLst>
          </p:cNvPr>
          <p:cNvSpPr txBox="1"/>
          <p:nvPr/>
        </p:nvSpPr>
        <p:spPr>
          <a:xfrm>
            <a:off x="8117234" y="5571863"/>
            <a:ext cx="36576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Transfer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학습과 지식 증류에서 좋은 성능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49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24;p32">
            <a:extLst>
              <a:ext uri="{FF2B5EF4-FFF2-40B4-BE49-F238E27FC236}">
                <a16:creationId xmlns:a16="http://schemas.microsoft.com/office/drawing/2014/main" id="{9526C7BE-3523-42DC-CC5F-8368DB20E182}"/>
              </a:ext>
            </a:extLst>
          </p:cNvPr>
          <p:cNvSpPr/>
          <p:nvPr/>
        </p:nvSpPr>
        <p:spPr>
          <a:xfrm>
            <a:off x="3612454" y="3341691"/>
            <a:ext cx="3624708" cy="31914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8;p32">
            <a:extLst>
              <a:ext uri="{FF2B5EF4-FFF2-40B4-BE49-F238E27FC236}">
                <a16:creationId xmlns:a16="http://schemas.microsoft.com/office/drawing/2014/main" id="{17F262DF-C26E-521A-383D-656DAE339BAE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 </a:t>
            </a: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프로젝트 시도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8;p17">
            <a:extLst>
              <a:ext uri="{FF2B5EF4-FFF2-40B4-BE49-F238E27FC236}">
                <a16:creationId xmlns:a16="http://schemas.microsoft.com/office/drawing/2014/main" id="{DCC96870-94AB-1D0A-5FB0-BFC193E19BE1}"/>
              </a:ext>
            </a:extLst>
          </p:cNvPr>
          <p:cNvSpPr txBox="1"/>
          <p:nvPr/>
        </p:nvSpPr>
        <p:spPr>
          <a:xfrm>
            <a:off x="248171" y="1295294"/>
            <a:ext cx="69859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시각화를 통해 학습 정도 즉각 확인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Google Shape;128;p17">
            <a:extLst>
              <a:ext uri="{FF2B5EF4-FFF2-40B4-BE49-F238E27FC236}">
                <a16:creationId xmlns:a16="http://schemas.microsoft.com/office/drawing/2014/main" id="{08BEC3A5-13D9-7899-B21E-75D53AF8BAF6}"/>
              </a:ext>
            </a:extLst>
          </p:cNvPr>
          <p:cNvSpPr txBox="1"/>
          <p:nvPr/>
        </p:nvSpPr>
        <p:spPr>
          <a:xfrm>
            <a:off x="6243293" y="2365670"/>
            <a:ext cx="52827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키포인트와 </a:t>
            </a:r>
            <a:r>
              <a:rPr lang="ko-KR" alt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히트맵을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시각화할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수 있는 함수를 구현함으로써 모델의 학습 정도를 잘 파악하도록 함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A5DB-CC23-49CB-A21D-CF897F6F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35" y="2186468"/>
            <a:ext cx="5602166" cy="881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552723-0810-1308-779A-28E6E3FEE6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3870664" y="4120980"/>
            <a:ext cx="3145176" cy="2339741"/>
          </a:xfrm>
          <a:prstGeom prst="rect">
            <a:avLst/>
          </a:prstGeom>
        </p:spPr>
      </p:pic>
      <p:sp>
        <p:nvSpPr>
          <p:cNvPr id="11" name="Google Shape;728;p32">
            <a:extLst>
              <a:ext uri="{FF2B5EF4-FFF2-40B4-BE49-F238E27FC236}">
                <a16:creationId xmlns:a16="http://schemas.microsoft.com/office/drawing/2014/main" id="{472D176A-FF5B-9000-66D8-813FF2EDB325}"/>
              </a:ext>
            </a:extLst>
          </p:cNvPr>
          <p:cNvSpPr/>
          <p:nvPr/>
        </p:nvSpPr>
        <p:spPr>
          <a:xfrm>
            <a:off x="3751779" y="3486807"/>
            <a:ext cx="3382947" cy="5416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D1697B2B-3917-BD6F-9F61-C3B14FEB9E91}"/>
              </a:ext>
            </a:extLst>
          </p:cNvPr>
          <p:cNvSpPr txBox="1"/>
          <p:nvPr/>
        </p:nvSpPr>
        <p:spPr>
          <a:xfrm>
            <a:off x="4250144" y="3582632"/>
            <a:ext cx="234932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prediction</a:t>
            </a:r>
            <a:endParaRPr sz="900" dirty="0">
              <a:solidFill>
                <a:schemeClr val="accent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9" name="Google Shape;724;p32">
            <a:extLst>
              <a:ext uri="{FF2B5EF4-FFF2-40B4-BE49-F238E27FC236}">
                <a16:creationId xmlns:a16="http://schemas.microsoft.com/office/drawing/2014/main" id="{95983F18-FA65-D0F9-4AB7-7D6E00C20A3F}"/>
              </a:ext>
            </a:extLst>
          </p:cNvPr>
          <p:cNvSpPr/>
          <p:nvPr/>
        </p:nvSpPr>
        <p:spPr>
          <a:xfrm>
            <a:off x="7651049" y="3341691"/>
            <a:ext cx="3624708" cy="31914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728;p32">
            <a:extLst>
              <a:ext uri="{FF2B5EF4-FFF2-40B4-BE49-F238E27FC236}">
                <a16:creationId xmlns:a16="http://schemas.microsoft.com/office/drawing/2014/main" id="{BA6B37FE-9CDB-A191-20F5-C02E7B5030E5}"/>
              </a:ext>
            </a:extLst>
          </p:cNvPr>
          <p:cNvSpPr/>
          <p:nvPr/>
        </p:nvSpPr>
        <p:spPr>
          <a:xfrm>
            <a:off x="7790373" y="3486807"/>
            <a:ext cx="3382947" cy="5416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8;p17">
            <a:extLst>
              <a:ext uri="{FF2B5EF4-FFF2-40B4-BE49-F238E27FC236}">
                <a16:creationId xmlns:a16="http://schemas.microsoft.com/office/drawing/2014/main" id="{D92D45D5-7024-814C-9F72-609A44F61880}"/>
              </a:ext>
            </a:extLst>
          </p:cNvPr>
          <p:cNvSpPr txBox="1"/>
          <p:nvPr/>
        </p:nvSpPr>
        <p:spPr>
          <a:xfrm>
            <a:off x="8189941" y="3573000"/>
            <a:ext cx="25838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ground truth</a:t>
            </a:r>
            <a:endParaRPr sz="900" dirty="0">
              <a:solidFill>
                <a:schemeClr val="accent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95F5AC-0BA1-DAA4-0377-295D63E34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/>
          <a:stretch/>
        </p:blipFill>
        <p:spPr>
          <a:xfrm>
            <a:off x="7909259" y="4120980"/>
            <a:ext cx="3145176" cy="2339741"/>
          </a:xfrm>
          <a:prstGeom prst="rect">
            <a:avLst/>
          </a:prstGeom>
        </p:spPr>
      </p:pic>
      <p:sp>
        <p:nvSpPr>
          <p:cNvPr id="21" name="Google Shape;128;p17">
            <a:extLst>
              <a:ext uri="{FF2B5EF4-FFF2-40B4-BE49-F238E27FC236}">
                <a16:creationId xmlns:a16="http://schemas.microsoft.com/office/drawing/2014/main" id="{1888C6AB-363C-CE64-18A1-EB4AA9FCE509}"/>
              </a:ext>
            </a:extLst>
          </p:cNvPr>
          <p:cNvSpPr txBox="1"/>
          <p:nvPr/>
        </p:nvSpPr>
        <p:spPr>
          <a:xfrm>
            <a:off x="1018680" y="3496056"/>
            <a:ext cx="2349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250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epoch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학습 후의 예상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heatmap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42C7C9-742A-CD3C-978A-2719336C2180}"/>
              </a:ext>
            </a:extLst>
          </p:cNvPr>
          <p:cNvSpPr/>
          <p:nvPr/>
        </p:nvSpPr>
        <p:spPr>
          <a:xfrm>
            <a:off x="811182" y="3584873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4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BAA8936E-3387-E66C-D10B-8DFDA16A151C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 </a:t>
            </a: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프로젝트 시도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8;p17">
            <a:extLst>
              <a:ext uri="{FF2B5EF4-FFF2-40B4-BE49-F238E27FC236}">
                <a16:creationId xmlns:a16="http://schemas.microsoft.com/office/drawing/2014/main" id="{3A895890-3B72-B83E-8BC9-8AA315791454}"/>
              </a:ext>
            </a:extLst>
          </p:cNvPr>
          <p:cNvSpPr txBox="1"/>
          <p:nvPr/>
        </p:nvSpPr>
        <p:spPr>
          <a:xfrm>
            <a:off x="329266" y="1295432"/>
            <a:ext cx="69859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좌우 반전을 통한 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Augmentation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Google Shape;128;p17">
            <a:extLst>
              <a:ext uri="{FF2B5EF4-FFF2-40B4-BE49-F238E27FC236}">
                <a16:creationId xmlns:a16="http://schemas.microsoft.com/office/drawing/2014/main" id="{2DD4BBEC-AF15-4F12-C7E4-6B79F3451D15}"/>
              </a:ext>
            </a:extLst>
          </p:cNvPr>
          <p:cNvSpPr txBox="1"/>
          <p:nvPr/>
        </p:nvSpPr>
        <p:spPr>
          <a:xfrm>
            <a:off x="617102" y="1987281"/>
            <a:ext cx="56027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Motion </a:t>
            </a:r>
            <a:r>
              <a:rPr lang="en-US" altLang="ko-KR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Baseline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참고하여 데이터 증강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C688F4-24E1-8512-EDE6-1F2E978AD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04" y="3190018"/>
            <a:ext cx="7345970" cy="3042340"/>
          </a:xfrm>
          <a:prstGeom prst="rect">
            <a:avLst/>
          </a:prstGeom>
        </p:spPr>
      </p:pic>
      <p:sp>
        <p:nvSpPr>
          <p:cNvPr id="4" name="Google Shape;128;p17">
            <a:extLst>
              <a:ext uri="{FF2B5EF4-FFF2-40B4-BE49-F238E27FC236}">
                <a16:creationId xmlns:a16="http://schemas.microsoft.com/office/drawing/2014/main" id="{7B000FA7-8C74-3C39-B48A-79A8D8EF2A7B}"/>
              </a:ext>
            </a:extLst>
          </p:cNvPr>
          <p:cNvSpPr txBox="1"/>
          <p:nvPr/>
        </p:nvSpPr>
        <p:spPr>
          <a:xfrm>
            <a:off x="617101" y="2528947"/>
            <a:ext cx="934504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detectio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경우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image data augmentation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x, y </a:t>
            </a:r>
            <a:r>
              <a:rPr lang="ko-KR" altLang="en-US" sz="1600" dirty="0" err="1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좌표값을</a:t>
            </a:r>
            <a:r>
              <a:rPr lang="ko-KR" altLang="en-US" sz="16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함께 바꾸어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주어야 함 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52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4A006869-C56E-0723-CF70-0A3D4655988E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 </a:t>
            </a: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프로젝트 시도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8;p17">
            <a:extLst>
              <a:ext uri="{FF2B5EF4-FFF2-40B4-BE49-F238E27FC236}">
                <a16:creationId xmlns:a16="http://schemas.microsoft.com/office/drawing/2014/main" id="{3A895890-3B72-B83E-8BC9-8AA315791454}"/>
              </a:ext>
            </a:extLst>
          </p:cNvPr>
          <p:cNvSpPr txBox="1"/>
          <p:nvPr/>
        </p:nvSpPr>
        <p:spPr>
          <a:xfrm>
            <a:off x="329266" y="1295432"/>
            <a:ext cx="69859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en-US" altLang="ko-KR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fine-tuning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Google Shape;128;p17">
            <a:extLst>
              <a:ext uri="{FF2B5EF4-FFF2-40B4-BE49-F238E27FC236}">
                <a16:creationId xmlns:a16="http://schemas.microsoft.com/office/drawing/2014/main" id="{2DD4BBEC-AF15-4F12-C7E4-6B79F3451D15}"/>
              </a:ext>
            </a:extLst>
          </p:cNvPr>
          <p:cNvSpPr txBox="1"/>
          <p:nvPr/>
        </p:nvSpPr>
        <p:spPr>
          <a:xfrm>
            <a:off x="592260" y="5128810"/>
            <a:ext cx="29752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17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</a:t>
            </a:r>
            <a:r>
              <a:rPr lang="en-US" altLang="ko-KR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Skeleton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함수 구현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1283C-1561-FFC0-75AC-16305CFF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66" y="2678332"/>
            <a:ext cx="1966592" cy="2150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C7BDE5-1CF8-30E0-F960-FB2AB895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22" y="5216993"/>
            <a:ext cx="6769448" cy="234962"/>
          </a:xfrm>
          <a:prstGeom prst="rect">
            <a:avLst/>
          </a:prstGeom>
        </p:spPr>
      </p:pic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CFEC17D8-2A20-C2F2-322D-68ECBE1E1592}"/>
              </a:ext>
            </a:extLst>
          </p:cNvPr>
          <p:cNvSpPr txBox="1"/>
          <p:nvPr/>
        </p:nvSpPr>
        <p:spPr>
          <a:xfrm>
            <a:off x="5088697" y="3551911"/>
            <a:ext cx="63099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마지막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classification layer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class label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24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개로 변경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3A900A9F-07FE-B673-800A-ED811C9DCB7E}"/>
              </a:ext>
            </a:extLst>
          </p:cNvPr>
          <p:cNvSpPr txBox="1"/>
          <p:nvPr/>
        </p:nvSpPr>
        <p:spPr>
          <a:xfrm>
            <a:off x="5088697" y="4763030"/>
            <a:ext cx="58841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마지막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Cov2D layer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최종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channel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24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개로 변경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Google Shape;128;p17">
            <a:extLst>
              <a:ext uri="{FF2B5EF4-FFF2-40B4-BE49-F238E27FC236}">
                <a16:creationId xmlns:a16="http://schemas.microsoft.com/office/drawing/2014/main" id="{A90461EE-F950-436C-AEDE-1838A1C0D19E}"/>
              </a:ext>
            </a:extLst>
          </p:cNvPr>
          <p:cNvSpPr txBox="1"/>
          <p:nvPr/>
        </p:nvSpPr>
        <p:spPr>
          <a:xfrm>
            <a:off x="5088697" y="2883996"/>
            <a:ext cx="60686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Skeleton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함수 구현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 →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좌표 찍어 저장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462C6FBB-DB1C-661B-F560-E5E6968D2C2F}"/>
              </a:ext>
            </a:extLst>
          </p:cNvPr>
          <p:cNvSpPr txBox="1"/>
          <p:nvPr/>
        </p:nvSpPr>
        <p:spPr>
          <a:xfrm>
            <a:off x="995420" y="2163309"/>
            <a:ext cx="21688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</a:t>
            </a:r>
            <a:r>
              <a:rPr lang="en-US" altLang="ko-KR" sz="1800" b="1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endParaRPr sz="9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673995-3FB3-EA44-DA01-B208F2EF3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722" y="4013856"/>
            <a:ext cx="4978656" cy="444523"/>
          </a:xfrm>
          <a:prstGeom prst="rect">
            <a:avLst/>
          </a:prstGeom>
        </p:spPr>
      </p:pic>
      <p:pic>
        <p:nvPicPr>
          <p:cNvPr id="15" name="그래픽 14" descr="재생 단색으로 채워진">
            <a:extLst>
              <a:ext uri="{FF2B5EF4-FFF2-40B4-BE49-F238E27FC236}">
                <a16:creationId xmlns:a16="http://schemas.microsoft.com/office/drawing/2014/main" id="{8542D964-75BD-E464-2A9E-9B63ABA96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7463" y="3728661"/>
            <a:ext cx="385082" cy="385082"/>
          </a:xfrm>
          <a:prstGeom prst="rect">
            <a:avLst/>
          </a:prstGeom>
        </p:spPr>
      </p:pic>
      <p:pic>
        <p:nvPicPr>
          <p:cNvPr id="16" name="그래픽 15" descr="재생 단색으로 채워진">
            <a:extLst>
              <a:ext uri="{FF2B5EF4-FFF2-40B4-BE49-F238E27FC236}">
                <a16:creationId xmlns:a16="http://schemas.microsoft.com/office/drawing/2014/main" id="{3AE20C2B-9070-B45A-2710-1220140DB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5217" y="3728661"/>
            <a:ext cx="385082" cy="385082"/>
          </a:xfrm>
          <a:prstGeom prst="rect">
            <a:avLst/>
          </a:prstGeom>
        </p:spPr>
      </p:pic>
      <p:pic>
        <p:nvPicPr>
          <p:cNvPr id="19" name="그래픽 18" descr="재생 단색으로 채워진">
            <a:extLst>
              <a:ext uri="{FF2B5EF4-FFF2-40B4-BE49-F238E27FC236}">
                <a16:creationId xmlns:a16="http://schemas.microsoft.com/office/drawing/2014/main" id="{46AEB62B-C246-02F8-3015-2216BB3B8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2971" y="3728661"/>
            <a:ext cx="385082" cy="38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1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4;p32">
            <a:extLst>
              <a:ext uri="{FF2B5EF4-FFF2-40B4-BE49-F238E27FC236}">
                <a16:creationId xmlns:a16="http://schemas.microsoft.com/office/drawing/2014/main" id="{1F78681C-D0B9-13C0-8387-7A47F4A2FDC8}"/>
              </a:ext>
            </a:extLst>
          </p:cNvPr>
          <p:cNvSpPr/>
          <p:nvPr/>
        </p:nvSpPr>
        <p:spPr>
          <a:xfrm>
            <a:off x="567540" y="2784648"/>
            <a:ext cx="6747660" cy="27400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4A006869-C56E-0723-CF70-0A3D4655988E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 </a:t>
            </a: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및 프로젝트 시도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28;p17">
            <a:extLst>
              <a:ext uri="{FF2B5EF4-FFF2-40B4-BE49-F238E27FC236}">
                <a16:creationId xmlns:a16="http://schemas.microsoft.com/office/drawing/2014/main" id="{3A895890-3B72-B83E-8BC9-8AA315791454}"/>
              </a:ext>
            </a:extLst>
          </p:cNvPr>
          <p:cNvSpPr txBox="1"/>
          <p:nvPr/>
        </p:nvSpPr>
        <p:spPr>
          <a:xfrm>
            <a:off x="329266" y="1295432"/>
            <a:ext cx="69859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en-US" altLang="ko-KR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fine-tuning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Google Shape;128;p17">
            <a:extLst>
              <a:ext uri="{FF2B5EF4-FFF2-40B4-BE49-F238E27FC236}">
                <a16:creationId xmlns:a16="http://schemas.microsoft.com/office/drawing/2014/main" id="{38068E50-7678-B03A-A5C5-BD4ADB831A4B}"/>
              </a:ext>
            </a:extLst>
          </p:cNvPr>
          <p:cNvSpPr txBox="1"/>
          <p:nvPr/>
        </p:nvSpPr>
        <p:spPr>
          <a:xfrm>
            <a:off x="663979" y="2890565"/>
            <a:ext cx="579205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시각화를 통해 학습 정도 즉각 확인</a:t>
            </a:r>
            <a:endParaRPr sz="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Google Shape;128;p17">
            <a:extLst>
              <a:ext uri="{FF2B5EF4-FFF2-40B4-BE49-F238E27FC236}">
                <a16:creationId xmlns:a16="http://schemas.microsoft.com/office/drawing/2014/main" id="{B3FC33AF-16CA-289D-D31C-C79C2426A2B8}"/>
              </a:ext>
            </a:extLst>
          </p:cNvPr>
          <p:cNvSpPr txBox="1"/>
          <p:nvPr/>
        </p:nvSpPr>
        <p:spPr>
          <a:xfrm>
            <a:off x="663979" y="3197431"/>
            <a:ext cx="562635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좌우 반전을 통한 </a:t>
            </a: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Data Augmentation</a:t>
            </a:r>
            <a:endParaRPr sz="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3A292-1539-1795-2D1F-4E6BA37CD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4" y="3982416"/>
            <a:ext cx="6266211" cy="1162242"/>
          </a:xfrm>
          <a:prstGeom prst="rect">
            <a:avLst/>
          </a:prstGeom>
        </p:spPr>
      </p:pic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EAB4457F-6B67-D845-CC07-ACAA703EF0A1}"/>
              </a:ext>
            </a:extLst>
          </p:cNvPr>
          <p:cNvSpPr txBox="1"/>
          <p:nvPr/>
        </p:nvSpPr>
        <p:spPr>
          <a:xfrm>
            <a:off x="663979" y="3488459"/>
            <a:ext cx="557726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accent3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192*256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pretrained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되어 </a:t>
            </a:r>
            <a:r>
              <a:rPr lang="en-US" altLang="ko-KR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resize </a:t>
            </a:r>
            <a:r>
              <a:rPr lang="ko-KR" altLang="en-US" sz="12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진행</a:t>
            </a:r>
            <a:endParaRPr sz="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0EBB7715-D3CA-A383-CEEE-7C2FE369A848}"/>
              </a:ext>
            </a:extLst>
          </p:cNvPr>
          <p:cNvSpPr txBox="1"/>
          <p:nvPr/>
        </p:nvSpPr>
        <p:spPr>
          <a:xfrm>
            <a:off x="801344" y="2286638"/>
            <a:ext cx="223563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학습 진행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CE5AE3-950F-D511-DA97-4F783DAF2EDB}"/>
              </a:ext>
            </a:extLst>
          </p:cNvPr>
          <p:cNvSpPr/>
          <p:nvPr/>
        </p:nvSpPr>
        <p:spPr>
          <a:xfrm>
            <a:off x="609978" y="2401753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27BCBD-D068-59E0-61FA-8D01C6D0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3" y="2784649"/>
            <a:ext cx="3596598" cy="2740027"/>
          </a:xfrm>
          <a:prstGeom prst="rect">
            <a:avLst/>
          </a:prstGeom>
        </p:spPr>
      </p:pic>
      <p:sp>
        <p:nvSpPr>
          <p:cNvPr id="14" name="Google Shape;128;p17">
            <a:extLst>
              <a:ext uri="{FF2B5EF4-FFF2-40B4-BE49-F238E27FC236}">
                <a16:creationId xmlns:a16="http://schemas.microsoft.com/office/drawing/2014/main" id="{F5D4E8AA-269D-B801-AD49-FBBFB951E842}"/>
              </a:ext>
            </a:extLst>
          </p:cNvPr>
          <p:cNvSpPr txBox="1"/>
          <p:nvPr/>
        </p:nvSpPr>
        <p:spPr>
          <a:xfrm>
            <a:off x="7821370" y="2286638"/>
            <a:ext cx="401572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-H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모델의 가중치로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fine-tuning 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10FC72-3BAA-2DDF-99C8-ECD350FE3AC5}"/>
              </a:ext>
            </a:extLst>
          </p:cNvPr>
          <p:cNvSpPr/>
          <p:nvPr/>
        </p:nvSpPr>
        <p:spPr>
          <a:xfrm>
            <a:off x="7630004" y="2401753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결과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0EBB7715-D3CA-A383-CEEE-7C2FE369A848}"/>
              </a:ext>
            </a:extLst>
          </p:cNvPr>
          <p:cNvSpPr txBox="1"/>
          <p:nvPr/>
        </p:nvSpPr>
        <p:spPr>
          <a:xfrm>
            <a:off x="1075344" y="2078723"/>
            <a:ext cx="36014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-H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fine-tuning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CE5AE3-950F-D511-DA97-4F783DAF2EDB}"/>
              </a:ext>
            </a:extLst>
          </p:cNvPr>
          <p:cNvSpPr/>
          <p:nvPr/>
        </p:nvSpPr>
        <p:spPr>
          <a:xfrm>
            <a:off x="875104" y="2182530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88278D-83A6-71E2-C621-85C3247D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06" y="2621017"/>
            <a:ext cx="2464128" cy="3385434"/>
          </a:xfrm>
          <a:prstGeom prst="rect">
            <a:avLst/>
          </a:prstGeom>
        </p:spPr>
      </p:pic>
      <p:sp>
        <p:nvSpPr>
          <p:cNvPr id="21" name="Google Shape;128;p17">
            <a:extLst>
              <a:ext uri="{FF2B5EF4-FFF2-40B4-BE49-F238E27FC236}">
                <a16:creationId xmlns:a16="http://schemas.microsoft.com/office/drawing/2014/main" id="{1C0F1646-6D41-48CF-28A6-23CB18C7D6FF}"/>
              </a:ext>
            </a:extLst>
          </p:cNvPr>
          <p:cNvSpPr txBox="1"/>
          <p:nvPr/>
        </p:nvSpPr>
        <p:spPr>
          <a:xfrm>
            <a:off x="5833872" y="2616390"/>
            <a:ext cx="63581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layer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수정 시도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자체가 너무 무거워 주어진 학습 환경에서 학습 불가능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Google Shape;128;p17">
            <a:extLst>
              <a:ext uri="{FF2B5EF4-FFF2-40B4-BE49-F238E27FC236}">
                <a16:creationId xmlns:a16="http://schemas.microsoft.com/office/drawing/2014/main" id="{C31A04EB-9874-7202-AE9E-7A1905EADF43}"/>
              </a:ext>
            </a:extLst>
          </p:cNvPr>
          <p:cNvSpPr txBox="1"/>
          <p:nvPr/>
        </p:nvSpPr>
        <p:spPr>
          <a:xfrm>
            <a:off x="5833872" y="3376012"/>
            <a:ext cx="506673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-B/L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모델을 사용하여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fine-tuning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시도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마찬가지로 학습 불가능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 좋지 않음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Google Shape;128;p17">
            <a:extLst>
              <a:ext uri="{FF2B5EF4-FFF2-40B4-BE49-F238E27FC236}">
                <a16:creationId xmlns:a16="http://schemas.microsoft.com/office/drawing/2014/main" id="{878B4887-18BC-3570-07D8-EF7230D6F4CD}"/>
              </a:ext>
            </a:extLst>
          </p:cNvPr>
          <p:cNvSpPr txBox="1"/>
          <p:nvPr/>
        </p:nvSpPr>
        <p:spPr>
          <a:xfrm>
            <a:off x="6321309" y="4208178"/>
            <a:ext cx="53750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자체가 파라미터 수가 많은 무거운 모델이어서 주어진 학습 환경의 제한 받은 것으로 예측됨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Google Shape;128;p17">
            <a:extLst>
              <a:ext uri="{FF2B5EF4-FFF2-40B4-BE49-F238E27FC236}">
                <a16:creationId xmlns:a16="http://schemas.microsoft.com/office/drawing/2014/main" id="{9630F040-A22F-6B75-4903-6CC1FB3409F4}"/>
              </a:ext>
            </a:extLst>
          </p:cNvPr>
          <p:cNvSpPr txBox="1"/>
          <p:nvPr/>
        </p:nvSpPr>
        <p:spPr>
          <a:xfrm>
            <a:off x="5833872" y="2078723"/>
            <a:ext cx="36014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여러 시도들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E9DC89-180A-2F6D-1E52-A25B1E44BEAB}"/>
              </a:ext>
            </a:extLst>
          </p:cNvPr>
          <p:cNvSpPr/>
          <p:nvPr/>
        </p:nvSpPr>
        <p:spPr>
          <a:xfrm>
            <a:off x="5597537" y="2209227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pic>
        <p:nvPicPr>
          <p:cNvPr id="28" name="그래픽 27" descr="갈매기형 화살표 윤곽선">
            <a:extLst>
              <a:ext uri="{FF2B5EF4-FFF2-40B4-BE49-F238E27FC236}">
                <a16:creationId xmlns:a16="http://schemas.microsoft.com/office/drawing/2014/main" id="{28D661AA-1ECD-80AA-57F0-FDD3988E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1408" y="4208178"/>
            <a:ext cx="329184" cy="329184"/>
          </a:xfrm>
          <a:prstGeom prst="rect">
            <a:avLst/>
          </a:prstGeom>
        </p:spPr>
      </p:pic>
      <p:sp>
        <p:nvSpPr>
          <p:cNvPr id="29" name="Google Shape;724;p32">
            <a:extLst>
              <a:ext uri="{FF2B5EF4-FFF2-40B4-BE49-F238E27FC236}">
                <a16:creationId xmlns:a16="http://schemas.microsoft.com/office/drawing/2014/main" id="{38BF9E16-907D-8A55-0BC9-C3E80F53F2A3}"/>
              </a:ext>
            </a:extLst>
          </p:cNvPr>
          <p:cNvSpPr/>
          <p:nvPr/>
        </p:nvSpPr>
        <p:spPr>
          <a:xfrm>
            <a:off x="5887540" y="5642189"/>
            <a:ext cx="4770856" cy="467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8DACA66-2B09-0FA6-53A4-C4059508FA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306" b="2117"/>
          <a:stretch/>
        </p:blipFill>
        <p:spPr>
          <a:xfrm>
            <a:off x="5995540" y="5671098"/>
            <a:ext cx="2551758" cy="393990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2F23D6E-8B15-966B-F3CD-A31E1DD513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242" b="2116"/>
          <a:stretch/>
        </p:blipFill>
        <p:spPr>
          <a:xfrm>
            <a:off x="7688266" y="5671097"/>
            <a:ext cx="2861700" cy="393991"/>
          </a:xfrm>
          <a:prstGeom prst="rect">
            <a:avLst/>
          </a:prstGeom>
          <a:ln>
            <a:noFill/>
          </a:ln>
        </p:spPr>
      </p:pic>
      <p:sp>
        <p:nvSpPr>
          <p:cNvPr id="32" name="Google Shape;128;p17">
            <a:extLst>
              <a:ext uri="{FF2B5EF4-FFF2-40B4-BE49-F238E27FC236}">
                <a16:creationId xmlns:a16="http://schemas.microsoft.com/office/drawing/2014/main" id="{DD306467-A4FB-11E9-C61C-F7676E66A865}"/>
              </a:ext>
            </a:extLst>
          </p:cNvPr>
          <p:cNvSpPr txBox="1"/>
          <p:nvPr/>
        </p:nvSpPr>
        <p:spPr>
          <a:xfrm>
            <a:off x="5833872" y="5117160"/>
            <a:ext cx="250158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최종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 성능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_</a:t>
            </a:r>
            <a:r>
              <a:rPr lang="en-US" altLang="ko-KR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HRNet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AB0A64C-91C7-AC8E-0C2C-4D923946C70B}"/>
              </a:ext>
            </a:extLst>
          </p:cNvPr>
          <p:cNvSpPr/>
          <p:nvPr/>
        </p:nvSpPr>
        <p:spPr>
          <a:xfrm>
            <a:off x="5597537" y="5247663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프로젝트 소감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0EBB7715-D3CA-A383-CEEE-7C2FE369A848}"/>
              </a:ext>
            </a:extLst>
          </p:cNvPr>
          <p:cNvSpPr txBox="1"/>
          <p:nvPr/>
        </p:nvSpPr>
        <p:spPr>
          <a:xfrm>
            <a:off x="875104" y="2198249"/>
            <a:ext cx="8997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신인섭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Google Shape;128;p17">
            <a:extLst>
              <a:ext uri="{FF2B5EF4-FFF2-40B4-BE49-F238E27FC236}">
                <a16:creationId xmlns:a16="http://schemas.microsoft.com/office/drawing/2014/main" id="{A135BD87-9C82-FD16-93C5-A6940AE33170}"/>
              </a:ext>
            </a:extLst>
          </p:cNvPr>
          <p:cNvSpPr txBox="1"/>
          <p:nvPr/>
        </p:nvSpPr>
        <p:spPr>
          <a:xfrm>
            <a:off x="875104" y="3270428"/>
            <a:ext cx="8997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윤지현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0884FE31-7961-7289-29AD-30ABA03086A5}"/>
              </a:ext>
            </a:extLst>
          </p:cNvPr>
          <p:cNvSpPr txBox="1"/>
          <p:nvPr/>
        </p:nvSpPr>
        <p:spPr>
          <a:xfrm>
            <a:off x="875104" y="4270303"/>
            <a:ext cx="8997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임채명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4887A3AA-684B-E9D7-6AB9-6D66411B0A95}"/>
              </a:ext>
            </a:extLst>
          </p:cNvPr>
          <p:cNvSpPr txBox="1"/>
          <p:nvPr/>
        </p:nvSpPr>
        <p:spPr>
          <a:xfrm>
            <a:off x="875104" y="5342482"/>
            <a:ext cx="8997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진유석</a:t>
            </a:r>
            <a:endParaRPr sz="9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Google Shape;128;p17">
            <a:extLst>
              <a:ext uri="{FF2B5EF4-FFF2-40B4-BE49-F238E27FC236}">
                <a16:creationId xmlns:a16="http://schemas.microsoft.com/office/drawing/2014/main" id="{93A7F085-83D0-897B-B944-D751B59A97D1}"/>
              </a:ext>
            </a:extLst>
          </p:cNvPr>
          <p:cNvSpPr txBox="1"/>
          <p:nvPr/>
        </p:nvSpPr>
        <p:spPr>
          <a:xfrm>
            <a:off x="2400643" y="1989636"/>
            <a:ext cx="89855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 point estimation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분야에 대해 여러 모델들을 비교하면서 공부할 수 있어서 좋았습니다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 있었으면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Single human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최적화된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Efficient pose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모델로도 해보고 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HRnet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결과와 비교해보고 싶습니다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Google Shape;128;p17">
            <a:extLst>
              <a:ext uri="{FF2B5EF4-FFF2-40B4-BE49-F238E27FC236}">
                <a16:creationId xmlns:a16="http://schemas.microsoft.com/office/drawing/2014/main" id="{7A310110-F9A3-9B32-027F-F60B84AB2CE6}"/>
              </a:ext>
            </a:extLst>
          </p:cNvPr>
          <p:cNvSpPr txBox="1"/>
          <p:nvPr/>
        </p:nvSpPr>
        <p:spPr>
          <a:xfrm>
            <a:off x="2400643" y="4163022"/>
            <a:ext cx="89855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데이터에서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bbox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추출하기 위해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yolov5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사용했는데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다른 모델을 사용하거나 앙상블해보지 못해 아쉽습니다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Google Shape;128;p17">
            <a:extLst>
              <a:ext uri="{FF2B5EF4-FFF2-40B4-BE49-F238E27FC236}">
                <a16:creationId xmlns:a16="http://schemas.microsoft.com/office/drawing/2014/main" id="{E7E0A247-AA9D-0701-7665-5CD5E6D517FC}"/>
              </a:ext>
            </a:extLst>
          </p:cNvPr>
          <p:cNvSpPr txBox="1"/>
          <p:nvPr/>
        </p:nvSpPr>
        <p:spPr>
          <a:xfrm>
            <a:off x="2400643" y="3126555"/>
            <a:ext cx="89855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ViTPose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모델의 구현에는 성공하였지만 다른 모델들을 사용하여 성능을 높이는 시도를 해보지 못해 아쉽습니다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8" name="Google Shape;273;p25">
            <a:extLst>
              <a:ext uri="{FF2B5EF4-FFF2-40B4-BE49-F238E27FC236}">
                <a16:creationId xmlns:a16="http://schemas.microsoft.com/office/drawing/2014/main" id="{12FE6A53-C30B-E658-9FC1-B1336881030C}"/>
              </a:ext>
            </a:extLst>
          </p:cNvPr>
          <p:cNvSpPr/>
          <p:nvPr/>
        </p:nvSpPr>
        <p:spPr>
          <a:xfrm>
            <a:off x="2033754" y="2148456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73;p25">
            <a:extLst>
              <a:ext uri="{FF2B5EF4-FFF2-40B4-BE49-F238E27FC236}">
                <a16:creationId xmlns:a16="http://schemas.microsoft.com/office/drawing/2014/main" id="{6CF8220C-EF24-F33E-BFFE-B4BE659C5EAD}"/>
              </a:ext>
            </a:extLst>
          </p:cNvPr>
          <p:cNvSpPr/>
          <p:nvPr/>
        </p:nvSpPr>
        <p:spPr>
          <a:xfrm>
            <a:off x="2033754" y="318492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73;p25">
            <a:extLst>
              <a:ext uri="{FF2B5EF4-FFF2-40B4-BE49-F238E27FC236}">
                <a16:creationId xmlns:a16="http://schemas.microsoft.com/office/drawing/2014/main" id="{1E07D3AA-FFD7-E5E8-8CA7-AA36556D792B}"/>
              </a:ext>
            </a:extLst>
          </p:cNvPr>
          <p:cNvSpPr/>
          <p:nvPr/>
        </p:nvSpPr>
        <p:spPr>
          <a:xfrm>
            <a:off x="2033754" y="422139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73;p25">
            <a:extLst>
              <a:ext uri="{FF2B5EF4-FFF2-40B4-BE49-F238E27FC236}">
                <a16:creationId xmlns:a16="http://schemas.microsoft.com/office/drawing/2014/main" id="{F3D94D18-9C83-14E0-7425-CC268099A177}"/>
              </a:ext>
            </a:extLst>
          </p:cNvPr>
          <p:cNvSpPr/>
          <p:nvPr/>
        </p:nvSpPr>
        <p:spPr>
          <a:xfrm>
            <a:off x="2033754" y="525785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28;p17">
            <a:extLst>
              <a:ext uri="{FF2B5EF4-FFF2-40B4-BE49-F238E27FC236}">
                <a16:creationId xmlns:a16="http://schemas.microsoft.com/office/drawing/2014/main" id="{CF33790D-1426-5387-661B-394E79603332}"/>
              </a:ext>
            </a:extLst>
          </p:cNvPr>
          <p:cNvSpPr txBox="1"/>
          <p:nvPr/>
        </p:nvSpPr>
        <p:spPr>
          <a:xfrm>
            <a:off x="2400643" y="5234759"/>
            <a:ext cx="93587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 point estimation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분야를 처음 해 보았는데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여러 모로 부족한 점이 많은 것을 느낀 프로젝트였습니다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다음에 기회가 된다면 지금 배운 것을 바탕으로 더 좋은 결과를 내 보도록 하겠습니다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98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38"/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855" name="Google Shape;855;p38"/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「</a:t>
              </a:r>
              <a:endParaRPr/>
            </a:p>
          </p:txBody>
        </p:sp>
        <p:sp>
          <p:nvSpPr>
            <p:cNvPr id="856" name="Google Shape;856;p38"/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」 </a:t>
              </a: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5181D9-F446-872C-34B1-DF8D7D7D0593}"/>
              </a:ext>
            </a:extLst>
          </p:cNvPr>
          <p:cNvSpPr txBox="1"/>
          <p:nvPr/>
        </p:nvSpPr>
        <p:spPr>
          <a:xfrm>
            <a:off x="4064681" y="3044278"/>
            <a:ext cx="406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35280" y="2480643"/>
            <a:ext cx="393364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목차</a:t>
            </a:r>
            <a:endParaRPr sz="5400" b="1" dirty="0">
              <a:solidFill>
                <a:schemeClr val="lt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sym typeface="Arial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471046" y="4210919"/>
            <a:ext cx="3366165" cy="707886"/>
            <a:chOff x="294640" y="3596640"/>
            <a:chExt cx="3366165" cy="707886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393939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Arial"/>
                </a:rPr>
                <a:t>데이터 소개</a:t>
              </a:r>
              <a:endParaRPr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471046" y="5201757"/>
            <a:ext cx="3366165" cy="707886"/>
            <a:chOff x="294640" y="3596640"/>
            <a:chExt cx="3366165" cy="707886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 err="1">
                  <a:solidFill>
                    <a:srgbClr val="393939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Arial"/>
                </a:rPr>
                <a:t>전처리</a:t>
              </a:r>
              <a:endParaRPr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6096000" y="4210919"/>
            <a:ext cx="3366165" cy="707886"/>
            <a:chOff x="294640" y="3596640"/>
            <a:chExt cx="3366165" cy="707886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943394" y="3688973"/>
              <a:ext cx="27174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393939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sym typeface="Arial"/>
                </a:rPr>
                <a:t>모델링 및 결과</a:t>
              </a:r>
              <a:endParaRPr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데이터 소개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875104" y="101916"/>
            <a:ext cx="65002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데이터 소개 및 프로젝트 소개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1,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FE86F-2F5C-1C40-B922-81E1F378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04" y="1619478"/>
            <a:ext cx="3614588" cy="2309411"/>
          </a:xfrm>
          <a:prstGeom prst="rect">
            <a:avLst/>
          </a:prstGeom>
        </p:spPr>
      </p:pic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A29F5492-769D-5BDC-066A-B1364359B163}"/>
              </a:ext>
            </a:extLst>
          </p:cNvPr>
          <p:cNvSpPr txBox="1"/>
          <p:nvPr/>
        </p:nvSpPr>
        <p:spPr>
          <a:xfrm>
            <a:off x="5406588" y="2540504"/>
            <a:ext cx="32757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 image: 4195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FE4D15F3-3B42-4791-5D91-106835A13031}"/>
              </a:ext>
            </a:extLst>
          </p:cNvPr>
          <p:cNvSpPr txBox="1"/>
          <p:nvPr/>
        </p:nvSpPr>
        <p:spPr>
          <a:xfrm>
            <a:off x="5406588" y="2955332"/>
            <a:ext cx="327578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 image: 1600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28BA079E-140E-4E5B-3F58-092C63FC7D1C}"/>
              </a:ext>
            </a:extLst>
          </p:cNvPr>
          <p:cNvSpPr txBox="1"/>
          <p:nvPr/>
        </p:nvSpPr>
        <p:spPr>
          <a:xfrm>
            <a:off x="5406588" y="3779537"/>
            <a:ext cx="58625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24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지점의 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x, y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좌표</a:t>
            </a: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4195*49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Google Shape;128;p17">
            <a:extLst>
              <a:ext uri="{FF2B5EF4-FFF2-40B4-BE49-F238E27FC236}">
                <a16:creationId xmlns:a16="http://schemas.microsoft.com/office/drawing/2014/main" id="{84210FAD-40D9-8276-0063-480274CE9877}"/>
              </a:ext>
            </a:extLst>
          </p:cNvPr>
          <p:cNvSpPr txBox="1"/>
          <p:nvPr/>
        </p:nvSpPr>
        <p:spPr>
          <a:xfrm>
            <a:off x="5406588" y="3370160"/>
            <a:ext cx="586258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 image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이름</a:t>
            </a:r>
            <a:r>
              <a:rPr 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: 4195*49</a:t>
            </a:r>
            <a:endParaRPr sz="7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Google Shape;128;p17">
            <a:extLst>
              <a:ext uri="{FF2B5EF4-FFF2-40B4-BE49-F238E27FC236}">
                <a16:creationId xmlns:a16="http://schemas.microsoft.com/office/drawing/2014/main" id="{3E8299EF-CF57-BA5D-D94E-E26C5382F45A}"/>
              </a:ext>
            </a:extLst>
          </p:cNvPr>
          <p:cNvSpPr txBox="1"/>
          <p:nvPr/>
        </p:nvSpPr>
        <p:spPr>
          <a:xfrm>
            <a:off x="5045645" y="2083215"/>
            <a:ext cx="69859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모션 이미지와 신체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24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개의 부위에서 측정한 포인트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7BB01AD7-DF8C-2C9D-9A89-5CC7CEBE9411}"/>
              </a:ext>
            </a:extLst>
          </p:cNvPr>
          <p:cNvSpPr txBox="1"/>
          <p:nvPr/>
        </p:nvSpPr>
        <p:spPr>
          <a:xfrm>
            <a:off x="5045645" y="1624233"/>
            <a:ext cx="58625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 설명</a:t>
            </a:r>
            <a:endParaRPr sz="1000" dirty="0">
              <a:solidFill>
                <a:schemeClr val="accent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Google Shape;128;p17">
            <a:extLst>
              <a:ext uri="{FF2B5EF4-FFF2-40B4-BE49-F238E27FC236}">
                <a16:creationId xmlns:a16="http://schemas.microsoft.com/office/drawing/2014/main" id="{DACE589A-A4BD-85BC-9173-22C97F91593E}"/>
              </a:ext>
            </a:extLst>
          </p:cNvPr>
          <p:cNvSpPr txBox="1"/>
          <p:nvPr/>
        </p:nvSpPr>
        <p:spPr>
          <a:xfrm>
            <a:off x="5045645" y="4899823"/>
            <a:ext cx="672337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특정 운동 동작을 수행하고 있는 사람의 미리 지정된 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신체 부위의 위치에서 측정한 데이터를 활용하여 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motion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detection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알고리즘 개발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Google Shape;128;p17">
            <a:extLst>
              <a:ext uri="{FF2B5EF4-FFF2-40B4-BE49-F238E27FC236}">
                <a16:creationId xmlns:a16="http://schemas.microsoft.com/office/drawing/2014/main" id="{A259E191-1BFB-9B52-507C-176FA745CA31}"/>
              </a:ext>
            </a:extLst>
          </p:cNvPr>
          <p:cNvSpPr txBox="1"/>
          <p:nvPr/>
        </p:nvSpPr>
        <p:spPr>
          <a:xfrm>
            <a:off x="5045645" y="4457445"/>
            <a:ext cx="586258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설명</a:t>
            </a:r>
            <a:endParaRPr sz="1000" dirty="0">
              <a:solidFill>
                <a:schemeClr val="accent2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61DDF23-711C-8176-A0BD-97D2A238C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04" y="4172320"/>
            <a:ext cx="3741932" cy="215483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369FB7E-3F39-CF47-F15A-D31E157854C5}"/>
              </a:ext>
            </a:extLst>
          </p:cNvPr>
          <p:cNvSpPr/>
          <p:nvPr/>
        </p:nvSpPr>
        <p:spPr>
          <a:xfrm>
            <a:off x="5230394" y="2639446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F45410-6688-DBC1-62D2-484681CFABEA}"/>
              </a:ext>
            </a:extLst>
          </p:cNvPr>
          <p:cNvSpPr/>
          <p:nvPr/>
        </p:nvSpPr>
        <p:spPr>
          <a:xfrm>
            <a:off x="5230394" y="3053881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185D914-4ACA-0508-247D-AD81BCC98245}"/>
              </a:ext>
            </a:extLst>
          </p:cNvPr>
          <p:cNvSpPr/>
          <p:nvPr/>
        </p:nvSpPr>
        <p:spPr>
          <a:xfrm>
            <a:off x="5230394" y="3475896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66F140-5C6D-8C20-DA5B-1F90D894AEAE}"/>
              </a:ext>
            </a:extLst>
          </p:cNvPr>
          <p:cNvSpPr/>
          <p:nvPr/>
        </p:nvSpPr>
        <p:spPr>
          <a:xfrm>
            <a:off x="5230394" y="3892743"/>
            <a:ext cx="108000" cy="1082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1647264" y="3105834"/>
            <a:ext cx="33137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전처리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24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전처리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2,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8;p17">
            <a:extLst>
              <a:ext uri="{FF2B5EF4-FFF2-40B4-BE49-F238E27FC236}">
                <a16:creationId xmlns:a16="http://schemas.microsoft.com/office/drawing/2014/main" id="{8D6435FE-54D4-AC05-A164-ADB6408214B9}"/>
              </a:ext>
            </a:extLst>
          </p:cNvPr>
          <p:cNvSpPr txBox="1"/>
          <p:nvPr/>
        </p:nvSpPr>
        <p:spPr>
          <a:xfrm>
            <a:off x="329266" y="1295432"/>
            <a:ext cx="69859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error_list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Google Shape;128;p17">
            <a:extLst>
              <a:ext uri="{FF2B5EF4-FFF2-40B4-BE49-F238E27FC236}">
                <a16:creationId xmlns:a16="http://schemas.microsoft.com/office/drawing/2014/main" id="{F789E8F6-C06C-35A3-B24A-785AE7A8B866}"/>
              </a:ext>
            </a:extLst>
          </p:cNvPr>
          <p:cNvSpPr txBox="1"/>
          <p:nvPr/>
        </p:nvSpPr>
        <p:spPr>
          <a:xfrm>
            <a:off x="571099" y="2051790"/>
            <a:ext cx="69859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image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</a:t>
            </a:r>
            <a:r>
              <a:rPr lang="en-US" altLang="ko-KR" sz="16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keypoint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검출이 제대로 되지 않은 이미지들이 존재하여 대회에서 지정한 이미지들을 기존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train set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제거해 줌</a:t>
            </a:r>
            <a:endParaRPr sz="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5AA66-A9FA-2553-6B4B-DA7CAAC6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9" y="2884444"/>
            <a:ext cx="5740695" cy="22670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 및 결과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13" name="Google Shape;713;p31"/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31"/>
          <p:cNvCxnSpPr/>
          <p:nvPr/>
        </p:nvCxnSpPr>
        <p:spPr>
          <a:xfrm>
            <a:off x="904240" y="282313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5" name="Google Shape;715;p31"/>
          <p:cNvCxnSpPr/>
          <p:nvPr/>
        </p:nvCxnSpPr>
        <p:spPr>
          <a:xfrm>
            <a:off x="904240" y="4011850"/>
            <a:ext cx="446789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728;p32">
            <a:extLst>
              <a:ext uri="{FF2B5EF4-FFF2-40B4-BE49-F238E27FC236}">
                <a16:creationId xmlns:a16="http://schemas.microsoft.com/office/drawing/2014/main" id="{96BBEC95-CE46-4715-FB76-963634F606D1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28;p32">
            <a:extLst>
              <a:ext uri="{FF2B5EF4-FFF2-40B4-BE49-F238E27FC236}">
                <a16:creationId xmlns:a16="http://schemas.microsoft.com/office/drawing/2014/main" id="{24B9666D-B061-BBCE-306D-6E3CF3507E54}"/>
              </a:ext>
            </a:extLst>
          </p:cNvPr>
          <p:cNvSpPr/>
          <p:nvPr/>
        </p:nvSpPr>
        <p:spPr>
          <a:xfrm>
            <a:off x="240080" y="1261467"/>
            <a:ext cx="2733986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8;p17">
            <a:extLst>
              <a:ext uri="{FF2B5EF4-FFF2-40B4-BE49-F238E27FC236}">
                <a16:creationId xmlns:a16="http://schemas.microsoft.com/office/drawing/2014/main" id="{D4540794-7482-0B08-BBD8-1F1E1B6E5EB2}"/>
              </a:ext>
            </a:extLst>
          </p:cNvPr>
          <p:cNvSpPr txBox="1"/>
          <p:nvPr/>
        </p:nvSpPr>
        <p:spPr>
          <a:xfrm>
            <a:off x="240080" y="1320117"/>
            <a:ext cx="1824386" cy="40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r>
              <a:rPr lang="en-US" altLang="ko-KR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HRNet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0EE045-D349-23EB-734E-8BC4A706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53" y="2261153"/>
            <a:ext cx="4345825" cy="21976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C60CAC-7CA9-6430-0A17-9827FE06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8" y="2261153"/>
            <a:ext cx="4862862" cy="1871311"/>
          </a:xfrm>
          <a:prstGeom prst="rect">
            <a:avLst/>
          </a:prstGeom>
        </p:spPr>
      </p:pic>
      <p:sp>
        <p:nvSpPr>
          <p:cNvPr id="6" name="Google Shape;128;p17">
            <a:extLst>
              <a:ext uri="{FF2B5EF4-FFF2-40B4-BE49-F238E27FC236}">
                <a16:creationId xmlns:a16="http://schemas.microsoft.com/office/drawing/2014/main" id="{69ECFEC1-914F-E25C-96AF-3A037AFDA450}"/>
              </a:ext>
            </a:extLst>
          </p:cNvPr>
          <p:cNvSpPr txBox="1"/>
          <p:nvPr/>
        </p:nvSpPr>
        <p:spPr>
          <a:xfrm>
            <a:off x="1238863" y="1913698"/>
            <a:ext cx="3836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이전 </a:t>
            </a: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pose estimation</a:t>
            </a: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model</a:t>
            </a:r>
            <a:endParaRPr sz="9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" name="Google Shape;128;p17">
            <a:extLst>
              <a:ext uri="{FF2B5EF4-FFF2-40B4-BE49-F238E27FC236}">
                <a16:creationId xmlns:a16="http://schemas.microsoft.com/office/drawing/2014/main" id="{5F6C8E64-71C0-368F-1203-C562C2A26A2F}"/>
              </a:ext>
            </a:extLst>
          </p:cNvPr>
          <p:cNvSpPr txBox="1"/>
          <p:nvPr/>
        </p:nvSpPr>
        <p:spPr>
          <a:xfrm>
            <a:off x="6607312" y="1913698"/>
            <a:ext cx="38363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HR Net</a:t>
            </a:r>
            <a:endParaRPr sz="9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Google Shape;128;p17">
            <a:extLst>
              <a:ext uri="{FF2B5EF4-FFF2-40B4-BE49-F238E27FC236}">
                <a16:creationId xmlns:a16="http://schemas.microsoft.com/office/drawing/2014/main" id="{85F10232-6D35-1D66-10CD-9B538EA7021D}"/>
              </a:ext>
            </a:extLst>
          </p:cNvPr>
          <p:cNvSpPr txBox="1"/>
          <p:nvPr/>
        </p:nvSpPr>
        <p:spPr>
          <a:xfrm>
            <a:off x="1358745" y="4390616"/>
            <a:ext cx="933963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DownSampling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과정에서 기존의 해상도는 유지한 상태로 </a:t>
            </a: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Parallel </a:t>
            </a: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하게 진행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된다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Parallel</a:t>
            </a:r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 </a:t>
            </a: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Sub-network </a:t>
            </a:r>
            <a:r>
              <a:rPr lang="ko-KR" altLang="en-US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간에 계속 정보 교환</a:t>
            </a:r>
            <a:r>
              <a:rPr lang="en-US" altLang="ko-KR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9" name="Google Shape;128;p17">
            <a:extLst>
              <a:ext uri="{FF2B5EF4-FFF2-40B4-BE49-F238E27FC236}">
                <a16:creationId xmlns:a16="http://schemas.microsoft.com/office/drawing/2014/main" id="{BC2713EC-DD3F-D4CC-3339-4DBF3CE541E6}"/>
              </a:ext>
            </a:extLst>
          </p:cNvPr>
          <p:cNvSpPr txBox="1"/>
          <p:nvPr/>
        </p:nvSpPr>
        <p:spPr>
          <a:xfrm>
            <a:off x="2240732" y="5861858"/>
            <a:ext cx="84576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해상도에서 전체적인 맥락과 국소적인 정보를 지속적으로 교환</a:t>
            </a:r>
            <a:endParaRPr lang="ko-KR" altLang="en-US" sz="1000" b="1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E6E049E-B137-295B-4E1B-4CB6A7DF5430}"/>
              </a:ext>
            </a:extLst>
          </p:cNvPr>
          <p:cNvSpPr/>
          <p:nvPr/>
        </p:nvSpPr>
        <p:spPr>
          <a:xfrm>
            <a:off x="1358745" y="5942955"/>
            <a:ext cx="540774" cy="23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28;p32">
            <a:extLst>
              <a:ext uri="{FF2B5EF4-FFF2-40B4-BE49-F238E27FC236}">
                <a16:creationId xmlns:a16="http://schemas.microsoft.com/office/drawing/2014/main" id="{7BB12AE7-4E2B-7C88-6C1B-B4E150F5355C}"/>
              </a:ext>
            </a:extLst>
          </p:cNvPr>
          <p:cNvSpPr/>
          <p:nvPr/>
        </p:nvSpPr>
        <p:spPr>
          <a:xfrm>
            <a:off x="240080" y="1261467"/>
            <a:ext cx="5593792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28;p32">
            <a:extLst>
              <a:ext uri="{FF2B5EF4-FFF2-40B4-BE49-F238E27FC236}">
                <a16:creationId xmlns:a16="http://schemas.microsoft.com/office/drawing/2014/main" id="{825A3034-6268-935A-F875-07F2AC8EB51D}"/>
              </a:ext>
            </a:extLst>
          </p:cNvPr>
          <p:cNvSpPr/>
          <p:nvPr/>
        </p:nvSpPr>
        <p:spPr>
          <a:xfrm>
            <a:off x="240080" y="1261467"/>
            <a:ext cx="2733986" cy="4677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5243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875104" y="101916"/>
            <a:ext cx="5086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lt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sym typeface="Arial"/>
              </a:rPr>
              <a:t>모델링</a:t>
            </a:r>
            <a:endParaRPr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 3,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73;p25">
            <a:extLst>
              <a:ext uri="{FF2B5EF4-FFF2-40B4-BE49-F238E27FC236}">
                <a16:creationId xmlns:a16="http://schemas.microsoft.com/office/drawing/2014/main" id="{548A1F7F-B29F-E5E7-389D-B36175C0387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28;p17">
            <a:extLst>
              <a:ext uri="{FF2B5EF4-FFF2-40B4-BE49-F238E27FC236}">
                <a16:creationId xmlns:a16="http://schemas.microsoft.com/office/drawing/2014/main" id="{D4540794-7482-0B08-BBD8-1F1E1B6E5EB2}"/>
              </a:ext>
            </a:extLst>
          </p:cNvPr>
          <p:cNvSpPr txBox="1"/>
          <p:nvPr/>
        </p:nvSpPr>
        <p:spPr>
          <a:xfrm>
            <a:off x="240080" y="1320117"/>
            <a:ext cx="2686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모델</a:t>
            </a:r>
            <a:r>
              <a:rPr lang="en-US" altLang="ko-KR" sz="2000" dirty="0">
                <a:solidFill>
                  <a:schemeClr val="accent2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en-US" altLang="ko-KR" sz="20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UDP Pose</a:t>
            </a:r>
            <a:endParaRPr sz="10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" name="Google Shape;128;p17">
            <a:extLst>
              <a:ext uri="{FF2B5EF4-FFF2-40B4-BE49-F238E27FC236}">
                <a16:creationId xmlns:a16="http://schemas.microsoft.com/office/drawing/2014/main" id="{A919C805-A71F-EF84-D04C-985BC2C6E513}"/>
              </a:ext>
            </a:extLst>
          </p:cNvPr>
          <p:cNvSpPr txBox="1"/>
          <p:nvPr/>
        </p:nvSpPr>
        <p:spPr>
          <a:xfrm>
            <a:off x="7833910" y="2992173"/>
            <a:ext cx="36576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포즈 추정 성능 저하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Google Shape;128;p17">
            <a:extLst>
              <a:ext uri="{FF2B5EF4-FFF2-40B4-BE49-F238E27FC236}">
                <a16:creationId xmlns:a16="http://schemas.microsoft.com/office/drawing/2014/main" id="{BF91587E-C284-3D4E-FE92-24B680726CB2}"/>
              </a:ext>
            </a:extLst>
          </p:cNvPr>
          <p:cNvSpPr txBox="1"/>
          <p:nvPr/>
        </p:nvSpPr>
        <p:spPr>
          <a:xfrm>
            <a:off x="558986" y="5015493"/>
            <a:ext cx="639289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데이터를 이산 공간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픽셀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아닌 연속적인 공간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픽셀 간격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기반으로 처리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인코딩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디코딩 수행시에 분류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회귀 방식 결합</a:t>
            </a:r>
            <a:endParaRPr lang="en-US" alt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Google Shape;128;p17">
            <a:extLst>
              <a:ext uri="{FF2B5EF4-FFF2-40B4-BE49-F238E27FC236}">
                <a16:creationId xmlns:a16="http://schemas.microsoft.com/office/drawing/2014/main" id="{E7ACC98A-D96E-428F-90D2-3C337A671ECD}"/>
              </a:ext>
            </a:extLst>
          </p:cNvPr>
          <p:cNvSpPr txBox="1"/>
          <p:nvPr/>
        </p:nvSpPr>
        <p:spPr>
          <a:xfrm>
            <a:off x="1839066" y="4467605"/>
            <a:ext cx="41228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UDP(The Unbiased Data Processing)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F69595-F866-CE1B-4744-909DB471F1CF}"/>
              </a:ext>
            </a:extLst>
          </p:cNvPr>
          <p:cNvGrpSpPr/>
          <p:nvPr/>
        </p:nvGrpSpPr>
        <p:grpSpPr>
          <a:xfrm>
            <a:off x="1095777" y="2105617"/>
            <a:ext cx="5241785" cy="1548438"/>
            <a:chOff x="1264878" y="2069255"/>
            <a:chExt cx="5241785" cy="1548438"/>
          </a:xfrm>
        </p:grpSpPr>
        <p:sp>
          <p:nvSpPr>
            <p:cNvPr id="14" name="Google Shape;128;p17">
              <a:extLst>
                <a:ext uri="{FF2B5EF4-FFF2-40B4-BE49-F238E27FC236}">
                  <a16:creationId xmlns:a16="http://schemas.microsoft.com/office/drawing/2014/main" id="{4E54879E-5F3D-9081-C0E0-F87B5577206C}"/>
                </a:ext>
              </a:extLst>
            </p:cNvPr>
            <p:cNvSpPr txBox="1"/>
            <p:nvPr/>
          </p:nvSpPr>
          <p:spPr>
            <a:xfrm>
              <a:off x="1264878" y="2879070"/>
              <a:ext cx="5241785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altLang="ko-KR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Flipping strategy</a:t>
              </a:r>
              <a:r>
                <a: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 결과가 원래 추론 결과와 일치하지 않음</a:t>
              </a:r>
              <a:endPara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285750" marR="0" lvl="0" indent="-28575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인코딩 디코딩 통계적인 오류</a:t>
              </a:r>
              <a:endPara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Google Shape;128;p17">
              <a:extLst>
                <a:ext uri="{FF2B5EF4-FFF2-40B4-BE49-F238E27FC236}">
                  <a16:creationId xmlns:a16="http://schemas.microsoft.com/office/drawing/2014/main" id="{B52B89A0-0B60-124C-F756-3F70B66D774F}"/>
                </a:ext>
              </a:extLst>
            </p:cNvPr>
            <p:cNvSpPr txBox="1"/>
            <p:nvPr/>
          </p:nvSpPr>
          <p:spPr>
            <a:xfrm>
              <a:off x="1817730" y="2069255"/>
              <a:ext cx="4136082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기존 </a:t>
              </a:r>
              <a:r>
                <a:rPr lang="en-US" altLang="ko-KR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SOTA </a:t>
              </a:r>
              <a:r>
                <a:rPr lang="ko-KR" altLang="en-US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모델들</a:t>
              </a:r>
              <a:endParaRPr lang="en-US" altLang="ko-KR" sz="16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인코딩</a:t>
              </a:r>
              <a:r>
                <a:rPr lang="en-US" altLang="ko-KR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디코딩 데이터 처리 방식 문제점</a:t>
              </a:r>
              <a:endParaRPr lang="en-US" altLang="ko-KR" sz="1600" b="1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D525C43-AD57-FF0A-BE8C-B9B5838CA2B2}"/>
              </a:ext>
            </a:extLst>
          </p:cNvPr>
          <p:cNvSpPr/>
          <p:nvPr/>
        </p:nvSpPr>
        <p:spPr>
          <a:xfrm>
            <a:off x="6951880" y="3084620"/>
            <a:ext cx="540774" cy="15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28;p17">
            <a:extLst>
              <a:ext uri="{FF2B5EF4-FFF2-40B4-BE49-F238E27FC236}">
                <a16:creationId xmlns:a16="http://schemas.microsoft.com/office/drawing/2014/main" id="{DB02B041-01B4-8F6D-3CB4-7841D7A66BAE}"/>
              </a:ext>
            </a:extLst>
          </p:cNvPr>
          <p:cNvSpPr txBox="1"/>
          <p:nvPr/>
        </p:nvSpPr>
        <p:spPr>
          <a:xfrm>
            <a:off x="7833910" y="5138044"/>
            <a:ext cx="3657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기존의 모델의 성능 향상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 </a:t>
            </a:r>
            <a:r>
              <a:rPr lang="en-US" altLang="ko-KR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HR net</a:t>
            </a:r>
            <a:r>
              <a:rPr lang="ko-KR" altLang="en-US" sz="16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에서 좋은 성능을 보임</a:t>
            </a:r>
            <a:endParaRPr lang="en-US" altLang="ko-KR" sz="16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045A4B-0153-B88B-008F-3C8992A5C7A3}"/>
              </a:ext>
            </a:extLst>
          </p:cNvPr>
          <p:cNvSpPr/>
          <p:nvPr/>
        </p:nvSpPr>
        <p:spPr>
          <a:xfrm>
            <a:off x="6951880" y="5338347"/>
            <a:ext cx="540774" cy="153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1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1119</Words>
  <Application>Microsoft Office PowerPoint</Application>
  <PresentationFormat>와이드스크린</PresentationFormat>
  <Paragraphs>180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 yun</dc:creator>
  <cp:lastModifiedBy>yun jihyeon</cp:lastModifiedBy>
  <cp:revision>22</cp:revision>
  <dcterms:modified xsi:type="dcterms:W3CDTF">2023-02-28T13:23:24Z</dcterms:modified>
</cp:coreProperties>
</file>