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529" r:id="rId3"/>
    <p:sldId id="525" r:id="rId4"/>
    <p:sldId id="533" r:id="rId5"/>
    <p:sldId id="524" r:id="rId6"/>
    <p:sldId id="528" r:id="rId7"/>
    <p:sldId id="530" r:id="rId8"/>
    <p:sldId id="531" r:id="rId9"/>
    <p:sldId id="532" r:id="rId10"/>
    <p:sldId id="534" r:id="rId11"/>
    <p:sldId id="535" r:id="rId12"/>
    <p:sldId id="539" r:id="rId13"/>
    <p:sldId id="538" r:id="rId14"/>
    <p:sldId id="540" r:id="rId15"/>
    <p:sldId id="536" r:id="rId16"/>
    <p:sldId id="541" r:id="rId17"/>
    <p:sldId id="553" r:id="rId18"/>
    <p:sldId id="545" r:id="rId19"/>
    <p:sldId id="546" r:id="rId20"/>
    <p:sldId id="555" r:id="rId21"/>
    <p:sldId id="544" r:id="rId22"/>
    <p:sldId id="554" r:id="rId23"/>
    <p:sldId id="549" r:id="rId24"/>
    <p:sldId id="542" r:id="rId25"/>
    <p:sldId id="552" r:id="rId26"/>
    <p:sldId id="527" r:id="rId27"/>
    <p:sldId id="548" r:id="rId28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29"/>
    </p:embeddedFont>
    <p:embeddedFont>
      <p:font typeface="KoPubWorld돋움체 Medium" panose="00000600000000000000" pitchFamily="2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0000FF"/>
    <a:srgbClr val="595959"/>
    <a:srgbClr val="8DC68D"/>
    <a:srgbClr val="FFFFFF"/>
    <a:srgbClr val="213965"/>
    <a:srgbClr val="203864"/>
    <a:srgbClr val="F2F2F2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E66EE-7364-4AAB-933C-3CDF0647D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B78D6F-9F46-49EF-89ED-8DA32EB8B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4BAB4-B387-493F-8178-3886F802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2C9B2-21FC-4570-BC10-93646448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1A92A-5948-4B61-A441-2FA2558A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48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E3F37-4A91-44BB-8048-A72BF566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8D38D-E130-4F1A-83DC-E62C60067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5F183-83BE-4438-AD3D-D34B15F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DA14C-6550-4F2D-95EF-E286459E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9B85E-0A58-4DE4-8A9C-CADCB155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B5E658-8522-4F5A-9330-C2AD09DC0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39429-1396-408E-B0F3-A2B90562A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84874-F6F8-40EA-A453-40BF1AB8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804CD-1FB9-4447-A3FA-1DFBFAD0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2941-5254-4A5A-94A0-FDAFE646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DB266-DD7C-4BC4-8CAE-DC37A6F6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8341E-FD18-471C-AE85-CA1D89D8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66313-22E9-4659-9AA8-55D4DF1A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23792-A939-4117-93DA-642A3314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93AD2-C7ED-4E99-BE27-000A5BF4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10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998F5-B388-4404-A4D0-5C97ACB7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E3B5B-A453-4B9E-8904-837E6D9D8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A8F0A-720B-44B4-AC91-31038C6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705E9-CA99-4503-A888-0BF62877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8ABB-2359-4E54-8E48-A01316F7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608B0-EEB9-4657-B9CE-EB9CEB73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FECB-D7DC-4550-9E2A-F5BC41706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69E09-8735-4E83-B272-2FB1ECFEC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8439C-41BF-4296-AE93-EFE7003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7236B-6BA0-4B82-9E91-07D1A2D2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74F01A-6026-4F3D-894A-3B49BDC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7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E26D3-7BA1-4BBF-8385-52B5506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70454-CB58-4E8E-9475-2BD9EACD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943B-6271-4AF9-955E-041EB66E9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E8A15C-9206-4D2B-9809-C0E47190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B5EFBD-D8A3-40B5-8B93-C40D7EAAC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1DA7FD-E44D-4D65-A1A9-83AC0376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EAF27F-D2DB-4DBF-B1E3-556C1552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A3435-3D72-4CB3-B49D-12FD1C79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885AD-C9E4-4F44-971D-9DB20ABC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8EE8B5-4DD3-462C-855C-131DB840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C984F9-A523-4D80-A197-6836EA8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4E2F7-94F7-4690-B7FC-B4C0B567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9C0116-56FE-419D-8704-099B39C8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2016B-29C3-4871-B146-71257C10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AC5A5-1BC5-45E5-BCDC-F8815022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D6D7-6A15-4566-9A2C-21B2BCCC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F4A16-05CE-46C9-A077-A4542CF6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8F063-377D-4B85-895D-BE7898B0B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E97DE-3E54-4632-8F59-222C585F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0B5AB-7E0A-4FFB-A5E1-D7516660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DB695-0B15-43A0-9964-685842BD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0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8C67-AFAE-48BE-80B5-427F9575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2CBD3D-91FA-475A-9B1C-4DC22E46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072F5-78E4-4FC2-8E7C-865039901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DA0AF-DF50-4A38-BD39-10A972FF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BDB96-B039-44CC-8FEA-EF67A1FB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611FE-31AF-4D29-A9C7-312E443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3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B1788-368F-4FDE-A031-7E9CF6B5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10FED-53B9-4C5D-8C4E-BAEEFC60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9AEF5-E571-4200-AD8A-451A4A23C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77D6-BC93-4696-B3DE-D40BB2C401D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3CA00-5D05-44AB-B3A6-9D7047EE3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38CD3-6865-4E28-A6A9-327C04E7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CCCA982-F2D8-40B5-882A-CB277F8BF035}"/>
              </a:ext>
            </a:extLst>
          </p:cNvPr>
          <p:cNvSpPr txBox="1"/>
          <p:nvPr/>
        </p:nvSpPr>
        <p:spPr>
          <a:xfrm>
            <a:off x="607553" y="1910324"/>
            <a:ext cx="113535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err="1"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도금욕</a:t>
            </a:r>
            <a:r>
              <a:rPr lang="ko-KR" altLang="en-US" sz="4000" b="1" dirty="0"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공정의 센서데이터를 이용한</a:t>
            </a:r>
            <a:endParaRPr lang="en-US" altLang="ko-KR" sz="4000" b="1" dirty="0"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4000" b="1" dirty="0"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품질 예측</a:t>
            </a:r>
            <a:endParaRPr lang="en-US" altLang="ko-KR" sz="4000" b="1" dirty="0"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533DA9-9B95-458B-88D1-48CA58CD1CE4}"/>
              </a:ext>
            </a:extLst>
          </p:cNvPr>
          <p:cNvSpPr/>
          <p:nvPr/>
        </p:nvSpPr>
        <p:spPr>
          <a:xfrm>
            <a:off x="328417" y="1533838"/>
            <a:ext cx="11521838" cy="54813"/>
          </a:xfrm>
          <a:prstGeom prst="rect">
            <a:avLst/>
          </a:prstGeom>
          <a:solidFill>
            <a:schemeClr val="tx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EF6A4-86A2-4124-B7D1-275799D373D2}"/>
              </a:ext>
            </a:extLst>
          </p:cNvPr>
          <p:cNvSpPr txBox="1"/>
          <p:nvPr/>
        </p:nvSpPr>
        <p:spPr>
          <a:xfrm>
            <a:off x="0" y="3382618"/>
            <a:ext cx="121899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2023 – 06 – 20</a:t>
            </a:r>
          </a:p>
          <a:p>
            <a:pPr algn="ctr"/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ctr"/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총괄리더 </a:t>
            </a:r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: </a:t>
            </a:r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신형찬</a:t>
            </a:r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분석팀장 </a:t>
            </a:r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: </a:t>
            </a:r>
            <a:r>
              <a:rPr lang="ko-KR" altLang="en-US" sz="2000" b="1" dirty="0" err="1">
                <a:latin typeface="+mn-ea"/>
                <a:cs typeface="KoPubWorld돋움체 Bold" panose="00000800000000000000" pitchFamily="2" charset="-127"/>
              </a:rPr>
              <a:t>안이찬</a:t>
            </a:r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개발팀장 </a:t>
            </a:r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: </a:t>
            </a:r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양희선</a:t>
            </a:r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팀원 </a:t>
            </a:r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: </a:t>
            </a:r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정원석</a:t>
            </a:r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5AE094-70D8-44CD-9E1F-9C7359757065}"/>
              </a:ext>
            </a:extLst>
          </p:cNvPr>
          <p:cNvSpPr/>
          <p:nvPr/>
        </p:nvSpPr>
        <p:spPr>
          <a:xfrm>
            <a:off x="328417" y="3231151"/>
            <a:ext cx="11521838" cy="54813"/>
          </a:xfrm>
          <a:prstGeom prst="rect">
            <a:avLst/>
          </a:prstGeom>
          <a:solidFill>
            <a:schemeClr val="tx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E8CCF-6977-47B8-94F4-AB7FBD162694}"/>
              </a:ext>
            </a:extLst>
          </p:cNvPr>
          <p:cNvSpPr txBox="1"/>
          <p:nvPr/>
        </p:nvSpPr>
        <p:spPr>
          <a:xfrm>
            <a:off x="9522737" y="6184819"/>
            <a:ext cx="2505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  <a:cs typeface="KoPubWorld돋움체 Bold" panose="00000800000000000000" pitchFamily="2" charset="-127"/>
              </a:rPr>
              <a:t>생산시스템구축실무</a:t>
            </a:r>
            <a:endParaRPr lang="en-US" altLang="ko-KR" sz="1400" b="1" dirty="0"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84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탐색적 자료분석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(EDA)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9B4-5049-45A2-A78D-A58370A4E65F}"/>
              </a:ext>
            </a:extLst>
          </p:cNvPr>
          <p:cNvSpPr txBox="1"/>
          <p:nvPr/>
        </p:nvSpPr>
        <p:spPr>
          <a:xfrm>
            <a:off x="460769" y="4916146"/>
            <a:ext cx="1151466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주성분분석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(PCA)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을 활용하여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PC1, PC2, PC3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로 나눈 후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2D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및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3D plot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을 찍어본 결과임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박스의 형태로 뭉쳐 있는 부분이 센서가 모두 안정적일 때의 데이터로 보이며 그 외의 값들이 이상치가 발생했을 때로 보임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시각화를 통해 봤을 때 클러스터를 이용한 이상감지는 불가능할 것으로 보임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75140" y="908415"/>
            <a:ext cx="5379115" cy="358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2B4055-AF1A-EC64-28E2-9C0C3B40C8E8}"/>
              </a:ext>
            </a:extLst>
          </p:cNvPr>
          <p:cNvSpPr/>
          <p:nvPr/>
        </p:nvSpPr>
        <p:spPr>
          <a:xfrm>
            <a:off x="6138815" y="908415"/>
            <a:ext cx="5379115" cy="358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BE5215-DE1B-83D7-C2FC-4F23D05A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59" y="1289752"/>
            <a:ext cx="2917312" cy="29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7DB719-7156-7490-0C04-8C94B4D05268}"/>
              </a:ext>
            </a:extLst>
          </p:cNvPr>
          <p:cNvSpPr txBox="1"/>
          <p:nvPr/>
        </p:nvSpPr>
        <p:spPr>
          <a:xfrm>
            <a:off x="2299133" y="4539759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PCA</a:t>
            </a:r>
            <a:r>
              <a:rPr lang="ko-KR" altLang="en-US" sz="1200" dirty="0"/>
              <a:t> 적용 후 </a:t>
            </a:r>
            <a:r>
              <a:rPr lang="en-US" altLang="ko-KR" sz="1200" dirty="0"/>
              <a:t>2D plot</a:t>
            </a:r>
            <a:r>
              <a:rPr lang="ko-KR" altLang="en-US" sz="1200" dirty="0"/>
              <a:t> 시각화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9D690-93D7-2C0D-82A7-95E4DB63DCF1}"/>
              </a:ext>
            </a:extLst>
          </p:cNvPr>
          <p:cNvSpPr txBox="1"/>
          <p:nvPr/>
        </p:nvSpPr>
        <p:spPr>
          <a:xfrm>
            <a:off x="8487497" y="4539759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PCA</a:t>
            </a:r>
            <a:r>
              <a:rPr lang="ko-KR" altLang="en-US" sz="1200" dirty="0"/>
              <a:t> 적용 후 </a:t>
            </a:r>
            <a:r>
              <a:rPr lang="en-US" altLang="ko-KR" sz="1200" dirty="0"/>
              <a:t>3D plot</a:t>
            </a:r>
            <a:r>
              <a:rPr lang="ko-KR" altLang="en-US" sz="1200" dirty="0"/>
              <a:t> 시각화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979039-2E57-341F-C956-FC313C3C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31" y="1045559"/>
            <a:ext cx="3417478" cy="33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1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탐색적 자료분석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(EDA)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75140" y="908415"/>
            <a:ext cx="3522605" cy="2897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714B19-8D26-6635-74A5-D124CDF31BC3}"/>
              </a:ext>
            </a:extLst>
          </p:cNvPr>
          <p:cNvSpPr/>
          <p:nvPr/>
        </p:nvSpPr>
        <p:spPr>
          <a:xfrm>
            <a:off x="8205657" y="908415"/>
            <a:ext cx="3522605" cy="2897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E95D6-3F8F-9E7C-287E-5B3D6C3F0D39}"/>
              </a:ext>
            </a:extLst>
          </p:cNvPr>
          <p:cNvSpPr txBox="1"/>
          <p:nvPr/>
        </p:nvSpPr>
        <p:spPr>
          <a:xfrm>
            <a:off x="460770" y="4220656"/>
            <a:ext cx="1135609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데이터의 분포가 이상과 정상을 구분하기 어려워 보이며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모든 센서데이터를 예측할 경우 불량과 양품을 구분하지 못하는 경우가 다분할 것으로 예상됨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제안방법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관리도 기법을 통해 우선적인 알람을 울린 후 알람이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false alarm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인지 확인하는 방법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단위로 데이터를 분할하여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가 거친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69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개의 센서데이터의 통계 값을 이용해 불량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판단하는 방법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E89B0D0-9CD4-A943-C8BD-5822CC3CB092}"/>
              </a:ext>
            </a:extLst>
          </p:cNvPr>
          <p:cNvCxnSpPr>
            <a:cxnSpLocks/>
          </p:cNvCxnSpPr>
          <p:nvPr/>
        </p:nvCxnSpPr>
        <p:spPr>
          <a:xfrm>
            <a:off x="4714240" y="1503680"/>
            <a:ext cx="0" cy="19253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AACAA0C-D66C-6F5E-8D31-EFC29F4CFC4D}"/>
              </a:ext>
            </a:extLst>
          </p:cNvPr>
          <p:cNvCxnSpPr>
            <a:cxnSpLocks/>
          </p:cNvCxnSpPr>
          <p:nvPr/>
        </p:nvCxnSpPr>
        <p:spPr>
          <a:xfrm flipH="1">
            <a:off x="4714240" y="3429000"/>
            <a:ext cx="25196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A3C210-0473-57F7-AE8B-B82962437EE7}"/>
              </a:ext>
            </a:extLst>
          </p:cNvPr>
          <p:cNvCxnSpPr>
            <a:cxnSpLocks/>
          </p:cNvCxnSpPr>
          <p:nvPr/>
        </p:nvCxnSpPr>
        <p:spPr>
          <a:xfrm flipH="1">
            <a:off x="4714240" y="2484120"/>
            <a:ext cx="2519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01A3B7-2C14-B319-11F2-CAEDD2B2FF5E}"/>
              </a:ext>
            </a:extLst>
          </p:cNvPr>
          <p:cNvCxnSpPr>
            <a:cxnSpLocks/>
          </p:cNvCxnSpPr>
          <p:nvPr/>
        </p:nvCxnSpPr>
        <p:spPr>
          <a:xfrm flipH="1">
            <a:off x="4714240" y="2961640"/>
            <a:ext cx="251968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884001-5C8A-8095-BCFC-53120DE38187}"/>
              </a:ext>
            </a:extLst>
          </p:cNvPr>
          <p:cNvCxnSpPr>
            <a:cxnSpLocks/>
          </p:cNvCxnSpPr>
          <p:nvPr/>
        </p:nvCxnSpPr>
        <p:spPr>
          <a:xfrm flipH="1">
            <a:off x="4714240" y="1955800"/>
            <a:ext cx="251968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A68FEF8-DE00-2479-1908-08B3B19932CF}"/>
              </a:ext>
            </a:extLst>
          </p:cNvPr>
          <p:cNvCxnSpPr/>
          <p:nvPr/>
        </p:nvCxnSpPr>
        <p:spPr>
          <a:xfrm>
            <a:off x="4897120" y="2184400"/>
            <a:ext cx="21336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AA1CBA-219C-BF1F-A370-0A113E4A2BFC}"/>
              </a:ext>
            </a:extLst>
          </p:cNvPr>
          <p:cNvCxnSpPr>
            <a:cxnSpLocks/>
          </p:cNvCxnSpPr>
          <p:nvPr/>
        </p:nvCxnSpPr>
        <p:spPr>
          <a:xfrm flipH="1">
            <a:off x="5110480" y="2133601"/>
            <a:ext cx="91440" cy="4978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69361D-349F-D5A1-66B5-DC15197AF86F}"/>
              </a:ext>
            </a:extLst>
          </p:cNvPr>
          <p:cNvCxnSpPr>
            <a:cxnSpLocks/>
          </p:cNvCxnSpPr>
          <p:nvPr/>
        </p:nvCxnSpPr>
        <p:spPr>
          <a:xfrm flipH="1">
            <a:off x="5527040" y="2545080"/>
            <a:ext cx="182880" cy="208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D252E2-8A4C-0D96-0549-D9065FBDA875}"/>
              </a:ext>
            </a:extLst>
          </p:cNvPr>
          <p:cNvCxnSpPr>
            <a:cxnSpLocks/>
          </p:cNvCxnSpPr>
          <p:nvPr/>
        </p:nvCxnSpPr>
        <p:spPr>
          <a:xfrm>
            <a:off x="5208811" y="2143601"/>
            <a:ext cx="304800" cy="6146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495382-A135-941E-DB32-B97159F6B8B4}"/>
              </a:ext>
            </a:extLst>
          </p:cNvPr>
          <p:cNvCxnSpPr>
            <a:cxnSpLocks/>
          </p:cNvCxnSpPr>
          <p:nvPr/>
        </p:nvCxnSpPr>
        <p:spPr>
          <a:xfrm flipH="1">
            <a:off x="5870668" y="1828800"/>
            <a:ext cx="501284" cy="10046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68C2BC-D89C-F034-F846-D4A94551CAD2}"/>
              </a:ext>
            </a:extLst>
          </p:cNvPr>
          <p:cNvCxnSpPr>
            <a:cxnSpLocks/>
          </p:cNvCxnSpPr>
          <p:nvPr/>
        </p:nvCxnSpPr>
        <p:spPr>
          <a:xfrm>
            <a:off x="5718622" y="2560928"/>
            <a:ext cx="143344" cy="273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B702746-83DF-2F2F-02D0-FF856544E1BB}"/>
              </a:ext>
            </a:extLst>
          </p:cNvPr>
          <p:cNvSpPr txBox="1"/>
          <p:nvPr/>
        </p:nvSpPr>
        <p:spPr>
          <a:xfrm>
            <a:off x="5348328" y="1145877"/>
            <a:ext cx="14224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Sensor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0546F6-B18C-54CA-79A9-E118F6352003}"/>
              </a:ext>
            </a:extLst>
          </p:cNvPr>
          <p:cNvSpPr/>
          <p:nvPr/>
        </p:nvSpPr>
        <p:spPr>
          <a:xfrm>
            <a:off x="4212777" y="908415"/>
            <a:ext cx="3522605" cy="2897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90B20-C3E9-5D1E-99EB-BC19B2CDB54D}"/>
              </a:ext>
            </a:extLst>
          </p:cNvPr>
          <p:cNvSpPr txBox="1"/>
          <p:nvPr/>
        </p:nvSpPr>
        <p:spPr>
          <a:xfrm>
            <a:off x="4243965" y="1828800"/>
            <a:ext cx="50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UCL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48F369-FD33-1E04-C5D1-2220EA8EE2FD}"/>
              </a:ext>
            </a:extLst>
          </p:cNvPr>
          <p:cNvSpPr txBox="1"/>
          <p:nvPr/>
        </p:nvSpPr>
        <p:spPr>
          <a:xfrm>
            <a:off x="4243965" y="2852283"/>
            <a:ext cx="50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LCL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3ADE3F-B43F-C516-37E8-4A0816F70D3F}"/>
              </a:ext>
            </a:extLst>
          </p:cNvPr>
          <p:cNvSpPr txBox="1"/>
          <p:nvPr/>
        </p:nvSpPr>
        <p:spPr>
          <a:xfrm>
            <a:off x="4243965" y="2364601"/>
            <a:ext cx="50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5E7758-002D-E555-680C-76B64784CFF9}"/>
              </a:ext>
            </a:extLst>
          </p:cNvPr>
          <p:cNvSpPr txBox="1"/>
          <p:nvPr/>
        </p:nvSpPr>
        <p:spPr>
          <a:xfrm>
            <a:off x="6489437" y="1569505"/>
            <a:ext cx="11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alarm!!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5932C0A-07AB-A67E-8C67-19F4C29A697F}"/>
              </a:ext>
            </a:extLst>
          </p:cNvPr>
          <p:cNvSpPr/>
          <p:nvPr/>
        </p:nvSpPr>
        <p:spPr>
          <a:xfrm>
            <a:off x="8404130" y="1282415"/>
            <a:ext cx="689027" cy="6513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Lot1</a:t>
            </a:r>
            <a:endParaRPr lang="ko-KR" altLang="en-US" sz="14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03A9472-C487-D182-31B9-4A5A16E61D88}"/>
              </a:ext>
            </a:extLst>
          </p:cNvPr>
          <p:cNvSpPr/>
          <p:nvPr/>
        </p:nvSpPr>
        <p:spPr>
          <a:xfrm>
            <a:off x="8404130" y="2125270"/>
            <a:ext cx="689027" cy="6513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Lot2</a:t>
            </a:r>
            <a:endParaRPr lang="ko-KR" altLang="en-US" sz="14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92513CE-9329-2298-9702-16D73C56DDCE}"/>
              </a:ext>
            </a:extLst>
          </p:cNvPr>
          <p:cNvSpPr/>
          <p:nvPr/>
        </p:nvSpPr>
        <p:spPr>
          <a:xfrm>
            <a:off x="8660560" y="2955034"/>
            <a:ext cx="132080" cy="1320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D4EED0-21DE-F6FC-23E9-4FB07C0CD702}"/>
              </a:ext>
            </a:extLst>
          </p:cNvPr>
          <p:cNvSpPr/>
          <p:nvPr/>
        </p:nvSpPr>
        <p:spPr>
          <a:xfrm>
            <a:off x="8660560" y="3257705"/>
            <a:ext cx="132080" cy="1320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56D2300-194D-29FB-CAAE-A2D20C0D9B31}"/>
              </a:ext>
            </a:extLst>
          </p:cNvPr>
          <p:cNvSpPr/>
          <p:nvPr/>
        </p:nvSpPr>
        <p:spPr>
          <a:xfrm>
            <a:off x="8660560" y="3560376"/>
            <a:ext cx="132080" cy="13208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D7D35FC-3373-FAE7-0F80-091091DCE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23412"/>
              </p:ext>
            </p:extLst>
          </p:nvPr>
        </p:nvGraphicFramePr>
        <p:xfrm>
          <a:off x="9291630" y="1226535"/>
          <a:ext cx="2270449" cy="7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44">
                  <a:extLst>
                    <a:ext uri="{9D8B030D-6E8A-4147-A177-3AD203B41FA5}">
                      <a16:colId xmlns:a16="http://schemas.microsoft.com/office/drawing/2014/main" val="3232438839"/>
                    </a:ext>
                  </a:extLst>
                </a:gridCol>
                <a:gridCol w="737944">
                  <a:extLst>
                    <a:ext uri="{9D8B030D-6E8A-4147-A177-3AD203B41FA5}">
                      <a16:colId xmlns:a16="http://schemas.microsoft.com/office/drawing/2014/main" val="2046564817"/>
                    </a:ext>
                  </a:extLst>
                </a:gridCol>
                <a:gridCol w="794561">
                  <a:extLst>
                    <a:ext uri="{9D8B030D-6E8A-4147-A177-3AD203B41FA5}">
                      <a16:colId xmlns:a16="http://schemas.microsoft.com/office/drawing/2014/main" val="3050874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Max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Mean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3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1.4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1.8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18517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5AAC7A3-E423-1D45-1B96-7296197EB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5667"/>
              </p:ext>
            </p:extLst>
          </p:nvPr>
        </p:nvGraphicFramePr>
        <p:xfrm>
          <a:off x="9291630" y="2091785"/>
          <a:ext cx="2270449" cy="7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44">
                  <a:extLst>
                    <a:ext uri="{9D8B030D-6E8A-4147-A177-3AD203B41FA5}">
                      <a16:colId xmlns:a16="http://schemas.microsoft.com/office/drawing/2014/main" val="3232438839"/>
                    </a:ext>
                  </a:extLst>
                </a:gridCol>
                <a:gridCol w="737944">
                  <a:extLst>
                    <a:ext uri="{9D8B030D-6E8A-4147-A177-3AD203B41FA5}">
                      <a16:colId xmlns:a16="http://schemas.microsoft.com/office/drawing/2014/main" val="2046564817"/>
                    </a:ext>
                  </a:extLst>
                </a:gridCol>
                <a:gridCol w="794561">
                  <a:extLst>
                    <a:ext uri="{9D8B030D-6E8A-4147-A177-3AD203B41FA5}">
                      <a16:colId xmlns:a16="http://schemas.microsoft.com/office/drawing/2014/main" val="3050874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Max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Mean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3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4.5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1.8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2.6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18517"/>
                  </a:ext>
                </a:extLst>
              </a:tr>
            </a:tbl>
          </a:graphicData>
        </a:graphic>
      </p:graphicFrame>
      <p:sp>
        <p:nvSpPr>
          <p:cNvPr id="56" name="타원 55">
            <a:extLst>
              <a:ext uri="{FF2B5EF4-FFF2-40B4-BE49-F238E27FC236}">
                <a16:creationId xmlns:a16="http://schemas.microsoft.com/office/drawing/2014/main" id="{717A2CB8-228A-82BC-B24B-79C996FB5294}"/>
              </a:ext>
            </a:extLst>
          </p:cNvPr>
          <p:cNvSpPr/>
          <p:nvPr/>
        </p:nvSpPr>
        <p:spPr>
          <a:xfrm>
            <a:off x="10008304" y="3087114"/>
            <a:ext cx="285198" cy="269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4136DA5-81EA-E6DA-B659-C1CEB282D8A4}"/>
              </a:ext>
            </a:extLst>
          </p:cNvPr>
          <p:cNvSpPr/>
          <p:nvPr/>
        </p:nvSpPr>
        <p:spPr>
          <a:xfrm>
            <a:off x="10008304" y="3418467"/>
            <a:ext cx="285198" cy="26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E1CF98-2FD6-9437-0FCA-346CC5E912B6}"/>
              </a:ext>
            </a:extLst>
          </p:cNvPr>
          <p:cNvSpPr txBox="1"/>
          <p:nvPr/>
        </p:nvSpPr>
        <p:spPr>
          <a:xfrm>
            <a:off x="10383982" y="3072531"/>
            <a:ext cx="130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abnormal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91DADA-0540-A171-2893-8F76C04E9CE5}"/>
              </a:ext>
            </a:extLst>
          </p:cNvPr>
          <p:cNvSpPr txBox="1"/>
          <p:nvPr/>
        </p:nvSpPr>
        <p:spPr>
          <a:xfrm>
            <a:off x="10383982" y="3375710"/>
            <a:ext cx="130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normal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D9725-1D3C-B042-B5B6-59AD0B8AAB8E}"/>
              </a:ext>
            </a:extLst>
          </p:cNvPr>
          <p:cNvSpPr txBox="1"/>
          <p:nvPr/>
        </p:nvSpPr>
        <p:spPr>
          <a:xfrm>
            <a:off x="1340398" y="3891012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데이터 분포 시각화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57C5E-63EF-0CCD-5F7A-38C1E0846794}"/>
              </a:ext>
            </a:extLst>
          </p:cNvPr>
          <p:cNvSpPr txBox="1"/>
          <p:nvPr/>
        </p:nvSpPr>
        <p:spPr>
          <a:xfrm>
            <a:off x="5402607" y="3884784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관리도 기법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D48C7-0B0A-6ED5-2BA8-01223F15707C}"/>
              </a:ext>
            </a:extLst>
          </p:cNvPr>
          <p:cNvSpPr txBox="1"/>
          <p:nvPr/>
        </p:nvSpPr>
        <p:spPr>
          <a:xfrm>
            <a:off x="9291630" y="3928233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Lot</a:t>
            </a:r>
            <a:r>
              <a:rPr lang="ko-KR" altLang="en-US" sz="1200" dirty="0"/>
              <a:t>별 </a:t>
            </a:r>
            <a:r>
              <a:rPr lang="ko-KR" altLang="en-US" sz="1200" dirty="0" err="1"/>
              <a:t>통계값</a:t>
            </a:r>
            <a:r>
              <a:rPr lang="ko-KR" altLang="en-US" sz="1200" dirty="0"/>
              <a:t> 이용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0EBF2D-7F75-0DE0-E042-5CFDA467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65" y="1004554"/>
            <a:ext cx="2758897" cy="27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961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405620" y="908415"/>
            <a:ext cx="5498160" cy="2906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5C2D3-34D1-4459-508B-EDE7CA8B0207}"/>
              </a:ext>
            </a:extLst>
          </p:cNvPr>
          <p:cNvSpPr/>
          <p:nvPr/>
        </p:nvSpPr>
        <p:spPr>
          <a:xfrm>
            <a:off x="6196388" y="908414"/>
            <a:ext cx="5498160" cy="290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56870-72B1-E52F-BA58-94C3330AEEB0}"/>
              </a:ext>
            </a:extLst>
          </p:cNvPr>
          <p:cNvSpPr txBox="1"/>
          <p:nvPr/>
        </p:nvSpPr>
        <p:spPr>
          <a:xfrm>
            <a:off x="460770" y="4171894"/>
            <a:ext cx="1135609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약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50000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개의 모든 센서 데이터를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8:2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로 분할하여 학습 및 테스트하였음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사용 알고리즘은 분류 문제에 많이 사용되는 알고리즘인 의사결정 나무를 사용하였음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실험 결과 실제로 이상이었던 데이터를 이상으로 예측한 횟수는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9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회에 그쳤고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이상 데이터를 정상으로 잘못 예측한 경우가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172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실제로 정상인 것을 이상이라고 예측한 경우가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220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개로 모델의 성능이 좋지 않았음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모든 센서데이터를 상대로 성능을 검증할 경우 다시 한 번 </a:t>
            </a:r>
            <a:r>
              <a:rPr lang="en-US" altLang="ko-KR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의 불량 여부에 대한 검증이 필요함</a:t>
            </a:r>
            <a:endParaRPr lang="en-US" altLang="ko-KR" dirty="0">
              <a:solidFill>
                <a:srgbClr val="FF0000"/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모든 센서 데이터가 이상이라고 예측할 때 마다 확인한다면 </a:t>
            </a:r>
            <a:r>
              <a:rPr lang="en-US" altLang="ko-KR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false alarm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의 수가 매우 많아 비효율적임</a:t>
            </a:r>
            <a:endParaRPr lang="en-US" altLang="ko-KR" dirty="0">
              <a:solidFill>
                <a:srgbClr val="FF0000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380D0259-7CE4-E944-6AF5-E1FCA8C0A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64819"/>
              </p:ext>
            </p:extLst>
          </p:nvPr>
        </p:nvGraphicFramePr>
        <p:xfrm>
          <a:off x="6282971" y="1508107"/>
          <a:ext cx="5157189" cy="174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063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719063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719063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582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Predicted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Predicted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582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Actual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172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582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Actual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9618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1BFBEB5-BD5B-9A5F-A50D-54A635972BB3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의사결정나무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B8DE08-7AA3-9215-AB35-4620E4AB6363}"/>
              </a:ext>
            </a:extLst>
          </p:cNvPr>
          <p:cNvSpPr txBox="1"/>
          <p:nvPr/>
        </p:nvSpPr>
        <p:spPr>
          <a:xfrm>
            <a:off x="2197533" y="3885497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의사결정나무 모식도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30C9F-2EC9-9910-2D53-F8EEEB8916E8}"/>
              </a:ext>
            </a:extLst>
          </p:cNvPr>
          <p:cNvSpPr txBox="1"/>
          <p:nvPr/>
        </p:nvSpPr>
        <p:spPr>
          <a:xfrm>
            <a:off x="7996087" y="3903900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의사결정나무 </a:t>
            </a:r>
            <a:r>
              <a:rPr lang="en-US" altLang="ko-KR" sz="1200" dirty="0"/>
              <a:t>confusion matrix &gt;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297B1A-FCED-7687-5F5F-C0754475BD66}"/>
              </a:ext>
            </a:extLst>
          </p:cNvPr>
          <p:cNvGrpSpPr/>
          <p:nvPr/>
        </p:nvGrpSpPr>
        <p:grpSpPr>
          <a:xfrm>
            <a:off x="1582679" y="1232105"/>
            <a:ext cx="3495659" cy="2196895"/>
            <a:chOff x="7620000" y="1232105"/>
            <a:chExt cx="3495659" cy="21968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E9C92B-401C-4A1F-5E5E-8B734712252B}"/>
                </a:ext>
              </a:extLst>
            </p:cNvPr>
            <p:cNvSpPr/>
            <p:nvPr/>
          </p:nvSpPr>
          <p:spPr>
            <a:xfrm>
              <a:off x="7620000" y="1416771"/>
              <a:ext cx="3495659" cy="20122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740C73-E192-9F43-0479-680300A287D3}"/>
                </a:ext>
              </a:extLst>
            </p:cNvPr>
            <p:cNvSpPr/>
            <p:nvPr/>
          </p:nvSpPr>
          <p:spPr>
            <a:xfrm>
              <a:off x="9259364" y="1665964"/>
              <a:ext cx="844730" cy="3651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Temp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177ADBA-9850-A5FB-5575-91C794409B39}"/>
                </a:ext>
              </a:extLst>
            </p:cNvPr>
            <p:cNvSpPr/>
            <p:nvPr/>
          </p:nvSpPr>
          <p:spPr>
            <a:xfrm>
              <a:off x="8616916" y="2308529"/>
              <a:ext cx="844730" cy="3651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pH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13018AC-1D79-E2FD-0659-73F924130FDB}"/>
                </a:ext>
              </a:extLst>
            </p:cNvPr>
            <p:cNvSpPr/>
            <p:nvPr/>
          </p:nvSpPr>
          <p:spPr>
            <a:xfrm>
              <a:off x="9912319" y="2308528"/>
              <a:ext cx="844730" cy="3651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Volt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69B9F7-3D55-E493-E620-A8ECDD85575E}"/>
                </a:ext>
              </a:extLst>
            </p:cNvPr>
            <p:cNvSpPr/>
            <p:nvPr/>
          </p:nvSpPr>
          <p:spPr>
            <a:xfrm>
              <a:off x="8017506" y="2851299"/>
              <a:ext cx="844730" cy="3651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Curr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548C12-6F75-0999-8F96-6FA8705E93A3}"/>
                </a:ext>
              </a:extLst>
            </p:cNvPr>
            <p:cNvSpPr/>
            <p:nvPr/>
          </p:nvSpPr>
          <p:spPr>
            <a:xfrm>
              <a:off x="9067589" y="2851299"/>
              <a:ext cx="844730" cy="3651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Volt</a:t>
              </a:r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8565C4-0B82-7D40-B031-CF2E323D37B8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flipH="1">
              <a:off x="9039281" y="2031089"/>
              <a:ext cx="642448" cy="27744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D2414A1-2377-FC3F-DF7A-CCCDBF82AE3F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9681729" y="2031089"/>
              <a:ext cx="718270" cy="313379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E00261-AB93-EE1E-2E70-FAE8F1B8713F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8439871" y="2673654"/>
              <a:ext cx="599410" cy="177645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626E366-E96B-1980-6437-C43161E849BC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>
              <a:off x="9039281" y="2673654"/>
              <a:ext cx="450673" cy="177645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D013AF-CE2D-807D-2F30-7FC0ACC16301}"/>
                </a:ext>
              </a:extLst>
            </p:cNvPr>
            <p:cNvSpPr txBox="1"/>
            <p:nvPr/>
          </p:nvSpPr>
          <p:spPr>
            <a:xfrm>
              <a:off x="8619632" y="1232105"/>
              <a:ext cx="18880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Decision Tree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92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C31E66B-E587-4EF4-F2D7-2AB1FE9F0234}"/>
              </a:ext>
            </a:extLst>
          </p:cNvPr>
          <p:cNvSpPr/>
          <p:nvPr/>
        </p:nvSpPr>
        <p:spPr>
          <a:xfrm>
            <a:off x="3466010" y="1500307"/>
            <a:ext cx="632242" cy="12085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50">
            <a:extLst>
              <a:ext uri="{FF2B5EF4-FFF2-40B4-BE49-F238E27FC236}">
                <a16:creationId xmlns:a16="http://schemas.microsoft.com/office/drawing/2014/main" id="{E1121987-6BD4-C65F-1CC1-588466CFC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14072"/>
              </p:ext>
            </p:extLst>
          </p:nvPr>
        </p:nvGraphicFramePr>
        <p:xfrm>
          <a:off x="4270225" y="1213949"/>
          <a:ext cx="6949290" cy="169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400">
                  <a:extLst>
                    <a:ext uri="{9D8B030D-6E8A-4147-A177-3AD203B41FA5}">
                      <a16:colId xmlns:a16="http://schemas.microsoft.com/office/drawing/2014/main" val="1554933526"/>
                    </a:ext>
                  </a:extLst>
                </a:gridCol>
                <a:gridCol w="530351">
                  <a:extLst>
                    <a:ext uri="{9D8B030D-6E8A-4147-A177-3AD203B41FA5}">
                      <a16:colId xmlns:a16="http://schemas.microsoft.com/office/drawing/2014/main" val="2031340197"/>
                    </a:ext>
                  </a:extLst>
                </a:gridCol>
                <a:gridCol w="946099">
                  <a:extLst>
                    <a:ext uri="{9D8B030D-6E8A-4147-A177-3AD203B41FA5}">
                      <a16:colId xmlns:a16="http://schemas.microsoft.com/office/drawing/2014/main" val="772420635"/>
                    </a:ext>
                  </a:extLst>
                </a:gridCol>
                <a:gridCol w="886269">
                  <a:extLst>
                    <a:ext uri="{9D8B030D-6E8A-4147-A177-3AD203B41FA5}">
                      <a16:colId xmlns:a16="http://schemas.microsoft.com/office/drawing/2014/main" val="4056722373"/>
                    </a:ext>
                  </a:extLst>
                </a:gridCol>
                <a:gridCol w="1053460">
                  <a:extLst>
                    <a:ext uri="{9D8B030D-6E8A-4147-A177-3AD203B41FA5}">
                      <a16:colId xmlns:a16="http://schemas.microsoft.com/office/drawing/2014/main" val="2600503224"/>
                    </a:ext>
                  </a:extLst>
                </a:gridCol>
                <a:gridCol w="1200025">
                  <a:extLst>
                    <a:ext uri="{9D8B030D-6E8A-4147-A177-3AD203B41FA5}">
                      <a16:colId xmlns:a16="http://schemas.microsoft.com/office/drawing/2014/main" val="3636064725"/>
                    </a:ext>
                  </a:extLst>
                </a:gridCol>
                <a:gridCol w="1147686">
                  <a:extLst>
                    <a:ext uri="{9D8B030D-6E8A-4147-A177-3AD203B41FA5}">
                      <a16:colId xmlns:a16="http://schemas.microsoft.com/office/drawing/2014/main" val="1924782114"/>
                    </a:ext>
                  </a:extLst>
                </a:gridCol>
              </a:tblGrid>
              <a:tr h="3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DTime</a:t>
                      </a:r>
                      <a:r>
                        <a:rPr lang="en-US" altLang="ko-KR" sz="1600" dirty="0"/>
                        <a:t>-Lot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QC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 pH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Min pH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Mean pH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 Temp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Min Temp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57543"/>
                  </a:ext>
                </a:extLst>
              </a:tr>
              <a:tr h="30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0906-1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78312"/>
                  </a:ext>
                </a:extLst>
              </a:tr>
              <a:tr h="30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0906-2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26.1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23.5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24369"/>
                  </a:ext>
                </a:extLst>
              </a:tr>
              <a:tr h="30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0906-3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27.3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25.1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02249"/>
                  </a:ext>
                </a:extLst>
              </a:tr>
              <a:tr h="30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0906-4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25.9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22.8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502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B15A71B-1290-9012-23E5-1557DC242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6" y="1289752"/>
            <a:ext cx="2618258" cy="157095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F1E7543-CCBF-106F-26B3-D0FC8CA7696A}"/>
              </a:ext>
            </a:extLst>
          </p:cNvPr>
          <p:cNvSpPr/>
          <p:nvPr/>
        </p:nvSpPr>
        <p:spPr>
          <a:xfrm>
            <a:off x="1785219" y="3064186"/>
            <a:ext cx="77073" cy="7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CD64F8-E467-5B92-8F34-0230D2E2DFCF}"/>
              </a:ext>
            </a:extLst>
          </p:cNvPr>
          <p:cNvSpPr/>
          <p:nvPr/>
        </p:nvSpPr>
        <p:spPr>
          <a:xfrm>
            <a:off x="1785219" y="3261205"/>
            <a:ext cx="77073" cy="7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8C0415-5E47-0D44-30AA-76B7CD386A3B}"/>
              </a:ext>
            </a:extLst>
          </p:cNvPr>
          <p:cNvSpPr/>
          <p:nvPr/>
        </p:nvSpPr>
        <p:spPr>
          <a:xfrm>
            <a:off x="1785219" y="3479270"/>
            <a:ext cx="77073" cy="7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8B63D12-046E-015E-E956-438ED5943B46}"/>
              </a:ext>
            </a:extLst>
          </p:cNvPr>
          <p:cNvGrpSpPr/>
          <p:nvPr/>
        </p:nvGrpSpPr>
        <p:grpSpPr>
          <a:xfrm rot="16200000">
            <a:off x="11514293" y="1852564"/>
            <a:ext cx="77073" cy="492157"/>
            <a:chOff x="11514293" y="1852564"/>
            <a:chExt cx="77073" cy="49215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A8C1A3E-59BB-82AC-C82D-F964A7ECA59A}"/>
                </a:ext>
              </a:extLst>
            </p:cNvPr>
            <p:cNvSpPr/>
            <p:nvPr/>
          </p:nvSpPr>
          <p:spPr>
            <a:xfrm rot="4528215">
              <a:off x="11514293" y="1852564"/>
              <a:ext cx="77073" cy="7707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800EE54-7CE5-0A8C-74A9-5E06365A303D}"/>
                </a:ext>
              </a:extLst>
            </p:cNvPr>
            <p:cNvSpPr/>
            <p:nvPr/>
          </p:nvSpPr>
          <p:spPr>
            <a:xfrm rot="4528215">
              <a:off x="11514293" y="2049583"/>
              <a:ext cx="77073" cy="7707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AC5DFD7-2A71-0E6C-78B9-350DBF387B03}"/>
                </a:ext>
              </a:extLst>
            </p:cNvPr>
            <p:cNvSpPr/>
            <p:nvPr/>
          </p:nvSpPr>
          <p:spPr>
            <a:xfrm rot="4528215">
              <a:off x="11514293" y="2267648"/>
              <a:ext cx="77073" cy="7707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F95E188-07EF-B2A7-A1D7-09188AC2F7CD}"/>
              </a:ext>
            </a:extLst>
          </p:cNvPr>
          <p:cNvSpPr txBox="1"/>
          <p:nvPr/>
        </p:nvSpPr>
        <p:spPr>
          <a:xfrm>
            <a:off x="10706545" y="907089"/>
            <a:ext cx="1269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13 columns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4567C34-7B5F-999C-9C5C-143757D662BD}"/>
              </a:ext>
            </a:extLst>
          </p:cNvPr>
          <p:cNvSpPr/>
          <p:nvPr/>
        </p:nvSpPr>
        <p:spPr>
          <a:xfrm>
            <a:off x="7960383" y="3064186"/>
            <a:ext cx="77073" cy="7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5DD2FBF-4D31-DF85-309E-0DAC37ABF724}"/>
              </a:ext>
            </a:extLst>
          </p:cNvPr>
          <p:cNvSpPr/>
          <p:nvPr/>
        </p:nvSpPr>
        <p:spPr>
          <a:xfrm>
            <a:off x="7956446" y="3261205"/>
            <a:ext cx="77073" cy="7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2D37902-F47B-AC9A-6A22-DBDF3E6A54ED}"/>
              </a:ext>
            </a:extLst>
          </p:cNvPr>
          <p:cNvSpPr/>
          <p:nvPr/>
        </p:nvSpPr>
        <p:spPr>
          <a:xfrm>
            <a:off x="7956446" y="3479270"/>
            <a:ext cx="77073" cy="7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29AD98-F9E5-A69B-7973-00B523411A61}"/>
              </a:ext>
            </a:extLst>
          </p:cNvPr>
          <p:cNvSpPr txBox="1"/>
          <p:nvPr/>
        </p:nvSpPr>
        <p:spPr>
          <a:xfrm>
            <a:off x="460770" y="4281145"/>
            <a:ext cx="1135609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로 묶어 이상감지를 진행할 경우 센서 데이터에 대한 처리를 배제하고 직접적으로 </a:t>
            </a:r>
            <a:r>
              <a:rPr lang="ko-KR" altLang="en-US" dirty="0" err="1">
                <a:latin typeface="+mn-ea"/>
                <a:cs typeface="KoPubWorld돋움체 Light" panose="00000300000000000000" pitchFamily="2" charset="-127"/>
              </a:rPr>
              <a:t>로트가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이상인지 정상인지를 확인할 수 있다는 장점이 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각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특성치를 정의하기 위하여 다양한 통계 값을 이용하였으며 해당 특성치를 이용해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단위로 데이터를 재설정하였음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예를 들어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0906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에 처리한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1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번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는 양품이었으며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69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개의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pH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센서의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Max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값은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3.5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1A8650-C715-1C10-FB63-6664EBAAD6FA}"/>
              </a:ext>
            </a:extLst>
          </p:cNvPr>
          <p:cNvSpPr/>
          <p:nvPr/>
        </p:nvSpPr>
        <p:spPr>
          <a:xfrm>
            <a:off x="271216" y="908415"/>
            <a:ext cx="11708874" cy="3074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9EA53-7860-56B3-DDE4-100293833DC4}"/>
              </a:ext>
            </a:extLst>
          </p:cNvPr>
          <p:cNvSpPr txBox="1"/>
          <p:nvPr/>
        </p:nvSpPr>
        <p:spPr>
          <a:xfrm>
            <a:off x="4360454" y="4077307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통계 값을 이용한 </a:t>
            </a:r>
            <a:r>
              <a:rPr lang="en-US" altLang="ko-KR" sz="1200" dirty="0"/>
              <a:t>Lot</a:t>
            </a:r>
            <a:r>
              <a:rPr lang="ko-KR" altLang="en-US" sz="1200" dirty="0"/>
              <a:t>별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데이터로 변환 과정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1CCD4-B58C-2F30-203C-9D22A2E23036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Lot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별 데이터를 이용한 로지스틱 리그레이션</a:t>
            </a:r>
          </a:p>
        </p:txBody>
      </p:sp>
    </p:spTree>
    <p:extLst>
      <p:ext uri="{BB962C8B-B14F-4D97-AF65-F5344CB8AC3E}">
        <p14:creationId xmlns:p14="http://schemas.microsoft.com/office/powerpoint/2010/main" val="305028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Lot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별 데이터를 이용한 로지스틱 리그레이션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9B4-5049-45A2-A78D-A58370A4E65F}"/>
              </a:ext>
            </a:extLst>
          </p:cNvPr>
          <p:cNvSpPr txBox="1"/>
          <p:nvPr/>
        </p:nvSpPr>
        <p:spPr>
          <a:xfrm>
            <a:off x="460770" y="5293035"/>
            <a:ext cx="1135609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별로 데이터를 분할한 후 다시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PCA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이용해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PC1, PC2, PC3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로 나눈 후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2D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및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3D plot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을 찍어본 결과임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불량인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는 파란색으로 총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13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 존재하며 다음과 같이 존재함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양품인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와 어느정도 떨어져 있는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도 존재하였으나 양품인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와 겹쳐져 있는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도 다수 존재하였음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75140" y="908414"/>
            <a:ext cx="5379115" cy="409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2B4055-AF1A-EC64-28E2-9C0C3B40C8E8}"/>
              </a:ext>
            </a:extLst>
          </p:cNvPr>
          <p:cNvSpPr/>
          <p:nvPr/>
        </p:nvSpPr>
        <p:spPr>
          <a:xfrm>
            <a:off x="6138815" y="908414"/>
            <a:ext cx="5379115" cy="4090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2C37170-4FED-146D-FE45-23BF852F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80" y="1050870"/>
            <a:ext cx="4013200" cy="398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5A81A-B90A-37D7-C5B8-F124DEB68DA1}"/>
              </a:ext>
            </a:extLst>
          </p:cNvPr>
          <p:cNvSpPr txBox="1"/>
          <p:nvPr/>
        </p:nvSpPr>
        <p:spPr>
          <a:xfrm>
            <a:off x="2356618" y="5053615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PCA </a:t>
            </a:r>
            <a:r>
              <a:rPr lang="ko-KR" altLang="en-US" sz="1200" dirty="0"/>
              <a:t>적용 후 </a:t>
            </a:r>
            <a:r>
              <a:rPr lang="en-US" altLang="ko-KR" sz="1200" dirty="0"/>
              <a:t>2D plot &gt;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EEB10-94A3-2E03-E843-C16A929C5F29}"/>
              </a:ext>
            </a:extLst>
          </p:cNvPr>
          <p:cNvSpPr txBox="1"/>
          <p:nvPr/>
        </p:nvSpPr>
        <p:spPr>
          <a:xfrm>
            <a:off x="8057021" y="5053615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PCA </a:t>
            </a:r>
            <a:r>
              <a:rPr lang="ko-KR" altLang="en-US" sz="1200" dirty="0"/>
              <a:t>적용 후 </a:t>
            </a:r>
            <a:r>
              <a:rPr lang="en-US" altLang="ko-KR" sz="1200" dirty="0"/>
              <a:t>3D plot &gt;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E6A852-6DC9-BF5B-8577-8554E6F8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0" y="1065160"/>
            <a:ext cx="3782197" cy="37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Lot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별 데이터를 이용한 로지스틱 리그레이션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75140" y="908415"/>
            <a:ext cx="7001020" cy="5183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CCB091-8179-646D-2F15-EAB04FD6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62" y="1087900"/>
            <a:ext cx="5598982" cy="480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9AD8AC3-F4CA-6C4C-3781-8BBFD601244B}"/>
              </a:ext>
            </a:extLst>
          </p:cNvPr>
          <p:cNvSpPr/>
          <p:nvPr/>
        </p:nvSpPr>
        <p:spPr>
          <a:xfrm>
            <a:off x="5683608" y="1197500"/>
            <a:ext cx="37592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A28A88-EF5F-CC48-992E-8A7F607AF074}"/>
              </a:ext>
            </a:extLst>
          </p:cNvPr>
          <p:cNvSpPr/>
          <p:nvPr/>
        </p:nvSpPr>
        <p:spPr>
          <a:xfrm>
            <a:off x="5683608" y="1502300"/>
            <a:ext cx="37592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7D90A3-21E2-5B03-46FC-DF40B42A9501}"/>
              </a:ext>
            </a:extLst>
          </p:cNvPr>
          <p:cNvSpPr/>
          <p:nvPr/>
        </p:nvSpPr>
        <p:spPr>
          <a:xfrm>
            <a:off x="5683608" y="1818840"/>
            <a:ext cx="37592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03C626-959D-EF77-5D63-E0C3961A169B}"/>
              </a:ext>
            </a:extLst>
          </p:cNvPr>
          <p:cNvSpPr/>
          <p:nvPr/>
        </p:nvSpPr>
        <p:spPr>
          <a:xfrm>
            <a:off x="5683608" y="2140124"/>
            <a:ext cx="37592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1E807C-5F25-B8D1-09CF-32BC26B8BBDB}"/>
              </a:ext>
            </a:extLst>
          </p:cNvPr>
          <p:cNvSpPr/>
          <p:nvPr/>
        </p:nvSpPr>
        <p:spPr>
          <a:xfrm>
            <a:off x="5683608" y="2930613"/>
            <a:ext cx="3759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D96E09-6DB0-D86F-17E9-9DADF49C81DF}"/>
              </a:ext>
            </a:extLst>
          </p:cNvPr>
          <p:cNvSpPr/>
          <p:nvPr/>
        </p:nvSpPr>
        <p:spPr>
          <a:xfrm>
            <a:off x="5683608" y="3247153"/>
            <a:ext cx="3759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067E9A-2E50-712D-4949-A3B3541DBD4F}"/>
              </a:ext>
            </a:extLst>
          </p:cNvPr>
          <p:cNvSpPr/>
          <p:nvPr/>
        </p:nvSpPr>
        <p:spPr>
          <a:xfrm>
            <a:off x="5683608" y="3568437"/>
            <a:ext cx="3759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81C18-5B7C-8084-B8D4-D9BC7CC3F9C6}"/>
              </a:ext>
            </a:extLst>
          </p:cNvPr>
          <p:cNvSpPr/>
          <p:nvPr/>
        </p:nvSpPr>
        <p:spPr>
          <a:xfrm>
            <a:off x="5683608" y="4805595"/>
            <a:ext cx="3759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2C39F-400F-53D0-C5FE-AF065DC55D9B}"/>
              </a:ext>
            </a:extLst>
          </p:cNvPr>
          <p:cNvSpPr txBox="1"/>
          <p:nvPr/>
        </p:nvSpPr>
        <p:spPr>
          <a:xfrm>
            <a:off x="7670800" y="1087900"/>
            <a:ext cx="414606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상관관계 분석 결과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QC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영향을 미치는 요인으로 최고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pH,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최저 온도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최저 전압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최저 전류가 있었으며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최고 온도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최고 전압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최고 전류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최저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pH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는 별로 영향이 없었음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8F28D1-2DF8-C17D-96B9-D6BCEE729E14}"/>
              </a:ext>
            </a:extLst>
          </p:cNvPr>
          <p:cNvSpPr txBox="1"/>
          <p:nvPr/>
        </p:nvSpPr>
        <p:spPr>
          <a:xfrm>
            <a:off x="7561335" y="3310779"/>
            <a:ext cx="452120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그 이유는 센서 데이터의 이상치가 발생하는 부분이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pH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경우 </a:t>
            </a:r>
            <a:r>
              <a:rPr lang="ko-KR" altLang="en-US" dirty="0" err="1">
                <a:latin typeface="+mn-ea"/>
                <a:cs typeface="KoPubWorld돋움체 Light" panose="00000300000000000000" pitchFamily="2" charset="-127"/>
              </a:rPr>
              <a:t>최고값으로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발생하고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 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나머지 요인은 최소값으로 발생하기 때문임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해당 상관관계를 바탕으로 위 그림에 빨간 박스 부분은 모델의 변수에서 제거 하였음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1B809-B38D-B22E-B5C6-60259FAD323E}"/>
              </a:ext>
            </a:extLst>
          </p:cNvPr>
          <p:cNvSpPr txBox="1"/>
          <p:nvPr/>
        </p:nvSpPr>
        <p:spPr>
          <a:xfrm>
            <a:off x="2642490" y="6211860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Lot </a:t>
            </a:r>
            <a:r>
              <a:rPr lang="ko-KR" altLang="en-US" sz="1200" dirty="0"/>
              <a:t>데이터의 상관관계 분석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390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961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56870-72B1-E52F-BA58-94C3330AEEB0}"/>
              </a:ext>
            </a:extLst>
          </p:cNvPr>
          <p:cNvSpPr txBox="1"/>
          <p:nvPr/>
        </p:nvSpPr>
        <p:spPr>
          <a:xfrm>
            <a:off x="460770" y="4615573"/>
            <a:ext cx="1135609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로지스틱 리그레이션을 이용하여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7:3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으로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train, test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나눈 후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Threshold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변경해 가며 성능을 평가하였음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Threshold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기본값인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0.5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로 설정했을 때는 이상인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6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개를 모두 찾아내는데 성공하였으나 실제로 정상인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   이상으로 판정하는 경우가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27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차례 있었음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0.3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으로 낮췄을 경우에는 정상인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이상으로 판정하는 경우가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6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회로 줄었으나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이상인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정상으로 판정하는 경우가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2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회 생겼음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380D0259-7CE4-E944-6AF5-E1FCA8C0A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69506"/>
              </p:ext>
            </p:extLst>
          </p:nvPr>
        </p:nvGraphicFramePr>
        <p:xfrm>
          <a:off x="7587389" y="1026134"/>
          <a:ext cx="40662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11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1BFBEB5-BD5B-9A5F-A50D-54A635972BB3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Lot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별 데이터를 이용한 로지스틱 리그레이션</a:t>
            </a:r>
          </a:p>
        </p:txBody>
      </p: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6AE8047A-C8CA-93FA-2A1A-318FA245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87260"/>
              </p:ext>
            </p:extLst>
          </p:nvPr>
        </p:nvGraphicFramePr>
        <p:xfrm>
          <a:off x="7587389" y="2210035"/>
          <a:ext cx="40662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11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BDFB3E34-96C0-3110-C9E1-85C21D402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44617"/>
              </p:ext>
            </p:extLst>
          </p:nvPr>
        </p:nvGraphicFramePr>
        <p:xfrm>
          <a:off x="7587389" y="3346641"/>
          <a:ext cx="40662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11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96E9DB-9164-D992-8241-F8EACB3F8751}"/>
              </a:ext>
            </a:extLst>
          </p:cNvPr>
          <p:cNvSpPr txBox="1"/>
          <p:nvPr/>
        </p:nvSpPr>
        <p:spPr>
          <a:xfrm>
            <a:off x="7696696" y="776964"/>
            <a:ext cx="133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Threshold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CFAED824-6B98-BBDE-EA57-9063F710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8" y="905033"/>
            <a:ext cx="6703479" cy="335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E035B-48EB-A247-FC3C-32089227E222}"/>
              </a:ext>
            </a:extLst>
          </p:cNvPr>
          <p:cNvSpPr txBox="1"/>
          <p:nvPr/>
        </p:nvSpPr>
        <p:spPr>
          <a:xfrm>
            <a:off x="2582093" y="4291767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logistic</a:t>
            </a:r>
            <a:r>
              <a:rPr lang="ko-KR" altLang="en-US" sz="1200" dirty="0"/>
              <a:t> </a:t>
            </a:r>
            <a:r>
              <a:rPr lang="en-US" altLang="ko-KR" sz="1200" dirty="0"/>
              <a:t>regression </a:t>
            </a:r>
            <a:r>
              <a:rPr lang="ko-KR" altLang="en-US" sz="1200" dirty="0"/>
              <a:t>후 </a:t>
            </a:r>
            <a:r>
              <a:rPr lang="en-US" altLang="ko-KR" sz="1200" dirty="0"/>
              <a:t>Lot</a:t>
            </a:r>
            <a:r>
              <a:rPr lang="ko-KR" altLang="en-US" sz="1200" dirty="0"/>
              <a:t> 별 예측 값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A855E-3BAB-7E35-F156-3720AFA531C2}"/>
              </a:ext>
            </a:extLst>
          </p:cNvPr>
          <p:cNvSpPr txBox="1"/>
          <p:nvPr/>
        </p:nvSpPr>
        <p:spPr>
          <a:xfrm>
            <a:off x="8533465" y="4430266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threshold </a:t>
            </a:r>
            <a:r>
              <a:rPr lang="ko-KR" altLang="en-US" sz="1200" dirty="0"/>
              <a:t>별 </a:t>
            </a:r>
            <a:r>
              <a:rPr lang="en-US" altLang="ko-KR" sz="1200" dirty="0"/>
              <a:t>confusion matrix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669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961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56870-72B1-E52F-BA58-94C3330AEEB0}"/>
              </a:ext>
            </a:extLst>
          </p:cNvPr>
          <p:cNvSpPr txBox="1"/>
          <p:nvPr/>
        </p:nvSpPr>
        <p:spPr>
          <a:xfrm>
            <a:off x="258236" y="4826027"/>
            <a:ext cx="1155862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데이터로 변환시켜 분석을 진행할 경우 센서 데이터를 따로 해석할 필요가 없이 간단하게 불량품과 양품을 구분 가능함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하지만 다음과 같은 방식으로 분석하게 될 경우 데이터의 정보를 많이 훼손해 더 정확한 분석을 할 수 없다는 단점이 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380D0259-7CE4-E944-6AF5-E1FCA8C0A9A5}"/>
              </a:ext>
            </a:extLst>
          </p:cNvPr>
          <p:cNvGraphicFramePr>
            <a:graphicFrameLocks noGrp="1"/>
          </p:cNvGraphicFramePr>
          <p:nvPr/>
        </p:nvGraphicFramePr>
        <p:xfrm>
          <a:off x="7587389" y="1026134"/>
          <a:ext cx="40662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11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1BFBEB5-BD5B-9A5F-A50D-54A635972BB3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Lot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별 데이터를 이용한 로지스틱 리그레이션</a:t>
            </a:r>
          </a:p>
        </p:txBody>
      </p: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6AE8047A-C8CA-93FA-2A1A-318FA2458023}"/>
              </a:ext>
            </a:extLst>
          </p:cNvPr>
          <p:cNvGraphicFramePr>
            <a:graphicFrameLocks noGrp="1"/>
          </p:cNvGraphicFramePr>
          <p:nvPr/>
        </p:nvGraphicFramePr>
        <p:xfrm>
          <a:off x="7587389" y="2210035"/>
          <a:ext cx="40662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11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BDFB3E34-96C0-3110-C9E1-85C21D402E67}"/>
              </a:ext>
            </a:extLst>
          </p:cNvPr>
          <p:cNvGraphicFramePr>
            <a:graphicFrameLocks noGrp="1"/>
          </p:cNvGraphicFramePr>
          <p:nvPr/>
        </p:nvGraphicFramePr>
        <p:xfrm>
          <a:off x="7587389" y="3346641"/>
          <a:ext cx="40662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11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355411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2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96E9DB-9164-D992-8241-F8EACB3F8751}"/>
              </a:ext>
            </a:extLst>
          </p:cNvPr>
          <p:cNvSpPr txBox="1"/>
          <p:nvPr/>
        </p:nvSpPr>
        <p:spPr>
          <a:xfrm>
            <a:off x="7696696" y="776964"/>
            <a:ext cx="133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Threshold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CFAED824-6B98-BBDE-EA57-9063F710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8" y="905033"/>
            <a:ext cx="6703479" cy="335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E035B-48EB-A247-FC3C-32089227E222}"/>
              </a:ext>
            </a:extLst>
          </p:cNvPr>
          <p:cNvSpPr txBox="1"/>
          <p:nvPr/>
        </p:nvSpPr>
        <p:spPr>
          <a:xfrm>
            <a:off x="2582093" y="4291767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logistic</a:t>
            </a:r>
            <a:r>
              <a:rPr lang="ko-KR" altLang="en-US" sz="1200" dirty="0"/>
              <a:t> </a:t>
            </a:r>
            <a:r>
              <a:rPr lang="en-US" altLang="ko-KR" sz="1200" dirty="0"/>
              <a:t>regression </a:t>
            </a:r>
            <a:r>
              <a:rPr lang="ko-KR" altLang="en-US" sz="1200" dirty="0"/>
              <a:t>후 </a:t>
            </a:r>
            <a:r>
              <a:rPr lang="en-US" altLang="ko-KR" sz="1200" dirty="0"/>
              <a:t>Lot</a:t>
            </a:r>
            <a:r>
              <a:rPr lang="ko-KR" altLang="en-US" sz="1200" dirty="0"/>
              <a:t> 별 예측 값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A855E-3BAB-7E35-F156-3720AFA531C2}"/>
              </a:ext>
            </a:extLst>
          </p:cNvPr>
          <p:cNvSpPr txBox="1"/>
          <p:nvPr/>
        </p:nvSpPr>
        <p:spPr>
          <a:xfrm>
            <a:off x="8533465" y="4430266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threshold </a:t>
            </a:r>
            <a:r>
              <a:rPr lang="ko-KR" altLang="en-US" sz="1200" dirty="0"/>
              <a:t>별 </a:t>
            </a:r>
            <a:r>
              <a:rPr lang="en-US" altLang="ko-KR" sz="1200" dirty="0"/>
              <a:t>confusion matrix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665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  <a:cs typeface="KoPubWorld돋움체 Light" panose="00000300000000000000" pitchFamily="2" charset="-127"/>
              </a:rPr>
              <a:t>관리도 기법을 이용한 </a:t>
            </a:r>
            <a:r>
              <a:rPr lang="ko-KR" altLang="en-US" sz="2800" b="1" dirty="0" err="1">
                <a:latin typeface="+mn-ea"/>
                <a:cs typeface="KoPubWorld돋움체 Light" panose="00000300000000000000" pitchFamily="2" charset="-127"/>
              </a:rPr>
              <a:t>랜덤포레스트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18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9B4-5049-45A2-A78D-A58370A4E65F}"/>
              </a:ext>
            </a:extLst>
          </p:cNvPr>
          <p:cNvSpPr txBox="1"/>
          <p:nvPr/>
        </p:nvSpPr>
        <p:spPr>
          <a:xfrm>
            <a:off x="460770" y="4771986"/>
            <a:ext cx="1135609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전체 데이터의 </a:t>
            </a:r>
            <a:r>
              <a:rPr lang="ko-KR" altLang="en-US" dirty="0" err="1">
                <a:latin typeface="+mn-ea"/>
                <a:cs typeface="KoPubWorld돋움체 Light" panose="00000300000000000000" pitchFamily="2" charset="-127"/>
              </a:rPr>
              <a:t>통계값을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확인한 후 관리한계선을 지정해 관리한계선을 넘었을 때의 센서 데이터만 수집하였음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수집한 센서 데이터를 확인한 결과 불량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인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13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개의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는 모두 관리한계선을 넘은 경우가 한 번 이상 존재했음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총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998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개의 정상 데이터와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62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개의 이상 센서 데이터를 확보하였음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관리한계선을 넘어서 발생한 이상 데이터를 이용하여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불량을 파악할 예정임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75140" y="908415"/>
            <a:ext cx="11441720" cy="3622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2DBEE-C05D-D143-848F-A19A11E6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0" y="1418839"/>
            <a:ext cx="3802444" cy="1769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00E64-B0B6-DDAC-B9A0-AD5726E8CEC6}"/>
              </a:ext>
            </a:extLst>
          </p:cNvPr>
          <p:cNvSpPr txBox="1"/>
          <p:nvPr/>
        </p:nvSpPr>
        <p:spPr>
          <a:xfrm>
            <a:off x="995014" y="3429000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 = mean</a:t>
            </a:r>
          </a:p>
          <a:p>
            <a:r>
              <a:rPr lang="en-US" altLang="ko-KR" dirty="0"/>
              <a:t>UCL = mean + 3*std</a:t>
            </a:r>
          </a:p>
          <a:p>
            <a:r>
              <a:rPr lang="en-US" altLang="ko-KR" dirty="0"/>
              <a:t>LCL = mean + 3*std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71BC54D-93F4-8A9C-4950-A8140D2C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18" y="1376334"/>
            <a:ext cx="6594962" cy="30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D5DEF0A-0A91-4882-5808-5524FEDA1B0A}"/>
              </a:ext>
            </a:extLst>
          </p:cNvPr>
          <p:cNvSpPr/>
          <p:nvPr/>
        </p:nvSpPr>
        <p:spPr>
          <a:xfrm>
            <a:off x="4511040" y="2672080"/>
            <a:ext cx="436098" cy="680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E2444-E130-4FB6-0402-3665B8636438}"/>
              </a:ext>
            </a:extLst>
          </p:cNvPr>
          <p:cNvSpPr txBox="1"/>
          <p:nvPr/>
        </p:nvSpPr>
        <p:spPr>
          <a:xfrm>
            <a:off x="4604227" y="4580470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 err="1"/>
              <a:t>통계값을</a:t>
            </a:r>
            <a:r>
              <a:rPr lang="ko-KR" altLang="en-US" sz="1200" dirty="0"/>
              <a:t> 이용하여 관리한계선 지정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6213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  <a:cs typeface="KoPubWorld돋움체 Light" panose="00000300000000000000" pitchFamily="2" charset="-127"/>
              </a:rPr>
              <a:t>관리도 기법을 이용한 </a:t>
            </a:r>
            <a:r>
              <a:rPr lang="ko-KR" altLang="en-US" sz="2800" b="1" dirty="0" err="1">
                <a:latin typeface="+mn-ea"/>
                <a:cs typeface="KoPubWorld돋움체 Light" panose="00000300000000000000" pitchFamily="2" charset="-127"/>
              </a:rPr>
              <a:t>랜덤포레스트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9B4-5049-45A2-A78D-A58370A4E65F}"/>
              </a:ext>
            </a:extLst>
          </p:cNvPr>
          <p:cNvSpPr txBox="1"/>
          <p:nvPr/>
        </p:nvSpPr>
        <p:spPr>
          <a:xfrm>
            <a:off x="460770" y="4645382"/>
            <a:ext cx="1135609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관리한계선을 넘은 센서 데이터를 이용해 다시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PCA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진행해 시각화 한 모습임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모든 센서 데이터를 사용해 시각화 했을 때 보다 이상과 정상의 구분이 더 쉽지 않아 보이는 것을 확인할 수 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  <a:sym typeface="Wingdings" panose="05000000000000000000" pitchFamily="2" charset="2"/>
              </a:rPr>
              <a:t>        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  <a:sym typeface="Wingdings" panose="05000000000000000000" pitchFamily="2" charset="2"/>
              </a:rPr>
              <a:t>이상치 값만 존재하기 때문에 구분하기 더 어려움</a:t>
            </a:r>
            <a:endParaRPr lang="en-US" altLang="ko-KR" dirty="0">
              <a:solidFill>
                <a:srgbClr val="FF0000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75140" y="908415"/>
            <a:ext cx="5379115" cy="320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2B4055-AF1A-EC64-28E2-9C0C3B40C8E8}"/>
              </a:ext>
            </a:extLst>
          </p:cNvPr>
          <p:cNvSpPr/>
          <p:nvPr/>
        </p:nvSpPr>
        <p:spPr>
          <a:xfrm>
            <a:off x="6138815" y="908415"/>
            <a:ext cx="5379115" cy="320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3E167DA-27F4-E9B7-1D89-2B8AB845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64" y="908415"/>
            <a:ext cx="3271031" cy="32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17ED6A-0409-E4CC-57E1-64D60B7B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10" y="1086188"/>
            <a:ext cx="2815124" cy="289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1C164F-F022-1ED3-A3BA-0B88C517EAF2}"/>
              </a:ext>
            </a:extLst>
          </p:cNvPr>
          <p:cNvSpPr txBox="1"/>
          <p:nvPr/>
        </p:nvSpPr>
        <p:spPr>
          <a:xfrm>
            <a:off x="2197533" y="4204752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PCA </a:t>
            </a:r>
            <a:r>
              <a:rPr lang="ko-KR" altLang="en-US" sz="1200" dirty="0"/>
              <a:t>진행 후 </a:t>
            </a:r>
            <a:r>
              <a:rPr lang="en-US" altLang="ko-KR" sz="1200" dirty="0"/>
              <a:t>2D plot&gt;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3A468-897B-E2D6-605E-3332BE950A9D}"/>
              </a:ext>
            </a:extLst>
          </p:cNvPr>
          <p:cNvSpPr txBox="1"/>
          <p:nvPr/>
        </p:nvSpPr>
        <p:spPr>
          <a:xfrm>
            <a:off x="8097687" y="4197630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PCA</a:t>
            </a:r>
            <a:r>
              <a:rPr lang="ko-KR" altLang="en-US" sz="1200" dirty="0"/>
              <a:t>진행 후 </a:t>
            </a:r>
            <a:r>
              <a:rPr lang="en-US" altLang="ko-KR" sz="1200" dirty="0"/>
              <a:t>3D plot&gt;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03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 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459C-FA8D-4C47-97C6-5411764261A1}"/>
              </a:ext>
            </a:extLst>
          </p:cNvPr>
          <p:cNvSpPr txBox="1"/>
          <p:nvPr/>
        </p:nvSpPr>
        <p:spPr>
          <a:xfrm>
            <a:off x="1446939" y="258755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C9756-7B87-999A-7C1D-B89861EB296A}"/>
              </a:ext>
            </a:extLst>
          </p:cNvPr>
          <p:cNvSpPr txBox="1"/>
          <p:nvPr/>
        </p:nvSpPr>
        <p:spPr>
          <a:xfrm>
            <a:off x="3996703" y="3362501"/>
            <a:ext cx="136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20203D-C67F-0ED4-4720-97222B7B9EAA}"/>
              </a:ext>
            </a:extLst>
          </p:cNvPr>
          <p:cNvSpPr txBox="1"/>
          <p:nvPr/>
        </p:nvSpPr>
        <p:spPr>
          <a:xfrm>
            <a:off x="258236" y="1139284"/>
            <a:ext cx="11049294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연구배경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데이터 소개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및 </a:t>
            </a:r>
            <a:r>
              <a:rPr lang="ko-KR" altLang="en-US" dirty="0" err="1">
                <a:latin typeface="+mn-ea"/>
                <a:cs typeface="KoPubWorld돋움체 Light" panose="00000300000000000000" pitchFamily="2" charset="-127"/>
              </a:rPr>
              <a:t>전처리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탐색적 자료 분석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(EDA)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데이터 분석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의사결정나무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별 데이터를 이용한 로지스틱 리그레이션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관리도 기법을 이용한 </a:t>
            </a:r>
            <a:r>
              <a:rPr lang="ko-KR" altLang="en-US" dirty="0" err="1">
                <a:latin typeface="+mn-ea"/>
                <a:cs typeface="KoPubWorld돋움체 Light" panose="00000300000000000000" pitchFamily="2" charset="-127"/>
              </a:rPr>
              <a:t>랜덤포레스트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실험 결과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향후 계획 및 보완점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75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  <a:cs typeface="KoPubWorld돋움체 Light" panose="00000300000000000000" pitchFamily="2" charset="-127"/>
              </a:rPr>
              <a:t>관리도 기법을 이용한 </a:t>
            </a:r>
            <a:r>
              <a:rPr lang="ko-KR" altLang="en-US" sz="2800" b="1" dirty="0" err="1">
                <a:latin typeface="+mn-ea"/>
                <a:cs typeface="KoPubWorld돋움체 Light" panose="00000300000000000000" pitchFamily="2" charset="-127"/>
              </a:rPr>
              <a:t>랜덤포레스트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20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9B4-5049-45A2-A78D-A58370A4E65F}"/>
              </a:ext>
            </a:extLst>
          </p:cNvPr>
          <p:cNvSpPr txBox="1"/>
          <p:nvPr/>
        </p:nvSpPr>
        <p:spPr>
          <a:xfrm>
            <a:off x="460770" y="3966623"/>
            <a:ext cx="1135609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시간대 별로 정상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와 불량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관리한계선 초과 횟수를 히스토그램으로 </a:t>
            </a:r>
            <a:r>
              <a:rPr lang="ko-KR" altLang="en-US" dirty="0" err="1">
                <a:latin typeface="+mn-ea"/>
                <a:cs typeface="KoPubWorld돋움체 Light" panose="00000300000000000000" pitchFamily="2" charset="-127"/>
              </a:rPr>
              <a:t>표현해봤음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표현 결과 두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가 큰 차이가 없었으므로 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특정 시간대에 관리한계선을 초과한 경우 이상이 존재한다고 볼 수는 없음</a:t>
            </a:r>
            <a:endParaRPr lang="en-US" altLang="ko-KR" dirty="0">
              <a:solidFill>
                <a:srgbClr val="FF0000"/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정상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와 불량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관리한계선 초과 센서를 파이차트로 </a:t>
            </a:r>
            <a:r>
              <a:rPr lang="ko-KR" altLang="en-US" dirty="0" err="1">
                <a:latin typeface="+mn-ea"/>
                <a:cs typeface="KoPubWorld돋움체 Light" panose="00000300000000000000" pitchFamily="2" charset="-127"/>
              </a:rPr>
              <a:t>표현해봤음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두 경우 모두 비슷한 비율로 센서들 에서 이상치가 발생하므로 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어떤 센서가 고장이 났을 때 이상이 발생했다고 단정지을 수 없음</a:t>
            </a:r>
            <a:endParaRPr lang="en-US" altLang="ko-KR" dirty="0">
              <a:solidFill>
                <a:srgbClr val="FF0000"/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하지만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Temp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는 거의 관리한계선을 넘는 경우가 존재하지 않았고 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pH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가 가장 많다는 것을 알았음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21491" y="908415"/>
            <a:ext cx="3029947" cy="243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0734B7-55FF-A1E3-FE66-D8E1357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04" y="996864"/>
            <a:ext cx="2988291" cy="211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6C8E19-2AEC-40B0-B6A0-19749111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15" y="955710"/>
            <a:ext cx="3217761" cy="22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E352411-5983-7FF1-5454-6D1269EE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00" y="996864"/>
            <a:ext cx="3095276" cy="221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FD6CC06-0214-0930-1FE3-F9C4CB6D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7" y="987985"/>
            <a:ext cx="2946011" cy="21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90A27B-E5F9-7FE4-D539-FEF8F529907B}"/>
              </a:ext>
            </a:extLst>
          </p:cNvPr>
          <p:cNvSpPr/>
          <p:nvPr/>
        </p:nvSpPr>
        <p:spPr>
          <a:xfrm>
            <a:off x="3389165" y="908415"/>
            <a:ext cx="3029947" cy="243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A045B-D3E8-94CD-C614-14D5A2B57FE0}"/>
              </a:ext>
            </a:extLst>
          </p:cNvPr>
          <p:cNvSpPr/>
          <p:nvPr/>
        </p:nvSpPr>
        <p:spPr>
          <a:xfrm>
            <a:off x="6451776" y="908415"/>
            <a:ext cx="2664021" cy="243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4A7620-C196-38C5-FDFE-DCBD09E92D49}"/>
              </a:ext>
            </a:extLst>
          </p:cNvPr>
          <p:cNvSpPr/>
          <p:nvPr/>
        </p:nvSpPr>
        <p:spPr>
          <a:xfrm>
            <a:off x="9270948" y="908415"/>
            <a:ext cx="2569004" cy="243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087C-4401-82A9-FAFF-6EC69EC766EE}"/>
              </a:ext>
            </a:extLst>
          </p:cNvPr>
          <p:cNvSpPr txBox="1"/>
          <p:nvPr/>
        </p:nvSpPr>
        <p:spPr>
          <a:xfrm>
            <a:off x="302196" y="3438151"/>
            <a:ext cx="31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정상 </a:t>
            </a:r>
            <a:r>
              <a:rPr lang="en-US" altLang="ko-KR" sz="1200" dirty="0"/>
              <a:t>Lot</a:t>
            </a:r>
            <a:r>
              <a:rPr lang="ko-KR" altLang="en-US" sz="1200" dirty="0"/>
              <a:t>의 시간대 별 관리한계선 초과 횟수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55BF0-BC77-1236-BE54-39303A699003}"/>
              </a:ext>
            </a:extLst>
          </p:cNvPr>
          <p:cNvSpPr txBox="1"/>
          <p:nvPr/>
        </p:nvSpPr>
        <p:spPr>
          <a:xfrm>
            <a:off x="3389165" y="3438151"/>
            <a:ext cx="31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&lt; </a:t>
            </a:r>
            <a:r>
              <a:rPr lang="ko-KR" altLang="en-US" sz="1200" dirty="0"/>
              <a:t>불량 </a:t>
            </a:r>
            <a:r>
              <a:rPr lang="en-US" altLang="ko-KR" sz="1200" dirty="0"/>
              <a:t>Lot</a:t>
            </a:r>
            <a:r>
              <a:rPr lang="ko-KR" altLang="en-US" sz="1200" dirty="0"/>
              <a:t>의 시간대 별 관리한계선 초과 횟수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931247-DD9C-262E-BD73-A5838FEF658D}"/>
              </a:ext>
            </a:extLst>
          </p:cNvPr>
          <p:cNvSpPr txBox="1"/>
          <p:nvPr/>
        </p:nvSpPr>
        <p:spPr>
          <a:xfrm>
            <a:off x="6419112" y="3438151"/>
            <a:ext cx="31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&lt; </a:t>
            </a:r>
            <a:r>
              <a:rPr lang="ko-KR" altLang="en-US" sz="1200" dirty="0"/>
              <a:t>정상 </a:t>
            </a:r>
            <a:r>
              <a:rPr lang="en-US" altLang="ko-KR" sz="1200" dirty="0"/>
              <a:t>Lot</a:t>
            </a:r>
            <a:r>
              <a:rPr lang="ko-KR" altLang="en-US" sz="1200" dirty="0"/>
              <a:t>의 관리한계선 초과 센서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A050E-CD72-E7E0-6FB1-A25B6FD9E3FC}"/>
              </a:ext>
            </a:extLst>
          </p:cNvPr>
          <p:cNvSpPr txBox="1"/>
          <p:nvPr/>
        </p:nvSpPr>
        <p:spPr>
          <a:xfrm>
            <a:off x="9550041" y="3438151"/>
            <a:ext cx="31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불량 </a:t>
            </a:r>
            <a:r>
              <a:rPr lang="en-US" altLang="ko-KR" sz="1200" dirty="0"/>
              <a:t>Lot</a:t>
            </a:r>
            <a:r>
              <a:rPr lang="ko-KR" altLang="en-US" sz="1200" dirty="0"/>
              <a:t>의 관리한계선 초과 센서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1987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66E8870-0F9F-C779-D4E9-CC3825C62ECD}"/>
              </a:ext>
            </a:extLst>
          </p:cNvPr>
          <p:cNvSpPr/>
          <p:nvPr/>
        </p:nvSpPr>
        <p:spPr>
          <a:xfrm>
            <a:off x="8763897" y="1473624"/>
            <a:ext cx="3234139" cy="20984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  <a:cs typeface="KoPubWorld돋움체 Light" panose="00000300000000000000" pitchFamily="2" charset="-127"/>
              </a:rPr>
              <a:t>관리도 기법을 이용한 </a:t>
            </a:r>
            <a:r>
              <a:rPr lang="ko-KR" altLang="en-US" sz="2800" b="1" dirty="0" err="1">
                <a:latin typeface="+mn-ea"/>
                <a:cs typeface="KoPubWorld돋움체 Light" panose="00000300000000000000" pitchFamily="2" charset="-127"/>
              </a:rPr>
              <a:t>랜덤포레스트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21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D1B194-05CB-8DEB-563A-C9718292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3" y="1078769"/>
            <a:ext cx="6117182" cy="3013216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2733F79-F983-3444-5ECD-C4F31637E077}"/>
              </a:ext>
            </a:extLst>
          </p:cNvPr>
          <p:cNvSpPr/>
          <p:nvPr/>
        </p:nvSpPr>
        <p:spPr>
          <a:xfrm>
            <a:off x="2135567" y="2620578"/>
            <a:ext cx="304800" cy="31264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A8ECA0-47E1-1166-3D3C-98A078BAAECA}"/>
              </a:ext>
            </a:extLst>
          </p:cNvPr>
          <p:cNvSpPr/>
          <p:nvPr/>
        </p:nvSpPr>
        <p:spPr>
          <a:xfrm>
            <a:off x="4946655" y="2055444"/>
            <a:ext cx="304800" cy="31264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A9DA557-6B5F-14DA-0BE0-99C0C3F64E17}"/>
              </a:ext>
            </a:extLst>
          </p:cNvPr>
          <p:cNvCxnSpPr>
            <a:cxnSpLocks/>
          </p:cNvCxnSpPr>
          <p:nvPr/>
        </p:nvCxnSpPr>
        <p:spPr>
          <a:xfrm flipH="1">
            <a:off x="2285140" y="2911110"/>
            <a:ext cx="2827" cy="170915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71121B-07AB-2401-68B2-B2142A6EC0B0}"/>
              </a:ext>
            </a:extLst>
          </p:cNvPr>
          <p:cNvCxnSpPr>
            <a:cxnSpLocks/>
          </p:cNvCxnSpPr>
          <p:nvPr/>
        </p:nvCxnSpPr>
        <p:spPr>
          <a:xfrm>
            <a:off x="4027562" y="2320878"/>
            <a:ext cx="0" cy="2253013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316FDCC-D847-877F-DF68-DC2BBE59DC53}"/>
              </a:ext>
            </a:extLst>
          </p:cNvPr>
          <p:cNvCxnSpPr>
            <a:cxnSpLocks/>
          </p:cNvCxnSpPr>
          <p:nvPr/>
        </p:nvCxnSpPr>
        <p:spPr>
          <a:xfrm>
            <a:off x="5099055" y="2345706"/>
            <a:ext cx="0" cy="241813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1410189-6AFE-DEEA-A78A-394E892B50B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789151" y="3922007"/>
            <a:ext cx="7091" cy="65188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C9116748-33DD-9EDA-B0B7-9B7F93159E38}"/>
              </a:ext>
            </a:extLst>
          </p:cNvPr>
          <p:cNvSpPr/>
          <p:nvPr/>
        </p:nvSpPr>
        <p:spPr>
          <a:xfrm>
            <a:off x="2885258" y="2667189"/>
            <a:ext cx="304800" cy="31264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DC927CB-915A-C3A9-010F-EC2FE4BA3BBE}"/>
              </a:ext>
            </a:extLst>
          </p:cNvPr>
          <p:cNvSpPr/>
          <p:nvPr/>
        </p:nvSpPr>
        <p:spPr>
          <a:xfrm>
            <a:off x="5636751" y="3609365"/>
            <a:ext cx="304800" cy="31264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31E5BB-FCB3-E7D1-7709-7E0DF5C3E9A0}"/>
              </a:ext>
            </a:extLst>
          </p:cNvPr>
          <p:cNvSpPr/>
          <p:nvPr/>
        </p:nvSpPr>
        <p:spPr>
          <a:xfrm>
            <a:off x="3875162" y="2003061"/>
            <a:ext cx="304800" cy="31264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170689-B7C4-BAA7-F4CC-B15F3518881C}"/>
              </a:ext>
            </a:extLst>
          </p:cNvPr>
          <p:cNvSpPr/>
          <p:nvPr/>
        </p:nvSpPr>
        <p:spPr>
          <a:xfrm>
            <a:off x="5247380" y="2003061"/>
            <a:ext cx="304800" cy="31264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CE35A6-9B25-39DB-989D-6048AA585839}"/>
              </a:ext>
            </a:extLst>
          </p:cNvPr>
          <p:cNvCxnSpPr>
            <a:cxnSpLocks/>
          </p:cNvCxnSpPr>
          <p:nvPr/>
        </p:nvCxnSpPr>
        <p:spPr>
          <a:xfrm>
            <a:off x="3037840" y="2979831"/>
            <a:ext cx="27855" cy="15884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5B1A92-B090-E2CB-673F-BBEE2B2AD0E0}"/>
              </a:ext>
            </a:extLst>
          </p:cNvPr>
          <p:cNvCxnSpPr>
            <a:cxnSpLocks/>
          </p:cNvCxnSpPr>
          <p:nvPr/>
        </p:nvCxnSpPr>
        <p:spPr>
          <a:xfrm>
            <a:off x="5430540" y="2345706"/>
            <a:ext cx="0" cy="222818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50">
            <a:extLst>
              <a:ext uri="{FF2B5EF4-FFF2-40B4-BE49-F238E27FC236}">
                <a16:creationId xmlns:a16="http://schemas.microsoft.com/office/drawing/2014/main" id="{E1121987-6BD4-C65F-1CC1-588466CFC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56106"/>
              </p:ext>
            </p:extLst>
          </p:nvPr>
        </p:nvGraphicFramePr>
        <p:xfrm>
          <a:off x="500476" y="4392622"/>
          <a:ext cx="559552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659">
                  <a:extLst>
                    <a:ext uri="{9D8B030D-6E8A-4147-A177-3AD203B41FA5}">
                      <a16:colId xmlns:a16="http://schemas.microsoft.com/office/drawing/2014/main" val="1554933526"/>
                    </a:ext>
                  </a:extLst>
                </a:gridCol>
                <a:gridCol w="728905">
                  <a:extLst>
                    <a:ext uri="{9D8B030D-6E8A-4147-A177-3AD203B41FA5}">
                      <a16:colId xmlns:a16="http://schemas.microsoft.com/office/drawing/2014/main" val="2031340197"/>
                    </a:ext>
                  </a:extLst>
                </a:gridCol>
                <a:gridCol w="975281">
                  <a:extLst>
                    <a:ext uri="{9D8B030D-6E8A-4147-A177-3AD203B41FA5}">
                      <a16:colId xmlns:a16="http://schemas.microsoft.com/office/drawing/2014/main" val="772420635"/>
                    </a:ext>
                  </a:extLst>
                </a:gridCol>
                <a:gridCol w="1394942">
                  <a:extLst>
                    <a:ext uri="{9D8B030D-6E8A-4147-A177-3AD203B41FA5}">
                      <a16:colId xmlns:a16="http://schemas.microsoft.com/office/drawing/2014/main" val="4056722373"/>
                    </a:ext>
                  </a:extLst>
                </a:gridCol>
                <a:gridCol w="1274737">
                  <a:extLst>
                    <a:ext uri="{9D8B030D-6E8A-4147-A177-3AD203B41FA5}">
                      <a16:colId xmlns:a16="http://schemas.microsoft.com/office/drawing/2014/main" val="3237730275"/>
                    </a:ext>
                  </a:extLst>
                </a:gridCol>
              </a:tblGrid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pH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Temp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Voltage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Current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57543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25.2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1.8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43436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24.5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94039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26.3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1.9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178312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5.3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24.8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24369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25.5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1.9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02249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5.1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23.5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50231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551D73-A472-B95D-D8A1-69BCC7D4F172}"/>
              </a:ext>
            </a:extLst>
          </p:cNvPr>
          <p:cNvSpPr/>
          <p:nvPr/>
        </p:nvSpPr>
        <p:spPr>
          <a:xfrm>
            <a:off x="7521661" y="4700027"/>
            <a:ext cx="3495659" cy="20122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4E68BA-22B2-FF45-D502-63A0E05CAE64}"/>
              </a:ext>
            </a:extLst>
          </p:cNvPr>
          <p:cNvSpPr/>
          <p:nvPr/>
        </p:nvSpPr>
        <p:spPr>
          <a:xfrm>
            <a:off x="8939352" y="4784309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9CFA60-7B6A-4B12-BB8F-8E5C46533716}"/>
              </a:ext>
            </a:extLst>
          </p:cNvPr>
          <p:cNvSpPr/>
          <p:nvPr/>
        </p:nvSpPr>
        <p:spPr>
          <a:xfrm>
            <a:off x="8296904" y="5426874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1887F6-7ECA-2F00-7839-92A280805458}"/>
              </a:ext>
            </a:extLst>
          </p:cNvPr>
          <p:cNvSpPr/>
          <p:nvPr/>
        </p:nvSpPr>
        <p:spPr>
          <a:xfrm>
            <a:off x="9592307" y="5426873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F7108-8461-2594-C6C8-DDC8CF4328EE}"/>
              </a:ext>
            </a:extLst>
          </p:cNvPr>
          <p:cNvSpPr/>
          <p:nvPr/>
        </p:nvSpPr>
        <p:spPr>
          <a:xfrm>
            <a:off x="7697494" y="5969644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941A26-75E0-AB3A-4221-F893C9DC6814}"/>
              </a:ext>
            </a:extLst>
          </p:cNvPr>
          <p:cNvSpPr/>
          <p:nvPr/>
        </p:nvSpPr>
        <p:spPr>
          <a:xfrm>
            <a:off x="8747577" y="5969644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B1DAFE-47AE-FF72-3232-62CF02C018B7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719269" y="5149434"/>
            <a:ext cx="642448" cy="27744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2CBC20C-E3BC-9C90-B77A-745D1F66252B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9361717" y="5149434"/>
            <a:ext cx="718270" cy="31337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3E088B5-5AD0-CF11-90C9-03888EA3D75D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 flipH="1">
            <a:off x="8119859" y="5791999"/>
            <a:ext cx="599410" cy="1776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995A6D7-6CC9-C6F9-E42C-AB11551B857E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8719269" y="5791999"/>
            <a:ext cx="450673" cy="1776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66C1DD-51BD-A80D-B6BB-24809AAE7D43}"/>
              </a:ext>
            </a:extLst>
          </p:cNvPr>
          <p:cNvSpPr txBox="1"/>
          <p:nvPr/>
        </p:nvSpPr>
        <p:spPr>
          <a:xfrm>
            <a:off x="8521293" y="4515361"/>
            <a:ext cx="1888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Random</a:t>
            </a:r>
            <a:r>
              <a:rPr lang="ko-KR" altLang="en-US" b="1" dirty="0"/>
              <a:t> </a:t>
            </a:r>
            <a:r>
              <a:rPr lang="en-US" altLang="ko-KR" b="1" dirty="0"/>
              <a:t>Forest</a:t>
            </a:r>
            <a:endParaRPr lang="ko-KR" altLang="en-US" b="1" dirty="0"/>
          </a:p>
        </p:txBody>
      </p:sp>
      <p:graphicFrame>
        <p:nvGraphicFramePr>
          <p:cNvPr id="7185" name="표 50">
            <a:extLst>
              <a:ext uri="{FF2B5EF4-FFF2-40B4-BE49-F238E27FC236}">
                <a16:creationId xmlns:a16="http://schemas.microsoft.com/office/drawing/2014/main" id="{1B638F9A-0FC0-7775-7823-FA91B3899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81134"/>
              </p:ext>
            </p:extLst>
          </p:nvPr>
        </p:nvGraphicFramePr>
        <p:xfrm>
          <a:off x="6900305" y="1321421"/>
          <a:ext cx="176663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16">
                  <a:extLst>
                    <a:ext uri="{9D8B030D-6E8A-4147-A177-3AD203B41FA5}">
                      <a16:colId xmlns:a16="http://schemas.microsoft.com/office/drawing/2014/main" val="2743579591"/>
                    </a:ext>
                  </a:extLst>
                </a:gridCol>
                <a:gridCol w="883316">
                  <a:extLst>
                    <a:ext uri="{9D8B030D-6E8A-4147-A177-3AD203B41FA5}">
                      <a16:colId xmlns:a16="http://schemas.microsoft.com/office/drawing/2014/main" val="1924782114"/>
                    </a:ext>
                  </a:extLst>
                </a:gridCol>
              </a:tblGrid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57543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이상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43436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이상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94039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178312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24369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02249"/>
                  </a:ext>
                </a:extLst>
              </a:tr>
              <a:tr h="32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0903-2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50231"/>
                  </a:ext>
                </a:extLst>
              </a:tr>
            </a:tbl>
          </a:graphicData>
        </a:graphic>
      </p:graphicFrame>
      <p:sp>
        <p:nvSpPr>
          <p:cNvPr id="7194" name="화살표: 오른쪽 7193">
            <a:extLst>
              <a:ext uri="{FF2B5EF4-FFF2-40B4-BE49-F238E27FC236}">
                <a16:creationId xmlns:a16="http://schemas.microsoft.com/office/drawing/2014/main" id="{A06486AF-3FC4-9B90-1880-9D7E3CFA73B2}"/>
              </a:ext>
            </a:extLst>
          </p:cNvPr>
          <p:cNvSpPr/>
          <p:nvPr/>
        </p:nvSpPr>
        <p:spPr>
          <a:xfrm>
            <a:off x="6367729" y="5024423"/>
            <a:ext cx="858027" cy="11347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0" name="화살표: 오른쪽 7199">
            <a:extLst>
              <a:ext uri="{FF2B5EF4-FFF2-40B4-BE49-F238E27FC236}">
                <a16:creationId xmlns:a16="http://schemas.microsoft.com/office/drawing/2014/main" id="{DBFA3045-D54C-2C65-A8D3-AE5DCDB1D788}"/>
              </a:ext>
            </a:extLst>
          </p:cNvPr>
          <p:cNvSpPr/>
          <p:nvPr/>
        </p:nvSpPr>
        <p:spPr>
          <a:xfrm rot="16200000">
            <a:off x="9065674" y="3387917"/>
            <a:ext cx="651883" cy="13754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2" name="TextBox 7201">
            <a:extLst>
              <a:ext uri="{FF2B5EF4-FFF2-40B4-BE49-F238E27FC236}">
                <a16:creationId xmlns:a16="http://schemas.microsoft.com/office/drawing/2014/main" id="{26CB407B-29E1-F72C-E691-74FF9C7BAD44}"/>
              </a:ext>
            </a:extLst>
          </p:cNvPr>
          <p:cNvSpPr txBox="1"/>
          <p:nvPr/>
        </p:nvSpPr>
        <p:spPr>
          <a:xfrm>
            <a:off x="8867947" y="2752724"/>
            <a:ext cx="165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이상이 없음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False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alarm</a:t>
            </a:r>
            <a:endParaRPr lang="ko-KR" altLang="en-US" dirty="0"/>
          </a:p>
        </p:txBody>
      </p:sp>
      <p:sp>
        <p:nvSpPr>
          <p:cNvPr id="7203" name="TextBox 7202">
            <a:extLst>
              <a:ext uri="{FF2B5EF4-FFF2-40B4-BE49-F238E27FC236}">
                <a16:creationId xmlns:a16="http://schemas.microsoft.com/office/drawing/2014/main" id="{10B9C405-5FA5-C558-BC23-EDF41F546E07}"/>
              </a:ext>
            </a:extLst>
          </p:cNvPr>
          <p:cNvSpPr txBox="1"/>
          <p:nvPr/>
        </p:nvSpPr>
        <p:spPr>
          <a:xfrm>
            <a:off x="8855942" y="1864622"/>
            <a:ext cx="220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 개수가 </a:t>
            </a:r>
            <a:r>
              <a:rPr lang="en-US" altLang="ko-KR" dirty="0"/>
              <a:t>1</a:t>
            </a:r>
            <a:r>
              <a:rPr lang="ko-KR" altLang="en-US" dirty="0"/>
              <a:t>개 이상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True alarm</a:t>
            </a:r>
            <a:endParaRPr lang="ko-KR" altLang="en-US" dirty="0"/>
          </a:p>
        </p:txBody>
      </p:sp>
      <p:sp>
        <p:nvSpPr>
          <p:cNvPr id="7205" name="TextBox 7204">
            <a:extLst>
              <a:ext uri="{FF2B5EF4-FFF2-40B4-BE49-F238E27FC236}">
                <a16:creationId xmlns:a16="http://schemas.microsoft.com/office/drawing/2014/main" id="{81D104B0-6CF4-BCAA-EF05-0F38F33B967D}"/>
              </a:ext>
            </a:extLst>
          </p:cNvPr>
          <p:cNvSpPr txBox="1"/>
          <p:nvPr/>
        </p:nvSpPr>
        <p:spPr>
          <a:xfrm>
            <a:off x="11017319" y="1984848"/>
            <a:ext cx="75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불량</a:t>
            </a:r>
            <a:r>
              <a:rPr lang="en-US" altLang="ko-KR" dirty="0">
                <a:solidFill>
                  <a:schemeClr val="accent1"/>
                </a:solidFill>
              </a:rPr>
              <a:t>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206" name="TextBox 7205">
            <a:extLst>
              <a:ext uri="{FF2B5EF4-FFF2-40B4-BE49-F238E27FC236}">
                <a16:creationId xmlns:a16="http://schemas.microsoft.com/office/drawing/2014/main" id="{678C4D04-8D10-AC69-DCA2-36A8B2343712}"/>
              </a:ext>
            </a:extLst>
          </p:cNvPr>
          <p:cNvSpPr txBox="1"/>
          <p:nvPr/>
        </p:nvSpPr>
        <p:spPr>
          <a:xfrm>
            <a:off x="11017320" y="2873470"/>
            <a:ext cx="75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양품</a:t>
            </a:r>
            <a:r>
              <a:rPr lang="en-US" altLang="ko-KR" dirty="0">
                <a:solidFill>
                  <a:schemeClr val="accent2"/>
                </a:solidFill>
              </a:rPr>
              <a:t>!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207" name="TextBox 7206">
            <a:extLst>
              <a:ext uri="{FF2B5EF4-FFF2-40B4-BE49-F238E27FC236}">
                <a16:creationId xmlns:a16="http://schemas.microsoft.com/office/drawing/2014/main" id="{E8340B9B-E3E1-736A-2566-958655C269B5}"/>
              </a:ext>
            </a:extLst>
          </p:cNvPr>
          <p:cNvSpPr txBox="1"/>
          <p:nvPr/>
        </p:nvSpPr>
        <p:spPr>
          <a:xfrm>
            <a:off x="6823478" y="4398005"/>
            <a:ext cx="143530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각 센서에 대한 이상 정상 판단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9066E-D87F-F161-1AE4-2BC3156DC801}"/>
              </a:ext>
            </a:extLst>
          </p:cNvPr>
          <p:cNvSpPr txBox="1"/>
          <p:nvPr/>
        </p:nvSpPr>
        <p:spPr>
          <a:xfrm>
            <a:off x="8940943" y="1285823"/>
            <a:ext cx="2875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sz="1400" dirty="0"/>
              <a:t>이상 개수에 따라 불량 여부 판단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D81F49-AE81-24D9-9EF0-E28899F1C2D9}"/>
              </a:ext>
            </a:extLst>
          </p:cNvPr>
          <p:cNvSpPr/>
          <p:nvPr/>
        </p:nvSpPr>
        <p:spPr>
          <a:xfrm>
            <a:off x="9091752" y="4936709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8C69E7-41E7-7A45-08BF-97B42198B218}"/>
              </a:ext>
            </a:extLst>
          </p:cNvPr>
          <p:cNvSpPr/>
          <p:nvPr/>
        </p:nvSpPr>
        <p:spPr>
          <a:xfrm>
            <a:off x="8449304" y="5579274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097681-7DC8-9F05-A794-0D8F6E17E4DC}"/>
              </a:ext>
            </a:extLst>
          </p:cNvPr>
          <p:cNvSpPr/>
          <p:nvPr/>
        </p:nvSpPr>
        <p:spPr>
          <a:xfrm>
            <a:off x="9744707" y="5579273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95DF93-6BF0-9DF8-A657-DEDD7D1D489E}"/>
              </a:ext>
            </a:extLst>
          </p:cNvPr>
          <p:cNvSpPr/>
          <p:nvPr/>
        </p:nvSpPr>
        <p:spPr>
          <a:xfrm>
            <a:off x="7849894" y="6122044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6B00A-A676-93C5-D8C0-832F65A95FB1}"/>
              </a:ext>
            </a:extLst>
          </p:cNvPr>
          <p:cNvSpPr/>
          <p:nvPr/>
        </p:nvSpPr>
        <p:spPr>
          <a:xfrm>
            <a:off x="8899977" y="6122044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5D62A6-DBAB-68F0-CEFD-C640524CBD7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8871669" y="5301834"/>
            <a:ext cx="642448" cy="27744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CC4DF72-894B-90BD-F45D-DF93FDE09C9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9514117" y="5301834"/>
            <a:ext cx="718270" cy="31337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A6EC0CF-8717-CDF9-640F-9306D8623EA5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8272259" y="5944399"/>
            <a:ext cx="599410" cy="1776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719B229-F4B1-13C2-929A-AB0DF4639EEF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8871669" y="5944399"/>
            <a:ext cx="450673" cy="1776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79EED4-9993-9FBA-3F39-C745E5A7816C}"/>
              </a:ext>
            </a:extLst>
          </p:cNvPr>
          <p:cNvSpPr/>
          <p:nvPr/>
        </p:nvSpPr>
        <p:spPr>
          <a:xfrm>
            <a:off x="9244152" y="5089109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FC08D9-BDA7-CFB9-392A-F1CFFE6E8FC0}"/>
              </a:ext>
            </a:extLst>
          </p:cNvPr>
          <p:cNvSpPr/>
          <p:nvPr/>
        </p:nvSpPr>
        <p:spPr>
          <a:xfrm>
            <a:off x="8601704" y="5731674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80ECDD-8371-BEA3-5C2B-9FB0CCB506E0}"/>
              </a:ext>
            </a:extLst>
          </p:cNvPr>
          <p:cNvSpPr/>
          <p:nvPr/>
        </p:nvSpPr>
        <p:spPr>
          <a:xfrm>
            <a:off x="9897107" y="5731673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77FED0-6A75-C036-7872-A49790FCC15C}"/>
              </a:ext>
            </a:extLst>
          </p:cNvPr>
          <p:cNvSpPr/>
          <p:nvPr/>
        </p:nvSpPr>
        <p:spPr>
          <a:xfrm>
            <a:off x="8002294" y="6274444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C3B13A-CAA4-4077-BE7F-C3973D67F52D}"/>
              </a:ext>
            </a:extLst>
          </p:cNvPr>
          <p:cNvSpPr/>
          <p:nvPr/>
        </p:nvSpPr>
        <p:spPr>
          <a:xfrm>
            <a:off x="9052377" y="6274444"/>
            <a:ext cx="844730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944F948-BEE0-310E-157B-84995A02D2C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9024069" y="5454234"/>
            <a:ext cx="642448" cy="27744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9174C70-4E53-7E50-ED99-D975267A92C0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9666517" y="5454234"/>
            <a:ext cx="718270" cy="31337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6E6CB4-2B71-0286-23A8-3289B0C79347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8424659" y="6096799"/>
            <a:ext cx="599410" cy="1776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3D89BD-8CF9-4BB5-4987-646228746851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9024069" y="6096799"/>
            <a:ext cx="450673" cy="1776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3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961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22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FBEB5-BD5B-9A5F-A50D-54A635972BB3}"/>
              </a:ext>
            </a:extLst>
          </p:cNvPr>
          <p:cNvSpPr txBox="1"/>
          <p:nvPr/>
        </p:nvSpPr>
        <p:spPr>
          <a:xfrm>
            <a:off x="258236" y="30906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  <a:cs typeface="KoPubWorld돋움체 Light" panose="00000300000000000000" pitchFamily="2" charset="-127"/>
              </a:rPr>
              <a:t>관리도 기법을 이용한 </a:t>
            </a:r>
            <a:r>
              <a:rPr lang="ko-KR" altLang="en-US" sz="2800" b="1" dirty="0" err="1">
                <a:latin typeface="+mn-ea"/>
                <a:cs typeface="KoPubWorld돋움체 Light" panose="00000300000000000000" pitchFamily="2" charset="-127"/>
              </a:rPr>
              <a:t>랜덤포레스트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6" name="표 15">
            <a:extLst>
              <a:ext uri="{FF2B5EF4-FFF2-40B4-BE49-F238E27FC236}">
                <a16:creationId xmlns:a16="http://schemas.microsoft.com/office/drawing/2014/main" id="{C91AC8DA-7C8D-2580-6549-F655619E9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89556"/>
              </p:ext>
            </p:extLst>
          </p:nvPr>
        </p:nvGraphicFramePr>
        <p:xfrm>
          <a:off x="7945754" y="1057767"/>
          <a:ext cx="3856815" cy="10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605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36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graphicFrame>
        <p:nvGraphicFramePr>
          <p:cNvPr id="27" name="표 15">
            <a:extLst>
              <a:ext uri="{FF2B5EF4-FFF2-40B4-BE49-F238E27FC236}">
                <a16:creationId xmlns:a16="http://schemas.microsoft.com/office/drawing/2014/main" id="{145B453E-A8B2-D6EC-37EC-EC4357059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38807"/>
              </p:ext>
            </p:extLst>
          </p:nvPr>
        </p:nvGraphicFramePr>
        <p:xfrm>
          <a:off x="7945754" y="2218020"/>
          <a:ext cx="3856815" cy="10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605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36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graphicFrame>
        <p:nvGraphicFramePr>
          <p:cNvPr id="28" name="표 15">
            <a:extLst>
              <a:ext uri="{FF2B5EF4-FFF2-40B4-BE49-F238E27FC236}">
                <a16:creationId xmlns:a16="http://schemas.microsoft.com/office/drawing/2014/main" id="{83A5F64B-F537-A59C-FDCD-A4611391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10858"/>
              </p:ext>
            </p:extLst>
          </p:nvPr>
        </p:nvGraphicFramePr>
        <p:xfrm>
          <a:off x="7945754" y="3378273"/>
          <a:ext cx="3856815" cy="10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605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36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226C848-9FDF-8C8C-9A95-D376E06B61DC}"/>
              </a:ext>
            </a:extLst>
          </p:cNvPr>
          <p:cNvSpPr txBox="1"/>
          <p:nvPr/>
        </p:nvSpPr>
        <p:spPr>
          <a:xfrm>
            <a:off x="2774840" y="4391029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센서 데이터 별 </a:t>
            </a:r>
            <a:r>
              <a:rPr lang="en-US" altLang="ko-KR" sz="1200" dirty="0"/>
              <a:t>Random Forest </a:t>
            </a:r>
            <a:r>
              <a:rPr lang="ko-KR" altLang="en-US" sz="1200" dirty="0"/>
              <a:t>값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745AD8-0748-9274-F006-5C632291A499}"/>
              </a:ext>
            </a:extLst>
          </p:cNvPr>
          <p:cNvSpPr txBox="1"/>
          <p:nvPr/>
        </p:nvSpPr>
        <p:spPr>
          <a:xfrm>
            <a:off x="9081074" y="4435552"/>
            <a:ext cx="158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 </a:t>
            </a:r>
            <a:r>
              <a:rPr lang="en-US" altLang="ko-KR" sz="1200" dirty="0"/>
              <a:t>confusion matrix &gt;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9AC446E-A071-58EB-7984-B6540E6D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77" y="849832"/>
            <a:ext cx="7057630" cy="35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EA382F-D979-A728-E6A0-C3464A8119E4}"/>
              </a:ext>
            </a:extLst>
          </p:cNvPr>
          <p:cNvSpPr/>
          <p:nvPr/>
        </p:nvSpPr>
        <p:spPr>
          <a:xfrm>
            <a:off x="969818" y="1376218"/>
            <a:ext cx="332509" cy="25861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F3B0EB-A895-39FF-F015-A9B602658FE7}"/>
              </a:ext>
            </a:extLst>
          </p:cNvPr>
          <p:cNvSpPr/>
          <p:nvPr/>
        </p:nvSpPr>
        <p:spPr>
          <a:xfrm>
            <a:off x="6511636" y="942108"/>
            <a:ext cx="332509" cy="315883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256A03-AFFB-5E3D-4F52-2F616259ABAC}"/>
              </a:ext>
            </a:extLst>
          </p:cNvPr>
          <p:cNvSpPr/>
          <p:nvPr/>
        </p:nvSpPr>
        <p:spPr>
          <a:xfrm>
            <a:off x="3574472" y="961735"/>
            <a:ext cx="332509" cy="857873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43B58-307A-5732-2AFD-545C54E0A7FF}"/>
              </a:ext>
            </a:extLst>
          </p:cNvPr>
          <p:cNvSpPr txBox="1"/>
          <p:nvPr/>
        </p:nvSpPr>
        <p:spPr>
          <a:xfrm>
            <a:off x="460770" y="4607066"/>
            <a:ext cx="1135609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학습 데이터는 전체 센서 데이터를 이용하였으며 테스트 데이터로는 관리한계선을 벗어난 데이터를 사용하였음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제안 방법론에 맞게 하나의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제외하고는 모든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에서 이상을 감지할 수 있었음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실제 불량이 일어난 이유가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threshold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이하에 있는 센서 데이터 때문일수도 있다고 생각함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826A7-7920-97D0-5DEA-AF3C9D142ABF}"/>
              </a:ext>
            </a:extLst>
          </p:cNvPr>
          <p:cNvSpPr txBox="1"/>
          <p:nvPr/>
        </p:nvSpPr>
        <p:spPr>
          <a:xfrm>
            <a:off x="7871863" y="779844"/>
            <a:ext cx="157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Training ratio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00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4B952C10-F251-95C0-7100-C68ED6EF3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0" y="1076309"/>
            <a:ext cx="5530488" cy="280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961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23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FBEB5-BD5B-9A5F-A50D-54A635972BB3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  <a:cs typeface="KoPubWorld돋움체 Light" panose="00000300000000000000" pitchFamily="2" charset="-127"/>
              </a:rPr>
              <a:t>관리도 기법을 이용한 </a:t>
            </a:r>
            <a:r>
              <a:rPr lang="ko-KR" altLang="en-US" sz="2800" b="1" dirty="0" err="1">
                <a:latin typeface="+mn-ea"/>
                <a:cs typeface="KoPubWorld돋움체 Light" panose="00000300000000000000" pitchFamily="2" charset="-127"/>
              </a:rPr>
              <a:t>랜덤포레스트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77B79E-5714-864A-F807-62B2231D9F0F}"/>
              </a:ext>
            </a:extLst>
          </p:cNvPr>
          <p:cNvGrpSpPr/>
          <p:nvPr/>
        </p:nvGrpSpPr>
        <p:grpSpPr>
          <a:xfrm>
            <a:off x="6163526" y="1049929"/>
            <a:ext cx="5478316" cy="2886138"/>
            <a:chOff x="5475431" y="880486"/>
            <a:chExt cx="6257652" cy="28591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4679E71-4887-8D5C-EA4B-9889BF04D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5431" y="880486"/>
              <a:ext cx="6257652" cy="285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CA4EF5D-7DF7-F82A-E382-C40886281AE4}"/>
                </a:ext>
              </a:extLst>
            </p:cNvPr>
            <p:cNvSpPr/>
            <p:nvPr/>
          </p:nvSpPr>
          <p:spPr>
            <a:xfrm>
              <a:off x="9339067" y="1866497"/>
              <a:ext cx="219466" cy="207087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0F8C773-C2C4-0047-78D8-D9A516FB82BD}"/>
                </a:ext>
              </a:extLst>
            </p:cNvPr>
            <p:cNvSpPr/>
            <p:nvPr/>
          </p:nvSpPr>
          <p:spPr>
            <a:xfrm>
              <a:off x="6251286" y="2401416"/>
              <a:ext cx="219466" cy="207087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C28FD7-2ABB-7174-B0C8-75E7FD2EAF3F}"/>
                </a:ext>
              </a:extLst>
            </p:cNvPr>
            <p:cNvSpPr/>
            <p:nvPr/>
          </p:nvSpPr>
          <p:spPr>
            <a:xfrm>
              <a:off x="5840062" y="2693709"/>
              <a:ext cx="219466" cy="207087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75198A2-03DF-684A-2A9D-901FF1CC8821}"/>
                </a:ext>
              </a:extLst>
            </p:cNvPr>
            <p:cNvSpPr/>
            <p:nvPr/>
          </p:nvSpPr>
          <p:spPr>
            <a:xfrm>
              <a:off x="10924886" y="3308697"/>
              <a:ext cx="219466" cy="20708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D39B884A-804F-08CB-D03A-3A7C3C27B116}"/>
              </a:ext>
            </a:extLst>
          </p:cNvPr>
          <p:cNvSpPr/>
          <p:nvPr/>
        </p:nvSpPr>
        <p:spPr>
          <a:xfrm>
            <a:off x="2669865" y="2585242"/>
            <a:ext cx="208292" cy="22779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9C6B649-21C1-F627-1B5C-AAF2D9C8D616}"/>
              </a:ext>
            </a:extLst>
          </p:cNvPr>
          <p:cNvSpPr/>
          <p:nvPr/>
        </p:nvSpPr>
        <p:spPr>
          <a:xfrm>
            <a:off x="644946" y="2585242"/>
            <a:ext cx="208292" cy="22779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38C8031-DB80-43AE-3E50-2B136528432A}"/>
              </a:ext>
            </a:extLst>
          </p:cNvPr>
          <p:cNvSpPr/>
          <p:nvPr/>
        </p:nvSpPr>
        <p:spPr>
          <a:xfrm>
            <a:off x="5514999" y="3498964"/>
            <a:ext cx="208292" cy="22779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407E58-8115-3A52-9FEB-270FF540C218}"/>
              </a:ext>
            </a:extLst>
          </p:cNvPr>
          <p:cNvSpPr/>
          <p:nvPr/>
        </p:nvSpPr>
        <p:spPr>
          <a:xfrm>
            <a:off x="302196" y="908415"/>
            <a:ext cx="5648593" cy="313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C6940B-6C7D-40BE-BBB7-BB73637FDA8E}"/>
              </a:ext>
            </a:extLst>
          </p:cNvPr>
          <p:cNvSpPr/>
          <p:nvPr/>
        </p:nvSpPr>
        <p:spPr>
          <a:xfrm>
            <a:off x="6095999" y="908414"/>
            <a:ext cx="5680965" cy="3137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B751C-6B5D-62C6-8FB6-3CCF4095FCA3}"/>
              </a:ext>
            </a:extLst>
          </p:cNvPr>
          <p:cNvSpPr txBox="1"/>
          <p:nvPr/>
        </p:nvSpPr>
        <p:spPr>
          <a:xfrm>
            <a:off x="1669178" y="4140110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정상 </a:t>
            </a:r>
            <a:r>
              <a:rPr lang="en-US" altLang="ko-KR" sz="1200" dirty="0"/>
              <a:t>Lot</a:t>
            </a:r>
            <a:r>
              <a:rPr lang="ko-KR" altLang="en-US" sz="1200" dirty="0"/>
              <a:t>의 센서 데이터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BA304-C163-049D-A17C-F475CBC595CB}"/>
              </a:ext>
            </a:extLst>
          </p:cNvPr>
          <p:cNvSpPr txBox="1"/>
          <p:nvPr/>
        </p:nvSpPr>
        <p:spPr>
          <a:xfrm>
            <a:off x="7473643" y="4140110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이상 </a:t>
            </a:r>
            <a:r>
              <a:rPr lang="en-US" altLang="ko-KR" sz="1200" dirty="0"/>
              <a:t>Lot</a:t>
            </a:r>
            <a:r>
              <a:rPr lang="ko-KR" altLang="en-US" sz="1200" dirty="0"/>
              <a:t>의 센서 데이터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DD2CCE-0DA9-D3E8-F9F7-B3C7B9C4F521}"/>
              </a:ext>
            </a:extLst>
          </p:cNvPr>
          <p:cNvSpPr txBox="1"/>
          <p:nvPr/>
        </p:nvSpPr>
        <p:spPr>
          <a:xfrm>
            <a:off x="460770" y="4639020"/>
            <a:ext cx="1135609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왼쪽은 양품인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센서데이터를 나열한 것으로 다음과 같이 관리한계선을 넘는 센서가 발생할 경우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Random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Forest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알고리즘을 이용하여 이상인지 정상인지 판단함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정상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모든 관리한계선을 넘는 데이터가 정상이라고 판단되었으면 정상으로 처리하고 이상이라고 판단한 경우가 한 번이라도 존재할 경우 이상으로 판단함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관리한계선을 넘은 경우 중 하나의 요인으로 인해 불량이 발생한 것일수도 있기 때문임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DEE7305-9E78-EA23-B548-A1D8DA0FB7CE}"/>
              </a:ext>
            </a:extLst>
          </p:cNvPr>
          <p:cNvSpPr/>
          <p:nvPr/>
        </p:nvSpPr>
        <p:spPr>
          <a:xfrm>
            <a:off x="5382360" y="4444992"/>
            <a:ext cx="208292" cy="2277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6CAB2B-8549-A263-7A70-105F20084CBD}"/>
              </a:ext>
            </a:extLst>
          </p:cNvPr>
          <p:cNvSpPr/>
          <p:nvPr/>
        </p:nvSpPr>
        <p:spPr>
          <a:xfrm>
            <a:off x="5390440" y="4127221"/>
            <a:ext cx="192133" cy="20904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92CC2D-0BD2-FB69-DD08-BB38A5CA795F}"/>
              </a:ext>
            </a:extLst>
          </p:cNvPr>
          <p:cNvSpPr txBox="1"/>
          <p:nvPr/>
        </p:nvSpPr>
        <p:spPr>
          <a:xfrm>
            <a:off x="5619145" y="4100736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정상이라고 판단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94D81A-EBA0-1DEF-7A2C-791FE76D0CFB}"/>
              </a:ext>
            </a:extLst>
          </p:cNvPr>
          <p:cNvSpPr txBox="1"/>
          <p:nvPr/>
        </p:nvSpPr>
        <p:spPr>
          <a:xfrm>
            <a:off x="5619145" y="4433944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이상이라고 판단</a:t>
            </a:r>
          </a:p>
        </p:txBody>
      </p:sp>
    </p:spTree>
    <p:extLst>
      <p:ext uri="{BB962C8B-B14F-4D97-AF65-F5344CB8AC3E}">
        <p14:creationId xmlns:p14="http://schemas.microsoft.com/office/powerpoint/2010/main" val="355451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961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24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FBEB5-BD5B-9A5F-A50D-54A635972BB3}"/>
              </a:ext>
            </a:extLst>
          </p:cNvPr>
          <p:cNvSpPr txBox="1"/>
          <p:nvPr/>
        </p:nvSpPr>
        <p:spPr>
          <a:xfrm>
            <a:off x="258236" y="274093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  <a:cs typeface="KoPubWorld돋움체 Light" panose="00000300000000000000" pitchFamily="2" charset="-127"/>
              </a:rPr>
              <a:t>관리도 기법을 이용한 </a:t>
            </a:r>
            <a:r>
              <a:rPr lang="ko-KR" altLang="en-US" sz="2800" b="1" dirty="0" err="1">
                <a:latin typeface="+mn-ea"/>
                <a:cs typeface="KoPubWorld돋움체 Light" panose="00000300000000000000" pitchFamily="2" charset="-127"/>
              </a:rPr>
              <a:t>랜덤포레스트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3" name="표 15">
            <a:extLst>
              <a:ext uri="{FF2B5EF4-FFF2-40B4-BE49-F238E27FC236}">
                <a16:creationId xmlns:a16="http://schemas.microsoft.com/office/drawing/2014/main" id="{92D49515-4894-5962-5FD4-2EF837E8D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74141"/>
              </p:ext>
            </p:extLst>
          </p:nvPr>
        </p:nvGraphicFramePr>
        <p:xfrm>
          <a:off x="7723083" y="999034"/>
          <a:ext cx="3856815" cy="10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605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36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4059160-827F-80B6-4898-4B4899B4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49306"/>
              </p:ext>
            </p:extLst>
          </p:nvPr>
        </p:nvGraphicFramePr>
        <p:xfrm>
          <a:off x="7723083" y="2159287"/>
          <a:ext cx="3856815" cy="10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605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36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260E27D2-939B-337C-F346-0EB5A380F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19623"/>
              </p:ext>
            </p:extLst>
          </p:nvPr>
        </p:nvGraphicFramePr>
        <p:xfrm>
          <a:off x="7723083" y="3319540"/>
          <a:ext cx="3856815" cy="10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605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36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D5C78F-E840-BDCF-E1D2-A99E053F3B42}"/>
              </a:ext>
            </a:extLst>
          </p:cNvPr>
          <p:cNvSpPr/>
          <p:nvPr/>
        </p:nvSpPr>
        <p:spPr>
          <a:xfrm>
            <a:off x="375140" y="908414"/>
            <a:ext cx="5379115" cy="3626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78B52B-CE4D-842C-C654-0480B758C849}"/>
              </a:ext>
            </a:extLst>
          </p:cNvPr>
          <p:cNvSpPr/>
          <p:nvPr/>
        </p:nvSpPr>
        <p:spPr>
          <a:xfrm>
            <a:off x="6314122" y="908414"/>
            <a:ext cx="5379115" cy="3626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26C848-9FDF-8C8C-9A95-D376E06B61DC}"/>
              </a:ext>
            </a:extLst>
          </p:cNvPr>
          <p:cNvSpPr txBox="1"/>
          <p:nvPr/>
        </p:nvSpPr>
        <p:spPr>
          <a:xfrm>
            <a:off x="1364378" y="4625675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 err="1"/>
              <a:t>랜덤포레스트를</a:t>
            </a:r>
            <a:r>
              <a:rPr lang="ko-KR" altLang="en-US" sz="1200" dirty="0"/>
              <a:t> 사용했을 때 </a:t>
            </a:r>
            <a:r>
              <a:rPr lang="en-US" altLang="ko-KR" sz="1200" dirty="0"/>
              <a:t>confusion matrix &gt;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745AD8-0748-9274-F006-5C632291A499}"/>
              </a:ext>
            </a:extLst>
          </p:cNvPr>
          <p:cNvSpPr txBox="1"/>
          <p:nvPr/>
        </p:nvSpPr>
        <p:spPr>
          <a:xfrm>
            <a:off x="7945754" y="4625675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Lot</a:t>
            </a:r>
            <a:r>
              <a:rPr lang="ko-KR" altLang="en-US" sz="1200" dirty="0"/>
              <a:t> 단위 적용 시 </a:t>
            </a:r>
            <a:r>
              <a:rPr lang="en-US" altLang="ko-KR" sz="1200" dirty="0"/>
              <a:t>confusion matrix &gt;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A47E4-7AB1-F55F-B37B-58F5ADEF330D}"/>
              </a:ext>
            </a:extLst>
          </p:cNvPr>
          <p:cNvSpPr txBox="1"/>
          <p:nvPr/>
        </p:nvSpPr>
        <p:spPr>
          <a:xfrm>
            <a:off x="6460637" y="999034"/>
            <a:ext cx="140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Training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ratio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1A7D65-2E61-6778-9242-2A14016CB011}"/>
              </a:ext>
            </a:extLst>
          </p:cNvPr>
          <p:cNvSpPr txBox="1"/>
          <p:nvPr/>
        </p:nvSpPr>
        <p:spPr>
          <a:xfrm>
            <a:off x="483158" y="999034"/>
            <a:ext cx="140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Training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ratio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0C864A-46E8-0992-7EE6-74F2F3AEA675}"/>
              </a:ext>
            </a:extLst>
          </p:cNvPr>
          <p:cNvSpPr txBox="1"/>
          <p:nvPr/>
        </p:nvSpPr>
        <p:spPr>
          <a:xfrm>
            <a:off x="460770" y="4949821"/>
            <a:ext cx="1135609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왼쪽은 의사결정나무 만을 사용했을 때 관리한계치를 넘은 센서데이터에 대한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confusion matrix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이며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오른쪽은 앞서 설명한 방법론을 거친 후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단위로 적용했을 시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confusion matrix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학습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데이터 안에 테스트 데이터가 들어있는 구조이기 때문에 과적합의 우려가 있다고 판단함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따라서 학습데이터를 전체 데이터의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30%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만 사용하여서도 성능을 검증해봤으나 충분히 좋은 성능을 내었음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graphicFrame>
        <p:nvGraphicFramePr>
          <p:cNvPr id="36" name="표 15">
            <a:extLst>
              <a:ext uri="{FF2B5EF4-FFF2-40B4-BE49-F238E27FC236}">
                <a16:creationId xmlns:a16="http://schemas.microsoft.com/office/drawing/2014/main" id="{74115B01-E720-DF63-7FF9-2FA13F062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55149"/>
              </p:ext>
            </p:extLst>
          </p:nvPr>
        </p:nvGraphicFramePr>
        <p:xfrm>
          <a:off x="1752826" y="1039665"/>
          <a:ext cx="3856815" cy="10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605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36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graphicFrame>
        <p:nvGraphicFramePr>
          <p:cNvPr id="37" name="표 15">
            <a:extLst>
              <a:ext uri="{FF2B5EF4-FFF2-40B4-BE49-F238E27FC236}">
                <a16:creationId xmlns:a16="http://schemas.microsoft.com/office/drawing/2014/main" id="{FD92CC27-11F9-5F1D-B642-390A29FF1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50299"/>
              </p:ext>
            </p:extLst>
          </p:nvPr>
        </p:nvGraphicFramePr>
        <p:xfrm>
          <a:off x="1752826" y="2199918"/>
          <a:ext cx="3856815" cy="10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605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36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graphicFrame>
        <p:nvGraphicFramePr>
          <p:cNvPr id="38" name="표 15">
            <a:extLst>
              <a:ext uri="{FF2B5EF4-FFF2-40B4-BE49-F238E27FC236}">
                <a16:creationId xmlns:a16="http://schemas.microsoft.com/office/drawing/2014/main" id="{89EAC05C-BB81-1349-9C80-4D0886DD4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75710"/>
              </p:ext>
            </p:extLst>
          </p:nvPr>
        </p:nvGraphicFramePr>
        <p:xfrm>
          <a:off x="1752826" y="3360171"/>
          <a:ext cx="3856815" cy="10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605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36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Predicted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33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Actual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20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실험 결과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25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75140" y="1181141"/>
            <a:ext cx="3522605" cy="2088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E95D6-3F8F-9E7C-287E-5B3D6C3F0D39}"/>
              </a:ext>
            </a:extLst>
          </p:cNvPr>
          <p:cNvSpPr txBox="1"/>
          <p:nvPr/>
        </p:nvSpPr>
        <p:spPr>
          <a:xfrm>
            <a:off x="460770" y="3830058"/>
            <a:ext cx="11537266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전체 데이터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이용하여 의사결정 나무를 사용했을 때는 모델의 성능도 좋지 못했고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센서 데이터만 사용했기 때문에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불량여부를 판단할 수 없었음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별 </a:t>
            </a:r>
            <a:r>
              <a:rPr lang="ko-KR" altLang="en-US" dirty="0" err="1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통계값을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 이용하여 로지스틱 리그레이션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을 사용한 경우는 단순하게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단위로 데이터 분석이 가능하다는 장점이 있었지만 데이터가 축소되면서 모델의 성능이 매우 좋지는 못했다는 단점이 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관리도 기법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을 이용하여 관리한계선을 넘어선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이상 여부를 파악하는 방법은 번거롭지만 모든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불량을 파악 가능했으나 과적합의 우려가 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54D55-11CC-336F-F751-14AD30D85C6A}"/>
              </a:ext>
            </a:extLst>
          </p:cNvPr>
          <p:cNvSpPr txBox="1"/>
          <p:nvPr/>
        </p:nvSpPr>
        <p:spPr>
          <a:xfrm>
            <a:off x="1340398" y="3395869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의사결정 나무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32535-EB27-5E08-FB6B-0BE22F7B2C2F}"/>
              </a:ext>
            </a:extLst>
          </p:cNvPr>
          <p:cNvSpPr txBox="1"/>
          <p:nvPr/>
        </p:nvSpPr>
        <p:spPr>
          <a:xfrm>
            <a:off x="5153226" y="3389641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Lot</a:t>
            </a:r>
            <a:r>
              <a:rPr lang="ko-KR" altLang="en-US" sz="1200" dirty="0"/>
              <a:t>별 </a:t>
            </a:r>
            <a:r>
              <a:rPr lang="ko-KR" altLang="en-US" sz="1200" dirty="0" err="1"/>
              <a:t>통계값</a:t>
            </a:r>
            <a:r>
              <a:rPr lang="ko-KR" altLang="en-US" sz="1200" dirty="0"/>
              <a:t> 및 로지스틱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01E5C-9C75-790E-28E1-3DCAC6E665ED}"/>
              </a:ext>
            </a:extLst>
          </p:cNvPr>
          <p:cNvSpPr txBox="1"/>
          <p:nvPr/>
        </p:nvSpPr>
        <p:spPr>
          <a:xfrm>
            <a:off x="9180962" y="3449829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관리도 기법 및 </a:t>
            </a:r>
            <a:r>
              <a:rPr lang="ko-KR" altLang="en-US" sz="1200" dirty="0" err="1"/>
              <a:t>랜덤포레스트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C3AA3794-1304-FB63-4180-33A9250A6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30969"/>
              </p:ext>
            </p:extLst>
          </p:nvPr>
        </p:nvGraphicFramePr>
        <p:xfrm>
          <a:off x="437628" y="1503680"/>
          <a:ext cx="3414644" cy="14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43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14628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63073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468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Predicted 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Predicted 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468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Actual 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172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468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Actual 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220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9618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5C03C376-D8A6-A24A-7464-43A6EED4C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09319"/>
              </p:ext>
            </p:extLst>
          </p:nvPr>
        </p:nvGraphicFramePr>
        <p:xfrm>
          <a:off x="8267283" y="1503680"/>
          <a:ext cx="3414644" cy="14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43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14628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63073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468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Predicted 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Predicted 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468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Actual 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468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Actual 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453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graphicFrame>
        <p:nvGraphicFramePr>
          <p:cNvPr id="18" name="표 15">
            <a:extLst>
              <a:ext uri="{FF2B5EF4-FFF2-40B4-BE49-F238E27FC236}">
                <a16:creationId xmlns:a16="http://schemas.microsoft.com/office/drawing/2014/main" id="{8C3C76FE-48D4-543F-79B3-558027C5B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32027"/>
              </p:ext>
            </p:extLst>
          </p:nvPr>
        </p:nvGraphicFramePr>
        <p:xfrm>
          <a:off x="4248026" y="1503680"/>
          <a:ext cx="3414644" cy="14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43">
                  <a:extLst>
                    <a:ext uri="{9D8B030D-6E8A-4147-A177-3AD203B41FA5}">
                      <a16:colId xmlns:a16="http://schemas.microsoft.com/office/drawing/2014/main" val="2849120046"/>
                    </a:ext>
                  </a:extLst>
                </a:gridCol>
                <a:gridCol w="1214628">
                  <a:extLst>
                    <a:ext uri="{9D8B030D-6E8A-4147-A177-3AD203B41FA5}">
                      <a16:colId xmlns:a16="http://schemas.microsoft.com/office/drawing/2014/main" val="2699919947"/>
                    </a:ext>
                  </a:extLst>
                </a:gridCol>
                <a:gridCol w="1263073">
                  <a:extLst>
                    <a:ext uri="{9D8B030D-6E8A-4147-A177-3AD203B41FA5}">
                      <a16:colId xmlns:a16="http://schemas.microsoft.com/office/drawing/2014/main" val="2326548751"/>
                    </a:ext>
                  </a:extLst>
                </a:gridCol>
              </a:tblGrid>
              <a:tr h="468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0.3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Predicted 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Predicted 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6203"/>
                  </a:ext>
                </a:extLst>
              </a:tr>
              <a:tr h="468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Actual 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540"/>
                  </a:ext>
                </a:extLst>
              </a:tr>
              <a:tr h="468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Actual 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206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9882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534F16-A359-DF52-58C3-451845F3E87D}"/>
              </a:ext>
            </a:extLst>
          </p:cNvPr>
          <p:cNvSpPr/>
          <p:nvPr/>
        </p:nvSpPr>
        <p:spPr>
          <a:xfrm>
            <a:off x="4194046" y="1181141"/>
            <a:ext cx="3522605" cy="2088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F54088-12AF-56F8-9CFF-BB606D877544}"/>
              </a:ext>
            </a:extLst>
          </p:cNvPr>
          <p:cNvSpPr/>
          <p:nvPr/>
        </p:nvSpPr>
        <p:spPr>
          <a:xfrm>
            <a:off x="8205656" y="1181141"/>
            <a:ext cx="3522605" cy="2088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35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 및 한계점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26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20203D-C67F-0ED4-4720-97222B7B9EAA}"/>
              </a:ext>
            </a:extLst>
          </p:cNvPr>
          <p:cNvSpPr txBox="1"/>
          <p:nvPr/>
        </p:nvSpPr>
        <p:spPr>
          <a:xfrm>
            <a:off x="258236" y="1139284"/>
            <a:ext cx="1104929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이번 연구를 통하여 </a:t>
            </a:r>
            <a:r>
              <a:rPr lang="ko-KR" altLang="en-US" dirty="0" err="1">
                <a:latin typeface="+mn-ea"/>
                <a:cs typeface="KoPubWorld돋움체 Light" panose="00000300000000000000" pitchFamily="2" charset="-127"/>
              </a:rPr>
              <a:t>도금욕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공정의 품질을 예측하기 위한 두가지 방법론을 개발하였음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하나는 </a:t>
            </a:r>
            <a:r>
              <a:rPr lang="ko-KR" altLang="en-US" dirty="0" err="1">
                <a:latin typeface="+mn-ea"/>
                <a:cs typeface="KoPubWorld돋움체 Light" panose="00000300000000000000" pitchFamily="2" charset="-127"/>
              </a:rPr>
              <a:t>통계값을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이용해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단위로 품질의 불량 유무를 파악하는 방법이었고 다른 하나는 관리도를 이용하여 관리한계선을 넘은 센서 데이터의 이상 유무를 이용해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의 불량을 파악하는 방법이었음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두 방법론 모두 좋은 성능을 보였으나 더 많은 데이터에서 추가적으로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Test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하는 과정을 진행해야 할 것으로 보임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또한 사용한 모델들의 파라미터의 최적화를 진행할 필요가 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141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4812878" y="3075057"/>
            <a:ext cx="256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000" b="1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000" b="1" dirty="0">
              <a:solidFill>
                <a:schemeClr val="accent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27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5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BF935E5-71A9-BF07-B3C6-5D3459392874}"/>
              </a:ext>
            </a:extLst>
          </p:cNvPr>
          <p:cNvSpPr/>
          <p:nvPr/>
        </p:nvSpPr>
        <p:spPr>
          <a:xfrm>
            <a:off x="9658613" y="3104138"/>
            <a:ext cx="2459495" cy="6686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DFD4DEC9-10E7-C611-B6C3-8D41ADE96B19}"/>
              </a:ext>
            </a:extLst>
          </p:cNvPr>
          <p:cNvSpPr/>
          <p:nvPr/>
        </p:nvSpPr>
        <p:spPr>
          <a:xfrm rot="5400000">
            <a:off x="5232071" y="-928833"/>
            <a:ext cx="1727861" cy="6650186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C675F-7E74-7277-72C2-57F8C77D3694}"/>
              </a:ext>
            </a:extLst>
          </p:cNvPr>
          <p:cNvSpPr txBox="1"/>
          <p:nvPr/>
        </p:nvSpPr>
        <p:spPr>
          <a:xfrm>
            <a:off x="0" y="3994652"/>
            <a:ext cx="12192000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cs typeface="KoPubWorld돋움체 Light" panose="00000300000000000000" pitchFamily="2" charset="-127"/>
              </a:rPr>
              <a:t>도금욕이란</a:t>
            </a:r>
            <a:r>
              <a:rPr lang="ko-KR" altLang="en-US" dirty="0">
                <a:cs typeface="KoPubWorld돋움체 Light" panose="00000300000000000000" pitchFamily="2" charset="-127"/>
              </a:rPr>
              <a:t> 도금액이 </a:t>
            </a:r>
            <a:r>
              <a:rPr lang="ko-KR" altLang="en-US" dirty="0" err="1">
                <a:cs typeface="KoPubWorld돋움체 Light" panose="00000300000000000000" pitchFamily="2" charset="-127"/>
              </a:rPr>
              <a:t>도금조</a:t>
            </a:r>
            <a:r>
              <a:rPr lang="ko-KR" altLang="en-US" dirty="0">
                <a:cs typeface="KoPubWorld돋움체 Light" panose="00000300000000000000" pitchFamily="2" charset="-127"/>
              </a:rPr>
              <a:t> 내에 들어있는 상태의 경우를 의미하는 것으로</a:t>
            </a:r>
            <a:r>
              <a:rPr lang="en-US" altLang="ko-KR" dirty="0"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cs typeface="KoPubWorld돋움체 Light" panose="00000300000000000000" pitchFamily="2" charset="-127"/>
              </a:rPr>
              <a:t>도금욕을 이용해 실제 도금이 진행되는 작업을 </a:t>
            </a:r>
            <a:r>
              <a:rPr lang="ko-KR" altLang="en-US" dirty="0" err="1">
                <a:cs typeface="KoPubWorld돋움체 Light" panose="00000300000000000000" pitchFamily="2" charset="-127"/>
              </a:rPr>
              <a:t>도금욕</a:t>
            </a:r>
            <a:r>
              <a:rPr lang="ko-KR" altLang="en-US" dirty="0">
                <a:cs typeface="KoPubWorld돋움체 Light" panose="00000300000000000000" pitchFamily="2" charset="-127"/>
              </a:rPr>
              <a:t> 공정</a:t>
            </a:r>
            <a:r>
              <a:rPr lang="en-US" altLang="ko-KR" dirty="0"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cs typeface="KoPubWorld돋움체 Light" panose="00000300000000000000" pitchFamily="2" charset="-127"/>
              </a:rPr>
              <a:t>도금 공정</a:t>
            </a:r>
            <a:r>
              <a:rPr lang="en-US" altLang="ko-KR" dirty="0"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cs typeface="KoPubWorld돋움체 Light" panose="00000300000000000000" pitchFamily="2" charset="-127"/>
              </a:rPr>
              <a:t>이라 함</a:t>
            </a:r>
            <a:endParaRPr lang="en-US" altLang="ko-KR" sz="1800" b="1" dirty="0"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도금욕</a:t>
            </a:r>
            <a:r>
              <a:rPr lang="ko-KR" altLang="en-US" dirty="0"/>
              <a:t> 공정의 경우</a:t>
            </a:r>
            <a:r>
              <a:rPr lang="en-US" altLang="ko-KR" dirty="0"/>
              <a:t>, </a:t>
            </a:r>
            <a:r>
              <a:rPr lang="ko-KR" altLang="en-US" dirty="0"/>
              <a:t>용액의 </a:t>
            </a:r>
            <a:r>
              <a:rPr lang="en-US" altLang="ko-KR" dirty="0"/>
              <a:t>pH </a:t>
            </a:r>
            <a:r>
              <a:rPr lang="ko-KR" altLang="en-US" dirty="0"/>
              <a:t>농도에 따라 도금 품질에 영향을 미쳐 품질 불량이 이루어질 수 있으며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전압</a:t>
            </a:r>
            <a:r>
              <a:rPr lang="en-US" altLang="ko-KR" dirty="0"/>
              <a:t>, </a:t>
            </a:r>
            <a:r>
              <a:rPr lang="ko-KR" altLang="en-US" dirty="0"/>
              <a:t>온도가 적정 범위를 벗어날 경우 품질이 저하되거나 체형 안정성</a:t>
            </a:r>
            <a:r>
              <a:rPr lang="en-US" altLang="ko-KR" dirty="0"/>
              <a:t>, </a:t>
            </a:r>
            <a:r>
              <a:rPr lang="ko-KR" altLang="en-US" dirty="0"/>
              <a:t>도금 효율 등이 떨어질 수 있음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기존의 공장은 육안으로 제품의 양품선별을 진행하였기에 공정 데이터</a:t>
            </a:r>
            <a:r>
              <a:rPr lang="en-US" altLang="ko-KR" dirty="0"/>
              <a:t>(pH,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전압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를 이용하여 도금품의    품질을 예측하고자 함</a:t>
            </a:r>
            <a:endParaRPr lang="en-US" altLang="ko-KR" dirty="0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04ED2D47-8951-8AF2-C5D6-B7460B43591E}"/>
              </a:ext>
            </a:extLst>
          </p:cNvPr>
          <p:cNvSpPr/>
          <p:nvPr/>
        </p:nvSpPr>
        <p:spPr>
          <a:xfrm rot="5400000">
            <a:off x="5444837" y="-339684"/>
            <a:ext cx="1302327" cy="6650186"/>
          </a:xfrm>
          <a:prstGeom prst="flowChartDe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직접 액세스 저장소 9">
            <a:extLst>
              <a:ext uri="{FF2B5EF4-FFF2-40B4-BE49-F238E27FC236}">
                <a16:creationId xmlns:a16="http://schemas.microsoft.com/office/drawing/2014/main" id="{209550F0-2A54-1D6A-AED1-BE7EC8B663D3}"/>
              </a:ext>
            </a:extLst>
          </p:cNvPr>
          <p:cNvSpPr/>
          <p:nvPr/>
        </p:nvSpPr>
        <p:spPr>
          <a:xfrm>
            <a:off x="5398655" y="2159621"/>
            <a:ext cx="249382" cy="750664"/>
          </a:xfrm>
          <a:prstGeom prst="flowChartMagneticDrum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직접 액세스 저장소 10">
            <a:extLst>
              <a:ext uri="{FF2B5EF4-FFF2-40B4-BE49-F238E27FC236}">
                <a16:creationId xmlns:a16="http://schemas.microsoft.com/office/drawing/2014/main" id="{F28EB1F6-D816-E26E-FD9D-C601F02CAD18}"/>
              </a:ext>
            </a:extLst>
          </p:cNvPr>
          <p:cNvSpPr/>
          <p:nvPr/>
        </p:nvSpPr>
        <p:spPr>
          <a:xfrm>
            <a:off x="5648037" y="2159621"/>
            <a:ext cx="249382" cy="750664"/>
          </a:xfrm>
          <a:prstGeom prst="flowChartMagneticDrum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직접 액세스 저장소 11">
            <a:extLst>
              <a:ext uri="{FF2B5EF4-FFF2-40B4-BE49-F238E27FC236}">
                <a16:creationId xmlns:a16="http://schemas.microsoft.com/office/drawing/2014/main" id="{F83F0BF9-372F-4F87-5CDF-F9B3E91A37F6}"/>
              </a:ext>
            </a:extLst>
          </p:cNvPr>
          <p:cNvSpPr/>
          <p:nvPr/>
        </p:nvSpPr>
        <p:spPr>
          <a:xfrm>
            <a:off x="5897419" y="2159621"/>
            <a:ext cx="249382" cy="750664"/>
          </a:xfrm>
          <a:prstGeom prst="flowChartMagneticDrum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직접 액세스 저장소 12">
            <a:extLst>
              <a:ext uri="{FF2B5EF4-FFF2-40B4-BE49-F238E27FC236}">
                <a16:creationId xmlns:a16="http://schemas.microsoft.com/office/drawing/2014/main" id="{F92EFD59-60FD-C45F-049F-D881CAA79CD4}"/>
              </a:ext>
            </a:extLst>
          </p:cNvPr>
          <p:cNvSpPr/>
          <p:nvPr/>
        </p:nvSpPr>
        <p:spPr>
          <a:xfrm>
            <a:off x="6146801" y="2159621"/>
            <a:ext cx="249382" cy="750664"/>
          </a:xfrm>
          <a:prstGeom prst="flowChartMagneticDrum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F2990DA-A000-9406-DD43-F3E420EBB437}"/>
              </a:ext>
            </a:extLst>
          </p:cNvPr>
          <p:cNvSpPr/>
          <p:nvPr/>
        </p:nvSpPr>
        <p:spPr>
          <a:xfrm>
            <a:off x="5398655" y="2404634"/>
            <a:ext cx="997528" cy="2119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DA2B5A42-CDF0-D3F5-9051-1F3EDB4E7001}"/>
              </a:ext>
            </a:extLst>
          </p:cNvPr>
          <p:cNvSpPr/>
          <p:nvPr/>
        </p:nvSpPr>
        <p:spPr>
          <a:xfrm>
            <a:off x="5564910" y="836922"/>
            <a:ext cx="697347" cy="1637313"/>
          </a:xfrm>
          <a:prstGeom prst="frame">
            <a:avLst>
              <a:gd name="adj1" fmla="val 403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77F864-D658-D3CD-56B7-8E963F412FD0}"/>
              </a:ext>
            </a:extLst>
          </p:cNvPr>
          <p:cNvSpPr/>
          <p:nvPr/>
        </p:nvSpPr>
        <p:spPr>
          <a:xfrm>
            <a:off x="2770908" y="813828"/>
            <a:ext cx="6677892" cy="1746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5D2AD-A1E7-8731-A3D2-5CF6FB26AA1F}"/>
              </a:ext>
            </a:extLst>
          </p:cNvPr>
          <p:cNvSpPr txBox="1"/>
          <p:nvPr/>
        </p:nvSpPr>
        <p:spPr>
          <a:xfrm>
            <a:off x="3751124" y="2734805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도금액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CEADB-756B-09B9-9D80-4849246E6E88}"/>
              </a:ext>
            </a:extLst>
          </p:cNvPr>
          <p:cNvSpPr txBox="1"/>
          <p:nvPr/>
        </p:nvSpPr>
        <p:spPr>
          <a:xfrm>
            <a:off x="6313056" y="1778623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도금품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FA94B9-F5AE-E9CB-15BA-CAF85D4A7594}"/>
              </a:ext>
            </a:extLst>
          </p:cNvPr>
          <p:cNvSpPr txBox="1"/>
          <p:nvPr/>
        </p:nvSpPr>
        <p:spPr>
          <a:xfrm>
            <a:off x="843977" y="2011260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도금욕</a:t>
            </a:r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C3B112F7-9663-04AD-A708-0439D65588CA}"/>
              </a:ext>
            </a:extLst>
          </p:cNvPr>
          <p:cNvSpPr/>
          <p:nvPr/>
        </p:nvSpPr>
        <p:spPr>
          <a:xfrm rot="16200000">
            <a:off x="1663703" y="1966578"/>
            <a:ext cx="350978" cy="3809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D1402FC-F9CA-F850-E5FD-9B3C01FFFF69}"/>
              </a:ext>
            </a:extLst>
          </p:cNvPr>
          <p:cNvSpPr/>
          <p:nvPr/>
        </p:nvSpPr>
        <p:spPr>
          <a:xfrm>
            <a:off x="7603837" y="2587078"/>
            <a:ext cx="350981" cy="368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+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53A6174-1C33-73AF-3290-709C6BB4554A}"/>
              </a:ext>
            </a:extLst>
          </p:cNvPr>
          <p:cNvSpPr/>
          <p:nvPr/>
        </p:nvSpPr>
        <p:spPr>
          <a:xfrm>
            <a:off x="7137400" y="2672240"/>
            <a:ext cx="350981" cy="368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+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66294A4-4FBF-A0EE-B928-6C3E0A337B7C}"/>
              </a:ext>
            </a:extLst>
          </p:cNvPr>
          <p:cNvSpPr/>
          <p:nvPr/>
        </p:nvSpPr>
        <p:spPr>
          <a:xfrm>
            <a:off x="7603837" y="3002347"/>
            <a:ext cx="350981" cy="368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-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10CD746-50AD-7662-5225-D16F4472AC06}"/>
              </a:ext>
            </a:extLst>
          </p:cNvPr>
          <p:cNvSpPr/>
          <p:nvPr/>
        </p:nvSpPr>
        <p:spPr>
          <a:xfrm>
            <a:off x="8084127" y="2771320"/>
            <a:ext cx="350981" cy="368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-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화살표: 위로 굽음 25">
            <a:extLst>
              <a:ext uri="{FF2B5EF4-FFF2-40B4-BE49-F238E27FC236}">
                <a16:creationId xmlns:a16="http://schemas.microsoft.com/office/drawing/2014/main" id="{CDEA72AC-E0A9-F7C6-0876-5CEB35FCB283}"/>
              </a:ext>
            </a:extLst>
          </p:cNvPr>
          <p:cNvSpPr/>
          <p:nvPr/>
        </p:nvSpPr>
        <p:spPr>
          <a:xfrm rot="5400000">
            <a:off x="8884152" y="3001979"/>
            <a:ext cx="527473" cy="664184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116706-42C4-43A8-E1C9-383AD12A9EBB}"/>
              </a:ext>
            </a:extLst>
          </p:cNvPr>
          <p:cNvSpPr txBox="1"/>
          <p:nvPr/>
        </p:nvSpPr>
        <p:spPr>
          <a:xfrm>
            <a:off x="9655768" y="3319020"/>
            <a:ext cx="253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전압</a:t>
            </a:r>
            <a:r>
              <a:rPr lang="en-US" altLang="ko-KR" dirty="0"/>
              <a:t>, pH</a:t>
            </a:r>
            <a:r>
              <a:rPr lang="ko-KR" altLang="en-US" dirty="0"/>
              <a:t>농도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2287C1-786C-A7CD-7024-AA16CE5D01FB}"/>
              </a:ext>
            </a:extLst>
          </p:cNvPr>
          <p:cNvSpPr txBox="1"/>
          <p:nvPr/>
        </p:nvSpPr>
        <p:spPr>
          <a:xfrm>
            <a:off x="10207330" y="2970056"/>
            <a:ext cx="10887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인자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003F41-05C9-D3A4-82F6-A824FC7ABDED}"/>
              </a:ext>
            </a:extLst>
          </p:cNvPr>
          <p:cNvSpPr txBox="1"/>
          <p:nvPr/>
        </p:nvSpPr>
        <p:spPr>
          <a:xfrm>
            <a:off x="5231578" y="3756418"/>
            <a:ext cx="232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 err="1"/>
              <a:t>도금욕</a:t>
            </a:r>
            <a:r>
              <a:rPr lang="ko-KR" altLang="en-US" sz="1200" dirty="0"/>
              <a:t> 공정 그림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878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8FF80-2096-B919-4472-9237BB8D2139}"/>
              </a:ext>
            </a:extLst>
          </p:cNvPr>
          <p:cNvSpPr txBox="1"/>
          <p:nvPr/>
        </p:nvSpPr>
        <p:spPr>
          <a:xfrm>
            <a:off x="2238881" y="3829399"/>
            <a:ext cx="232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Input Data &gt;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EFCD4-30B0-F8BE-30F3-A906CE3E624B}"/>
              </a:ext>
            </a:extLst>
          </p:cNvPr>
          <p:cNvSpPr txBox="1"/>
          <p:nvPr/>
        </p:nvSpPr>
        <p:spPr>
          <a:xfrm>
            <a:off x="8284195" y="3829399"/>
            <a:ext cx="232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Output Data &gt;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CAD87-D73D-29E3-14AA-A085D55EDE4B}"/>
              </a:ext>
            </a:extLst>
          </p:cNvPr>
          <p:cNvSpPr/>
          <p:nvPr/>
        </p:nvSpPr>
        <p:spPr>
          <a:xfrm>
            <a:off x="480291" y="1098103"/>
            <a:ext cx="4569881" cy="2649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B0AEBA-0724-738C-647B-4C48CD7E4277}"/>
              </a:ext>
            </a:extLst>
          </p:cNvPr>
          <p:cNvSpPr/>
          <p:nvPr/>
        </p:nvSpPr>
        <p:spPr>
          <a:xfrm>
            <a:off x="6331950" y="1098103"/>
            <a:ext cx="4569881" cy="2649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3CA69-D53D-2BDA-37A7-7CE1ACC716D6}"/>
              </a:ext>
            </a:extLst>
          </p:cNvPr>
          <p:cNvSpPr txBox="1"/>
          <p:nvPr/>
        </p:nvSpPr>
        <p:spPr>
          <a:xfrm>
            <a:off x="480291" y="4188255"/>
            <a:ext cx="11445009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Input data</a:t>
            </a:r>
            <a:r>
              <a:rPr lang="ko-KR" altLang="en-US" dirty="0"/>
              <a:t>로는 </a:t>
            </a:r>
            <a:r>
              <a:rPr lang="en-US" altLang="ko-KR" dirty="0"/>
              <a:t>Lot</a:t>
            </a:r>
            <a:r>
              <a:rPr lang="ko-KR" altLang="en-US" dirty="0"/>
              <a:t>가 공정을 진행할 때의 각 시각 대 별 </a:t>
            </a:r>
            <a:r>
              <a:rPr lang="en-US" altLang="ko-KR" dirty="0"/>
              <a:t>4</a:t>
            </a:r>
            <a:r>
              <a:rPr lang="ko-KR" altLang="en-US" dirty="0"/>
              <a:t>가지의 센서 데이터가 존재함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하나의 </a:t>
            </a:r>
            <a:r>
              <a:rPr lang="en-US" altLang="ko-KR" dirty="0"/>
              <a:t>Lot </a:t>
            </a:r>
            <a:r>
              <a:rPr lang="ko-KR" altLang="en-US" dirty="0"/>
              <a:t>당 </a:t>
            </a:r>
            <a:r>
              <a:rPr lang="en-US" altLang="ko-KR" dirty="0"/>
              <a:t>5</a:t>
            </a:r>
            <a:r>
              <a:rPr lang="ko-KR" altLang="en-US" dirty="0"/>
              <a:t>초 간격으로 총 </a:t>
            </a:r>
            <a:r>
              <a:rPr lang="en-US" altLang="ko-KR" dirty="0"/>
              <a:t>69</a:t>
            </a:r>
            <a:r>
              <a:rPr lang="ko-KR" altLang="en-US" dirty="0"/>
              <a:t>개의 데이터가 존재함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총 </a:t>
            </a:r>
            <a:r>
              <a:rPr lang="en-US" altLang="ko-KR" dirty="0"/>
              <a:t>33</a:t>
            </a:r>
            <a:r>
              <a:rPr lang="ko-KR" altLang="en-US" dirty="0"/>
              <a:t>일간 데이터를 수집하였으며 하루 당 </a:t>
            </a:r>
            <a:r>
              <a:rPr lang="en-US" altLang="ko-KR" dirty="0"/>
              <a:t>22</a:t>
            </a:r>
            <a:r>
              <a:rPr lang="ko-KR" altLang="en-US" dirty="0"/>
              <a:t>개의 </a:t>
            </a:r>
            <a:r>
              <a:rPr lang="en-US" altLang="ko-KR" dirty="0"/>
              <a:t>Lot</a:t>
            </a:r>
            <a:r>
              <a:rPr lang="ko-KR" altLang="en-US" dirty="0"/>
              <a:t>가 생산되었으므로 </a:t>
            </a:r>
            <a:r>
              <a:rPr lang="en-US" altLang="ko-KR" dirty="0"/>
              <a:t>33 * 22 * 69 = 50,094 </a:t>
            </a:r>
            <a:r>
              <a:rPr lang="ko-KR" altLang="en-US" dirty="0"/>
              <a:t>개의 데이터가 존재함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Output Data</a:t>
            </a:r>
            <a:r>
              <a:rPr lang="ko-KR" altLang="en-US" dirty="0"/>
              <a:t>는 오른쪽과 같으며 각 날짜 별로 이상이 있던 </a:t>
            </a:r>
            <a:r>
              <a:rPr lang="en-US" altLang="ko-KR" dirty="0"/>
              <a:t>Lot</a:t>
            </a:r>
            <a:r>
              <a:rPr lang="ko-KR" altLang="en-US" dirty="0"/>
              <a:t>가 표기되어 있음</a:t>
            </a:r>
            <a:r>
              <a:rPr lang="en-US" altLang="ko-KR" dirty="0"/>
              <a:t>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94BBD21-E4C6-D032-2E53-B0933F6E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174" y="1225966"/>
            <a:ext cx="3129431" cy="22798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738DA0-63F0-A46B-2148-EAA54A0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97" y="1240169"/>
            <a:ext cx="3980375" cy="2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</a:t>
            </a:r>
            <a:r>
              <a:rPr lang="ko-KR" altLang="en-US" sz="28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8FF80-2096-B919-4472-9237BB8D2139}"/>
              </a:ext>
            </a:extLst>
          </p:cNvPr>
          <p:cNvSpPr txBox="1"/>
          <p:nvPr/>
        </p:nvSpPr>
        <p:spPr>
          <a:xfrm>
            <a:off x="2160486" y="3863638"/>
            <a:ext cx="232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&lt; Output Data &gt;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EFCD4-30B0-F8BE-30F3-A906CE3E624B}"/>
              </a:ext>
            </a:extLst>
          </p:cNvPr>
          <p:cNvSpPr txBox="1"/>
          <p:nvPr/>
        </p:nvSpPr>
        <p:spPr>
          <a:xfrm>
            <a:off x="8103220" y="3863189"/>
            <a:ext cx="232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&lt; </a:t>
            </a:r>
            <a:r>
              <a:rPr lang="ko-KR" altLang="en-US" sz="1200" dirty="0">
                <a:latin typeface="+mn-ea"/>
              </a:rPr>
              <a:t>데이터 </a:t>
            </a:r>
            <a:r>
              <a:rPr lang="ko-KR" altLang="en-US" sz="1200" dirty="0" err="1">
                <a:latin typeface="+mn-ea"/>
              </a:rPr>
              <a:t>전처리</a:t>
            </a:r>
            <a:r>
              <a:rPr lang="en-US" altLang="ko-KR" sz="1200" dirty="0">
                <a:latin typeface="+mn-ea"/>
              </a:rPr>
              <a:t> &gt;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CAD87-D73D-29E3-14AA-A085D55EDE4B}"/>
              </a:ext>
            </a:extLst>
          </p:cNvPr>
          <p:cNvSpPr/>
          <p:nvPr/>
        </p:nvSpPr>
        <p:spPr>
          <a:xfrm>
            <a:off x="480291" y="1098103"/>
            <a:ext cx="4569881" cy="2649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B0AEBA-0724-738C-647B-4C48CD7E4277}"/>
              </a:ext>
            </a:extLst>
          </p:cNvPr>
          <p:cNvSpPr/>
          <p:nvPr/>
        </p:nvSpPr>
        <p:spPr>
          <a:xfrm>
            <a:off x="6331950" y="1098103"/>
            <a:ext cx="4569881" cy="2649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3CA69-D53D-2BDA-37A7-7CE1ACC716D6}"/>
              </a:ext>
            </a:extLst>
          </p:cNvPr>
          <p:cNvSpPr txBox="1"/>
          <p:nvPr/>
        </p:nvSpPr>
        <p:spPr>
          <a:xfrm>
            <a:off x="480291" y="4256733"/>
            <a:ext cx="10834363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왼쪽 </a:t>
            </a:r>
            <a:r>
              <a:rPr lang="en-US" altLang="ko-KR" dirty="0"/>
              <a:t>csv</a:t>
            </a:r>
            <a:r>
              <a:rPr lang="ko-KR" altLang="en-US" dirty="0"/>
              <a:t>는 각 날짜 별 이상 데이터를 표기해 놓은 것으로 </a:t>
            </a:r>
            <a:r>
              <a:rPr lang="en-US" altLang="ko-KR" dirty="0"/>
              <a:t>2021-09-06</a:t>
            </a:r>
            <a:r>
              <a:rPr lang="ko-KR" altLang="en-US" dirty="0"/>
              <a:t>에는 이상인 </a:t>
            </a:r>
            <a:r>
              <a:rPr lang="en-US" altLang="ko-KR" dirty="0"/>
              <a:t>Lot</a:t>
            </a:r>
            <a:r>
              <a:rPr lang="ko-KR" altLang="en-US" dirty="0"/>
              <a:t>가 발생하지 않았다는 뜻임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반면 </a:t>
            </a:r>
            <a:r>
              <a:rPr lang="en-US" altLang="ko-KR" dirty="0"/>
              <a:t>2021-09-13</a:t>
            </a:r>
            <a:r>
              <a:rPr lang="ko-KR" altLang="en-US" dirty="0"/>
              <a:t>에서는 </a:t>
            </a:r>
            <a:r>
              <a:rPr lang="en-US" altLang="ko-KR" dirty="0"/>
              <a:t>22</a:t>
            </a:r>
            <a:r>
              <a:rPr lang="ko-KR" altLang="en-US" dirty="0"/>
              <a:t>번 </a:t>
            </a:r>
            <a:r>
              <a:rPr lang="en-US" altLang="ko-KR" dirty="0"/>
              <a:t>Lot</a:t>
            </a:r>
            <a:r>
              <a:rPr lang="ko-KR" altLang="en-US" dirty="0"/>
              <a:t>가 이상이라는 것을 표기해 놓음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따라서 정상 </a:t>
            </a:r>
            <a:r>
              <a:rPr lang="en-US" altLang="ko-KR" dirty="0"/>
              <a:t>lot</a:t>
            </a:r>
            <a:r>
              <a:rPr lang="ko-KR" altLang="en-US" dirty="0"/>
              <a:t>에 해당하는 모든 센서데이터는 </a:t>
            </a:r>
            <a:r>
              <a:rPr lang="en-US" altLang="ko-KR" dirty="0"/>
              <a:t>QC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이상 </a:t>
            </a:r>
            <a:r>
              <a:rPr lang="en-US" altLang="ko-KR" dirty="0"/>
              <a:t>Lot</a:t>
            </a:r>
            <a:r>
              <a:rPr lang="ko-KR" altLang="en-US" dirty="0"/>
              <a:t>에 해당하는 모든 센서데이터는 </a:t>
            </a:r>
            <a:r>
              <a:rPr lang="en-US" altLang="ko-KR" dirty="0"/>
              <a:t>QC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  </a:t>
            </a:r>
            <a:r>
              <a:rPr lang="ko-KR" altLang="en-US" dirty="0" err="1"/>
              <a:t>전처리</a:t>
            </a:r>
            <a:r>
              <a:rPr lang="ko-KR" altLang="en-US" dirty="0"/>
              <a:t> 하였음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총 </a:t>
            </a:r>
            <a:r>
              <a:rPr lang="en-US" altLang="ko-KR" dirty="0"/>
              <a:t>49,197</a:t>
            </a:r>
            <a:r>
              <a:rPr lang="ko-KR" altLang="en-US" dirty="0"/>
              <a:t>개의 정상</a:t>
            </a:r>
            <a:r>
              <a:rPr lang="en-US" altLang="ko-KR" dirty="0"/>
              <a:t> </a:t>
            </a:r>
            <a:r>
              <a:rPr lang="ko-KR" altLang="en-US" dirty="0"/>
              <a:t>데이터와 </a:t>
            </a:r>
            <a:r>
              <a:rPr lang="en-US" altLang="ko-KR" dirty="0"/>
              <a:t>897</a:t>
            </a:r>
            <a:r>
              <a:rPr lang="ko-KR" altLang="en-US" dirty="0"/>
              <a:t>개의 이상 데이터가 생성됨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0E9019-FCA6-2F05-A9F1-B54FD7FC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55" y="1274492"/>
            <a:ext cx="3568323" cy="14944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8FFB93-8928-301B-6742-B860F4B15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27" y="2386890"/>
            <a:ext cx="3402235" cy="12648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26A69F1-55F8-140C-7AB4-C50F52D6E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344" y="1225966"/>
            <a:ext cx="3129431" cy="227986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D414D5-E8CC-8555-3128-4DF1BD9F71CB}"/>
              </a:ext>
            </a:extLst>
          </p:cNvPr>
          <p:cNvSpPr/>
          <p:nvPr/>
        </p:nvSpPr>
        <p:spPr>
          <a:xfrm>
            <a:off x="3325091" y="1533525"/>
            <a:ext cx="905164" cy="3619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F5BCC6-7F94-6FED-7209-43F264248392}"/>
              </a:ext>
            </a:extLst>
          </p:cNvPr>
          <p:cNvSpPr/>
          <p:nvPr/>
        </p:nvSpPr>
        <p:spPr>
          <a:xfrm>
            <a:off x="3325091" y="3083604"/>
            <a:ext cx="905164" cy="36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D6D8AB-AF44-9927-29CC-31DD00B8CF7C}"/>
              </a:ext>
            </a:extLst>
          </p:cNvPr>
          <p:cNvSpPr/>
          <p:nvPr/>
        </p:nvSpPr>
        <p:spPr>
          <a:xfrm>
            <a:off x="9708241" y="1468741"/>
            <a:ext cx="308937" cy="9181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D7D6D0-C729-2A94-6B69-88C5B36D19D9}"/>
              </a:ext>
            </a:extLst>
          </p:cNvPr>
          <p:cNvSpPr/>
          <p:nvPr/>
        </p:nvSpPr>
        <p:spPr>
          <a:xfrm>
            <a:off x="10629838" y="2382474"/>
            <a:ext cx="241361" cy="1228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3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탐색적 자료분석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(EDA)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9B4-5049-45A2-A78D-A58370A4E65F}"/>
              </a:ext>
            </a:extLst>
          </p:cNvPr>
          <p:cNvSpPr txBox="1"/>
          <p:nvPr/>
        </p:nvSpPr>
        <p:spPr>
          <a:xfrm>
            <a:off x="6889996" y="1242457"/>
            <a:ext cx="471623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센서 데이터의 모습을 확인하기 위하여 각    센서 데이터를 히스토그램으로 나타냄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4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개의 센서 모두 다량의 데이터가 한 부분에 머물러 있고 이상치가 존재함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19060" y="992517"/>
            <a:ext cx="6353202" cy="537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F33B11-21E5-509A-66DD-F8B1943B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72" y="984156"/>
            <a:ext cx="5561377" cy="537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1EF8B5-6FFA-A87D-93EF-7B9785371867}"/>
              </a:ext>
            </a:extLst>
          </p:cNvPr>
          <p:cNvSpPr/>
          <p:nvPr/>
        </p:nvSpPr>
        <p:spPr>
          <a:xfrm>
            <a:off x="4017817" y="3357370"/>
            <a:ext cx="812801" cy="22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62D912-0A7B-C4DB-A70A-D1D2852501D3}"/>
              </a:ext>
            </a:extLst>
          </p:cNvPr>
          <p:cNvSpPr/>
          <p:nvPr/>
        </p:nvSpPr>
        <p:spPr>
          <a:xfrm>
            <a:off x="1967345" y="3357370"/>
            <a:ext cx="1330037" cy="22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068A1A-28A8-BA72-74E8-6D2038FCD1AE}"/>
              </a:ext>
            </a:extLst>
          </p:cNvPr>
          <p:cNvSpPr/>
          <p:nvPr/>
        </p:nvSpPr>
        <p:spPr>
          <a:xfrm>
            <a:off x="4017817" y="5960919"/>
            <a:ext cx="997529" cy="22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54576E-4067-AA76-539B-98EF9AA82050}"/>
              </a:ext>
            </a:extLst>
          </p:cNvPr>
          <p:cNvSpPr/>
          <p:nvPr/>
        </p:nvSpPr>
        <p:spPr>
          <a:xfrm>
            <a:off x="1039221" y="5974760"/>
            <a:ext cx="1103616" cy="233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E5648-58CC-6FD8-E19A-A6F92DF662F0}"/>
              </a:ext>
            </a:extLst>
          </p:cNvPr>
          <p:cNvSpPr txBox="1"/>
          <p:nvPr/>
        </p:nvSpPr>
        <p:spPr>
          <a:xfrm>
            <a:off x="6889996" y="3807154"/>
            <a:ext cx="471623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pH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농도와 온도</a:t>
            </a:r>
            <a:r>
              <a:rPr lang="en-US" altLang="ko-KR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전압</a:t>
            </a:r>
            <a:r>
              <a:rPr lang="en-US" altLang="ko-KR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전류가 낮아지거나 높아지는 특정시점으로 인해 불량이 발생한 것이라고 추측 가능</a:t>
            </a:r>
            <a:endParaRPr lang="en-US" altLang="ko-KR" dirty="0">
              <a:solidFill>
                <a:srgbClr val="FF0000"/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FF0000"/>
                </a:solidFill>
                <a:latin typeface="+mn-ea"/>
                <a:cs typeface="KoPubWorld돋움체 Light" panose="00000300000000000000" pitchFamily="2" charset="-127"/>
              </a:rPr>
              <a:t>또는 동시에 이상치가 발생했을 경우 불량이  발생했을 것이라고 예상 가능</a:t>
            </a:r>
            <a:endParaRPr lang="en-US" altLang="ko-KR" dirty="0">
              <a:solidFill>
                <a:srgbClr val="FF0000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A8C1F-A956-5FC9-188E-55E6E3B2E140}"/>
              </a:ext>
            </a:extLst>
          </p:cNvPr>
          <p:cNvSpPr txBox="1"/>
          <p:nvPr/>
        </p:nvSpPr>
        <p:spPr>
          <a:xfrm>
            <a:off x="2686136" y="6428892"/>
            <a:ext cx="232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센서 별 데이터 히스토그램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035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탐색적 자료분석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(EDA)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9B4-5049-45A2-A78D-A58370A4E65F}"/>
              </a:ext>
            </a:extLst>
          </p:cNvPr>
          <p:cNvSpPr txBox="1"/>
          <p:nvPr/>
        </p:nvSpPr>
        <p:spPr>
          <a:xfrm>
            <a:off x="460770" y="5335173"/>
            <a:ext cx="1135609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abnormal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데이터와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normal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데이터를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Lot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로 나누어 각각의 센서에서 변화를 살펴보았음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abnormal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데이터가 확실히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normal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데이터에 비하여 여러 센서에서 값이 튀는 것을 확인할 수 있었음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75140" y="908415"/>
            <a:ext cx="11441720" cy="408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4C9562C-6A94-386D-09BD-F7F73759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64" y="908415"/>
            <a:ext cx="8839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71FCE-639F-B943-C7A6-FEFCBEB9AD67}"/>
              </a:ext>
            </a:extLst>
          </p:cNvPr>
          <p:cNvSpPr txBox="1"/>
          <p:nvPr/>
        </p:nvSpPr>
        <p:spPr>
          <a:xfrm>
            <a:off x="4999701" y="5046979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각 센서 별 시간흐름에 따른 값 변화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162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탐색적 자료분석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(EDA)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9B4-5049-45A2-A78D-A58370A4E65F}"/>
              </a:ext>
            </a:extLst>
          </p:cNvPr>
          <p:cNvSpPr txBox="1"/>
          <p:nvPr/>
        </p:nvSpPr>
        <p:spPr>
          <a:xfrm>
            <a:off x="340392" y="5297615"/>
            <a:ext cx="1147646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하지만 여러 데이터를 확인해본 결과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normal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데이터가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abnormal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데이터 보다 값이 더 튀는 모습 보일 때도 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따라서 단순히 어떤 센서 값의 이상치가 발생했다고 이상 데이터라고 판단할 수는 없음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75140" y="908415"/>
            <a:ext cx="11441720" cy="408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55A4D4-5E77-3D1B-0509-EDDD4BAF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15" y="932061"/>
            <a:ext cx="8839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F85F0-AA46-FA72-6C5A-D797934A11F5}"/>
              </a:ext>
            </a:extLst>
          </p:cNvPr>
          <p:cNvSpPr txBox="1"/>
          <p:nvPr/>
        </p:nvSpPr>
        <p:spPr>
          <a:xfrm>
            <a:off x="4944283" y="5038654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각 센서 별 시간흐름에 따른 값 변화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808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탐색적 자료분석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(EDA)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9B4-5049-45A2-A78D-A58370A4E65F}"/>
              </a:ext>
            </a:extLst>
          </p:cNvPr>
          <p:cNvSpPr txBox="1"/>
          <p:nvPr/>
        </p:nvSpPr>
        <p:spPr>
          <a:xfrm>
            <a:off x="460770" y="5346522"/>
            <a:ext cx="1135609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상관관계를 확인한 결과 각 변수들 간의 상관관계는 거의 없었음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QC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를 추가해 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QC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와 관련된 상관관계를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파악한 결과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 이 역시 거의 상관관계가 존재하지 않았음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A38B9-F468-EE04-6A69-AD3C7A7DACCA}"/>
              </a:ext>
            </a:extLst>
          </p:cNvPr>
          <p:cNvSpPr/>
          <p:nvPr/>
        </p:nvSpPr>
        <p:spPr>
          <a:xfrm>
            <a:off x="375140" y="908415"/>
            <a:ext cx="5379115" cy="408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6A6FF4-8643-2F7C-F700-F19628D1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73" y="1155532"/>
            <a:ext cx="4383086" cy="355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1399E43-30CB-A472-DAA6-F4ED3433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8" y="960488"/>
            <a:ext cx="3675205" cy="37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82B4055-AF1A-EC64-28E2-9C0C3B40C8E8}"/>
              </a:ext>
            </a:extLst>
          </p:cNvPr>
          <p:cNvSpPr/>
          <p:nvPr/>
        </p:nvSpPr>
        <p:spPr>
          <a:xfrm>
            <a:off x="6138815" y="908415"/>
            <a:ext cx="5379115" cy="408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4EB41-C020-4DA4-FA5A-94FC63E1F38B}"/>
              </a:ext>
            </a:extLst>
          </p:cNvPr>
          <p:cNvSpPr txBox="1"/>
          <p:nvPr/>
        </p:nvSpPr>
        <p:spPr>
          <a:xfrm>
            <a:off x="2071774" y="5074055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각 변수들 간의 상관관계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34384-855D-229C-5073-3EF3510D2664}"/>
              </a:ext>
            </a:extLst>
          </p:cNvPr>
          <p:cNvSpPr txBox="1"/>
          <p:nvPr/>
        </p:nvSpPr>
        <p:spPr>
          <a:xfrm>
            <a:off x="8260138" y="5074055"/>
            <a:ext cx="35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QC </a:t>
            </a:r>
            <a:r>
              <a:rPr lang="ko-KR" altLang="en-US" sz="1200" dirty="0"/>
              <a:t>추가 후 상관관계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276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World돋움체 Bold"/>
        <a:ea typeface="KoPubWorld돋움체 Bold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2164</Words>
  <Application>Microsoft Office PowerPoint</Application>
  <PresentationFormat>와이드스크린</PresentationFormat>
  <Paragraphs>512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Wingdings</vt:lpstr>
      <vt:lpstr>KoPubWorld돋움체 Bold</vt:lpstr>
      <vt:lpstr>KoPubWorld돋움체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변준현(2016314018)</dc:creator>
  <cp:lastModifiedBy>An ichan</cp:lastModifiedBy>
  <cp:revision>130</cp:revision>
  <dcterms:created xsi:type="dcterms:W3CDTF">2021-09-04T12:10:35Z</dcterms:created>
  <dcterms:modified xsi:type="dcterms:W3CDTF">2023-06-20T06:18:47Z</dcterms:modified>
</cp:coreProperties>
</file>