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96" r:id="rId5"/>
    <p:sldId id="295" r:id="rId6"/>
    <p:sldId id="260" r:id="rId7"/>
    <p:sldId id="262" r:id="rId8"/>
    <p:sldId id="301" r:id="rId9"/>
    <p:sldId id="300" r:id="rId10"/>
    <p:sldId id="297" r:id="rId11"/>
    <p:sldId id="302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1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E5A"/>
    <a:srgbClr val="FFFFFF"/>
    <a:srgbClr val="99CFDC"/>
    <a:srgbClr val="6DE5D7"/>
    <a:srgbClr val="7BB4C4"/>
    <a:srgbClr val="9EEEE5"/>
    <a:srgbClr val="6FAABA"/>
    <a:srgbClr val="82C5D6"/>
    <a:srgbClr val="6600CC"/>
    <a:srgbClr val="F4A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4C3BF-A6CB-4155-8546-24A582B77AB2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7F9AF-987A-45FE-8DCC-EC9E9CC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7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41664-631B-AE3B-CFDD-FED0D889E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81462E-E4F7-268C-3C78-FE0C5C9D3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B8474-5101-20DA-BB89-C666DCDE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DB81-0B0D-4916-9D8D-8CD6CF251DFE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366C8-F051-3957-0812-5651AFB9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3AA63-900C-CDF6-E6BA-B74DA276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8217-6CCE-4437-8A4C-8888482B4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4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A203A-FC21-E8D1-A449-7F4A16F6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80DF79-4894-9588-1C3A-FB07B9C01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576B3-2512-2DFC-75B3-A2EFE3A0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DB81-0B0D-4916-9D8D-8CD6CF251DFE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83B28-BB99-AF34-E36A-DD971B69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34EA-4A1E-C5CF-3E97-0D9DF1F1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8217-6CCE-4437-8A4C-8888482B4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2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1CEA2D-DC31-C241-6F7B-EB8C69F25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2FC49B-A2B1-549D-85A1-765716C9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9BFBF-1BEB-880B-DB8B-6424AB41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DB81-0B0D-4916-9D8D-8CD6CF251DFE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2D783-F5E0-305B-4194-16B0CA5E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740FD-7E74-1E81-BB5C-1A72F029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8217-6CCE-4437-8A4C-8888482B4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82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FD0CF-E140-C280-324A-C87F9B1B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C901A-6819-FD21-7DF6-C4AA2AFE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31937-B680-2D54-8216-90E61772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DB81-0B0D-4916-9D8D-8CD6CF251DFE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41398-1147-1B80-02CF-92D2F0E2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82413-C1AB-F8F4-2083-99F5D00D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8217-6CCE-4437-8A4C-8888482B4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2E6BA-4018-93E8-A27A-884173D3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8E93D-3DCC-B095-4864-9BE025F4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27875-A222-2533-020B-E89EBE69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DB81-0B0D-4916-9D8D-8CD6CF251DFE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7A1F-6E06-882F-FE4C-69DA73C8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B0AF2-EA4B-CE0B-9BB8-2E7D31C3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8217-6CCE-4437-8A4C-8888482B4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0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E4BB5-87CB-C38D-95C7-C8240CBE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C23A4-63C6-977F-3B40-D747FFD0D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83FBB3-7E4E-48C4-358C-65F4A6B22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FA7CD-7018-96C0-E88F-883E142D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DB81-0B0D-4916-9D8D-8CD6CF251DFE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988A1-F25B-8345-6547-DE0C9451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9E5A11-AB41-FF44-D09E-F5FC8EC1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8217-6CCE-4437-8A4C-8888482B4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368EA-7395-F9E2-C0F2-40BD01DB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B3B65-1A2E-AAC3-349E-8C1268EB4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8DF518-16D1-4497-1A8F-D8DF8AE98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42A34A-CFF1-5415-4B97-AEDC206FA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ED7A87-5DA2-93DE-BEB6-002D9AC5A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8E79BC-D1E5-ABD2-4D41-4E5CC2B6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DB81-0B0D-4916-9D8D-8CD6CF251DFE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FF8A52-CE13-E47A-75FC-3A103FC9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3C7E6-17B7-0AB2-778E-E7104688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8217-6CCE-4437-8A4C-8888482B4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3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4B57-3CA7-1DA6-9218-C57650FD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F225C-ADE7-471D-5205-23A3FAD8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DB81-0B0D-4916-9D8D-8CD6CF251DFE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C7CADD-DA01-C496-DD3E-243E3DCC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66A824-6F12-235B-539E-AF0BAF64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8217-6CCE-4437-8A4C-8888482B4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4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4B0526-0263-24B6-2808-81E49675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DB81-0B0D-4916-9D8D-8CD6CF251DFE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466B06-7F9D-4B97-CB7B-0DA21D6C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A977D-0EB6-ECD5-017A-D3489D02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8217-6CCE-4437-8A4C-8888482B4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1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63B22-2869-4419-F37B-253E04C1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3CA2F-D056-2E57-4D21-0954C0449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1DD413-258F-0FB0-4BC5-E8EBC446E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16918-F476-55E9-B2E8-1FF9F07F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DB81-0B0D-4916-9D8D-8CD6CF251DFE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47277-816D-C446-4B64-09B8D7D0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872DB0-D64E-2156-610C-F757E253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8217-6CCE-4437-8A4C-8888482B4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7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01143-CF20-5839-BE2D-7DE62A16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D15AED-B5D8-6175-2ADA-D32A0FD35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FE703-40CC-B8C8-C9DF-3BCE4239A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D8019-4189-71A4-7821-9C7B5452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DB81-0B0D-4916-9D8D-8CD6CF251DFE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35EE4E-6B76-553D-8E99-85821F88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DA2C84-9F71-EAB5-90B6-11175109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8217-6CCE-4437-8A4C-8888482B4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35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A0446B-81EC-0D9E-DF65-FEA92A43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7C8D6-D8B2-8F41-C3A6-133E228F3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33ADA-9D00-48C6-F648-A4BE91BA7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DB81-0B0D-4916-9D8D-8CD6CF251DFE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72286-C8FD-F8CF-5818-9B9AD41AF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EC564-03F9-A614-56CD-ACB418A13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8217-6CCE-4437-8A4C-8888482B4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3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0E3C2189-03CE-2F21-F8EC-6F8991E256CE}"/>
              </a:ext>
            </a:extLst>
          </p:cNvPr>
          <p:cNvSpPr/>
          <p:nvPr/>
        </p:nvSpPr>
        <p:spPr>
          <a:xfrm>
            <a:off x="4149790" y="1482790"/>
            <a:ext cx="3892420" cy="3892420"/>
          </a:xfrm>
          <a:custGeom>
            <a:avLst/>
            <a:gdLst>
              <a:gd name="connsiteX0" fmla="*/ 111967 w 3666930"/>
              <a:gd name="connsiteY0" fmla="*/ 111967 h 3666930"/>
              <a:gd name="connsiteX1" fmla="*/ 111967 w 3666930"/>
              <a:gd name="connsiteY1" fmla="*/ 3554963 h 3666930"/>
              <a:gd name="connsiteX2" fmla="*/ 3554963 w 3666930"/>
              <a:gd name="connsiteY2" fmla="*/ 3554963 h 3666930"/>
              <a:gd name="connsiteX3" fmla="*/ 3554963 w 3666930"/>
              <a:gd name="connsiteY3" fmla="*/ 111967 h 3666930"/>
              <a:gd name="connsiteX4" fmla="*/ 0 w 3666930"/>
              <a:gd name="connsiteY4" fmla="*/ 0 h 3666930"/>
              <a:gd name="connsiteX5" fmla="*/ 3666930 w 3666930"/>
              <a:gd name="connsiteY5" fmla="*/ 0 h 3666930"/>
              <a:gd name="connsiteX6" fmla="*/ 3666930 w 3666930"/>
              <a:gd name="connsiteY6" fmla="*/ 3666930 h 3666930"/>
              <a:gd name="connsiteX7" fmla="*/ 0 w 3666930"/>
              <a:gd name="connsiteY7" fmla="*/ 3666930 h 366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6930" h="3666930">
                <a:moveTo>
                  <a:pt x="111967" y="111967"/>
                </a:moveTo>
                <a:lnTo>
                  <a:pt x="111967" y="3554963"/>
                </a:lnTo>
                <a:lnTo>
                  <a:pt x="3554963" y="3554963"/>
                </a:lnTo>
                <a:lnTo>
                  <a:pt x="3554963" y="111967"/>
                </a:lnTo>
                <a:close/>
                <a:moveTo>
                  <a:pt x="0" y="0"/>
                </a:moveTo>
                <a:lnTo>
                  <a:pt x="3666930" y="0"/>
                </a:lnTo>
                <a:lnTo>
                  <a:pt x="3666930" y="3666930"/>
                </a:lnTo>
                <a:lnTo>
                  <a:pt x="0" y="3666930"/>
                </a:lnTo>
                <a:close/>
              </a:path>
            </a:pathLst>
          </a:custGeom>
          <a:solidFill>
            <a:srgbClr val="F6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B289B-9D25-9205-E0B5-B6DB87AE8FC3}"/>
              </a:ext>
            </a:extLst>
          </p:cNvPr>
          <p:cNvSpPr txBox="1"/>
          <p:nvPr/>
        </p:nvSpPr>
        <p:spPr>
          <a:xfrm>
            <a:off x="4889580" y="2929815"/>
            <a:ext cx="2412840" cy="961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altLang="ko-KR" sz="26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MZ</a:t>
            </a:r>
            <a:r>
              <a:rPr lang="ko-KR" altLang="en-US" sz="26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세대 만족도</a:t>
            </a:r>
            <a:endParaRPr lang="en-US" altLang="ko-KR" sz="2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Pretendard" panose="02000503000000020004" pitchFamily="50" charset="-127"/>
            </a:endParaRPr>
          </a:p>
          <a:p>
            <a:pPr algn="ctr">
              <a:lnSpc>
                <a:spcPts val="3500"/>
              </a:lnSpc>
            </a:pPr>
            <a:r>
              <a:rPr lang="ko-KR" altLang="en-US" sz="26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분석 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A3D1A5-9B6B-D229-8365-309575798DF5}"/>
              </a:ext>
            </a:extLst>
          </p:cNvPr>
          <p:cNvSpPr txBox="1"/>
          <p:nvPr/>
        </p:nvSpPr>
        <p:spPr>
          <a:xfrm>
            <a:off x="6699948" y="4707876"/>
            <a:ext cx="11272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rgbClr val="F6F5F5"/>
                </a:solidFill>
                <a:latin typeface="+mj-ea"/>
                <a:ea typeface="+mj-ea"/>
                <a:cs typeface="Pretendard" panose="02000503000000020004" pitchFamily="50" charset="-127"/>
              </a:rPr>
              <a:t>성명</a:t>
            </a:r>
            <a:r>
              <a:rPr lang="en-US" altLang="ko-KR" sz="1100" dirty="0">
                <a:solidFill>
                  <a:srgbClr val="F6F5F5"/>
                </a:solidFill>
                <a:latin typeface="+mj-ea"/>
                <a:ea typeface="+mj-ea"/>
                <a:cs typeface="Pretendard" panose="02000503000000020004" pitchFamily="50" charset="-127"/>
              </a:rPr>
              <a:t>: </a:t>
            </a:r>
            <a:r>
              <a:rPr lang="ko-KR" altLang="en-US" sz="1100" dirty="0">
                <a:solidFill>
                  <a:srgbClr val="F6F5F5"/>
                </a:solidFill>
                <a:latin typeface="+mj-ea"/>
                <a:ea typeface="+mj-ea"/>
                <a:cs typeface="Pretendard" panose="02000503000000020004" pitchFamily="50" charset="-127"/>
              </a:rPr>
              <a:t>윤희선</a:t>
            </a:r>
            <a:endParaRPr lang="en-US" altLang="ko-KR" sz="1100" dirty="0">
              <a:solidFill>
                <a:srgbClr val="F6F5F5"/>
              </a:solidFill>
              <a:latin typeface="+mj-ea"/>
              <a:ea typeface="+mj-ea"/>
              <a:cs typeface="Pretendard" panose="02000503000000020004" pitchFamily="50" charset="-127"/>
            </a:endParaRPr>
          </a:p>
          <a:p>
            <a:pPr algn="r"/>
            <a:r>
              <a:rPr lang="ko-KR" altLang="en-US" sz="1100" dirty="0">
                <a:solidFill>
                  <a:srgbClr val="F6F5F5"/>
                </a:solidFill>
                <a:latin typeface="+mj-ea"/>
                <a:ea typeface="+mj-ea"/>
                <a:cs typeface="Pretendard" panose="02000503000000020004" pitchFamily="50" charset="-127"/>
              </a:rPr>
              <a:t>문서번호</a:t>
            </a:r>
            <a:r>
              <a:rPr lang="en-US" altLang="ko-KR" sz="1100" dirty="0">
                <a:solidFill>
                  <a:srgbClr val="F6F5F5"/>
                </a:solidFill>
                <a:latin typeface="+mj-ea"/>
                <a:ea typeface="+mj-ea"/>
                <a:cs typeface="Pretendard" panose="02000503000000020004" pitchFamily="50" charset="-127"/>
              </a:rPr>
              <a:t>: ver1.0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D0B566-B7DC-BAF7-D579-67EAA1C4D031}"/>
              </a:ext>
            </a:extLst>
          </p:cNvPr>
          <p:cNvSpPr txBox="1"/>
          <p:nvPr/>
        </p:nvSpPr>
        <p:spPr>
          <a:xfrm>
            <a:off x="5447425" y="2663948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ED6E5A"/>
                </a:solidFill>
                <a:latin typeface="+mj-ea"/>
                <a:ea typeface="+mj-ea"/>
                <a:cs typeface="Pretendard" panose="02000503000000020004" pitchFamily="50" charset="-127"/>
              </a:rPr>
              <a:t>MyZeneration</a:t>
            </a:r>
            <a:endParaRPr lang="ko-KR" altLang="en-US" sz="1400" dirty="0">
              <a:solidFill>
                <a:srgbClr val="ED6E5A"/>
              </a:solidFill>
              <a:latin typeface="+mj-ea"/>
              <a:ea typeface="+mj-ea"/>
              <a:cs typeface="Pretendard" panose="020005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C0D29-985A-7412-64A6-857CFB1C1232}"/>
              </a:ext>
            </a:extLst>
          </p:cNvPr>
          <p:cNvSpPr txBox="1"/>
          <p:nvPr/>
        </p:nvSpPr>
        <p:spPr>
          <a:xfrm>
            <a:off x="5479014" y="3886276"/>
            <a:ext cx="123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rgbClr val="F6F5F5"/>
                </a:solidFill>
                <a:latin typeface="+mj-ea"/>
                <a:ea typeface="+mj-ea"/>
                <a:cs typeface="Pretendard" panose="02000503000000020004" pitchFamily="50" charset="-127"/>
              </a:rPr>
              <a:t>ver1.0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5B3EC9-05D6-884F-588F-778D89058608}"/>
              </a:ext>
            </a:extLst>
          </p:cNvPr>
          <p:cNvSpPr/>
          <p:nvPr/>
        </p:nvSpPr>
        <p:spPr>
          <a:xfrm>
            <a:off x="0" y="1"/>
            <a:ext cx="326571" cy="6858000"/>
          </a:xfrm>
          <a:prstGeom prst="rect">
            <a:avLst/>
          </a:prstGeom>
          <a:solidFill>
            <a:srgbClr val="ED6E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4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8E00BBE3-2724-4784-87BE-846345DE8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59" y="1472812"/>
            <a:ext cx="6460164" cy="451691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6FAADBF-CBBD-4803-B6AB-597E1DABA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674" y="558141"/>
            <a:ext cx="3263605" cy="13949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0D95672-4CEE-4711-BAB2-8BE53BFAF535}"/>
              </a:ext>
            </a:extLst>
          </p:cNvPr>
          <p:cNvSpPr/>
          <p:nvPr/>
        </p:nvSpPr>
        <p:spPr>
          <a:xfrm>
            <a:off x="7566540" y="2171817"/>
            <a:ext cx="4034909" cy="1821498"/>
          </a:xfrm>
          <a:prstGeom prst="roundRect">
            <a:avLst>
              <a:gd name="adj" fmla="val 651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C57A83-17EF-0267-DF51-D40FA4422BD8}"/>
              </a:ext>
            </a:extLst>
          </p:cNvPr>
          <p:cNvSpPr/>
          <p:nvPr/>
        </p:nvSpPr>
        <p:spPr>
          <a:xfrm>
            <a:off x="0" y="1"/>
            <a:ext cx="326571" cy="6858000"/>
          </a:xfrm>
          <a:prstGeom prst="rect">
            <a:avLst/>
          </a:prstGeom>
          <a:solidFill>
            <a:srgbClr val="01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9EE9B-70D8-60F6-6882-4519841B400C}"/>
              </a:ext>
            </a:extLst>
          </p:cNvPr>
          <p:cNvSpPr txBox="1"/>
          <p:nvPr/>
        </p:nvSpPr>
        <p:spPr>
          <a:xfrm>
            <a:off x="530418" y="388746"/>
            <a:ext cx="38883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01344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개발 목표</a:t>
            </a:r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53DA88C6-0D8A-4E00-8B4D-758DB27EEBD7}"/>
              </a:ext>
            </a:extLst>
          </p:cNvPr>
          <p:cNvSpPr txBox="1"/>
          <p:nvPr/>
        </p:nvSpPr>
        <p:spPr>
          <a:xfrm>
            <a:off x="2288008" y="366761"/>
            <a:ext cx="135255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>
                <a:solidFill>
                  <a:srgbClr val="ED6E5A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02</a:t>
            </a:r>
            <a:endParaRPr lang="en-US" sz="3200" dirty="0">
              <a:solidFill>
                <a:srgbClr val="ED6E5A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Pretendard" panose="02000503000000020004" pitchFamily="50" charset="-127"/>
            </a:endParaRPr>
          </a:p>
        </p:txBody>
      </p:sp>
      <p:sp>
        <p:nvSpPr>
          <p:cNvPr id="8" name="Object 30">
            <a:extLst>
              <a:ext uri="{FF2B5EF4-FFF2-40B4-BE49-F238E27FC236}">
                <a16:creationId xmlns:a16="http://schemas.microsoft.com/office/drawing/2014/main" id="{A2C9E5AA-95ED-479D-87BC-33EC7390B6E9}"/>
              </a:ext>
            </a:extLst>
          </p:cNvPr>
          <p:cNvSpPr txBox="1"/>
          <p:nvPr/>
        </p:nvSpPr>
        <p:spPr>
          <a:xfrm>
            <a:off x="543117" y="910022"/>
            <a:ext cx="3888339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1600" dirty="0">
                <a:solidFill>
                  <a:srgbClr val="16547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600" dirty="0">
                <a:solidFill>
                  <a:srgbClr val="16547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비교 서비스</a:t>
            </a:r>
            <a:endParaRPr lang="en-US" sz="1600" dirty="0">
              <a:solidFill>
                <a:srgbClr val="16547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6BFD73-672A-442E-AE02-8AAB09629FD9}"/>
              </a:ext>
            </a:extLst>
          </p:cNvPr>
          <p:cNvSpPr txBox="1"/>
          <p:nvPr/>
        </p:nvSpPr>
        <p:spPr>
          <a:xfrm>
            <a:off x="7791397" y="2408696"/>
            <a:ext cx="3585195" cy="13477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사용자가 조회하고자 하는 성별</a:t>
            </a:r>
            <a:r>
              <a: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연령</a:t>
            </a:r>
            <a:r>
              <a: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삶의 만족도를 각각 선택하면 </a:t>
            </a:r>
            <a:r>
              <a:rPr lang="ko-KR" altLang="en-US" sz="1400" dirty="0">
                <a:solidFill>
                  <a:srgbClr val="ED6E5A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조건에 따른 </a:t>
            </a: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학력</a:t>
            </a:r>
            <a:r>
              <a: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전공분류</a:t>
            </a:r>
            <a:r>
              <a: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연봉</a:t>
            </a:r>
            <a:r>
              <a: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가구 원 수</a:t>
            </a:r>
            <a:r>
              <a: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거주지역별</a:t>
            </a:r>
            <a:r>
              <a: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>
                <a:solidFill>
                  <a:srgbClr val="ED6E5A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구성인원의 비율 정보를  제공</a:t>
            </a:r>
            <a:endParaRPr lang="en-US" altLang="ko-KR" sz="1400" dirty="0">
              <a:solidFill>
                <a:srgbClr val="ED6E5A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F676408-BADF-4898-AF03-2F1CC9B15835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5147976" y="2501635"/>
            <a:ext cx="2418564" cy="0"/>
          </a:xfrm>
          <a:prstGeom prst="line">
            <a:avLst/>
          </a:prstGeom>
          <a:ln>
            <a:solidFill>
              <a:srgbClr val="ED6E5A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557121C9-5F07-4D51-8F1D-103ADEC2B1F6}"/>
              </a:ext>
            </a:extLst>
          </p:cNvPr>
          <p:cNvSpPr/>
          <p:nvPr/>
        </p:nvSpPr>
        <p:spPr>
          <a:xfrm>
            <a:off x="4904678" y="2379986"/>
            <a:ext cx="243298" cy="243298"/>
          </a:xfrm>
          <a:prstGeom prst="ellipse">
            <a:avLst/>
          </a:prstGeom>
          <a:solidFill>
            <a:srgbClr val="ED6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3EE74F-2488-06F1-15FD-C7B46294F895}"/>
              </a:ext>
            </a:extLst>
          </p:cNvPr>
          <p:cNvGrpSpPr/>
          <p:nvPr/>
        </p:nvGrpSpPr>
        <p:grpSpPr>
          <a:xfrm>
            <a:off x="7566540" y="1914911"/>
            <a:ext cx="761747" cy="253916"/>
            <a:chOff x="7566540" y="2856297"/>
            <a:chExt cx="761747" cy="25391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5C808F7-6DB2-6B92-68EA-10238D296EC5}"/>
                </a:ext>
              </a:extLst>
            </p:cNvPr>
            <p:cNvSpPr/>
            <p:nvPr/>
          </p:nvSpPr>
          <p:spPr>
            <a:xfrm>
              <a:off x="7583367" y="2878228"/>
              <a:ext cx="708857" cy="205076"/>
            </a:xfrm>
            <a:prstGeom prst="roundRect">
              <a:avLst>
                <a:gd name="adj" fmla="val 50000"/>
              </a:avLst>
            </a:prstGeom>
            <a:solidFill>
              <a:srgbClr val="ED6E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2D72D1-9036-94A7-12AA-778679626F45}"/>
                </a:ext>
              </a:extLst>
            </p:cNvPr>
            <p:cNvSpPr txBox="1"/>
            <p:nvPr/>
          </p:nvSpPr>
          <p:spPr>
            <a:xfrm>
              <a:off x="7566540" y="2856297"/>
              <a:ext cx="7617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목표 </a:t>
              </a:r>
              <a:r>
                <a:rPr lang="en-US" altLang="ko-KR" sz="1050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02 -1</a:t>
              </a:r>
              <a:endParaRPr lang="ko-KR" altLang="en-US" sz="10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61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4C57A83-17EF-0267-DF51-D40FA4422BD8}"/>
              </a:ext>
            </a:extLst>
          </p:cNvPr>
          <p:cNvSpPr/>
          <p:nvPr/>
        </p:nvSpPr>
        <p:spPr>
          <a:xfrm>
            <a:off x="0" y="1"/>
            <a:ext cx="326571" cy="6858000"/>
          </a:xfrm>
          <a:prstGeom prst="rect">
            <a:avLst/>
          </a:prstGeom>
          <a:solidFill>
            <a:srgbClr val="01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9EE9B-70D8-60F6-6882-4519841B400C}"/>
              </a:ext>
            </a:extLst>
          </p:cNvPr>
          <p:cNvSpPr txBox="1"/>
          <p:nvPr/>
        </p:nvSpPr>
        <p:spPr>
          <a:xfrm>
            <a:off x="530418" y="388746"/>
            <a:ext cx="38883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01344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기대효과 및 활용방안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5779270-3C5B-4DA3-83BA-44772D61C7A3}"/>
              </a:ext>
            </a:extLst>
          </p:cNvPr>
          <p:cNvSpPr/>
          <p:nvPr/>
        </p:nvSpPr>
        <p:spPr>
          <a:xfrm>
            <a:off x="5960232" y="3183387"/>
            <a:ext cx="2359072" cy="2359072"/>
          </a:xfrm>
          <a:prstGeom prst="ellipse">
            <a:avLst/>
          </a:prstGeom>
          <a:solidFill>
            <a:srgbClr val="6DE5D7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7E54164-DAF1-468D-A750-5A4527E7A322}"/>
              </a:ext>
            </a:extLst>
          </p:cNvPr>
          <p:cNvSpPr/>
          <p:nvPr/>
        </p:nvSpPr>
        <p:spPr>
          <a:xfrm>
            <a:off x="4990702" y="1505323"/>
            <a:ext cx="2359072" cy="2359072"/>
          </a:xfrm>
          <a:prstGeom prst="ellipse">
            <a:avLst/>
          </a:prstGeom>
          <a:solidFill>
            <a:srgbClr val="82C5D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BC84E6C-3C40-4746-9E7B-CFC1CD6682BF}"/>
              </a:ext>
            </a:extLst>
          </p:cNvPr>
          <p:cNvSpPr/>
          <p:nvPr/>
        </p:nvSpPr>
        <p:spPr>
          <a:xfrm>
            <a:off x="4021173" y="3183387"/>
            <a:ext cx="2359072" cy="2359072"/>
          </a:xfrm>
          <a:prstGeom prst="ellipse">
            <a:avLst/>
          </a:prstGeom>
          <a:solidFill>
            <a:srgbClr val="6FAAB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9A46AE-911D-4FDE-AE76-2915BFB0769E}"/>
              </a:ext>
            </a:extLst>
          </p:cNvPr>
          <p:cNvSpPr txBox="1"/>
          <p:nvPr/>
        </p:nvSpPr>
        <p:spPr>
          <a:xfrm>
            <a:off x="5144209" y="2103386"/>
            <a:ext cx="2052058" cy="7898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만족도 향상을 위한</a:t>
            </a:r>
            <a:endParaRPr lang="en-US" altLang="ko-KR" sz="1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Pretendard" panose="020005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가이드</a:t>
            </a:r>
            <a:endParaRPr lang="en-US" altLang="ko-KR" sz="1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Pretendard" panose="020005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EC88C-A605-4DD5-92A4-79716A719311}"/>
              </a:ext>
            </a:extLst>
          </p:cNvPr>
          <p:cNvSpPr txBox="1"/>
          <p:nvPr/>
        </p:nvSpPr>
        <p:spPr>
          <a:xfrm>
            <a:off x="6511209" y="4050878"/>
            <a:ext cx="1623352" cy="7898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마케팅 자료로</a:t>
            </a:r>
            <a:endParaRPr lang="en-US" altLang="ko-KR" sz="1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Pretendard" panose="020005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활용가능</a:t>
            </a:r>
            <a:endParaRPr lang="en-US" altLang="ko-KR" sz="1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Pretendard" panose="0200050300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52F59A-CED1-4681-8982-BEC55C815DB2}"/>
              </a:ext>
            </a:extLst>
          </p:cNvPr>
          <p:cNvSpPr txBox="1"/>
          <p:nvPr/>
        </p:nvSpPr>
        <p:spPr>
          <a:xfrm>
            <a:off x="4179403" y="4235544"/>
            <a:ext cx="1747209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개인 맞춤 솔루션</a:t>
            </a:r>
            <a:endParaRPr lang="en-US" altLang="ko-KR" sz="1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Pretendard" panose="0200050300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7E8C1B2-763A-4B1F-ACD9-61B75BB0161D}"/>
              </a:ext>
            </a:extLst>
          </p:cNvPr>
          <p:cNvGrpSpPr/>
          <p:nvPr/>
        </p:nvGrpSpPr>
        <p:grpSpPr>
          <a:xfrm>
            <a:off x="8580300" y="5072129"/>
            <a:ext cx="3302493" cy="1518080"/>
            <a:chOff x="8494575" y="4995929"/>
            <a:chExt cx="3302493" cy="1518080"/>
          </a:xfrm>
        </p:grpSpPr>
        <p:sp>
          <p:nvSpPr>
            <p:cNvPr id="30" name="설명선: 굽은 선 29">
              <a:extLst>
                <a:ext uri="{FF2B5EF4-FFF2-40B4-BE49-F238E27FC236}">
                  <a16:creationId xmlns:a16="http://schemas.microsoft.com/office/drawing/2014/main" id="{FA93AC14-FB2C-4361-B123-F775A0D55D8A}"/>
                </a:ext>
              </a:extLst>
            </p:cNvPr>
            <p:cNvSpPr/>
            <p:nvPr/>
          </p:nvSpPr>
          <p:spPr>
            <a:xfrm flipV="1">
              <a:off x="8494575" y="4995929"/>
              <a:ext cx="3302493" cy="1518080"/>
            </a:xfrm>
            <a:prstGeom prst="borderCallout2">
              <a:avLst>
                <a:gd name="adj1" fmla="val 67290"/>
                <a:gd name="adj2" fmla="val -512"/>
                <a:gd name="adj3" fmla="val 67079"/>
                <a:gd name="adj4" fmla="val -12146"/>
                <a:gd name="adj5" fmla="val 91984"/>
                <a:gd name="adj6" fmla="val -18281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68D6BB-ED69-487C-A067-A7D295AA1523}"/>
                </a:ext>
              </a:extLst>
            </p:cNvPr>
            <p:cNvSpPr txBox="1"/>
            <p:nvPr/>
          </p:nvSpPr>
          <p:spPr>
            <a:xfrm>
              <a:off x="8581583" y="5242681"/>
              <a:ext cx="3128477" cy="10245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세대의 주관적인 만족도 데이터를 분석하므로 주타켓층이 </a:t>
              </a:r>
              <a:r>
                <a:rPr lang="en-US" altLang="ko-KR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세대인 </a:t>
              </a:r>
              <a:r>
                <a:rPr lang="ko-KR" altLang="en-US" sz="1400" dirty="0">
                  <a:solidFill>
                    <a:srgbClr val="7BB4C4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기업의 마케팅 </a:t>
              </a:r>
              <a:r>
                <a:rPr lang="ko-KR" altLang="en-US" sz="1400" dirty="0">
                  <a:solidFill>
                    <a:srgbClr val="99CFDC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자료</a:t>
              </a:r>
              <a:r>
                <a:rPr lang="ko-KR" altLang="en-US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로 활용 가능함</a:t>
              </a:r>
              <a:endPara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4DAE3D6F-032B-4934-A5CC-2786D2C0A8E2}"/>
              </a:ext>
            </a:extLst>
          </p:cNvPr>
          <p:cNvSpPr/>
          <p:nvPr/>
        </p:nvSpPr>
        <p:spPr>
          <a:xfrm>
            <a:off x="7781957" y="935047"/>
            <a:ext cx="3302493" cy="1518080"/>
          </a:xfrm>
          <a:prstGeom prst="borderCallout2">
            <a:avLst>
              <a:gd name="adj1" fmla="val 18167"/>
              <a:gd name="adj2" fmla="val -512"/>
              <a:gd name="adj3" fmla="val 18750"/>
              <a:gd name="adj4" fmla="val -16667"/>
              <a:gd name="adj5" fmla="val 60603"/>
              <a:gd name="adj6" fmla="val -2346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BEE317-6991-4D1B-AFB3-A85D1A44C1A9}"/>
              </a:ext>
            </a:extLst>
          </p:cNvPr>
          <p:cNvSpPr txBox="1"/>
          <p:nvPr/>
        </p:nvSpPr>
        <p:spPr>
          <a:xfrm>
            <a:off x="8012776" y="1020217"/>
            <a:ext cx="2840854" cy="13477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막연한 앞날이 불안한 </a:t>
            </a:r>
            <a:r>
              <a: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2030 </a:t>
            </a: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청년들에게 데이터분석을 근거로 만족도 향상을 위한 </a:t>
            </a:r>
            <a:r>
              <a:rPr lang="ko-KR" altLang="en-US" sz="1400" dirty="0">
                <a:solidFill>
                  <a:srgbClr val="7BB4C4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가이드라인을 제시</a:t>
            </a: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하여 자기개발 의지를 도울 수 있음</a:t>
            </a:r>
            <a:endParaRPr lang="en-US" altLang="ko-KR" sz="1400" dirty="0">
              <a:solidFill>
                <a:srgbClr val="01344D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ECB31D-A9B6-4D85-AE68-22CD8D8C6A30}"/>
              </a:ext>
            </a:extLst>
          </p:cNvPr>
          <p:cNvGrpSpPr/>
          <p:nvPr/>
        </p:nvGrpSpPr>
        <p:grpSpPr>
          <a:xfrm>
            <a:off x="690207" y="1469910"/>
            <a:ext cx="3302493" cy="1518080"/>
            <a:chOff x="842607" y="1584210"/>
            <a:chExt cx="3302493" cy="1518080"/>
          </a:xfrm>
        </p:grpSpPr>
        <p:sp>
          <p:nvSpPr>
            <p:cNvPr id="31" name="설명선: 굽은 선 30">
              <a:extLst>
                <a:ext uri="{FF2B5EF4-FFF2-40B4-BE49-F238E27FC236}">
                  <a16:creationId xmlns:a16="http://schemas.microsoft.com/office/drawing/2014/main" id="{FCC2274D-4C7F-459C-A4C4-9644031C75EC}"/>
                </a:ext>
              </a:extLst>
            </p:cNvPr>
            <p:cNvSpPr/>
            <p:nvPr/>
          </p:nvSpPr>
          <p:spPr>
            <a:xfrm flipH="1" flipV="1">
              <a:off x="842607" y="1584210"/>
              <a:ext cx="3302493" cy="1518080"/>
            </a:xfrm>
            <a:prstGeom prst="borderCallout2">
              <a:avLst>
                <a:gd name="adj1" fmla="val 18167"/>
                <a:gd name="adj2" fmla="val -512"/>
                <a:gd name="adj3" fmla="val 18123"/>
                <a:gd name="adj4" fmla="val -11764"/>
                <a:gd name="adj5" fmla="val -22847"/>
                <a:gd name="adj6" fmla="val -19163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3A8B0B-AB0B-44BD-B015-72DDA5C87B0E}"/>
                </a:ext>
              </a:extLst>
            </p:cNvPr>
            <p:cNvSpPr txBox="1"/>
            <p:nvPr/>
          </p:nvSpPr>
          <p:spPr>
            <a:xfrm>
              <a:off x="1081471" y="1830962"/>
              <a:ext cx="2824765" cy="10245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사용자의 조건을 기반으로 개선 항목을 추천하기 때문에 좀 더 사용자 친화적인 </a:t>
              </a:r>
              <a:r>
                <a:rPr lang="ko-KR" altLang="en-US" sz="1400" dirty="0">
                  <a:solidFill>
                    <a:srgbClr val="7BB4C4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개인 맞춤 솔루션</a:t>
              </a:r>
              <a:r>
                <a:rPr lang="ko-KR" altLang="en-US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 제시됨 </a:t>
              </a:r>
              <a:endPara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889B271-1FD8-4971-8FF5-E6CDE4C8340A}"/>
              </a:ext>
            </a:extLst>
          </p:cNvPr>
          <p:cNvGrpSpPr/>
          <p:nvPr/>
        </p:nvGrpSpPr>
        <p:grpSpPr>
          <a:xfrm>
            <a:off x="5399360" y="3218665"/>
            <a:ext cx="1541756" cy="996805"/>
            <a:chOff x="5444557" y="3218665"/>
            <a:chExt cx="1541756" cy="99680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D94533E-6B2A-4C70-839E-A4DCC4640CBE}"/>
                </a:ext>
              </a:extLst>
            </p:cNvPr>
            <p:cNvSpPr/>
            <p:nvPr/>
          </p:nvSpPr>
          <p:spPr>
            <a:xfrm>
              <a:off x="5717033" y="3218665"/>
              <a:ext cx="996805" cy="99680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AE1C0D-8950-439C-8689-805D26B4D2F1}"/>
                </a:ext>
              </a:extLst>
            </p:cNvPr>
            <p:cNvSpPr txBox="1"/>
            <p:nvPr/>
          </p:nvSpPr>
          <p:spPr>
            <a:xfrm>
              <a:off x="5444557" y="3579813"/>
              <a:ext cx="1541756" cy="2769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ko-KR" sz="900" dirty="0">
                  <a:solidFill>
                    <a:srgbClr val="01344D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Pretendard" panose="02000503000000020004" pitchFamily="50" charset="-127"/>
                </a:rPr>
                <a:t>MyZeneration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68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3AB4553-FB2E-4CE3-992A-468D1AAA851A}"/>
              </a:ext>
            </a:extLst>
          </p:cNvPr>
          <p:cNvSpPr/>
          <p:nvPr/>
        </p:nvSpPr>
        <p:spPr>
          <a:xfrm>
            <a:off x="632015" y="1507057"/>
            <a:ext cx="5444515" cy="4846117"/>
          </a:xfrm>
          <a:prstGeom prst="roundRect">
            <a:avLst>
              <a:gd name="adj" fmla="val 4575"/>
            </a:avLst>
          </a:prstGeom>
          <a:solidFill>
            <a:srgbClr val="D6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148C796-D101-4D04-9E36-A893616BF87E}"/>
              </a:ext>
            </a:extLst>
          </p:cNvPr>
          <p:cNvSpPr/>
          <p:nvPr/>
        </p:nvSpPr>
        <p:spPr>
          <a:xfrm>
            <a:off x="6293271" y="1507057"/>
            <a:ext cx="5444515" cy="4846117"/>
          </a:xfrm>
          <a:prstGeom prst="roundRect">
            <a:avLst>
              <a:gd name="adj" fmla="val 6344"/>
            </a:avLst>
          </a:prstGeom>
          <a:solidFill>
            <a:srgbClr val="D6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C57A83-17EF-0267-DF51-D40FA4422BD8}"/>
              </a:ext>
            </a:extLst>
          </p:cNvPr>
          <p:cNvSpPr/>
          <p:nvPr/>
        </p:nvSpPr>
        <p:spPr>
          <a:xfrm>
            <a:off x="0" y="1"/>
            <a:ext cx="326571" cy="6858000"/>
          </a:xfrm>
          <a:prstGeom prst="rect">
            <a:avLst/>
          </a:prstGeom>
          <a:solidFill>
            <a:srgbClr val="01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9EE9B-70D8-60F6-6882-4519841B400C}"/>
              </a:ext>
            </a:extLst>
          </p:cNvPr>
          <p:cNvSpPr txBox="1"/>
          <p:nvPr/>
        </p:nvSpPr>
        <p:spPr>
          <a:xfrm>
            <a:off x="530418" y="388746"/>
            <a:ext cx="38883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01344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향후 개발 계획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EC4FE1F-D6E8-444D-BF16-AE722E5A0A0C}"/>
              </a:ext>
            </a:extLst>
          </p:cNvPr>
          <p:cNvGrpSpPr/>
          <p:nvPr/>
        </p:nvGrpSpPr>
        <p:grpSpPr>
          <a:xfrm>
            <a:off x="774018" y="1803400"/>
            <a:ext cx="5638800" cy="3925768"/>
            <a:chOff x="304800" y="1803400"/>
            <a:chExt cx="5638800" cy="3925768"/>
          </a:xfrm>
        </p:grpSpPr>
        <p:pic>
          <p:nvPicPr>
            <p:cNvPr id="7" name="그림 6" descr="의류, 만화 영화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3923FB49-DEC4-4CE5-A230-F6B70C41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908" y="1803400"/>
              <a:ext cx="2908461" cy="290846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80B20C-122C-4D03-93FB-A508591CC5C8}"/>
                </a:ext>
              </a:extLst>
            </p:cNvPr>
            <p:cNvSpPr txBox="1"/>
            <p:nvPr/>
          </p:nvSpPr>
          <p:spPr>
            <a:xfrm>
              <a:off x="304800" y="4596742"/>
              <a:ext cx="5638800" cy="1132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867" dirty="0">
                  <a:solidFill>
                    <a:srgbClr val="01344D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세대를 확장하여 분석</a:t>
              </a:r>
              <a:r>
                <a:rPr lang="en-US" altLang="ko-KR" sz="1867" dirty="0">
                  <a:solidFill>
                    <a:srgbClr val="01344D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– </a:t>
              </a:r>
              <a:r>
                <a:rPr lang="ko-KR" altLang="en-US" sz="1867" dirty="0">
                  <a:solidFill>
                    <a:srgbClr val="01344D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베이비붐 세대 </a:t>
              </a:r>
              <a:br>
                <a:rPr lang="en-US" altLang="ko-KR" sz="1333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</a:br>
              <a:r>
                <a:rPr lang="ko-KR" altLang="en-US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은퇴를 바로 앞둔 나이인 베이비붐 세대를 위한</a:t>
              </a:r>
              <a:endPara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삶의 만족도 분석 서비스</a:t>
              </a:r>
              <a:endPara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FA73A6-0C7E-4222-AB34-D12216832F51}"/>
              </a:ext>
            </a:extLst>
          </p:cNvPr>
          <p:cNvGrpSpPr/>
          <p:nvPr/>
        </p:nvGrpSpPr>
        <p:grpSpPr>
          <a:xfrm>
            <a:off x="6134100" y="1701801"/>
            <a:ext cx="5638800" cy="4027367"/>
            <a:chOff x="6248400" y="3759201"/>
            <a:chExt cx="5638800" cy="4027367"/>
          </a:xfrm>
        </p:grpSpPr>
        <p:pic>
          <p:nvPicPr>
            <p:cNvPr id="10" name="그림 9" descr="인간의 얼굴, 클립아트, 만화 영화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6173DB5F-1B88-408F-8A28-CDF93F9C2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0" b="98545" l="9980" r="91394">
                          <a14:foregroundMark x1="69333" y1="18990" x2="70424" y2="13333"/>
                          <a14:foregroundMark x1="66384" y1="29737" x2="66384" y2="29737"/>
                          <a14:foregroundMark x1="84687" y1="55798" x2="86939" y2="57698"/>
                          <a14:foregroundMark x1="79313" y1="73818" x2="78505" y2="73818"/>
                          <a14:foregroundMark x1="16465" y1="62474" x2="15636" y2="66545"/>
                          <a14:foregroundMark x1="15636" y1="66545" x2="16687" y2="68727"/>
                          <a14:foregroundMark x1="18303" y1="73293" x2="19111" y2="74101"/>
                          <a14:foregroundMark x1="37899" y1="89939" x2="53333" y2="94788"/>
                          <a14:foregroundMark x1="53333" y1="94788" x2="55111" y2="94788"/>
                          <a14:foregroundMark x1="36848" y1="98545" x2="60202" y2="98020"/>
                          <a14:foregroundMark x1="16162" y1="63192" x2="16525" y2="62990"/>
                          <a14:backgroundMark x1="17495" y1="60646" x2="17495" y2="60646"/>
                          <a14:backgroundMark x1="17495" y1="59556" x2="16404" y2="61737"/>
                          <a14:backgroundMark x1="15596" y1="59030" x2="17212" y2="59838"/>
                          <a14:backgroundMark x1="17091" y1="59273" x2="17091" y2="59273"/>
                          <a14:backgroundMark x1="17051" y1="58869" x2="17172" y2="59394"/>
                          <a14:backgroundMark x1="16646" y1="58747" x2="17051" y2="61172"/>
                          <a14:backgroundMark x1="16929" y1="58505" x2="17091" y2="59111"/>
                          <a14:backgroundMark x1="17010" y1="61495" x2="15354" y2="62263"/>
                          <a14:backgroundMark x1="16889" y1="58020" x2="17455" y2="59152"/>
                          <a14:backgroundMark x1="86990" y1="57657" x2="88202" y2="58788"/>
                          <a14:backgroundMark x1="88727" y1="59152" x2="89737" y2="60040"/>
                          <a14:backgroundMark x1="89333" y1="59313" x2="90263" y2="61010"/>
                          <a14:backgroundMark x1="85737" y1="57616" x2="87192" y2="57657"/>
                          <a14:backgroundMark x1="90263" y1="60283" x2="90747" y2="610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5339" y="3759201"/>
              <a:ext cx="2704923" cy="270492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873B77-3903-4C7D-A0A1-EA10B900927F}"/>
                </a:ext>
              </a:extLst>
            </p:cNvPr>
            <p:cNvSpPr txBox="1"/>
            <p:nvPr/>
          </p:nvSpPr>
          <p:spPr>
            <a:xfrm>
              <a:off x="6248400" y="6654142"/>
              <a:ext cx="5638800" cy="1132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ko-KR" sz="1867" dirty="0">
                  <a:solidFill>
                    <a:srgbClr val="01344D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MZ</a:t>
              </a:r>
              <a:r>
                <a:rPr lang="ko-KR" altLang="en-US" sz="1867" dirty="0">
                  <a:solidFill>
                    <a:srgbClr val="01344D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세대 취미 추천 서비스</a:t>
              </a:r>
              <a:br>
                <a:rPr lang="en-US" altLang="ko-KR" sz="1333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</a:br>
              <a:r>
                <a:rPr lang="ko-KR" altLang="en-US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취미 관련 빅데이터를 분석해 </a:t>
              </a:r>
              <a:r>
                <a:rPr lang="en-US" altLang="ko-KR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 개인 조건에 따라 </a:t>
              </a:r>
              <a:endPara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만족도가 높을 것으로 예상되는 취미를 추천</a:t>
              </a:r>
              <a:endPara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4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4C57A83-17EF-0267-DF51-D40FA4422BD8}"/>
              </a:ext>
            </a:extLst>
          </p:cNvPr>
          <p:cNvSpPr/>
          <p:nvPr/>
        </p:nvSpPr>
        <p:spPr>
          <a:xfrm>
            <a:off x="0" y="1"/>
            <a:ext cx="326571" cy="6858000"/>
          </a:xfrm>
          <a:prstGeom prst="rect">
            <a:avLst/>
          </a:prstGeom>
          <a:solidFill>
            <a:srgbClr val="01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9EE9B-70D8-60F6-6882-4519841B400C}"/>
              </a:ext>
            </a:extLst>
          </p:cNvPr>
          <p:cNvSpPr txBox="1"/>
          <p:nvPr/>
        </p:nvSpPr>
        <p:spPr>
          <a:xfrm>
            <a:off x="530418" y="388746"/>
            <a:ext cx="38883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01344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문서변경 사항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1B7CA20-2263-F36F-088E-3891FADAF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58534"/>
              </p:ext>
            </p:extLst>
          </p:nvPr>
        </p:nvGraphicFramePr>
        <p:xfrm>
          <a:off x="953796" y="1510323"/>
          <a:ext cx="6372809" cy="1372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511">
                  <a:extLst>
                    <a:ext uri="{9D8B030D-6E8A-4147-A177-3AD203B41FA5}">
                      <a16:colId xmlns:a16="http://schemas.microsoft.com/office/drawing/2014/main" val="1458013921"/>
                    </a:ext>
                  </a:extLst>
                </a:gridCol>
                <a:gridCol w="1539551">
                  <a:extLst>
                    <a:ext uri="{9D8B030D-6E8A-4147-A177-3AD203B41FA5}">
                      <a16:colId xmlns:a16="http://schemas.microsoft.com/office/drawing/2014/main" val="2546127593"/>
                    </a:ext>
                  </a:extLst>
                </a:gridCol>
                <a:gridCol w="3153747">
                  <a:extLst>
                    <a:ext uri="{9D8B030D-6E8A-4147-A177-3AD203B41FA5}">
                      <a16:colId xmlns:a16="http://schemas.microsoft.com/office/drawing/2014/main" val="3959921268"/>
                    </a:ext>
                  </a:extLst>
                </a:gridCol>
              </a:tblGrid>
              <a:tr h="48357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300" b="0" kern="1200" dirty="0">
                          <a:solidFill>
                            <a:srgbClr val="01344D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업데이트 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300" b="0" kern="1200" dirty="0">
                          <a:solidFill>
                            <a:srgbClr val="01344D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문서번호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300" b="0" kern="1200" dirty="0">
                          <a:solidFill>
                            <a:srgbClr val="01344D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변경사항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75677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23.05.28</a:t>
                      </a:r>
                      <a:endParaRPr lang="ko-KR" alt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ver0.1</a:t>
                      </a:r>
                      <a:endParaRPr lang="ko-KR" alt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프로젝트 기획초안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65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23.06.03</a:t>
                      </a:r>
                      <a:endParaRPr lang="ko-KR" alt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ver1.0</a:t>
                      </a:r>
                      <a:endParaRPr lang="ko-KR" alt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프로젝트 기획 최종안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15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07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4C57A83-17EF-0267-DF51-D40FA4422BD8}"/>
              </a:ext>
            </a:extLst>
          </p:cNvPr>
          <p:cNvSpPr/>
          <p:nvPr/>
        </p:nvSpPr>
        <p:spPr>
          <a:xfrm>
            <a:off x="0" y="1"/>
            <a:ext cx="326571" cy="6858000"/>
          </a:xfrm>
          <a:prstGeom prst="rect">
            <a:avLst/>
          </a:prstGeom>
          <a:solidFill>
            <a:srgbClr val="01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9EE9B-70D8-60F6-6882-4519841B400C}"/>
              </a:ext>
            </a:extLst>
          </p:cNvPr>
          <p:cNvSpPr txBox="1"/>
          <p:nvPr/>
        </p:nvSpPr>
        <p:spPr>
          <a:xfrm>
            <a:off x="530418" y="388746"/>
            <a:ext cx="38883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01344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목차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5145889-2309-DC71-C5AE-D332B684C3A5}"/>
              </a:ext>
            </a:extLst>
          </p:cNvPr>
          <p:cNvGrpSpPr/>
          <p:nvPr/>
        </p:nvGrpSpPr>
        <p:grpSpPr>
          <a:xfrm>
            <a:off x="1562100" y="1624108"/>
            <a:ext cx="8724900" cy="584775"/>
            <a:chOff x="1562100" y="1624108"/>
            <a:chExt cx="8724900" cy="584775"/>
          </a:xfrm>
        </p:grpSpPr>
        <p:sp>
          <p:nvSpPr>
            <p:cNvPr id="8" name="Object 30">
              <a:extLst>
                <a:ext uri="{FF2B5EF4-FFF2-40B4-BE49-F238E27FC236}">
                  <a16:creationId xmlns:a16="http://schemas.microsoft.com/office/drawing/2014/main" id="{D215C870-E212-3DD4-0CA2-22FB4B273B90}"/>
                </a:ext>
              </a:extLst>
            </p:cNvPr>
            <p:cNvSpPr txBox="1"/>
            <p:nvPr/>
          </p:nvSpPr>
          <p:spPr>
            <a:xfrm>
              <a:off x="1562100" y="1624108"/>
              <a:ext cx="1352550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ED6E5A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Pretendard" panose="02000503000000020004" pitchFamily="50" charset="-127"/>
                </a:rPr>
                <a:t>01</a:t>
              </a:r>
              <a:endParaRPr lang="en-US" sz="3200" dirty="0">
                <a:solidFill>
                  <a:srgbClr val="ED6E5A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endParaRPr>
            </a:p>
          </p:txBody>
        </p:sp>
        <p:sp>
          <p:nvSpPr>
            <p:cNvPr id="9" name="Object 30">
              <a:extLst>
                <a:ext uri="{FF2B5EF4-FFF2-40B4-BE49-F238E27FC236}">
                  <a16:creationId xmlns:a16="http://schemas.microsoft.com/office/drawing/2014/main" id="{321D0690-CA68-3D8C-68B4-C7587016C785}"/>
                </a:ext>
              </a:extLst>
            </p:cNvPr>
            <p:cNvSpPr txBox="1"/>
            <p:nvPr/>
          </p:nvSpPr>
          <p:spPr>
            <a:xfrm>
              <a:off x="2724150" y="1685663"/>
              <a:ext cx="7562850" cy="46166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ko-KR" altLang="en-US" sz="2400" dirty="0">
                  <a:solidFill>
                    <a:srgbClr val="165472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기획의도</a:t>
              </a:r>
              <a:endParaRPr lang="en-US" sz="2400" dirty="0">
                <a:solidFill>
                  <a:srgbClr val="16547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60DD6BB-8239-1AD8-956C-F63814339C59}"/>
              </a:ext>
            </a:extLst>
          </p:cNvPr>
          <p:cNvGrpSpPr/>
          <p:nvPr/>
        </p:nvGrpSpPr>
        <p:grpSpPr>
          <a:xfrm>
            <a:off x="1562100" y="2621978"/>
            <a:ext cx="8724900" cy="584775"/>
            <a:chOff x="1562100" y="3359810"/>
            <a:chExt cx="8724900" cy="584775"/>
          </a:xfrm>
        </p:grpSpPr>
        <p:sp>
          <p:nvSpPr>
            <p:cNvPr id="16" name="Object 30">
              <a:extLst>
                <a:ext uri="{FF2B5EF4-FFF2-40B4-BE49-F238E27FC236}">
                  <a16:creationId xmlns:a16="http://schemas.microsoft.com/office/drawing/2014/main" id="{E2D40A67-702C-4665-681F-38CF7FCBD4CD}"/>
                </a:ext>
              </a:extLst>
            </p:cNvPr>
            <p:cNvSpPr txBox="1"/>
            <p:nvPr/>
          </p:nvSpPr>
          <p:spPr>
            <a:xfrm>
              <a:off x="1562100" y="3359810"/>
              <a:ext cx="1352550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ED6E5A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Pretendard" panose="02000503000000020004" pitchFamily="50" charset="-127"/>
                </a:rPr>
                <a:t>02</a:t>
              </a:r>
              <a:endParaRPr lang="en-US" sz="3200" dirty="0">
                <a:solidFill>
                  <a:srgbClr val="ED6E5A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endParaRPr>
            </a:p>
          </p:txBody>
        </p:sp>
        <p:sp>
          <p:nvSpPr>
            <p:cNvPr id="17" name="Object 30">
              <a:extLst>
                <a:ext uri="{FF2B5EF4-FFF2-40B4-BE49-F238E27FC236}">
                  <a16:creationId xmlns:a16="http://schemas.microsoft.com/office/drawing/2014/main" id="{9E9BBA4D-B977-0EB9-EFB4-F9CFF2E07366}"/>
                </a:ext>
              </a:extLst>
            </p:cNvPr>
            <p:cNvSpPr txBox="1"/>
            <p:nvPr/>
          </p:nvSpPr>
          <p:spPr>
            <a:xfrm>
              <a:off x="2724150" y="3421365"/>
              <a:ext cx="7562850" cy="46166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ko-KR" altLang="en-US" sz="2400" dirty="0">
                  <a:solidFill>
                    <a:srgbClr val="165472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개발 목표</a:t>
              </a:r>
              <a:endParaRPr lang="en-US" sz="2400" dirty="0">
                <a:solidFill>
                  <a:srgbClr val="16547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DAE63E7-8FEA-6D3B-F4FE-D26515C8E6A2}"/>
              </a:ext>
            </a:extLst>
          </p:cNvPr>
          <p:cNvGrpSpPr/>
          <p:nvPr/>
        </p:nvGrpSpPr>
        <p:grpSpPr>
          <a:xfrm>
            <a:off x="1562100" y="3619848"/>
            <a:ext cx="8724900" cy="584775"/>
            <a:chOff x="1562100" y="4227661"/>
            <a:chExt cx="8724900" cy="584775"/>
          </a:xfrm>
        </p:grpSpPr>
        <p:sp>
          <p:nvSpPr>
            <p:cNvPr id="20" name="Object 30">
              <a:extLst>
                <a:ext uri="{FF2B5EF4-FFF2-40B4-BE49-F238E27FC236}">
                  <a16:creationId xmlns:a16="http://schemas.microsoft.com/office/drawing/2014/main" id="{004664F3-E276-969D-4533-AED283070609}"/>
                </a:ext>
              </a:extLst>
            </p:cNvPr>
            <p:cNvSpPr txBox="1"/>
            <p:nvPr/>
          </p:nvSpPr>
          <p:spPr>
            <a:xfrm>
              <a:off x="1562100" y="4227661"/>
              <a:ext cx="1352550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ED6E5A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Pretendard" panose="02000503000000020004" pitchFamily="50" charset="-127"/>
                </a:rPr>
                <a:t>03</a:t>
              </a:r>
              <a:endParaRPr lang="en-US" sz="3200" dirty="0">
                <a:solidFill>
                  <a:srgbClr val="ED6E5A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endParaRPr>
            </a:p>
          </p:txBody>
        </p:sp>
        <p:sp>
          <p:nvSpPr>
            <p:cNvPr id="21" name="Object 30">
              <a:extLst>
                <a:ext uri="{FF2B5EF4-FFF2-40B4-BE49-F238E27FC236}">
                  <a16:creationId xmlns:a16="http://schemas.microsoft.com/office/drawing/2014/main" id="{20AD7EAB-FCE5-188C-E508-70E4083F86C5}"/>
                </a:ext>
              </a:extLst>
            </p:cNvPr>
            <p:cNvSpPr txBox="1"/>
            <p:nvPr/>
          </p:nvSpPr>
          <p:spPr>
            <a:xfrm>
              <a:off x="2724150" y="4289216"/>
              <a:ext cx="7562850" cy="46166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ko-KR" altLang="en-US" sz="2400" dirty="0">
                  <a:solidFill>
                    <a:srgbClr val="165472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기대효과 및 활용방안</a:t>
              </a:r>
              <a:endParaRPr lang="en-US" sz="2400" dirty="0">
                <a:solidFill>
                  <a:srgbClr val="16547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60D81CB-DB63-7F05-3C49-70300AB88C99}"/>
              </a:ext>
            </a:extLst>
          </p:cNvPr>
          <p:cNvGrpSpPr/>
          <p:nvPr/>
        </p:nvGrpSpPr>
        <p:grpSpPr>
          <a:xfrm>
            <a:off x="1562100" y="4617719"/>
            <a:ext cx="8724900" cy="584775"/>
            <a:chOff x="1562100" y="5095512"/>
            <a:chExt cx="8724900" cy="584775"/>
          </a:xfrm>
        </p:grpSpPr>
        <p:sp>
          <p:nvSpPr>
            <p:cNvPr id="24" name="Object 30">
              <a:extLst>
                <a:ext uri="{FF2B5EF4-FFF2-40B4-BE49-F238E27FC236}">
                  <a16:creationId xmlns:a16="http://schemas.microsoft.com/office/drawing/2014/main" id="{4FFBBFEA-E8EC-958B-10C5-708BE28D6182}"/>
                </a:ext>
              </a:extLst>
            </p:cNvPr>
            <p:cNvSpPr txBox="1"/>
            <p:nvPr/>
          </p:nvSpPr>
          <p:spPr>
            <a:xfrm>
              <a:off x="1562100" y="5095512"/>
              <a:ext cx="1352550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ED6E5A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Pretendard" panose="02000503000000020004" pitchFamily="50" charset="-127"/>
                </a:rPr>
                <a:t>04</a:t>
              </a:r>
              <a:endParaRPr lang="en-US" sz="3200" dirty="0">
                <a:solidFill>
                  <a:srgbClr val="ED6E5A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B2276CC8-8D17-2F4B-6ECF-838FD35B72DB}"/>
                </a:ext>
              </a:extLst>
            </p:cNvPr>
            <p:cNvSpPr txBox="1"/>
            <p:nvPr/>
          </p:nvSpPr>
          <p:spPr>
            <a:xfrm>
              <a:off x="2724150" y="5157067"/>
              <a:ext cx="7562850" cy="46166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ko-KR" altLang="en-US" sz="2400" dirty="0">
                  <a:solidFill>
                    <a:srgbClr val="165472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향후 개발계획</a:t>
              </a:r>
              <a:endParaRPr lang="en-US" sz="2400" dirty="0">
                <a:solidFill>
                  <a:srgbClr val="16547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02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4C57A83-17EF-0267-DF51-D40FA4422BD8}"/>
              </a:ext>
            </a:extLst>
          </p:cNvPr>
          <p:cNvSpPr/>
          <p:nvPr/>
        </p:nvSpPr>
        <p:spPr>
          <a:xfrm>
            <a:off x="0" y="1"/>
            <a:ext cx="326571" cy="6858000"/>
          </a:xfrm>
          <a:prstGeom prst="rect">
            <a:avLst/>
          </a:prstGeom>
          <a:solidFill>
            <a:srgbClr val="01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9EE9B-70D8-60F6-6882-4519841B400C}"/>
              </a:ext>
            </a:extLst>
          </p:cNvPr>
          <p:cNvSpPr txBox="1"/>
          <p:nvPr/>
        </p:nvSpPr>
        <p:spPr>
          <a:xfrm>
            <a:off x="530418" y="388746"/>
            <a:ext cx="38883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01344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기획의도</a:t>
            </a:r>
          </a:p>
        </p:txBody>
      </p:sp>
      <p:sp>
        <p:nvSpPr>
          <p:cNvPr id="23" name="Object 30">
            <a:extLst>
              <a:ext uri="{FF2B5EF4-FFF2-40B4-BE49-F238E27FC236}">
                <a16:creationId xmlns:a16="http://schemas.microsoft.com/office/drawing/2014/main" id="{A7AC5273-3E34-4FA6-9978-234C9EB00DCD}"/>
              </a:ext>
            </a:extLst>
          </p:cNvPr>
          <p:cNvSpPr txBox="1"/>
          <p:nvPr/>
        </p:nvSpPr>
        <p:spPr>
          <a:xfrm>
            <a:off x="543118" y="910022"/>
            <a:ext cx="2355850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1600" dirty="0">
                <a:solidFill>
                  <a:srgbClr val="16547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우울감에 빠진 </a:t>
            </a:r>
            <a:r>
              <a:rPr lang="en-US" altLang="ko-KR" sz="1600" dirty="0">
                <a:solidFill>
                  <a:srgbClr val="16547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600" dirty="0">
                <a:solidFill>
                  <a:srgbClr val="16547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</a:t>
            </a:r>
            <a:endParaRPr lang="en-US" sz="1600" dirty="0">
              <a:solidFill>
                <a:srgbClr val="16547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3C66E77-19B8-4DD2-BA5E-5DE5F48A0E49}"/>
              </a:ext>
            </a:extLst>
          </p:cNvPr>
          <p:cNvGrpSpPr/>
          <p:nvPr/>
        </p:nvGrpSpPr>
        <p:grpSpPr>
          <a:xfrm>
            <a:off x="632015" y="1507057"/>
            <a:ext cx="11105771" cy="4846117"/>
            <a:chOff x="651485" y="1507057"/>
            <a:chExt cx="11105771" cy="4846117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B760FE97-3D45-4AE6-9DF0-A620723B2A68}"/>
                </a:ext>
              </a:extLst>
            </p:cNvPr>
            <p:cNvSpPr/>
            <p:nvPr/>
          </p:nvSpPr>
          <p:spPr>
            <a:xfrm>
              <a:off x="651485" y="1507057"/>
              <a:ext cx="5444515" cy="4846117"/>
            </a:xfrm>
            <a:prstGeom prst="roundRect">
              <a:avLst>
                <a:gd name="adj" fmla="val 4575"/>
              </a:avLst>
            </a:prstGeom>
            <a:solidFill>
              <a:srgbClr val="165472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Picture 2" descr="올해 연령별 '행복지수' [KBS 청주 9시 뉴스 / 2020.12.03] ">
              <a:extLst>
                <a:ext uri="{FF2B5EF4-FFF2-40B4-BE49-F238E27FC236}">
                  <a16:creationId xmlns:a16="http://schemas.microsoft.com/office/drawing/2014/main" id="{1F516C1D-66B5-448D-9873-2F13329AF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555" y="1870460"/>
              <a:ext cx="2853126" cy="160488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https://dimg.donga.com/wps/NEWS/IMAGE/2019/08/11/96915153.3.jpg">
              <a:extLst>
                <a:ext uri="{FF2B5EF4-FFF2-40B4-BE49-F238E27FC236}">
                  <a16:creationId xmlns:a16="http://schemas.microsoft.com/office/drawing/2014/main" id="{F5BF7857-52FF-4396-A268-F8DD92BDB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884" y="2785633"/>
              <a:ext cx="2385425" cy="141694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82D094B-B327-4DD8-BEF0-0DE9BB62EF51}"/>
                </a:ext>
              </a:extLst>
            </p:cNvPr>
            <p:cNvGrpSpPr/>
            <p:nvPr/>
          </p:nvGrpSpPr>
          <p:grpSpPr>
            <a:xfrm>
              <a:off x="909555" y="4250124"/>
              <a:ext cx="4063359" cy="1824978"/>
              <a:chOff x="885658" y="4350820"/>
              <a:chExt cx="4063359" cy="1824978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26D61807-03FE-4478-A09E-BB83311DE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3631" y="4350820"/>
                <a:ext cx="3122521" cy="75570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1CF0B85A-D006-47EB-8060-631355991F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1744" y="4883249"/>
                <a:ext cx="3117273" cy="77669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3FB96013-7C2D-4799-A7B6-B7E41AAED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5658" y="5517395"/>
                <a:ext cx="3408752" cy="65840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948811-7459-48C4-80BE-9BB0A89BD1D2}"/>
                </a:ext>
              </a:extLst>
            </p:cNvPr>
            <p:cNvGrpSpPr/>
            <p:nvPr/>
          </p:nvGrpSpPr>
          <p:grpSpPr>
            <a:xfrm>
              <a:off x="6312741" y="1507057"/>
              <a:ext cx="5444515" cy="4846117"/>
              <a:chOff x="6401641" y="1507057"/>
              <a:chExt cx="5444515" cy="4846117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4C037A6D-DA42-4829-A7E3-CA78C84B019B}"/>
                  </a:ext>
                </a:extLst>
              </p:cNvPr>
              <p:cNvSpPr/>
              <p:nvPr/>
            </p:nvSpPr>
            <p:spPr>
              <a:xfrm>
                <a:off x="6401641" y="1507057"/>
                <a:ext cx="5444515" cy="4846117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8F2B5CBA-BEC8-44DD-9D59-D69D8DDB0C52}"/>
                  </a:ext>
                </a:extLst>
              </p:cNvPr>
              <p:cNvSpPr/>
              <p:nvPr/>
            </p:nvSpPr>
            <p:spPr>
              <a:xfrm>
                <a:off x="6940334" y="1948393"/>
                <a:ext cx="3895644" cy="1310998"/>
              </a:xfrm>
              <a:prstGeom prst="roundRect">
                <a:avLst>
                  <a:gd name="adj" fmla="val 101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31">
                <a:extLst>
                  <a:ext uri="{FF2B5EF4-FFF2-40B4-BE49-F238E27FC236}">
                    <a16:creationId xmlns:a16="http://schemas.microsoft.com/office/drawing/2014/main" id="{3F104DDD-ACB5-4234-BF58-4416A9EE1AE0}"/>
                  </a:ext>
                </a:extLst>
              </p:cNvPr>
              <p:cNvSpPr/>
              <p:nvPr/>
            </p:nvSpPr>
            <p:spPr>
              <a:xfrm>
                <a:off x="7107879" y="2007983"/>
                <a:ext cx="3689137" cy="1191816"/>
              </a:xfrm>
              <a:prstGeom prst="round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SNS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에서 행해지는</a:t>
                </a:r>
                <a:endPara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r>
                  <a:rPr lang="ko-KR" altLang="en-US" dirty="0">
                    <a:solidFill>
                      <a:srgbClr val="01344D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보여주기식 전시로 인한 타인과의 비교</a:t>
                </a:r>
                <a:endParaRPr lang="en-US" altLang="ko-KR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endParaRPr lang="en-US" altLang="ko-KR" sz="1600" dirty="0">
                  <a:solidFill>
                    <a:srgbClr val="165472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r>
                  <a:rPr lang="ko-KR" altLang="en-US" sz="1600" dirty="0">
                    <a:solidFill>
                      <a:srgbClr val="165472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허탈함</a:t>
                </a:r>
                <a:r>
                  <a:rPr lang="en-US" altLang="ko-KR" sz="1600" dirty="0">
                    <a:solidFill>
                      <a:srgbClr val="165472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lang="ko-KR" altLang="en-US" sz="1600" dirty="0">
                    <a:solidFill>
                      <a:srgbClr val="165472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박탈감</a:t>
                </a:r>
                <a:endParaRPr lang="en-US" altLang="ko-KR" sz="1600" dirty="0">
                  <a:solidFill>
                    <a:srgbClr val="165472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3836268C-A28A-448B-96D8-78F14318A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28456" y="1917310"/>
                <a:ext cx="642408" cy="641578"/>
              </a:xfrm>
              <a:prstGeom prst="rect">
                <a:avLst/>
              </a:prstGeom>
            </p:spPr>
          </p:pic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A07C798-AC21-4C2B-96E5-16BD45CFC8CF}"/>
                  </a:ext>
                </a:extLst>
              </p:cNvPr>
              <p:cNvGrpSpPr/>
              <p:nvPr/>
            </p:nvGrpSpPr>
            <p:grpSpPr>
              <a:xfrm>
                <a:off x="7879708" y="3474169"/>
                <a:ext cx="3851307" cy="1371481"/>
                <a:chOff x="7419832" y="3184447"/>
                <a:chExt cx="3851307" cy="1371481"/>
              </a:xfrm>
            </p:grpSpPr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4DCEBA18-46C8-488C-B138-904FA78F9979}"/>
                    </a:ext>
                  </a:extLst>
                </p:cNvPr>
                <p:cNvSpPr/>
                <p:nvPr/>
              </p:nvSpPr>
              <p:spPr>
                <a:xfrm>
                  <a:off x="7781924" y="3244930"/>
                  <a:ext cx="3035003" cy="1310998"/>
                </a:xfrm>
                <a:prstGeom prst="roundRect">
                  <a:avLst>
                    <a:gd name="adj" fmla="val 101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1">
                  <a:extLst>
                    <a:ext uri="{FF2B5EF4-FFF2-40B4-BE49-F238E27FC236}">
                      <a16:creationId xmlns:a16="http://schemas.microsoft.com/office/drawing/2014/main" id="{C011A92B-3D43-4C77-AE6C-B61A735C0335}"/>
                    </a:ext>
                  </a:extLst>
                </p:cNvPr>
                <p:cNvSpPr/>
                <p:nvPr/>
              </p:nvSpPr>
              <p:spPr>
                <a:xfrm>
                  <a:off x="7419832" y="3304520"/>
                  <a:ext cx="3294458" cy="1191816"/>
                </a:xfrm>
                <a:prstGeom prst="round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ko-KR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한치 앞을 모르는</a:t>
                  </a:r>
                  <a:endPara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  <a:p>
                  <a:pPr algn="r"/>
                  <a:r>
                    <a:rPr lang="ko-KR" altLang="en-US" dirty="0">
                      <a:solidFill>
                        <a:srgbClr val="01344D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행복을 장담할 수 없는 미래</a:t>
                  </a:r>
                  <a:endParaRPr lang="en-US" altLang="ko-KR" dirty="0">
                    <a:solidFill>
                      <a:srgbClr val="01344D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  <a:p>
                  <a:pPr algn="r"/>
                  <a:r>
                    <a:rPr lang="ko-KR" altLang="en-US" sz="1600" dirty="0">
                      <a:solidFill>
                        <a:srgbClr val="165472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 </a:t>
                  </a:r>
                  <a:endParaRPr lang="en-US" altLang="ko-KR" sz="1600" dirty="0">
                    <a:solidFill>
                      <a:srgbClr val="165472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  <a:p>
                  <a:pPr algn="r"/>
                  <a:r>
                    <a:rPr lang="ko-KR" altLang="en-US" sz="1600" dirty="0">
                      <a:solidFill>
                        <a:srgbClr val="165472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불안감</a:t>
                  </a:r>
                  <a:r>
                    <a:rPr lang="en-US" altLang="ko-KR" sz="1600" dirty="0">
                      <a:solidFill>
                        <a:srgbClr val="165472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, </a:t>
                  </a:r>
                  <a:r>
                    <a:rPr lang="ko-KR" altLang="en-US" sz="1600" dirty="0">
                      <a:solidFill>
                        <a:srgbClr val="165472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우울감</a:t>
                  </a:r>
                  <a:endParaRPr lang="en-US" altLang="ko-KR" sz="1600" dirty="0">
                    <a:solidFill>
                      <a:srgbClr val="165472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B4A44D86-A2F6-47AB-87D3-374B398F34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13674" y="3184447"/>
                  <a:ext cx="657465" cy="715003"/>
                </a:xfrm>
                <a:prstGeom prst="rect">
                  <a:avLst/>
                </a:prstGeom>
              </p:spPr>
            </p:pic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287F002-2BE3-4C04-8105-0439CF653322}"/>
                  </a:ext>
                </a:extLst>
              </p:cNvPr>
              <p:cNvSpPr txBox="1"/>
              <p:nvPr/>
            </p:nvSpPr>
            <p:spPr>
              <a:xfrm>
                <a:off x="7047312" y="3477486"/>
                <a:ext cx="910910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4800" dirty="0">
                    <a:solidFill>
                      <a:srgbClr val="165472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&amp;</a:t>
                </a:r>
                <a:endParaRPr lang="en-US" altLang="ko-KR" sz="2400" dirty="0">
                  <a:solidFill>
                    <a:srgbClr val="165472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4736CCE-3792-4FF0-BE2B-2019E9CB528D}"/>
                  </a:ext>
                </a:extLst>
              </p:cNvPr>
              <p:cNvGrpSpPr/>
              <p:nvPr/>
            </p:nvGrpSpPr>
            <p:grpSpPr>
              <a:xfrm>
                <a:off x="6576061" y="5090642"/>
                <a:ext cx="5095674" cy="873926"/>
                <a:chOff x="6576061" y="5321724"/>
                <a:chExt cx="5095674" cy="873926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8438624-AACC-4435-BF25-285833B9B473}"/>
                    </a:ext>
                  </a:extLst>
                </p:cNvPr>
                <p:cNvSpPr txBox="1"/>
                <p:nvPr/>
              </p:nvSpPr>
              <p:spPr>
                <a:xfrm>
                  <a:off x="6576061" y="5510847"/>
                  <a:ext cx="5095674" cy="6848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2800" dirty="0">
                      <a:solidFill>
                        <a:srgbClr val="ED6E5A"/>
                      </a:solidFill>
                      <a:latin typeface="에스코어 드림 9 Black" panose="020B0A03030302020204" pitchFamily="34" charset="-127"/>
                      <a:ea typeface="에스코어 드림 9 Black" panose="020B0A03030302020204" pitchFamily="34" charset="-127"/>
                    </a:rPr>
                    <a:t>“MZ</a:t>
                  </a:r>
                  <a:r>
                    <a:rPr lang="ko-KR" altLang="en-US" sz="2800" dirty="0">
                      <a:solidFill>
                        <a:srgbClr val="ED6E5A"/>
                      </a:solidFill>
                      <a:latin typeface="에스코어 드림 9 Black" panose="020B0A03030302020204" pitchFamily="34" charset="-127"/>
                      <a:ea typeface="에스코어 드림 9 Black" panose="020B0A03030302020204" pitchFamily="34" charset="-127"/>
                    </a:rPr>
                    <a:t>세대의 행복</a:t>
                  </a:r>
                  <a:r>
                    <a:rPr lang="en-US" altLang="ko-KR" sz="2800" dirty="0">
                      <a:solidFill>
                        <a:srgbClr val="ED6E5A"/>
                      </a:solidFill>
                      <a:latin typeface="에스코어 드림 9 Black" panose="020B0A03030302020204" pitchFamily="34" charset="-127"/>
                      <a:ea typeface="에스코어 드림 9 Black" panose="020B0A03030302020204" pitchFamily="34" charset="-127"/>
                    </a:rPr>
                    <a:t>”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E94E31B-5535-4908-B1E0-0EEBC6BFF4E0}"/>
                    </a:ext>
                  </a:extLst>
                </p:cNvPr>
                <p:cNvSpPr txBox="1"/>
                <p:nvPr/>
              </p:nvSpPr>
              <p:spPr>
                <a:xfrm>
                  <a:off x="6849660" y="5321724"/>
                  <a:ext cx="2880134" cy="3782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400" dirty="0">
                      <a:solidFill>
                        <a:srgbClr val="01344D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다양한 요인에 의해 멀어지는</a:t>
                  </a:r>
                  <a:endParaRPr lang="en-US" altLang="ko-KR" sz="1400" dirty="0">
                    <a:solidFill>
                      <a:srgbClr val="01344D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p:grpSp>
        </p:grp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DFB37C2F-1BA8-461A-8FAB-FFA2E1E12786}"/>
              </a:ext>
            </a:extLst>
          </p:cNvPr>
          <p:cNvSpPr/>
          <p:nvPr/>
        </p:nvSpPr>
        <p:spPr>
          <a:xfrm>
            <a:off x="762069" y="1658882"/>
            <a:ext cx="140208" cy="140208"/>
          </a:xfrm>
          <a:prstGeom prst="ellipse">
            <a:avLst/>
          </a:prstGeom>
          <a:solidFill>
            <a:srgbClr val="F6F5F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0495A00-3969-4F43-B197-23BC57CE9223}"/>
              </a:ext>
            </a:extLst>
          </p:cNvPr>
          <p:cNvSpPr/>
          <p:nvPr/>
        </p:nvSpPr>
        <p:spPr>
          <a:xfrm>
            <a:off x="6473621" y="1658882"/>
            <a:ext cx="140208" cy="140208"/>
          </a:xfrm>
          <a:prstGeom prst="ellipse">
            <a:avLst/>
          </a:prstGeom>
          <a:solidFill>
            <a:srgbClr val="F6F5F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이등변 삼각형 134">
            <a:extLst>
              <a:ext uri="{FF2B5EF4-FFF2-40B4-BE49-F238E27FC236}">
                <a16:creationId xmlns:a16="http://schemas.microsoft.com/office/drawing/2014/main" id="{4854368C-1830-4D5B-B932-068E1415AE3F}"/>
              </a:ext>
            </a:extLst>
          </p:cNvPr>
          <p:cNvSpPr/>
          <p:nvPr/>
        </p:nvSpPr>
        <p:spPr>
          <a:xfrm rot="5400000">
            <a:off x="3191428" y="2603655"/>
            <a:ext cx="4562764" cy="2069511"/>
          </a:xfrm>
          <a:prstGeom prst="triangle">
            <a:avLst>
              <a:gd name="adj" fmla="val 50509"/>
            </a:avLst>
          </a:prstGeom>
          <a:gradFill flip="none" rotWithShape="1">
            <a:gsLst>
              <a:gs pos="56000">
                <a:srgbClr val="FFFFFF">
                  <a:alpha val="14000"/>
                </a:srgbClr>
              </a:gs>
              <a:gs pos="4000">
                <a:schemeClr val="bg1"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C57A83-17EF-0267-DF51-D40FA4422BD8}"/>
              </a:ext>
            </a:extLst>
          </p:cNvPr>
          <p:cNvSpPr/>
          <p:nvPr/>
        </p:nvSpPr>
        <p:spPr>
          <a:xfrm>
            <a:off x="0" y="1"/>
            <a:ext cx="326571" cy="6858000"/>
          </a:xfrm>
          <a:prstGeom prst="rect">
            <a:avLst/>
          </a:prstGeom>
          <a:solidFill>
            <a:srgbClr val="01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9EE9B-70D8-60F6-6882-4519841B400C}"/>
              </a:ext>
            </a:extLst>
          </p:cNvPr>
          <p:cNvSpPr txBox="1"/>
          <p:nvPr/>
        </p:nvSpPr>
        <p:spPr>
          <a:xfrm>
            <a:off x="530418" y="388746"/>
            <a:ext cx="38883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01344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기획의도</a:t>
            </a:r>
          </a:p>
        </p:txBody>
      </p:sp>
      <p:sp>
        <p:nvSpPr>
          <p:cNvPr id="23" name="Object 30">
            <a:extLst>
              <a:ext uri="{FF2B5EF4-FFF2-40B4-BE49-F238E27FC236}">
                <a16:creationId xmlns:a16="http://schemas.microsoft.com/office/drawing/2014/main" id="{A7AC5273-3E34-4FA6-9978-234C9EB00DCD}"/>
              </a:ext>
            </a:extLst>
          </p:cNvPr>
          <p:cNvSpPr txBox="1"/>
          <p:nvPr/>
        </p:nvSpPr>
        <p:spPr>
          <a:xfrm>
            <a:off x="543118" y="910022"/>
            <a:ext cx="3888338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1600" dirty="0">
                <a:solidFill>
                  <a:srgbClr val="16547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600" dirty="0">
                <a:solidFill>
                  <a:srgbClr val="16547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향상을 위한 솔루션 제안</a:t>
            </a:r>
            <a:endParaRPr lang="en-US" sz="1600" dirty="0">
              <a:solidFill>
                <a:srgbClr val="16547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6A2832-A5D9-4957-ABB1-B1D1757CF4AF}"/>
              </a:ext>
            </a:extLst>
          </p:cNvPr>
          <p:cNvSpPr txBox="1"/>
          <p:nvPr/>
        </p:nvSpPr>
        <p:spPr>
          <a:xfrm>
            <a:off x="1154459" y="1894710"/>
            <a:ext cx="3810001" cy="379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01344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나는 </a:t>
            </a:r>
            <a:r>
              <a:rPr lang="ko-KR" altLang="en-US" sz="1400" dirty="0">
                <a:solidFill>
                  <a:srgbClr val="ED6E5A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어떻게</a:t>
            </a:r>
            <a:r>
              <a:rPr lang="ko-KR" altLang="en-US" sz="1400" dirty="0">
                <a:solidFill>
                  <a:srgbClr val="01344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 더 행복할 수 있을까</a:t>
            </a:r>
            <a:r>
              <a:rPr lang="en-US" altLang="ko-KR" sz="1400" dirty="0">
                <a:solidFill>
                  <a:srgbClr val="01344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?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8DE09F9-E2FB-40E0-BC7F-BC38F93D0941}"/>
              </a:ext>
            </a:extLst>
          </p:cNvPr>
          <p:cNvGrpSpPr/>
          <p:nvPr/>
        </p:nvGrpSpPr>
        <p:grpSpPr>
          <a:xfrm>
            <a:off x="1670861" y="2993201"/>
            <a:ext cx="2649565" cy="2388909"/>
            <a:chOff x="-201630" y="3162300"/>
            <a:chExt cx="6228583" cy="5615837"/>
          </a:xfrm>
        </p:grpSpPr>
        <p:pic>
          <p:nvPicPr>
            <p:cNvPr id="55" name="그림 54" descr="클립아트, 그래픽, 만화 영화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133E3612-5567-42B5-A72F-C5FC81F71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3162300"/>
              <a:ext cx="4619625" cy="4886325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4C34544-57B1-4B5A-BFB1-F77821AA597A}"/>
                </a:ext>
              </a:extLst>
            </p:cNvPr>
            <p:cNvSpPr txBox="1"/>
            <p:nvPr/>
          </p:nvSpPr>
          <p:spPr>
            <a:xfrm>
              <a:off x="-201630" y="8126969"/>
              <a:ext cx="6228583" cy="6511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삶의 만족도를 높이고 싶은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5618F77-24A6-405B-8E45-3D5F6E236325}"/>
              </a:ext>
            </a:extLst>
          </p:cNvPr>
          <p:cNvSpPr txBox="1"/>
          <p:nvPr/>
        </p:nvSpPr>
        <p:spPr>
          <a:xfrm>
            <a:off x="4181826" y="4575843"/>
            <a:ext cx="13053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남자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대학교졸업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서울특별시 거주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46BC6D9-C9E4-4BD0-B2BB-F1F8F0BDE089}"/>
              </a:ext>
            </a:extLst>
          </p:cNvPr>
          <p:cNvGrpSpPr/>
          <p:nvPr/>
        </p:nvGrpSpPr>
        <p:grpSpPr>
          <a:xfrm>
            <a:off x="823457" y="4561652"/>
            <a:ext cx="1026448" cy="398912"/>
            <a:chOff x="985594" y="4563902"/>
            <a:chExt cx="1026448" cy="398912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8540CCA-C176-4191-815A-7DE186150F19}"/>
                </a:ext>
              </a:extLst>
            </p:cNvPr>
            <p:cNvSpPr/>
            <p:nvPr/>
          </p:nvSpPr>
          <p:spPr>
            <a:xfrm>
              <a:off x="985594" y="4563902"/>
              <a:ext cx="398912" cy="398912"/>
            </a:xfrm>
            <a:prstGeom prst="ellipse">
              <a:avLst/>
            </a:prstGeom>
            <a:solidFill>
              <a:srgbClr val="BCCCD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DB8B452-A6FC-4C9A-8194-9BD031415FC7}"/>
                </a:ext>
              </a:extLst>
            </p:cNvPr>
            <p:cNvSpPr txBox="1"/>
            <p:nvPr/>
          </p:nvSpPr>
          <p:spPr>
            <a:xfrm>
              <a:off x="1017860" y="4594081"/>
              <a:ext cx="994182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최종학력</a:t>
              </a:r>
              <a:r>
                <a:rPr lang="en-US" altLang="ko-KR" sz="16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</a:t>
              </a:r>
              <a:endParaRPr lang="ko-KR" altLang="en-US" sz="16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E580DD85-1D2E-4A78-9D24-E2322811715F}"/>
              </a:ext>
            </a:extLst>
          </p:cNvPr>
          <p:cNvGrpSpPr/>
          <p:nvPr/>
        </p:nvGrpSpPr>
        <p:grpSpPr>
          <a:xfrm>
            <a:off x="6932124" y="2898813"/>
            <a:ext cx="5023777" cy="1423348"/>
            <a:chOff x="1308842" y="2762674"/>
            <a:chExt cx="5023777" cy="1423348"/>
          </a:xfrm>
        </p:grpSpPr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49A6998C-D605-4C7E-94BB-7B8E2AD75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5839" y="2893183"/>
              <a:ext cx="450109" cy="450109"/>
            </a:xfrm>
            <a:prstGeom prst="rect">
              <a:avLst/>
            </a:prstGeom>
          </p:spPr>
        </p:pic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82CAFFF-F836-4620-BE53-4557B2A70BB0}"/>
                </a:ext>
              </a:extLst>
            </p:cNvPr>
            <p:cNvSpPr/>
            <p:nvPr/>
          </p:nvSpPr>
          <p:spPr>
            <a:xfrm>
              <a:off x="1712883" y="3976729"/>
              <a:ext cx="3780000" cy="176128"/>
            </a:xfrm>
            <a:prstGeom prst="rect">
              <a:avLst/>
            </a:prstGeom>
            <a:solidFill>
              <a:srgbClr val="ED6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33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1400AF9-676E-415D-B7F6-9F47D4B30916}"/>
                </a:ext>
              </a:extLst>
            </p:cNvPr>
            <p:cNvSpPr/>
            <p:nvPr/>
          </p:nvSpPr>
          <p:spPr>
            <a:xfrm>
              <a:off x="1345325" y="3171321"/>
              <a:ext cx="3017857" cy="176128"/>
            </a:xfrm>
            <a:prstGeom prst="rect">
              <a:avLst/>
            </a:prstGeom>
            <a:solidFill>
              <a:srgbClr val="ED6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33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F09638E-EDC4-42AD-B3F3-566E901EFC85}"/>
                </a:ext>
              </a:extLst>
            </p:cNvPr>
            <p:cNvSpPr txBox="1"/>
            <p:nvPr/>
          </p:nvSpPr>
          <p:spPr>
            <a:xfrm>
              <a:off x="1308842" y="2762674"/>
              <a:ext cx="50237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빅데이터 기반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r>
                <a:rPr lang="ko-KR" altLang="en-US" sz="20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개인의 조건 별 분석결과 제공</a:t>
              </a:r>
              <a:endParaRPr lang="en-US" altLang="ko-KR" sz="20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3E4A62-8729-4312-B25B-56F7C7FC189D}"/>
                </a:ext>
              </a:extLst>
            </p:cNvPr>
            <p:cNvSpPr txBox="1"/>
            <p:nvPr/>
          </p:nvSpPr>
          <p:spPr>
            <a:xfrm>
              <a:off x="1733072" y="3785912"/>
              <a:ext cx="394525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삶의 만족도 향상을 위한 솔루션 제안</a:t>
              </a:r>
              <a:endParaRPr lang="en-US" altLang="ko-KR" sz="20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D067060A-D046-4FD7-8F20-E0A0A8932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2793" y="3614385"/>
              <a:ext cx="551810" cy="551810"/>
            </a:xfrm>
            <a:prstGeom prst="rect">
              <a:avLst/>
            </a:prstGeom>
          </p:spPr>
        </p:pic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65EEF583-DDB9-4B00-B1B9-E940D9920A82}"/>
              </a:ext>
            </a:extLst>
          </p:cNvPr>
          <p:cNvGrpSpPr/>
          <p:nvPr/>
        </p:nvGrpSpPr>
        <p:grpSpPr>
          <a:xfrm>
            <a:off x="1135881" y="3717835"/>
            <a:ext cx="707843" cy="398912"/>
            <a:chOff x="985594" y="4563902"/>
            <a:chExt cx="707843" cy="398912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EAB75F0E-729E-4378-A2AD-C413418FF249}"/>
                </a:ext>
              </a:extLst>
            </p:cNvPr>
            <p:cNvSpPr/>
            <p:nvPr/>
          </p:nvSpPr>
          <p:spPr>
            <a:xfrm>
              <a:off x="985594" y="4563902"/>
              <a:ext cx="398912" cy="398912"/>
            </a:xfrm>
            <a:prstGeom prst="ellipse">
              <a:avLst/>
            </a:prstGeom>
            <a:solidFill>
              <a:srgbClr val="BCCCD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CAF25BA-EA51-4FAA-B103-D83912143F66}"/>
                </a:ext>
              </a:extLst>
            </p:cNvPr>
            <p:cNvSpPr txBox="1"/>
            <p:nvPr/>
          </p:nvSpPr>
          <p:spPr>
            <a:xfrm>
              <a:off x="1055121" y="4594081"/>
              <a:ext cx="638316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전공</a:t>
              </a:r>
              <a:r>
                <a:rPr lang="en-US" altLang="ko-KR" sz="16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</a:t>
              </a:r>
              <a:endParaRPr lang="ko-KR" altLang="en-US" sz="16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78518B7-8F47-4C32-9316-69947C6D4BF1}"/>
              </a:ext>
            </a:extLst>
          </p:cNvPr>
          <p:cNvGrpSpPr/>
          <p:nvPr/>
        </p:nvGrpSpPr>
        <p:grpSpPr>
          <a:xfrm>
            <a:off x="1490237" y="2958148"/>
            <a:ext cx="994183" cy="398912"/>
            <a:chOff x="985594" y="4563902"/>
            <a:chExt cx="994183" cy="398912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1B21A871-1460-4FAC-AABE-71C7C67F5A95}"/>
                </a:ext>
              </a:extLst>
            </p:cNvPr>
            <p:cNvSpPr/>
            <p:nvPr/>
          </p:nvSpPr>
          <p:spPr>
            <a:xfrm>
              <a:off x="985594" y="4563902"/>
              <a:ext cx="398912" cy="398912"/>
            </a:xfrm>
            <a:prstGeom prst="ellipse">
              <a:avLst/>
            </a:prstGeom>
            <a:solidFill>
              <a:srgbClr val="BCCCD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AD99E59-D616-460B-842D-8556F72136CD}"/>
                </a:ext>
              </a:extLst>
            </p:cNvPr>
            <p:cNvSpPr txBox="1"/>
            <p:nvPr/>
          </p:nvSpPr>
          <p:spPr>
            <a:xfrm>
              <a:off x="985594" y="4594081"/>
              <a:ext cx="994183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거주지역</a:t>
              </a:r>
              <a:r>
                <a:rPr lang="en-US" altLang="ko-KR" sz="16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</a:t>
              </a:r>
              <a:endParaRPr lang="ko-KR" altLang="en-US" sz="16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BF1112C-8CA4-4BD3-A1E9-64F99E4F1703}"/>
              </a:ext>
            </a:extLst>
          </p:cNvPr>
          <p:cNvGrpSpPr/>
          <p:nvPr/>
        </p:nvGrpSpPr>
        <p:grpSpPr>
          <a:xfrm>
            <a:off x="2404249" y="2433622"/>
            <a:ext cx="919170" cy="398912"/>
            <a:chOff x="985594" y="4563902"/>
            <a:chExt cx="919170" cy="398912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CDF25A0-C79F-47B2-8666-EC9A44AFA138}"/>
                </a:ext>
              </a:extLst>
            </p:cNvPr>
            <p:cNvSpPr/>
            <p:nvPr/>
          </p:nvSpPr>
          <p:spPr>
            <a:xfrm>
              <a:off x="985594" y="4563902"/>
              <a:ext cx="398912" cy="398912"/>
            </a:xfrm>
            <a:prstGeom prst="ellipse">
              <a:avLst/>
            </a:prstGeom>
            <a:solidFill>
              <a:srgbClr val="BCCCD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16028F3-642A-49A2-85B9-3831F9E97E49}"/>
                </a:ext>
              </a:extLst>
            </p:cNvPr>
            <p:cNvSpPr txBox="1"/>
            <p:nvPr/>
          </p:nvSpPr>
          <p:spPr>
            <a:xfrm>
              <a:off x="1037219" y="4594081"/>
              <a:ext cx="867545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연 임금</a:t>
              </a:r>
              <a:r>
                <a:rPr lang="en-US" altLang="ko-KR" sz="16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</a:t>
              </a:r>
              <a:endParaRPr lang="ko-KR" altLang="en-US" sz="16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DD4D2DB5-45D7-4B2F-8121-1E6FE0FC7BC1}"/>
              </a:ext>
            </a:extLst>
          </p:cNvPr>
          <p:cNvGrpSpPr/>
          <p:nvPr/>
        </p:nvGrpSpPr>
        <p:grpSpPr>
          <a:xfrm>
            <a:off x="3584437" y="2642200"/>
            <a:ext cx="1148085" cy="398912"/>
            <a:chOff x="985594" y="4563902"/>
            <a:chExt cx="1148085" cy="398912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D9670EE-E992-4C86-B84D-82934DEBA439}"/>
                </a:ext>
              </a:extLst>
            </p:cNvPr>
            <p:cNvSpPr/>
            <p:nvPr/>
          </p:nvSpPr>
          <p:spPr>
            <a:xfrm>
              <a:off x="985594" y="4563902"/>
              <a:ext cx="398912" cy="398912"/>
            </a:xfrm>
            <a:prstGeom prst="ellipse">
              <a:avLst/>
            </a:prstGeom>
            <a:solidFill>
              <a:srgbClr val="BCCCD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0350B29-6218-4E9F-A794-2C8472267404}"/>
                </a:ext>
              </a:extLst>
            </p:cNvPr>
            <p:cNvSpPr txBox="1"/>
            <p:nvPr/>
          </p:nvSpPr>
          <p:spPr>
            <a:xfrm>
              <a:off x="1036904" y="4594081"/>
              <a:ext cx="1096775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가구 원 수</a:t>
              </a:r>
              <a:r>
                <a:rPr lang="en-US" altLang="ko-KR" sz="16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</a:t>
              </a:r>
              <a:endParaRPr lang="ko-KR" altLang="en-US" sz="16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08E804E-9443-4A90-B718-36363EE85116}"/>
              </a:ext>
            </a:extLst>
          </p:cNvPr>
          <p:cNvGrpSpPr/>
          <p:nvPr/>
        </p:nvGrpSpPr>
        <p:grpSpPr>
          <a:xfrm>
            <a:off x="4006846" y="3267427"/>
            <a:ext cx="1035243" cy="398912"/>
            <a:chOff x="985594" y="4563902"/>
            <a:chExt cx="1035243" cy="398912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3A0C904-71FA-404E-AAAB-07FD7E2FF9CC}"/>
                </a:ext>
              </a:extLst>
            </p:cNvPr>
            <p:cNvSpPr/>
            <p:nvPr/>
          </p:nvSpPr>
          <p:spPr>
            <a:xfrm>
              <a:off x="985594" y="4563902"/>
              <a:ext cx="398912" cy="398912"/>
            </a:xfrm>
            <a:prstGeom prst="ellipse">
              <a:avLst/>
            </a:prstGeom>
            <a:solidFill>
              <a:srgbClr val="BCCCD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F5F0605-A575-42FF-AA54-4BAF16D583AC}"/>
                </a:ext>
              </a:extLst>
            </p:cNvPr>
            <p:cNvSpPr txBox="1"/>
            <p:nvPr/>
          </p:nvSpPr>
          <p:spPr>
            <a:xfrm>
              <a:off x="1026654" y="4594081"/>
              <a:ext cx="994183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근로시간</a:t>
              </a:r>
              <a:r>
                <a:rPr lang="en-US" altLang="ko-KR" sz="16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</a:t>
              </a:r>
              <a:endParaRPr lang="ko-KR" altLang="en-US" sz="16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4741CD0-0F4C-44CE-87BF-B3F49B733B31}"/>
              </a:ext>
            </a:extLst>
          </p:cNvPr>
          <p:cNvGrpSpPr/>
          <p:nvPr/>
        </p:nvGrpSpPr>
        <p:grpSpPr>
          <a:xfrm>
            <a:off x="4461551" y="3987285"/>
            <a:ext cx="1026449" cy="398912"/>
            <a:chOff x="985594" y="4563902"/>
            <a:chExt cx="1026449" cy="398912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DDACEC3C-34CC-456A-92F3-A1206719026B}"/>
                </a:ext>
              </a:extLst>
            </p:cNvPr>
            <p:cNvSpPr/>
            <p:nvPr/>
          </p:nvSpPr>
          <p:spPr>
            <a:xfrm>
              <a:off x="985594" y="4563902"/>
              <a:ext cx="398912" cy="398912"/>
            </a:xfrm>
            <a:prstGeom prst="ellipse">
              <a:avLst/>
            </a:prstGeom>
            <a:solidFill>
              <a:srgbClr val="BCCCD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7140893-0D02-447B-B01F-AA896D0876F5}"/>
                </a:ext>
              </a:extLst>
            </p:cNvPr>
            <p:cNvSpPr txBox="1"/>
            <p:nvPr/>
          </p:nvSpPr>
          <p:spPr>
            <a:xfrm>
              <a:off x="1017860" y="4594081"/>
              <a:ext cx="994183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결혼여부</a:t>
              </a:r>
              <a:r>
                <a:rPr lang="en-US" altLang="ko-KR" sz="16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</a:t>
              </a:r>
              <a:endParaRPr lang="ko-KR" altLang="en-US" sz="16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2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39EE9B-70D8-60F6-6882-4519841B400C}"/>
              </a:ext>
            </a:extLst>
          </p:cNvPr>
          <p:cNvSpPr txBox="1"/>
          <p:nvPr/>
        </p:nvSpPr>
        <p:spPr>
          <a:xfrm>
            <a:off x="530418" y="388746"/>
            <a:ext cx="38883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01344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개발 목표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E0EB26-36F7-4440-AF2B-0301E318B333}"/>
              </a:ext>
            </a:extLst>
          </p:cNvPr>
          <p:cNvSpPr/>
          <p:nvPr/>
        </p:nvSpPr>
        <p:spPr>
          <a:xfrm>
            <a:off x="1955732" y="2066556"/>
            <a:ext cx="3050660" cy="2640374"/>
          </a:xfrm>
          <a:prstGeom prst="rect">
            <a:avLst/>
          </a:prstGeom>
          <a:blipFill dpi="0" rotWithShape="1">
            <a:blip r:embed="rId2">
              <a:alphaModFix amt="9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8CF2814-C3DC-413B-A912-16C2A84F181B}"/>
              </a:ext>
            </a:extLst>
          </p:cNvPr>
          <p:cNvGrpSpPr/>
          <p:nvPr/>
        </p:nvGrpSpPr>
        <p:grpSpPr>
          <a:xfrm>
            <a:off x="6183920" y="1855363"/>
            <a:ext cx="4935630" cy="1113518"/>
            <a:chOff x="5992346" y="2013804"/>
            <a:chExt cx="4935630" cy="1113518"/>
          </a:xfrm>
        </p:grpSpPr>
        <p:sp>
          <p:nvSpPr>
            <p:cNvPr id="11" name="Object 30">
              <a:extLst>
                <a:ext uri="{FF2B5EF4-FFF2-40B4-BE49-F238E27FC236}">
                  <a16:creationId xmlns:a16="http://schemas.microsoft.com/office/drawing/2014/main" id="{75E60CCD-4A47-4976-A5F5-54515214F16B}"/>
                </a:ext>
              </a:extLst>
            </p:cNvPr>
            <p:cNvSpPr txBox="1"/>
            <p:nvPr/>
          </p:nvSpPr>
          <p:spPr>
            <a:xfrm>
              <a:off x="5992346" y="2013804"/>
              <a:ext cx="1352550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ED6E5A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Pretendard" panose="02000503000000020004" pitchFamily="50" charset="-127"/>
                </a:rPr>
                <a:t>01</a:t>
              </a:r>
              <a:endParaRPr lang="en-US" sz="3200" dirty="0">
                <a:solidFill>
                  <a:srgbClr val="ED6E5A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D3D10A-4D9D-4AC6-9263-C4A2BA237EC1}"/>
                </a:ext>
              </a:extLst>
            </p:cNvPr>
            <p:cNvSpPr txBox="1"/>
            <p:nvPr/>
          </p:nvSpPr>
          <p:spPr>
            <a:xfrm>
              <a:off x="6994035" y="2086335"/>
              <a:ext cx="3408305" cy="61555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000" dirty="0">
                  <a:solidFill>
                    <a:srgbClr val="01344D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Pretendard" panose="02000503000000020004" pitchFamily="50" charset="-127"/>
                </a:rPr>
                <a:t>나의 만족도 예측 서비스</a:t>
              </a:r>
              <a:endParaRPr lang="en-US" altLang="ko-KR" sz="2000" dirty="0">
                <a:solidFill>
                  <a:srgbClr val="01344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endParaRPr>
            </a:p>
            <a:p>
              <a:r>
                <a:rPr lang="ko-KR" altLang="en-US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삶의 만족도 향상을 위한 개인맞춤 솔루션 제안</a:t>
              </a:r>
              <a:endPara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179AE8-A785-4AD2-A23D-34E52E2E7A12}"/>
                </a:ext>
              </a:extLst>
            </p:cNvPr>
            <p:cNvSpPr txBox="1"/>
            <p:nvPr/>
          </p:nvSpPr>
          <p:spPr>
            <a:xfrm>
              <a:off x="7146435" y="2665657"/>
              <a:ext cx="378154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*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회원가입시 설문 받은 사용자의 조건을 분석하고 삶의 만족도를 높이기 위한 개선항목을 추천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CACECF-A38E-4A1B-96B3-C79E7C6FB3D4}"/>
              </a:ext>
            </a:extLst>
          </p:cNvPr>
          <p:cNvGrpSpPr/>
          <p:nvPr/>
        </p:nvGrpSpPr>
        <p:grpSpPr>
          <a:xfrm>
            <a:off x="6183920" y="4053680"/>
            <a:ext cx="4935629" cy="1114915"/>
            <a:chOff x="5992346" y="4144736"/>
            <a:chExt cx="4935629" cy="111491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D5C3CE-8125-4534-95FA-50A156CE7601}"/>
                </a:ext>
              </a:extLst>
            </p:cNvPr>
            <p:cNvSpPr txBox="1"/>
            <p:nvPr/>
          </p:nvSpPr>
          <p:spPr>
            <a:xfrm>
              <a:off x="6994035" y="4217267"/>
              <a:ext cx="3286477" cy="61555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000" dirty="0">
                  <a:solidFill>
                    <a:srgbClr val="01344D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2000" dirty="0">
                  <a:solidFill>
                    <a:srgbClr val="01344D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Pretendard" panose="02000503000000020004" pitchFamily="50" charset="-127"/>
                </a:rPr>
                <a:t>세대 만족도 비교 서비스</a:t>
              </a:r>
              <a:endParaRPr lang="en-US" altLang="ko-KR" sz="2000" dirty="0">
                <a:solidFill>
                  <a:srgbClr val="01344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endParaRPr>
            </a:p>
            <a:p>
              <a:r>
                <a:rPr lang="en-US" altLang="ko-KR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MZ</a:t>
              </a:r>
              <a:r>
                <a:rPr lang="ko-KR" altLang="en-US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세대의 만족도별 구성인원 비교 </a:t>
              </a:r>
            </a:p>
          </p:txBody>
        </p:sp>
        <p:sp>
          <p:nvSpPr>
            <p:cNvPr id="15" name="Object 30">
              <a:extLst>
                <a:ext uri="{FF2B5EF4-FFF2-40B4-BE49-F238E27FC236}">
                  <a16:creationId xmlns:a16="http://schemas.microsoft.com/office/drawing/2014/main" id="{861D0736-D1F7-417D-B914-8E13FF2003B9}"/>
                </a:ext>
              </a:extLst>
            </p:cNvPr>
            <p:cNvSpPr txBox="1"/>
            <p:nvPr/>
          </p:nvSpPr>
          <p:spPr>
            <a:xfrm>
              <a:off x="5992346" y="4144736"/>
              <a:ext cx="1352550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ED6E5A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Pretendard" panose="02000503000000020004" pitchFamily="50" charset="-127"/>
                </a:rPr>
                <a:t>02</a:t>
              </a:r>
              <a:endParaRPr lang="en-US" sz="3200" dirty="0">
                <a:solidFill>
                  <a:srgbClr val="ED6E5A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52E221-D032-4021-A8D1-3D423FC927B0}"/>
                </a:ext>
              </a:extLst>
            </p:cNvPr>
            <p:cNvSpPr txBox="1"/>
            <p:nvPr/>
          </p:nvSpPr>
          <p:spPr>
            <a:xfrm>
              <a:off x="7146434" y="4797986"/>
              <a:ext cx="378154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*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동일 성별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나이 일 때 삶의 만족도 점수에 따른 학력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전공분류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연봉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가구인원수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거주지역 별 구성인원의 정보를 제공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35" name="Object 30">
            <a:extLst>
              <a:ext uri="{FF2B5EF4-FFF2-40B4-BE49-F238E27FC236}">
                <a16:creationId xmlns:a16="http://schemas.microsoft.com/office/drawing/2014/main" id="{0694A146-7D99-4188-BCB7-9A02172E299C}"/>
              </a:ext>
            </a:extLst>
          </p:cNvPr>
          <p:cNvSpPr txBox="1"/>
          <p:nvPr/>
        </p:nvSpPr>
        <p:spPr>
          <a:xfrm>
            <a:off x="543118" y="910022"/>
            <a:ext cx="3888338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1600" dirty="0">
                <a:solidFill>
                  <a:srgbClr val="16547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MZ</a:t>
            </a:r>
            <a:r>
              <a:rPr lang="ko-KR" altLang="en-US" sz="1600" dirty="0">
                <a:solidFill>
                  <a:srgbClr val="16547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세대 만족도 분석 서비스</a:t>
            </a:r>
            <a:endParaRPr lang="en-US" sz="1600" dirty="0">
              <a:solidFill>
                <a:srgbClr val="16547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84B702-BEC2-44EC-A596-5B658B4CBBB2}"/>
              </a:ext>
            </a:extLst>
          </p:cNvPr>
          <p:cNvSpPr/>
          <p:nvPr/>
        </p:nvSpPr>
        <p:spPr>
          <a:xfrm>
            <a:off x="0" y="1"/>
            <a:ext cx="326571" cy="6858000"/>
          </a:xfrm>
          <a:prstGeom prst="rect">
            <a:avLst/>
          </a:prstGeom>
          <a:solidFill>
            <a:srgbClr val="01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2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4C57A83-17EF-0267-DF51-D40FA4422BD8}"/>
              </a:ext>
            </a:extLst>
          </p:cNvPr>
          <p:cNvSpPr/>
          <p:nvPr/>
        </p:nvSpPr>
        <p:spPr>
          <a:xfrm>
            <a:off x="0" y="1"/>
            <a:ext cx="326571" cy="6858000"/>
          </a:xfrm>
          <a:prstGeom prst="rect">
            <a:avLst/>
          </a:prstGeom>
          <a:solidFill>
            <a:srgbClr val="01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9EE9B-70D8-60F6-6882-4519841B400C}"/>
              </a:ext>
            </a:extLst>
          </p:cNvPr>
          <p:cNvSpPr txBox="1"/>
          <p:nvPr/>
        </p:nvSpPr>
        <p:spPr>
          <a:xfrm>
            <a:off x="530418" y="388746"/>
            <a:ext cx="38883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01344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개발 목표</a:t>
            </a:r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53DA88C6-0D8A-4E00-8B4D-758DB27EEBD7}"/>
              </a:ext>
            </a:extLst>
          </p:cNvPr>
          <p:cNvSpPr txBox="1"/>
          <p:nvPr/>
        </p:nvSpPr>
        <p:spPr>
          <a:xfrm>
            <a:off x="2288008" y="366761"/>
            <a:ext cx="135255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>
                <a:solidFill>
                  <a:srgbClr val="ED6E5A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01</a:t>
            </a:r>
            <a:endParaRPr lang="en-US" sz="3200" dirty="0">
              <a:solidFill>
                <a:srgbClr val="ED6E5A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Pretendard" panose="02000503000000020004" pitchFamily="50" charset="-127"/>
            </a:endParaRPr>
          </a:p>
        </p:txBody>
      </p:sp>
      <p:sp>
        <p:nvSpPr>
          <p:cNvPr id="8" name="Object 30">
            <a:extLst>
              <a:ext uri="{FF2B5EF4-FFF2-40B4-BE49-F238E27FC236}">
                <a16:creationId xmlns:a16="http://schemas.microsoft.com/office/drawing/2014/main" id="{A2C9E5AA-95ED-479D-87BC-33EC7390B6E9}"/>
              </a:ext>
            </a:extLst>
          </p:cNvPr>
          <p:cNvSpPr txBox="1"/>
          <p:nvPr/>
        </p:nvSpPr>
        <p:spPr>
          <a:xfrm>
            <a:off x="543118" y="910022"/>
            <a:ext cx="2355850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1600" dirty="0">
                <a:solidFill>
                  <a:srgbClr val="16547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나의 만족도 예측 서비스</a:t>
            </a:r>
            <a:endParaRPr lang="en-US" sz="1600" dirty="0">
              <a:solidFill>
                <a:srgbClr val="16547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F24E9F8-9A2D-45C4-A7E4-B3F8BE079D3A}"/>
              </a:ext>
            </a:extLst>
          </p:cNvPr>
          <p:cNvGrpSpPr/>
          <p:nvPr/>
        </p:nvGrpSpPr>
        <p:grpSpPr>
          <a:xfrm>
            <a:off x="4967999" y="4596240"/>
            <a:ext cx="5219273" cy="990981"/>
            <a:chOff x="5571062" y="1519169"/>
            <a:chExt cx="5219273" cy="99098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E2EEF17-1DD5-4E29-8721-FE5192AF3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5" t="2388" b="2807"/>
            <a:stretch/>
          </p:blipFill>
          <p:spPr>
            <a:xfrm>
              <a:off x="5571062" y="1816209"/>
              <a:ext cx="5219273" cy="69394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E54AC3-5305-4FFD-BB06-B53827DCE975}"/>
                </a:ext>
              </a:extLst>
            </p:cNvPr>
            <p:cNvSpPr txBox="1"/>
            <p:nvPr/>
          </p:nvSpPr>
          <p:spPr>
            <a:xfrm>
              <a:off x="5571062" y="1519169"/>
              <a:ext cx="175759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rgbClr val="165472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조사기반 데이터</a:t>
              </a:r>
              <a:endParaRPr lang="en-US" altLang="ko-KR" sz="1200" dirty="0">
                <a:solidFill>
                  <a:srgbClr val="16547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EB3EE01-9F4D-4038-8A96-0F8E1FD72D10}"/>
              </a:ext>
            </a:extLst>
          </p:cNvPr>
          <p:cNvGrpSpPr/>
          <p:nvPr/>
        </p:nvGrpSpPr>
        <p:grpSpPr>
          <a:xfrm>
            <a:off x="1711104" y="4596240"/>
            <a:ext cx="3091954" cy="1641491"/>
            <a:chOff x="1236109" y="1519169"/>
            <a:chExt cx="3091954" cy="164149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1E4048B-5723-45D5-B175-FE2D8C4A5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109" y="1810032"/>
              <a:ext cx="3091954" cy="135062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59AEDC9-98E6-4D72-9D33-AF4823E90642}"/>
                </a:ext>
              </a:extLst>
            </p:cNvPr>
            <p:cNvSpPr txBox="1"/>
            <p:nvPr/>
          </p:nvSpPr>
          <p:spPr>
            <a:xfrm>
              <a:off x="1236109" y="1519169"/>
              <a:ext cx="175759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rgbClr val="165472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한국노동패널조사 설문지</a:t>
              </a:r>
              <a:endParaRPr lang="en-US" altLang="ko-KR" sz="1200" dirty="0">
                <a:solidFill>
                  <a:srgbClr val="16547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1E56B6-D9F9-482D-8116-717404B703F3}"/>
              </a:ext>
            </a:extLst>
          </p:cNvPr>
          <p:cNvGrpSpPr/>
          <p:nvPr/>
        </p:nvGrpSpPr>
        <p:grpSpPr>
          <a:xfrm>
            <a:off x="1295648" y="1622823"/>
            <a:ext cx="6508907" cy="945585"/>
            <a:chOff x="1153886" y="3680979"/>
            <a:chExt cx="6508907" cy="9455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9192FE-50F1-4C14-A59C-FAC4456228E4}"/>
                </a:ext>
              </a:extLst>
            </p:cNvPr>
            <p:cNvSpPr txBox="1"/>
            <p:nvPr/>
          </p:nvSpPr>
          <p:spPr>
            <a:xfrm>
              <a:off x="1153886" y="4164963"/>
              <a:ext cx="6508907" cy="4616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rgbClr val="01344D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Pretendard" panose="02000503000000020004" pitchFamily="50" charset="-127"/>
                </a:rPr>
                <a:t>최근 </a:t>
              </a:r>
              <a:r>
                <a:rPr lang="en-US" altLang="ko-KR" sz="1800" dirty="0">
                  <a:solidFill>
                    <a:srgbClr val="01344D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Pretendard" panose="02000503000000020004" pitchFamily="50" charset="-127"/>
                </a:rPr>
                <a:t>8</a:t>
              </a:r>
              <a:r>
                <a:rPr lang="ko-KR" altLang="en-US" sz="1800" dirty="0">
                  <a:solidFill>
                    <a:srgbClr val="01344D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Pretendard" panose="02000503000000020004" pitchFamily="50" charset="-127"/>
                </a:rPr>
                <a:t>년간의 각 </a:t>
              </a:r>
              <a:r>
                <a:rPr lang="ko-KR" altLang="en-US" sz="1800" dirty="0">
                  <a:solidFill>
                    <a:srgbClr val="ED6E5A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Pretendard" panose="02000503000000020004" pitchFamily="50" charset="-127"/>
                </a:rPr>
                <a:t>개인의 조건과 삶의 만족도 간 상관분석</a:t>
              </a:r>
              <a:endParaRPr lang="en-US" altLang="ko-KR" sz="1800" dirty="0">
                <a:solidFill>
                  <a:srgbClr val="ED6E5A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9CE939-6EFD-4850-A00A-BF7DBC1A8340}"/>
                </a:ext>
              </a:extLst>
            </p:cNvPr>
            <p:cNvSpPr txBox="1"/>
            <p:nvPr/>
          </p:nvSpPr>
          <p:spPr>
            <a:xfrm>
              <a:off x="1153886" y="3680979"/>
              <a:ext cx="175759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한국노동연구원에서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ABEBF5-3087-473E-A37F-2C078ADA0773}"/>
                </a:ext>
              </a:extLst>
            </p:cNvPr>
            <p:cNvSpPr txBox="1"/>
            <p:nvPr/>
          </p:nvSpPr>
          <p:spPr>
            <a:xfrm>
              <a:off x="1153886" y="3926326"/>
              <a:ext cx="6134100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ko-KR" altLang="en-US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약 </a:t>
              </a:r>
              <a:r>
                <a:rPr lang="en-US" altLang="ko-KR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r>
                <a:rPr lang="ko-KR" altLang="en-US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만 </a:t>
              </a:r>
              <a:r>
                <a:rPr lang="en-US" altLang="ko-KR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3000</a:t>
              </a:r>
              <a:r>
                <a:rPr lang="ko-KR" altLang="en-US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여가구를 </a:t>
              </a:r>
              <a:r>
                <a:rPr lang="en-US" altLang="ko-KR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24</a:t>
              </a:r>
              <a:r>
                <a:rPr lang="ko-KR" altLang="en-US" sz="1400" dirty="0">
                  <a:solidFill>
                    <a:srgbClr val="01344D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년 간 추적조사한 데이터 기반</a:t>
              </a:r>
              <a:endPara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EFD2685-04AD-426C-A020-D7B4F2E26921}"/>
              </a:ext>
            </a:extLst>
          </p:cNvPr>
          <p:cNvGrpSpPr/>
          <p:nvPr/>
        </p:nvGrpSpPr>
        <p:grpSpPr>
          <a:xfrm>
            <a:off x="2174443" y="2820559"/>
            <a:ext cx="8172902" cy="1136123"/>
            <a:chOff x="2373427" y="3056447"/>
            <a:chExt cx="8172902" cy="1136123"/>
          </a:xfrm>
        </p:grpSpPr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4E3485B2-E47B-4883-B3E2-741DA2960CBC}"/>
                </a:ext>
              </a:extLst>
            </p:cNvPr>
            <p:cNvSpPr/>
            <p:nvPr/>
          </p:nvSpPr>
          <p:spPr>
            <a:xfrm>
              <a:off x="2373427" y="3056447"/>
              <a:ext cx="2594572" cy="113612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165472">
                <a:alpha val="10000"/>
              </a:srgb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1" tIns="227224" rIns="69850" bIns="227225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05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상관 분석 결과에 따라</a:t>
              </a:r>
              <a:endParaRPr lang="en-US" altLang="ko-KR" sz="105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0" lvl="0" indent="0" algn="ctr" defTabSz="914400" rtl="0" eaLnBrk="1" latinLnBrk="1" hangingPunct="1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dirty="0">
                  <a:solidFill>
                    <a:srgbClr val="01344D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Pretendard" panose="02000503000000020004" pitchFamily="50" charset="-127"/>
                </a:rPr>
                <a:t>각 항목에 가중치를 부여</a:t>
              </a: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A482AFB-116A-4C1D-8C88-BAA7DCC91F10}"/>
                </a:ext>
              </a:extLst>
            </p:cNvPr>
            <p:cNvSpPr/>
            <p:nvPr/>
          </p:nvSpPr>
          <p:spPr>
            <a:xfrm>
              <a:off x="5162592" y="3056447"/>
              <a:ext cx="2594572" cy="113612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165472">
                <a:alpha val="25000"/>
              </a:srgb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1" tIns="227224" rIns="69850" bIns="227225" numCol="1" spcCol="127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가중치에 따라</a:t>
              </a:r>
            </a:p>
            <a:p>
              <a:pPr marL="0" lvl="0" indent="0" algn="ctr" defTabSz="914400" rtl="0" eaLnBrk="1" latinLnBrk="1" hangingPunct="1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dirty="0">
                  <a:solidFill>
                    <a:srgbClr val="01344D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Pretendard" panose="02000503000000020004" pitchFamily="50" charset="-127"/>
                </a:rPr>
                <a:t>각 항목에 점수를 매김</a:t>
              </a: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C8F69CF7-E491-4295-87A3-2417A17B3218}"/>
                </a:ext>
              </a:extLst>
            </p:cNvPr>
            <p:cNvSpPr/>
            <p:nvPr/>
          </p:nvSpPr>
          <p:spPr>
            <a:xfrm>
              <a:off x="7951757" y="3056447"/>
              <a:ext cx="2594572" cy="113612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165472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1" tIns="227224" rIns="69850" bIns="227225" numCol="1" spcCol="1270" anchor="ctr" anchorCtr="0">
              <a:noAutofit/>
            </a:bodyPr>
            <a:lstStyle/>
            <a:p>
              <a:pPr marL="0" lvl="0" indent="0" algn="ctr" defTabSz="914400" rtl="0" eaLnBrk="1" latinLnBrk="1" hangingPunct="1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 점수를 바탕으로</a:t>
              </a:r>
              <a:endParaRPr lang="en-US" altLang="ko-KR" sz="1050" dirty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0" lvl="0" indent="0" algn="ctr" defTabSz="914400" rtl="0" eaLnBrk="1" latinLnBrk="1" hangingPunct="1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dirty="0">
                  <a:solidFill>
                    <a:srgbClr val="01344D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Pretendard" panose="02000503000000020004" pitchFamily="50" charset="-127"/>
                </a:rPr>
                <a:t>항목 변경 시 예상 만족도 산출 </a:t>
              </a: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8B72CC1F-F7C9-4BB4-95F1-B67DDD266539}"/>
                </a:ext>
              </a:extLst>
            </p:cNvPr>
            <p:cNvSpPr/>
            <p:nvPr/>
          </p:nvSpPr>
          <p:spPr>
            <a:xfrm rot="5400000">
              <a:off x="4532172" y="3505457"/>
              <a:ext cx="971553" cy="239698"/>
            </a:xfrm>
            <a:prstGeom prst="triangle">
              <a:avLst/>
            </a:prstGeom>
            <a:gradFill flip="none" rotWithShape="1">
              <a:gsLst>
                <a:gs pos="19000">
                  <a:srgbClr val="FFFFFF">
                    <a:alpha val="14000"/>
                  </a:srgbClr>
                </a:gs>
                <a:gs pos="4000">
                  <a:schemeClr val="bg1">
                    <a:alpha val="0"/>
                  </a:schemeClr>
                </a:gs>
                <a:gs pos="100000">
                  <a:srgbClr val="BDCDD5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32E71EEB-ABAF-4F91-BADF-3033D69EA24C}"/>
                </a:ext>
              </a:extLst>
            </p:cNvPr>
            <p:cNvSpPr/>
            <p:nvPr/>
          </p:nvSpPr>
          <p:spPr>
            <a:xfrm rot="5400000">
              <a:off x="7646728" y="3511282"/>
              <a:ext cx="260949" cy="239698"/>
            </a:xfrm>
            <a:prstGeom prst="triangle">
              <a:avLst/>
            </a:prstGeom>
            <a:gradFill flip="none" rotWithShape="1">
              <a:gsLst>
                <a:gs pos="56000">
                  <a:srgbClr val="FFFFFF">
                    <a:alpha val="14000"/>
                  </a:srgbClr>
                </a:gs>
                <a:gs pos="4000">
                  <a:schemeClr val="bg1">
                    <a:alpha val="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B990C38F-8F73-4360-87F1-CF788BDC7A6D}"/>
                </a:ext>
              </a:extLst>
            </p:cNvPr>
            <p:cNvSpPr/>
            <p:nvPr/>
          </p:nvSpPr>
          <p:spPr>
            <a:xfrm rot="5400000">
              <a:off x="7318779" y="3505458"/>
              <a:ext cx="971553" cy="239698"/>
            </a:xfrm>
            <a:prstGeom prst="triangle">
              <a:avLst/>
            </a:prstGeom>
            <a:gradFill flip="none" rotWithShape="1">
              <a:gsLst>
                <a:gs pos="19000">
                  <a:srgbClr val="FFFFFF">
                    <a:alpha val="14000"/>
                  </a:srgbClr>
                </a:gs>
                <a:gs pos="4000">
                  <a:schemeClr val="bg1">
                    <a:alpha val="0"/>
                  </a:schemeClr>
                </a:gs>
                <a:gs pos="100000">
                  <a:srgbClr val="6F94A6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4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7C669D6-5F42-2A72-A46A-F4AC5799A730}"/>
              </a:ext>
            </a:extLst>
          </p:cNvPr>
          <p:cNvGrpSpPr/>
          <p:nvPr/>
        </p:nvGrpSpPr>
        <p:grpSpPr>
          <a:xfrm>
            <a:off x="7566540" y="2842011"/>
            <a:ext cx="742511" cy="230833"/>
            <a:chOff x="7566540" y="2856297"/>
            <a:chExt cx="742511" cy="230833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349C209-ABB2-CC34-2EC6-ADD00F76F4E2}"/>
                </a:ext>
              </a:extLst>
            </p:cNvPr>
            <p:cNvSpPr/>
            <p:nvPr/>
          </p:nvSpPr>
          <p:spPr>
            <a:xfrm>
              <a:off x="7583367" y="2878228"/>
              <a:ext cx="708857" cy="205076"/>
            </a:xfrm>
            <a:prstGeom prst="roundRect">
              <a:avLst>
                <a:gd name="adj" fmla="val 50000"/>
              </a:avLst>
            </a:prstGeom>
            <a:solidFill>
              <a:srgbClr val="ED6E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B6B4B15-B9F9-4B80-8EF5-68A541AB983C}"/>
                </a:ext>
              </a:extLst>
            </p:cNvPr>
            <p:cNvSpPr txBox="1"/>
            <p:nvPr/>
          </p:nvSpPr>
          <p:spPr>
            <a:xfrm>
              <a:off x="7566540" y="2856297"/>
              <a:ext cx="742511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목표 </a:t>
              </a:r>
              <a:r>
                <a:rPr lang="en-US" altLang="ko-KR" sz="1050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01 -1</a:t>
              </a:r>
              <a:endParaRPr lang="ko-KR" altLang="en-US" sz="10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6160EEA-DE76-49EC-896B-9DB76D58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59" y="1472812"/>
            <a:ext cx="6460163" cy="451691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4C57A83-17EF-0267-DF51-D40FA4422BD8}"/>
              </a:ext>
            </a:extLst>
          </p:cNvPr>
          <p:cNvSpPr/>
          <p:nvPr/>
        </p:nvSpPr>
        <p:spPr>
          <a:xfrm>
            <a:off x="0" y="1"/>
            <a:ext cx="326571" cy="6858000"/>
          </a:xfrm>
          <a:prstGeom prst="rect">
            <a:avLst/>
          </a:prstGeom>
          <a:solidFill>
            <a:srgbClr val="01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9EE9B-70D8-60F6-6882-4519841B400C}"/>
              </a:ext>
            </a:extLst>
          </p:cNvPr>
          <p:cNvSpPr txBox="1"/>
          <p:nvPr/>
        </p:nvSpPr>
        <p:spPr>
          <a:xfrm>
            <a:off x="530418" y="388746"/>
            <a:ext cx="38883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01344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개발 목표</a:t>
            </a:r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53DA88C6-0D8A-4E00-8B4D-758DB27EEBD7}"/>
              </a:ext>
            </a:extLst>
          </p:cNvPr>
          <p:cNvSpPr txBox="1"/>
          <p:nvPr/>
        </p:nvSpPr>
        <p:spPr>
          <a:xfrm>
            <a:off x="2288008" y="366761"/>
            <a:ext cx="135255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>
                <a:solidFill>
                  <a:srgbClr val="ED6E5A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01</a:t>
            </a:r>
            <a:endParaRPr lang="en-US" sz="3200" dirty="0">
              <a:solidFill>
                <a:srgbClr val="ED6E5A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Pretendard" panose="02000503000000020004" pitchFamily="50" charset="-127"/>
            </a:endParaRPr>
          </a:p>
        </p:txBody>
      </p:sp>
      <p:sp>
        <p:nvSpPr>
          <p:cNvPr id="8" name="Object 30">
            <a:extLst>
              <a:ext uri="{FF2B5EF4-FFF2-40B4-BE49-F238E27FC236}">
                <a16:creationId xmlns:a16="http://schemas.microsoft.com/office/drawing/2014/main" id="{A2C9E5AA-95ED-479D-87BC-33EC7390B6E9}"/>
              </a:ext>
            </a:extLst>
          </p:cNvPr>
          <p:cNvSpPr txBox="1"/>
          <p:nvPr/>
        </p:nvSpPr>
        <p:spPr>
          <a:xfrm>
            <a:off x="543118" y="910022"/>
            <a:ext cx="2355850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1600" dirty="0">
                <a:solidFill>
                  <a:srgbClr val="16547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나의 만족도 예측 서비스</a:t>
            </a:r>
            <a:endParaRPr lang="en-US" sz="1600" dirty="0">
              <a:solidFill>
                <a:srgbClr val="16547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447DB44-2A1E-428A-A936-64B3B8ED0A09}"/>
              </a:ext>
            </a:extLst>
          </p:cNvPr>
          <p:cNvSpPr/>
          <p:nvPr/>
        </p:nvSpPr>
        <p:spPr>
          <a:xfrm>
            <a:off x="7566540" y="1730594"/>
            <a:ext cx="4034909" cy="975925"/>
          </a:xfrm>
          <a:prstGeom prst="roundRect">
            <a:avLst>
              <a:gd name="adj" fmla="val 651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652505-97AB-4CCA-AF23-EA1881BD3CDF}"/>
              </a:ext>
            </a:extLst>
          </p:cNvPr>
          <p:cNvSpPr txBox="1"/>
          <p:nvPr/>
        </p:nvSpPr>
        <p:spPr>
          <a:xfrm>
            <a:off x="7791397" y="1867851"/>
            <a:ext cx="3341242" cy="7014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최종학력 </a:t>
            </a:r>
            <a:r>
              <a: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전공 </a:t>
            </a:r>
            <a:r>
              <a: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거주지역 </a:t>
            </a:r>
            <a:r>
              <a: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 임금</a:t>
            </a:r>
            <a:endParaRPr lang="en-US" altLang="ko-KR" sz="1400" dirty="0">
              <a:solidFill>
                <a:srgbClr val="01344D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가구인원 수 </a:t>
            </a:r>
            <a:r>
              <a: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거주형태 </a:t>
            </a:r>
            <a:r>
              <a: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근로시간 </a:t>
            </a:r>
            <a:r>
              <a:rPr lang="en-US" altLang="ko-KR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결혼여부</a:t>
            </a:r>
            <a:endParaRPr lang="en-US" altLang="ko-KR" sz="1400" dirty="0">
              <a:solidFill>
                <a:srgbClr val="01344D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CC0D61-90C6-4EF9-8130-C98DA6F74D7A}"/>
              </a:ext>
            </a:extLst>
          </p:cNvPr>
          <p:cNvSpPr txBox="1"/>
          <p:nvPr/>
        </p:nvSpPr>
        <p:spPr>
          <a:xfrm>
            <a:off x="7470571" y="1507203"/>
            <a:ext cx="31117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 가입 시 설문으로 입력 받는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가지 항목 정보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9E45FF1-9A16-4DEE-9CEC-AB741C2741D1}"/>
              </a:ext>
            </a:extLst>
          </p:cNvPr>
          <p:cNvSpPr/>
          <p:nvPr/>
        </p:nvSpPr>
        <p:spPr>
          <a:xfrm>
            <a:off x="7566540" y="3092431"/>
            <a:ext cx="4034909" cy="1051654"/>
          </a:xfrm>
          <a:prstGeom prst="roundRect">
            <a:avLst>
              <a:gd name="adj" fmla="val 651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E82D69-CE15-484F-B676-D9E333915CC1}"/>
              </a:ext>
            </a:extLst>
          </p:cNvPr>
          <p:cNvSpPr txBox="1"/>
          <p:nvPr/>
        </p:nvSpPr>
        <p:spPr>
          <a:xfrm>
            <a:off x="7791397" y="3267553"/>
            <a:ext cx="3585195" cy="7014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각 항목의 최고 점수를 기준으로 사용자의 항목별 점수를 백분율로 계산 후 </a:t>
            </a:r>
            <a:r>
              <a:rPr lang="ko-KR" altLang="en-US" sz="1400" dirty="0">
                <a:solidFill>
                  <a:srgbClr val="ED6E5A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</a:t>
            </a:r>
            <a:r>
              <a:rPr lang="en-US" altLang="ko-KR" sz="1400" dirty="0">
                <a:solidFill>
                  <a:srgbClr val="ED6E5A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>
                <a:solidFill>
                  <a:srgbClr val="ED6E5A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시각화</a:t>
            </a:r>
            <a:endParaRPr lang="en-US" altLang="ko-KR" sz="1400" dirty="0">
              <a:solidFill>
                <a:srgbClr val="ED6E5A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3162A8A-EA1B-4ED7-87BB-BD3CE388F75D}"/>
              </a:ext>
            </a:extLst>
          </p:cNvPr>
          <p:cNvSpPr/>
          <p:nvPr/>
        </p:nvSpPr>
        <p:spPr>
          <a:xfrm>
            <a:off x="7566540" y="4529997"/>
            <a:ext cx="4034909" cy="1051654"/>
          </a:xfrm>
          <a:prstGeom prst="roundRect">
            <a:avLst>
              <a:gd name="adj" fmla="val 651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3A2999-B2DF-4A5A-845C-19659C97FD2E}"/>
              </a:ext>
            </a:extLst>
          </p:cNvPr>
          <p:cNvSpPr txBox="1"/>
          <p:nvPr/>
        </p:nvSpPr>
        <p:spPr>
          <a:xfrm>
            <a:off x="7791397" y="4705119"/>
            <a:ext cx="3585195" cy="7014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개선이 필요한 항목 중 예상만족도 증가율이 높은 순으로 </a:t>
            </a:r>
            <a:r>
              <a:rPr lang="ko-KR" altLang="en-US" sz="1400" dirty="0">
                <a:solidFill>
                  <a:srgbClr val="ED6E5A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상위 </a:t>
            </a:r>
            <a:r>
              <a:rPr lang="en-US" altLang="ko-KR" sz="1400" dirty="0">
                <a:solidFill>
                  <a:srgbClr val="ED6E5A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1400" dirty="0">
                <a:solidFill>
                  <a:srgbClr val="ED6E5A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 항목을 추천 </a:t>
            </a:r>
            <a:endParaRPr lang="en-US" altLang="ko-KR" sz="1400" dirty="0">
              <a:solidFill>
                <a:srgbClr val="ED6E5A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DD6D018-0E23-4F84-A875-923DD1C32F2F}"/>
              </a:ext>
            </a:extLst>
          </p:cNvPr>
          <p:cNvSpPr/>
          <p:nvPr/>
        </p:nvSpPr>
        <p:spPr>
          <a:xfrm>
            <a:off x="4297108" y="2370626"/>
            <a:ext cx="243298" cy="243298"/>
          </a:xfrm>
          <a:prstGeom prst="ellipse">
            <a:avLst/>
          </a:prstGeom>
          <a:solidFill>
            <a:srgbClr val="ED6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A3E8499-29CE-4E8F-ABCD-BDF275D71CA2}"/>
              </a:ext>
            </a:extLst>
          </p:cNvPr>
          <p:cNvSpPr/>
          <p:nvPr/>
        </p:nvSpPr>
        <p:spPr>
          <a:xfrm>
            <a:off x="3901232" y="4767471"/>
            <a:ext cx="243298" cy="243298"/>
          </a:xfrm>
          <a:prstGeom prst="ellipse">
            <a:avLst/>
          </a:prstGeom>
          <a:solidFill>
            <a:srgbClr val="ED6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F3B3D5A-E63D-440F-9802-7B08BE39B2B2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4540406" y="2492275"/>
            <a:ext cx="3026134" cy="1125983"/>
          </a:xfrm>
          <a:prstGeom prst="line">
            <a:avLst/>
          </a:prstGeom>
          <a:ln>
            <a:solidFill>
              <a:srgbClr val="ED6E5A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081261-B924-4A15-A81F-1F6D112D3E4C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4144530" y="4889120"/>
            <a:ext cx="3422010" cy="0"/>
          </a:xfrm>
          <a:prstGeom prst="line">
            <a:avLst/>
          </a:prstGeom>
          <a:ln>
            <a:solidFill>
              <a:srgbClr val="ED6E5A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56A2FDB-7F4C-51A8-8513-1D11FA3AA19F}"/>
              </a:ext>
            </a:extLst>
          </p:cNvPr>
          <p:cNvGrpSpPr/>
          <p:nvPr/>
        </p:nvGrpSpPr>
        <p:grpSpPr>
          <a:xfrm>
            <a:off x="7566540" y="4269381"/>
            <a:ext cx="761747" cy="253916"/>
            <a:chOff x="7566540" y="2856297"/>
            <a:chExt cx="761747" cy="25391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03CE4A8-86FC-78AD-3D91-B1DCA5DC42FD}"/>
                </a:ext>
              </a:extLst>
            </p:cNvPr>
            <p:cNvSpPr/>
            <p:nvPr/>
          </p:nvSpPr>
          <p:spPr>
            <a:xfrm>
              <a:off x="7583367" y="2878228"/>
              <a:ext cx="708857" cy="205076"/>
            </a:xfrm>
            <a:prstGeom prst="roundRect">
              <a:avLst>
                <a:gd name="adj" fmla="val 50000"/>
              </a:avLst>
            </a:prstGeom>
            <a:solidFill>
              <a:srgbClr val="ED6E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503E3C-5050-CDBA-D274-BCC79B83F96F}"/>
                </a:ext>
              </a:extLst>
            </p:cNvPr>
            <p:cNvSpPr txBox="1"/>
            <p:nvPr/>
          </p:nvSpPr>
          <p:spPr>
            <a:xfrm>
              <a:off x="7566540" y="2856297"/>
              <a:ext cx="7617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목표 </a:t>
              </a:r>
              <a:r>
                <a:rPr lang="en-US" altLang="ko-KR" sz="1050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01 -2</a:t>
              </a:r>
              <a:endParaRPr lang="ko-KR" altLang="en-US" sz="10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82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266B24-6FBF-430C-8201-24D1F2ED5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59" y="1472812"/>
            <a:ext cx="6460163" cy="451691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4C57A83-17EF-0267-DF51-D40FA4422BD8}"/>
              </a:ext>
            </a:extLst>
          </p:cNvPr>
          <p:cNvSpPr/>
          <p:nvPr/>
        </p:nvSpPr>
        <p:spPr>
          <a:xfrm>
            <a:off x="0" y="1"/>
            <a:ext cx="326571" cy="6858000"/>
          </a:xfrm>
          <a:prstGeom prst="rect">
            <a:avLst/>
          </a:prstGeom>
          <a:solidFill>
            <a:srgbClr val="01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9EE9B-70D8-60F6-6882-4519841B400C}"/>
              </a:ext>
            </a:extLst>
          </p:cNvPr>
          <p:cNvSpPr txBox="1"/>
          <p:nvPr/>
        </p:nvSpPr>
        <p:spPr>
          <a:xfrm>
            <a:off x="530418" y="388746"/>
            <a:ext cx="38883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01344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개발 목표</a:t>
            </a:r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53DA88C6-0D8A-4E00-8B4D-758DB27EEBD7}"/>
              </a:ext>
            </a:extLst>
          </p:cNvPr>
          <p:cNvSpPr txBox="1"/>
          <p:nvPr/>
        </p:nvSpPr>
        <p:spPr>
          <a:xfrm>
            <a:off x="2288008" y="366761"/>
            <a:ext cx="135255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>
                <a:solidFill>
                  <a:srgbClr val="ED6E5A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Pretendard" panose="02000503000000020004" pitchFamily="50" charset="-127"/>
              </a:rPr>
              <a:t>01</a:t>
            </a:r>
            <a:endParaRPr lang="en-US" sz="3200" dirty="0">
              <a:solidFill>
                <a:srgbClr val="ED6E5A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Pretendard" panose="02000503000000020004" pitchFamily="50" charset="-127"/>
            </a:endParaRPr>
          </a:p>
        </p:txBody>
      </p:sp>
      <p:sp>
        <p:nvSpPr>
          <p:cNvPr id="8" name="Object 30">
            <a:extLst>
              <a:ext uri="{FF2B5EF4-FFF2-40B4-BE49-F238E27FC236}">
                <a16:creationId xmlns:a16="http://schemas.microsoft.com/office/drawing/2014/main" id="{A2C9E5AA-95ED-479D-87BC-33EC7390B6E9}"/>
              </a:ext>
            </a:extLst>
          </p:cNvPr>
          <p:cNvSpPr txBox="1"/>
          <p:nvPr/>
        </p:nvSpPr>
        <p:spPr>
          <a:xfrm>
            <a:off x="543118" y="910022"/>
            <a:ext cx="2355850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1600" dirty="0">
                <a:solidFill>
                  <a:srgbClr val="16547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나의 만족도 예측 서비스</a:t>
            </a:r>
            <a:endParaRPr lang="en-US" sz="1600" dirty="0">
              <a:solidFill>
                <a:srgbClr val="16547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428D592-1468-4F38-9812-E6C455D789ED}"/>
              </a:ext>
            </a:extLst>
          </p:cNvPr>
          <p:cNvSpPr/>
          <p:nvPr/>
        </p:nvSpPr>
        <p:spPr>
          <a:xfrm>
            <a:off x="7566540" y="3092431"/>
            <a:ext cx="4034909" cy="1051654"/>
          </a:xfrm>
          <a:prstGeom prst="roundRect">
            <a:avLst>
              <a:gd name="adj" fmla="val 651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CEBC1-F0C4-4800-A8C4-35FA9B9CDEF3}"/>
              </a:ext>
            </a:extLst>
          </p:cNvPr>
          <p:cNvSpPr txBox="1"/>
          <p:nvPr/>
        </p:nvSpPr>
        <p:spPr>
          <a:xfrm>
            <a:off x="7791397" y="3267553"/>
            <a:ext cx="3585195" cy="7014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개선항목 변경 시 </a:t>
            </a:r>
            <a:r>
              <a:rPr lang="ko-KR" altLang="en-US" sz="1400" dirty="0">
                <a:solidFill>
                  <a:srgbClr val="ED6E5A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예상 만족도</a:t>
            </a:r>
            <a:r>
              <a:rPr lang="ko-KR" altLang="en-US" sz="1400" dirty="0">
                <a:solidFill>
                  <a:srgbClr val="01344D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막대그래프 형태로 나타냄</a:t>
            </a:r>
            <a:endParaRPr lang="en-US" altLang="ko-KR" sz="1400" dirty="0">
              <a:solidFill>
                <a:srgbClr val="01344D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A8359D7-490C-4ADE-B57A-83971A221FDD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5670493" y="3618258"/>
            <a:ext cx="1896047" cy="0"/>
          </a:xfrm>
          <a:prstGeom prst="line">
            <a:avLst/>
          </a:prstGeom>
          <a:ln>
            <a:solidFill>
              <a:srgbClr val="ED6E5A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313EEDA1-51AC-4E71-B968-DD87AFC40933}"/>
              </a:ext>
            </a:extLst>
          </p:cNvPr>
          <p:cNvSpPr/>
          <p:nvPr/>
        </p:nvSpPr>
        <p:spPr>
          <a:xfrm>
            <a:off x="5427195" y="3496609"/>
            <a:ext cx="243298" cy="243298"/>
          </a:xfrm>
          <a:prstGeom prst="ellipse">
            <a:avLst/>
          </a:prstGeom>
          <a:solidFill>
            <a:srgbClr val="ED6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046F32-8F78-31B3-84F1-03EE88B052CD}"/>
              </a:ext>
            </a:extLst>
          </p:cNvPr>
          <p:cNvGrpSpPr/>
          <p:nvPr/>
        </p:nvGrpSpPr>
        <p:grpSpPr>
          <a:xfrm>
            <a:off x="7566540" y="2842011"/>
            <a:ext cx="766557" cy="253916"/>
            <a:chOff x="7566540" y="2856297"/>
            <a:chExt cx="766557" cy="25391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CBDD4F2-05FF-CD31-F574-062A7884DCCC}"/>
                </a:ext>
              </a:extLst>
            </p:cNvPr>
            <p:cNvSpPr/>
            <p:nvPr/>
          </p:nvSpPr>
          <p:spPr>
            <a:xfrm>
              <a:off x="7583367" y="2878228"/>
              <a:ext cx="708857" cy="205076"/>
            </a:xfrm>
            <a:prstGeom prst="roundRect">
              <a:avLst>
                <a:gd name="adj" fmla="val 50000"/>
              </a:avLst>
            </a:prstGeom>
            <a:solidFill>
              <a:srgbClr val="ED6E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01614C-E61B-A7E3-455B-2165BA2AB8A8}"/>
                </a:ext>
              </a:extLst>
            </p:cNvPr>
            <p:cNvSpPr txBox="1"/>
            <p:nvPr/>
          </p:nvSpPr>
          <p:spPr>
            <a:xfrm>
              <a:off x="7566540" y="2856297"/>
              <a:ext cx="7665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목표 </a:t>
              </a:r>
              <a:r>
                <a:rPr lang="en-US" altLang="ko-KR" sz="1050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01 -3</a:t>
              </a:r>
              <a:endParaRPr lang="ko-KR" altLang="en-US" sz="10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83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Pretendard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499</Words>
  <Application>Microsoft Office PowerPoint</Application>
  <PresentationFormat>와이드스크린</PresentationFormat>
  <Paragraphs>119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G마켓 산스 Bold</vt:lpstr>
      <vt:lpstr>Pretendard</vt:lpstr>
      <vt:lpstr>맑은 고딕</vt:lpstr>
      <vt:lpstr>에스코어 드림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Heesun</dc:creator>
  <cp:lastModifiedBy>Yun Heesun</cp:lastModifiedBy>
  <cp:revision>459</cp:revision>
  <dcterms:created xsi:type="dcterms:W3CDTF">2023-08-22T16:28:50Z</dcterms:created>
  <dcterms:modified xsi:type="dcterms:W3CDTF">2023-08-24T16:37:56Z</dcterms:modified>
</cp:coreProperties>
</file>