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425" r:id="rId2"/>
    <p:sldId id="426" r:id="rId3"/>
    <p:sldId id="300" r:id="rId4"/>
    <p:sldId id="416" r:id="rId5"/>
    <p:sldId id="427" r:id="rId6"/>
    <p:sldId id="428" r:id="rId7"/>
    <p:sldId id="430" r:id="rId8"/>
    <p:sldId id="431" r:id="rId9"/>
    <p:sldId id="433" r:id="rId10"/>
    <p:sldId id="438" r:id="rId11"/>
    <p:sldId id="436" r:id="rId12"/>
    <p:sldId id="437" r:id="rId13"/>
    <p:sldId id="441" r:id="rId14"/>
    <p:sldId id="442" r:id="rId15"/>
    <p:sldId id="443" r:id="rId16"/>
    <p:sldId id="447" r:id="rId17"/>
    <p:sldId id="448" r:id="rId18"/>
    <p:sldId id="449" r:id="rId19"/>
    <p:sldId id="450" r:id="rId20"/>
    <p:sldId id="401" r:id="rId21"/>
    <p:sldId id="439" r:id="rId22"/>
    <p:sldId id="440" r:id="rId23"/>
    <p:sldId id="444" r:id="rId24"/>
    <p:sldId id="446" r:id="rId25"/>
    <p:sldId id="445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esun Yun" initials="HY" lastIdx="3" clrIdx="0">
    <p:extLst>
      <p:ext uri="{19B8F6BF-5375-455C-9EA6-DF929625EA0E}">
        <p15:presenceInfo xmlns:p15="http://schemas.microsoft.com/office/powerpoint/2012/main" userId="775b0093dd65e5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E7FC"/>
    <a:srgbClr val="096EB1"/>
    <a:srgbClr val="003B9A"/>
    <a:srgbClr val="0A3D6D"/>
    <a:srgbClr val="4284DA"/>
    <a:srgbClr val="DAEBF7"/>
    <a:srgbClr val="7D32C5"/>
    <a:srgbClr val="F09456"/>
    <a:srgbClr val="863CE7"/>
    <a:srgbClr val="315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8" autoAdjust="0"/>
    <p:restoredTop sz="96187" autoAdjust="0"/>
  </p:normalViewPr>
  <p:slideViewPr>
    <p:cSldViewPr snapToGrid="0">
      <p:cViewPr varScale="1">
        <p:scale>
          <a:sx n="63" d="100"/>
          <a:sy n="63" d="100"/>
        </p:scale>
        <p:origin x="90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EDD0B-2625-497C-B4B4-66E92496A6AF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0DBE2-E3D4-4AE8-9D8D-BD08E9D09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83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18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5A411-A3DC-4898-A910-521334FEA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D40613-309F-4670-8124-418C87E8A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9F4BA2-E92C-4C6C-9C0A-EB3195E7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481EB-D810-4865-8DBE-5686526C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95F5C0-3F42-4B71-8B37-ADEAEA26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4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BC6CF-2757-44CD-9767-AF23B783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43E21E-5D24-48C5-8511-906FB8D14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FA61E7-1847-4D20-8337-5D766AB2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69C9D-5E85-4476-BD08-0CFE1F6D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A28FE-DF15-4978-82E6-C0F5FDEF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97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204142-92CA-4450-B3C5-00750C828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CE7797-B13B-4990-BF6E-D8EE07837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3114EC-3A40-46FF-AF66-A44F9A243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A7F9AF-EC02-4DCD-80D9-B23DF2A9D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C64819-9148-4F08-9544-7708D150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42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B8729-1F25-405D-BEA7-ED863D545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5990B6-3CCB-485E-AEF3-65656CE3C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34AA59-50FE-4F5B-A703-51D14EF91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D3A4A2-C40C-4E32-AAB5-31861825D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E8B8F-EDDE-4806-BBD5-C4BD8AE8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80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8A1D6-8200-461C-A048-882033CE0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308F01-35DE-4CDB-BF21-4C6B281C2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ACD040-05F4-4087-8F74-97458F84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27265B-3130-425D-85A8-EA2488C7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AA043F-D84A-4E4E-BE1D-AC88CB40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01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4DCF7-D3A5-4600-B63D-0CD781D0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7A66B-85C9-42CD-99E0-5531770B5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24EAD2-C519-4F79-8327-1EB6019D8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EB495E-92AA-4BC8-950B-7DB398953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3A8A20-508F-4D50-843B-4FE999492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E2915E-5031-4A0C-B8A0-FF41C14B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95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06067-4B8A-4DD6-9E48-CFD5C6721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376685-9F5D-4CDF-A849-CE0A77491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127400-247C-4CC8-816D-A88B54791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21DB05-728D-4394-8ACC-FB7B9350E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1C03D4-7B7F-46CC-9287-55416CF5E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836219-400E-4301-971E-F9845237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C84B7B-8109-4831-AB7D-21DFB602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56E1AD-9D88-432A-8498-DC7BD0DA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64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81679-BB94-4C54-ABD1-9341BE62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149F68-3605-4F84-8DDB-9E1BA6089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28A874-A6BA-42BD-81E2-24C0967C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F5DB10-0CB1-42E1-9547-1F94D01C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93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C96AC1-69A9-44B9-96FB-2371D022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BEC9C0-47C2-4E9D-B5A9-C75E36CA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434790-3349-48F3-AA04-BF3145F5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66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AF2F3-DAB9-4EFE-9680-0ECD3501F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A8C04D-07C6-4913-9C50-BFA0C0194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1E8C0F-5E96-46A1-B0F4-8F71ACB8D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F1C511-CFDB-4565-B619-58DE4BCC4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9A8D98-625A-4473-B661-62B81FDAB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25EB65-D770-4D8E-822A-09A7D615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1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78AE3-F489-4C25-8BE8-B64548DD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3DBD70-8408-43A4-9FCA-770965170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AF2C0F-715D-4D28-9674-54BD93528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054D93-E19F-4A7D-9790-92621313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45ADA4-B87D-4BBB-938D-53542B522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65ABF-EBD7-419E-9B59-483366AC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25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717FAC-FBC5-4385-B4B3-936A6301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BC7430-7920-4BAC-AD85-E4C06417E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EFB06-6CA7-4EF2-A608-76507C22B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1FC2D-F0DF-4219-BE71-D54D514826A2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85AA7-CCB6-4AA7-8361-B0E1E76F3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56401-2E05-457B-9824-3B153E34C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17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BBD47DB-FE32-4A32-860D-D64200443C73}"/>
              </a:ext>
            </a:extLst>
          </p:cNvPr>
          <p:cNvSpPr txBox="1"/>
          <p:nvPr/>
        </p:nvSpPr>
        <p:spPr>
          <a:xfrm>
            <a:off x="4022356" y="1699158"/>
            <a:ext cx="412645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MZ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세대 분석서비스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algn="ctr"/>
            <a:r>
              <a:rPr lang="ko-KR" altLang="en-US" sz="4000" dirty="0">
                <a:solidFill>
                  <a:srgbClr val="186DDF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나는 어떤 </a:t>
            </a:r>
            <a:r>
              <a:rPr lang="en-US" altLang="ko-KR" sz="4000" dirty="0">
                <a:solidFill>
                  <a:srgbClr val="186DDF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MZ</a:t>
            </a:r>
            <a:r>
              <a:rPr lang="ko-KR" altLang="en-US" sz="4000" dirty="0">
                <a:solidFill>
                  <a:srgbClr val="186DDF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일까</a:t>
            </a:r>
            <a:r>
              <a:rPr lang="en-US" altLang="ko-KR" sz="4000" dirty="0">
                <a:solidFill>
                  <a:srgbClr val="186DDF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?</a:t>
            </a:r>
            <a:endParaRPr lang="ko-KR" altLang="en-US" sz="4000" dirty="0">
              <a:solidFill>
                <a:srgbClr val="186DDF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86A049-C8A0-442E-B756-1EC9F54E35CB}"/>
              </a:ext>
            </a:extLst>
          </p:cNvPr>
          <p:cNvSpPr txBox="1"/>
          <p:nvPr/>
        </p:nvSpPr>
        <p:spPr>
          <a:xfrm>
            <a:off x="5480285" y="2856981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화면설계서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03E54E-11B3-4CF2-9BAC-ACDA5620E307}"/>
              </a:ext>
            </a:extLst>
          </p:cNvPr>
          <p:cNvSpPr txBox="1"/>
          <p:nvPr/>
        </p:nvSpPr>
        <p:spPr>
          <a:xfrm>
            <a:off x="2495383" y="4436153"/>
            <a:ext cx="6383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History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074F4814-E75D-4F1A-909B-3313FBB69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308662"/>
              </p:ext>
            </p:extLst>
          </p:nvPr>
        </p:nvGraphicFramePr>
        <p:xfrm>
          <a:off x="2502179" y="4697763"/>
          <a:ext cx="7194438" cy="1226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146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39814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2398146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</a:tblGrid>
              <a:tr h="30332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Pretendard" panose="02000503000000020004"/>
                          <a:cs typeface="+mn-cs"/>
                        </a:rPr>
                        <a:t>업데이트 일자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Pretendard" panose="02000503000000020004"/>
                          <a:cs typeface="+mn-cs"/>
                        </a:rPr>
                        <a:t>문서버전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Pretendard" panose="02000503000000020004"/>
                          <a:cs typeface="+mn-cs"/>
                        </a:rPr>
                        <a:t>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Pretendard" panose="02000503000000020004"/>
                          <a:cs typeface="+mn-cs"/>
                        </a:rPr>
                        <a:t>23.05.31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Pretendard" panose="02000503000000020004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Pretendard" panose="02000503000000020004"/>
                          <a:cs typeface="+mn-cs"/>
                        </a:rPr>
                        <a:t>ver0.1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Pretendard" panose="02000503000000020004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Pretendard" panose="02000503000000020004"/>
                          <a:cs typeface="+mn-cs"/>
                        </a:rPr>
                        <a:t>화면설계서 초안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Pretendard" panose="02000503000000020004"/>
                          <a:cs typeface="+mn-cs"/>
                        </a:rPr>
                        <a:t>23.06.02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Pretendard" panose="02000503000000020004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Pretendard" panose="02000503000000020004"/>
                          <a:cs typeface="+mn-cs"/>
                        </a:rPr>
                        <a:t>ver0.2</a:t>
                      </a:r>
                      <a:r>
                        <a:rPr lang="ko-KR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Pretendard" panose="02000503000000020004"/>
                          <a:cs typeface="+mn-cs"/>
                        </a:rPr>
                        <a:t>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Pretendard" panose="02000503000000020004"/>
                          <a:cs typeface="+mn-cs"/>
                        </a:rPr>
                        <a:t>화면설계 수정안</a:t>
                      </a:r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Pretendard" panose="02000503000000020004"/>
                          <a:cs typeface="+mn-cs"/>
                        </a:rPr>
                        <a:t>_1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Pretendard" panose="02000503000000020004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59827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Pretendard" panose="02000503000000020004"/>
                          <a:cs typeface="+mn-cs"/>
                        </a:rPr>
                        <a:t>23.06.09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Pretendard" panose="02000503000000020004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Pretendard" panose="02000503000000020004"/>
                          <a:cs typeface="+mn-cs"/>
                        </a:rPr>
                        <a:t>ver1.0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Pretendard" panose="02000503000000020004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Pretendard" panose="02000503000000020004"/>
                          <a:cs typeface="+mn-cs"/>
                        </a:rPr>
                        <a:t>화면설계서 최종안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881161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B5AA9B80-69C9-4C2D-AE9C-E4444523BD5A}"/>
              </a:ext>
            </a:extLst>
          </p:cNvPr>
          <p:cNvGrpSpPr/>
          <p:nvPr/>
        </p:nvGrpSpPr>
        <p:grpSpPr>
          <a:xfrm>
            <a:off x="10220800" y="3805768"/>
            <a:ext cx="1383712" cy="522965"/>
            <a:chOff x="9321707" y="3805768"/>
            <a:chExt cx="1383712" cy="52296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8B669D-62CB-4A58-90C3-67BBF6C732F4}"/>
                </a:ext>
              </a:extLst>
            </p:cNvPr>
            <p:cNvSpPr txBox="1"/>
            <p:nvPr/>
          </p:nvSpPr>
          <p:spPr>
            <a:xfrm>
              <a:off x="9653528" y="3805768"/>
              <a:ext cx="10518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이름</a:t>
              </a:r>
              <a:r>
                <a:rPr lang="en-US" altLang="ko-KR" sz="1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: </a:t>
              </a:r>
              <a:r>
                <a: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윤희선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191FD6-45B1-4D3C-ACDA-078AFBC62349}"/>
                </a:ext>
              </a:extLst>
            </p:cNvPr>
            <p:cNvSpPr txBox="1"/>
            <p:nvPr/>
          </p:nvSpPr>
          <p:spPr>
            <a:xfrm>
              <a:off x="9321707" y="4020956"/>
              <a:ext cx="13837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문서번호</a:t>
              </a:r>
              <a:r>
                <a:rPr lang="en-US" altLang="ko-KR" sz="1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: ver1.0</a:t>
              </a:r>
              <a:endPara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1632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3DEFD7E-F360-4A62-A9F7-EAA79664C841}"/>
              </a:ext>
            </a:extLst>
          </p:cNvPr>
          <p:cNvSpPr/>
          <p:nvPr/>
        </p:nvSpPr>
        <p:spPr>
          <a:xfrm>
            <a:off x="73924" y="1461135"/>
            <a:ext cx="8712200" cy="5333361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51CFF40-135C-495E-ACEE-5EA87ED8D446}"/>
              </a:ext>
            </a:extLst>
          </p:cNvPr>
          <p:cNvSpPr/>
          <p:nvPr/>
        </p:nvSpPr>
        <p:spPr>
          <a:xfrm>
            <a:off x="1415402" y="3229982"/>
            <a:ext cx="5657850" cy="3556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CA65E00-C04D-4BB7-9D1A-3719BF2FC29F}"/>
              </a:ext>
            </a:extLst>
          </p:cNvPr>
          <p:cNvSpPr/>
          <p:nvPr/>
        </p:nvSpPr>
        <p:spPr>
          <a:xfrm>
            <a:off x="73924" y="1461136"/>
            <a:ext cx="8701776" cy="378900"/>
          </a:xfrm>
          <a:prstGeom prst="rect">
            <a:avLst/>
          </a:prstGeom>
          <a:gradFill flip="none" rotWithShape="1">
            <a:gsLst>
              <a:gs pos="82000">
                <a:srgbClr val="7D32C5"/>
              </a:gs>
              <a:gs pos="9000">
                <a:srgbClr val="32A4CD"/>
              </a:gs>
              <a:gs pos="46000">
                <a:srgbClr val="2A5ED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413454"/>
              </p:ext>
            </p:extLst>
          </p:nvPr>
        </p:nvGraphicFramePr>
        <p:xfrm>
          <a:off x="8840764" y="711200"/>
          <a:ext cx="3287735" cy="3332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글작성버튼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게시글 작성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번호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제목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ID,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작성일자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조회수가 나타남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953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최대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10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개의 게시글이 목록에 나타남 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73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게시글의 제목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게시글의 제목 클릭 시 해당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작성글로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913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페이징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번호에 해당하는 목록으로 이동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(5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단위로 노출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017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6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페이징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이전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5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개 이전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575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7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페이징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다음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5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개 다음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39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967C744-60C6-4289-B3BC-7CF7206C976A}"/>
              </a:ext>
            </a:extLst>
          </p:cNvPr>
          <p:cNvGrpSpPr/>
          <p:nvPr/>
        </p:nvGrpSpPr>
        <p:grpSpPr>
          <a:xfrm>
            <a:off x="241781" y="844726"/>
            <a:ext cx="1295303" cy="246221"/>
            <a:chOff x="241781" y="835201"/>
            <a:chExt cx="1295303" cy="24622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AEE0C2-374B-4B29-82B0-D24026E0AD8E}"/>
                </a:ext>
              </a:extLst>
            </p:cNvPr>
            <p:cNvSpPr txBox="1"/>
            <p:nvPr/>
          </p:nvSpPr>
          <p:spPr>
            <a:xfrm>
              <a:off x="360159" y="835201"/>
              <a:ext cx="11769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세대 분석서비스</a:t>
              </a: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7B03008-0955-43DA-BA4C-EA2F9F48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593D685-5B41-384C-8715-DF489E6557F2}"/>
              </a:ext>
            </a:extLst>
          </p:cNvPr>
          <p:cNvGrpSpPr/>
          <p:nvPr/>
        </p:nvGrpSpPr>
        <p:grpSpPr>
          <a:xfrm>
            <a:off x="8635191" y="1461136"/>
            <a:ext cx="143440" cy="5328340"/>
            <a:chOff x="8649699" y="2668555"/>
            <a:chExt cx="126000" cy="411698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BD7A23A-9763-D694-4042-CF4686F9A772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DDBB24A-0AE5-154D-D4A9-53BF2DD4BB1B}"/>
                </a:ext>
              </a:extLst>
            </p:cNvPr>
            <p:cNvSpPr/>
            <p:nvPr/>
          </p:nvSpPr>
          <p:spPr>
            <a:xfrm>
              <a:off x="8668595" y="3817175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06BF9ACB-D77C-99F4-5F1E-5D98730ED7D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C6D4E62F-13ED-09CB-19FC-33AAC3E834A4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aphicFrame>
        <p:nvGraphicFramePr>
          <p:cNvPr id="11" name="표 15">
            <a:extLst>
              <a:ext uri="{FF2B5EF4-FFF2-40B4-BE49-F238E27FC236}">
                <a16:creationId xmlns:a16="http://schemas.microsoft.com/office/drawing/2014/main" id="{E5218E2A-F333-E915-A2CA-6F737B81A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015706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문의하기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4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bList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문의하기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E8895333-78D4-48B9-AFEB-135638FFEFFB}"/>
              </a:ext>
            </a:extLst>
          </p:cNvPr>
          <p:cNvSpPr txBox="1"/>
          <p:nvPr/>
        </p:nvSpPr>
        <p:spPr>
          <a:xfrm>
            <a:off x="7255261" y="1528289"/>
            <a:ext cx="1325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Log in</a:t>
            </a:r>
            <a:r>
              <a:rPr lang="ko-KR" altLang="en-US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</a:t>
            </a:r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| Sign up</a:t>
            </a:r>
            <a:endParaRPr lang="ko-KR" altLang="en-US" sz="10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3724BE1-4DB8-4772-B246-0BD7E4BC23D5}"/>
              </a:ext>
            </a:extLst>
          </p:cNvPr>
          <p:cNvSpPr txBox="1"/>
          <p:nvPr/>
        </p:nvSpPr>
        <p:spPr>
          <a:xfrm>
            <a:off x="5245609" y="1528289"/>
            <a:ext cx="1412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MZ</a:t>
            </a:r>
            <a:r>
              <a:rPr lang="ko-KR" altLang="en-US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세대 만족도 비교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1DBEA38-3B60-43A9-8BD4-06346B9C106D}"/>
              </a:ext>
            </a:extLst>
          </p:cNvPr>
          <p:cNvSpPr txBox="1"/>
          <p:nvPr/>
        </p:nvSpPr>
        <p:spPr>
          <a:xfrm>
            <a:off x="6481888" y="1528289"/>
            <a:ext cx="8736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66FFF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문의하기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1E30426-518E-49AD-8ACF-A053F9F62EB3}"/>
              </a:ext>
            </a:extLst>
          </p:cNvPr>
          <p:cNvSpPr txBox="1"/>
          <p:nvPr/>
        </p:nvSpPr>
        <p:spPr>
          <a:xfrm>
            <a:off x="2459475" y="2224601"/>
            <a:ext cx="3569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문의하기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CA6739A-6F31-4D56-9160-0172E764A55F}"/>
              </a:ext>
            </a:extLst>
          </p:cNvPr>
          <p:cNvCxnSpPr>
            <a:cxnSpLocks/>
          </p:cNvCxnSpPr>
          <p:nvPr/>
        </p:nvCxnSpPr>
        <p:spPr>
          <a:xfrm>
            <a:off x="3504690" y="2673350"/>
            <a:ext cx="147927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65458954-26DC-CAFC-98A8-E0D0C86FF489}"/>
              </a:ext>
            </a:extLst>
          </p:cNvPr>
          <p:cNvGrpSpPr/>
          <p:nvPr/>
        </p:nvGrpSpPr>
        <p:grpSpPr>
          <a:xfrm>
            <a:off x="6315490" y="3435945"/>
            <a:ext cx="523388" cy="238923"/>
            <a:chOff x="6311979" y="3429000"/>
            <a:chExt cx="523388" cy="238923"/>
          </a:xfrm>
        </p:grpSpPr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4BBBE327-3CC8-44C2-A02D-08C4C48910D3}"/>
                </a:ext>
              </a:extLst>
            </p:cNvPr>
            <p:cNvSpPr/>
            <p:nvPr/>
          </p:nvSpPr>
          <p:spPr>
            <a:xfrm>
              <a:off x="6311979" y="3429000"/>
              <a:ext cx="523388" cy="238923"/>
            </a:xfrm>
            <a:prstGeom prst="roundRect">
              <a:avLst>
                <a:gd name="adj" fmla="val 11081"/>
              </a:avLst>
            </a:prstGeom>
            <a:solidFill>
              <a:srgbClr val="863C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EDF0079-F05B-4198-8C56-10C5A9B95BD0}"/>
                </a:ext>
              </a:extLst>
            </p:cNvPr>
            <p:cNvSpPr txBox="1"/>
            <p:nvPr/>
          </p:nvSpPr>
          <p:spPr>
            <a:xfrm>
              <a:off x="6314628" y="3433046"/>
              <a:ext cx="518092" cy="2308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글 작성</a:t>
              </a:r>
              <a:endParaRPr lang="ko-KR" altLang="en-US" sz="8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E350673F-F483-4340-8C52-5B91DC6800BC}"/>
              </a:ext>
            </a:extLst>
          </p:cNvPr>
          <p:cNvSpPr txBox="1"/>
          <p:nvPr/>
        </p:nvSpPr>
        <p:spPr>
          <a:xfrm>
            <a:off x="2459475" y="2754475"/>
            <a:ext cx="35697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MyZeneration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 대한 궁금한 점을 물어보세요</a:t>
            </a:r>
          </a:p>
        </p:txBody>
      </p:sp>
      <p:graphicFrame>
        <p:nvGraphicFramePr>
          <p:cNvPr id="56" name="표 14">
            <a:extLst>
              <a:ext uri="{FF2B5EF4-FFF2-40B4-BE49-F238E27FC236}">
                <a16:creationId xmlns:a16="http://schemas.microsoft.com/office/drawing/2014/main" id="{364B4AF5-CB54-40F8-BE6D-E80197C98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43019"/>
              </p:ext>
            </p:extLst>
          </p:nvPr>
        </p:nvGraphicFramePr>
        <p:xfrm>
          <a:off x="1565659" y="3773209"/>
          <a:ext cx="5368540" cy="2033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502">
                  <a:extLst>
                    <a:ext uri="{9D8B030D-6E8A-4147-A177-3AD203B41FA5}">
                      <a16:colId xmlns:a16="http://schemas.microsoft.com/office/drawing/2014/main" val="3967028989"/>
                    </a:ext>
                  </a:extLst>
                </a:gridCol>
                <a:gridCol w="2696864">
                  <a:extLst>
                    <a:ext uri="{9D8B030D-6E8A-4147-A177-3AD203B41FA5}">
                      <a16:colId xmlns:a16="http://schemas.microsoft.com/office/drawing/2014/main" val="155109461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772209565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3175701866"/>
                    </a:ext>
                  </a:extLst>
                </a:gridCol>
                <a:gridCol w="542924">
                  <a:extLst>
                    <a:ext uri="{9D8B030D-6E8A-4147-A177-3AD203B41FA5}">
                      <a16:colId xmlns:a16="http://schemas.microsoft.com/office/drawing/2014/main" val="200792964"/>
                    </a:ext>
                  </a:extLst>
                </a:gridCol>
              </a:tblGrid>
              <a:tr h="33890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5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번호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5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제목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5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ID</a:t>
                      </a:r>
                      <a:endParaRPr lang="ko-KR" altLang="en-US" sz="85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5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작성일자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5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조회수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439945"/>
                  </a:ext>
                </a:extLst>
              </a:tr>
              <a:tr h="33890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5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endParaRPr lang="ko-KR" altLang="en-US" sz="85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5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제목</a:t>
                      </a:r>
                      <a:r>
                        <a:rPr lang="en-US" altLang="ko-KR" sz="85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endParaRPr lang="ko-KR" altLang="en-US" sz="85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5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User1</a:t>
                      </a:r>
                      <a:endParaRPr lang="ko-KR" altLang="en-US" sz="85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5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23-06-09</a:t>
                      </a:r>
                      <a:endParaRPr lang="ko-KR" altLang="en-US" sz="85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5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  <a:endParaRPr lang="ko-KR" altLang="en-US" sz="85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621767"/>
                  </a:ext>
                </a:extLst>
              </a:tr>
              <a:tr h="33890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5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endParaRPr lang="ko-KR" altLang="en-US" sz="85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5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제목</a:t>
                      </a:r>
                      <a:r>
                        <a:rPr lang="en-US" altLang="ko-KR" sz="85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endParaRPr lang="ko-KR" altLang="en-US" sz="85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5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User2</a:t>
                      </a:r>
                      <a:endParaRPr lang="ko-KR" altLang="en-US" sz="85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5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23-06-09</a:t>
                      </a:r>
                      <a:endParaRPr lang="ko-KR" altLang="en-US" sz="85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5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endParaRPr lang="ko-KR" altLang="en-US" sz="85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624623"/>
                  </a:ext>
                </a:extLst>
              </a:tr>
              <a:tr h="33890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5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5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5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5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5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64701"/>
                  </a:ext>
                </a:extLst>
              </a:tr>
              <a:tr h="33890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5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9</a:t>
                      </a:r>
                      <a:endParaRPr lang="ko-KR" altLang="en-US" sz="85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5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제목</a:t>
                      </a:r>
                      <a:r>
                        <a:rPr lang="en-US" altLang="ko-KR" sz="85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9</a:t>
                      </a:r>
                      <a:endParaRPr lang="ko-KR" altLang="en-US" sz="85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5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User9</a:t>
                      </a:r>
                      <a:endParaRPr lang="ko-KR" altLang="en-US" sz="85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5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23-06-10</a:t>
                      </a:r>
                      <a:endParaRPr lang="ko-KR" altLang="en-US" sz="85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5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  <a:endParaRPr lang="ko-KR" altLang="en-US" sz="85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181638"/>
                  </a:ext>
                </a:extLst>
              </a:tr>
              <a:tr h="33890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5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10</a:t>
                      </a:r>
                      <a:endParaRPr lang="ko-KR" altLang="en-US" sz="85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5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제목</a:t>
                      </a:r>
                      <a:r>
                        <a:rPr lang="en-US" altLang="ko-KR" sz="85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10</a:t>
                      </a:r>
                      <a:endParaRPr lang="ko-KR" altLang="en-US" sz="85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5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User10</a:t>
                      </a:r>
                      <a:endParaRPr lang="ko-KR" altLang="en-US" sz="85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5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23-06-11</a:t>
                      </a:r>
                      <a:endParaRPr lang="ko-KR" altLang="en-US" sz="85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5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  <a:endParaRPr lang="ko-KR" altLang="en-US" sz="85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238887"/>
                  </a:ext>
                </a:extLst>
              </a:tr>
            </a:tbl>
          </a:graphicData>
        </a:graphic>
      </p:graphicFrame>
      <p:grpSp>
        <p:nvGrpSpPr>
          <p:cNvPr id="57" name="그룹 56">
            <a:extLst>
              <a:ext uri="{FF2B5EF4-FFF2-40B4-BE49-F238E27FC236}">
                <a16:creationId xmlns:a16="http://schemas.microsoft.com/office/drawing/2014/main" id="{D15EA983-B4CA-4AB8-AE10-87537A268ED0}"/>
              </a:ext>
            </a:extLst>
          </p:cNvPr>
          <p:cNvGrpSpPr/>
          <p:nvPr/>
        </p:nvGrpSpPr>
        <p:grpSpPr>
          <a:xfrm>
            <a:off x="3329649" y="6409586"/>
            <a:ext cx="1858239" cy="194574"/>
            <a:chOff x="2557630" y="5647637"/>
            <a:chExt cx="1858239" cy="194574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FC5FC44-0066-4485-812C-64B11F94DB01}"/>
                </a:ext>
              </a:extLst>
            </p:cNvPr>
            <p:cNvSpPr/>
            <p:nvPr/>
          </p:nvSpPr>
          <p:spPr>
            <a:xfrm>
              <a:off x="2557630" y="5647637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010D7B0-AECE-488C-BF11-BE039FB9119D}"/>
                </a:ext>
              </a:extLst>
            </p:cNvPr>
            <p:cNvSpPr/>
            <p:nvPr/>
          </p:nvSpPr>
          <p:spPr>
            <a:xfrm>
              <a:off x="3193397" y="5647637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758A003-96C4-4619-B2B2-52E33FB63EE5}"/>
                </a:ext>
              </a:extLst>
            </p:cNvPr>
            <p:cNvSpPr/>
            <p:nvPr/>
          </p:nvSpPr>
          <p:spPr>
            <a:xfrm>
              <a:off x="3462637" y="5647637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1168837-FEB4-4F69-8286-42638FAF1284}"/>
                </a:ext>
              </a:extLst>
            </p:cNvPr>
            <p:cNvSpPr/>
            <p:nvPr/>
          </p:nvSpPr>
          <p:spPr>
            <a:xfrm>
              <a:off x="3731877" y="5647637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E6A4AEA-B030-4515-BE1A-5ECFFC7FF942}"/>
                </a:ext>
              </a:extLst>
            </p:cNvPr>
            <p:cNvSpPr/>
            <p:nvPr/>
          </p:nvSpPr>
          <p:spPr>
            <a:xfrm>
              <a:off x="4001117" y="5647637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7EA73CB-BDDA-4093-8D81-2D41F1262CEE}"/>
                </a:ext>
              </a:extLst>
            </p:cNvPr>
            <p:cNvSpPr/>
            <p:nvPr/>
          </p:nvSpPr>
          <p:spPr>
            <a:xfrm>
              <a:off x="2929248" y="5653058"/>
              <a:ext cx="183732" cy="1837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7C27018-48FF-42A0-A988-5C04AF44636D}"/>
                </a:ext>
              </a:extLst>
            </p:cNvPr>
            <p:cNvSpPr/>
            <p:nvPr/>
          </p:nvSpPr>
          <p:spPr>
            <a:xfrm>
              <a:off x="4221295" y="5647637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A0ED5ECC-13A6-47C8-A691-AB2A1E3E1358}"/>
                </a:ext>
              </a:extLst>
            </p:cNvPr>
            <p:cNvSpPr/>
            <p:nvPr/>
          </p:nvSpPr>
          <p:spPr>
            <a:xfrm>
              <a:off x="2924157" y="5647637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05DFCE7C-4379-4C34-BDBF-23F7A2249B41}"/>
              </a:ext>
            </a:extLst>
          </p:cNvPr>
          <p:cNvSpPr txBox="1"/>
          <p:nvPr/>
        </p:nvSpPr>
        <p:spPr>
          <a:xfrm>
            <a:off x="95703" y="1519673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MyZeneration ver1.0</a:t>
            </a:r>
            <a:endParaRPr lang="ko-KR" altLang="en-US" sz="10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8F552C8-DC41-429F-8C43-4D8EA2175615}"/>
              </a:ext>
            </a:extLst>
          </p:cNvPr>
          <p:cNvSpPr/>
          <p:nvPr/>
        </p:nvSpPr>
        <p:spPr>
          <a:xfrm>
            <a:off x="8656702" y="1601525"/>
            <a:ext cx="101610" cy="3924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380503-7C25-56CE-9DF3-8CDDF9C17DD6}"/>
              </a:ext>
            </a:extLst>
          </p:cNvPr>
          <p:cNvSpPr txBox="1"/>
          <p:nvPr/>
        </p:nvSpPr>
        <p:spPr>
          <a:xfrm>
            <a:off x="3736588" y="1528289"/>
            <a:ext cx="1651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ea typeface="Pretendard" panose="02000503000000020004" pitchFamily="50" charset="-127"/>
              </a:rPr>
              <a:t>나의 만족도 예측 서비스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FAFDE9E-7B39-9C6D-5CE4-A5D74066B573}"/>
              </a:ext>
            </a:extLst>
          </p:cNvPr>
          <p:cNvSpPr/>
          <p:nvPr/>
        </p:nvSpPr>
        <p:spPr>
          <a:xfrm>
            <a:off x="6083887" y="3305877"/>
            <a:ext cx="243298" cy="24329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ECBF6F8-7BA6-945F-12FE-1FFE5FD98672}"/>
              </a:ext>
            </a:extLst>
          </p:cNvPr>
          <p:cNvSpPr/>
          <p:nvPr/>
        </p:nvSpPr>
        <p:spPr>
          <a:xfrm>
            <a:off x="3574527" y="6105826"/>
            <a:ext cx="243298" cy="24329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312658-71C0-0997-05F6-22176C679827}"/>
              </a:ext>
            </a:extLst>
          </p:cNvPr>
          <p:cNvSpPr txBox="1"/>
          <p:nvPr/>
        </p:nvSpPr>
        <p:spPr>
          <a:xfrm rot="16200000">
            <a:off x="4128983" y="477723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E4200EE-90A3-D1CA-AD63-01997451A89E}"/>
              </a:ext>
            </a:extLst>
          </p:cNvPr>
          <p:cNvSpPr/>
          <p:nvPr/>
        </p:nvSpPr>
        <p:spPr>
          <a:xfrm>
            <a:off x="2982007" y="4101178"/>
            <a:ext cx="243298" cy="24329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F0EF1C-CB94-BA81-26A9-6588CB7D317E}"/>
              </a:ext>
            </a:extLst>
          </p:cNvPr>
          <p:cNvSpPr/>
          <p:nvPr/>
        </p:nvSpPr>
        <p:spPr>
          <a:xfrm>
            <a:off x="1554580" y="3765072"/>
            <a:ext cx="5379619" cy="336103"/>
          </a:xfrm>
          <a:prstGeom prst="rect">
            <a:avLst/>
          </a:prstGeom>
          <a:noFill/>
          <a:ln>
            <a:solidFill>
              <a:srgbClr val="0A3D6D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ECA65B6-E366-4559-BDDA-F46043D163E6}"/>
              </a:ext>
            </a:extLst>
          </p:cNvPr>
          <p:cNvSpPr/>
          <p:nvPr/>
        </p:nvSpPr>
        <p:spPr>
          <a:xfrm>
            <a:off x="1343707" y="3643423"/>
            <a:ext cx="243298" cy="24329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38B30A1-B5F4-E4C9-8B3D-B2EE22F65ABA}"/>
              </a:ext>
            </a:extLst>
          </p:cNvPr>
          <p:cNvSpPr/>
          <p:nvPr/>
        </p:nvSpPr>
        <p:spPr>
          <a:xfrm>
            <a:off x="1544847" y="4138568"/>
            <a:ext cx="550654" cy="1647657"/>
          </a:xfrm>
          <a:prstGeom prst="rect">
            <a:avLst/>
          </a:prstGeom>
          <a:noFill/>
          <a:ln>
            <a:solidFill>
              <a:srgbClr val="0A3D6D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628BE67-4B44-8D97-4483-E2B5E32EF401}"/>
              </a:ext>
            </a:extLst>
          </p:cNvPr>
          <p:cNvSpPr/>
          <p:nvPr/>
        </p:nvSpPr>
        <p:spPr>
          <a:xfrm>
            <a:off x="1343707" y="4636656"/>
            <a:ext cx="243298" cy="24329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9FFF2B7-DB8B-6D9B-1E4A-3C50DBF8C212}"/>
              </a:ext>
            </a:extLst>
          </p:cNvPr>
          <p:cNvSpPr/>
          <p:nvPr/>
        </p:nvSpPr>
        <p:spPr>
          <a:xfrm>
            <a:off x="3122024" y="6379915"/>
            <a:ext cx="243298" cy="24329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C73F03C-150A-8FAE-7FEA-C6E84E970910}"/>
              </a:ext>
            </a:extLst>
          </p:cNvPr>
          <p:cNvSpPr/>
          <p:nvPr/>
        </p:nvSpPr>
        <p:spPr>
          <a:xfrm>
            <a:off x="5183722" y="6409583"/>
            <a:ext cx="243298" cy="24329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6660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>
            <a:extLst>
              <a:ext uri="{FF2B5EF4-FFF2-40B4-BE49-F238E27FC236}">
                <a16:creationId xmlns:a16="http://schemas.microsoft.com/office/drawing/2014/main" id="{48A05B3B-45A3-454C-AA41-AAB1AABD4CA5}"/>
              </a:ext>
            </a:extLst>
          </p:cNvPr>
          <p:cNvSpPr/>
          <p:nvPr/>
        </p:nvSpPr>
        <p:spPr>
          <a:xfrm>
            <a:off x="73924" y="1461135"/>
            <a:ext cx="8712200" cy="5333361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B28FE67-72C2-4E71-A86D-3CFC7760A951}"/>
              </a:ext>
            </a:extLst>
          </p:cNvPr>
          <p:cNvSpPr/>
          <p:nvPr/>
        </p:nvSpPr>
        <p:spPr>
          <a:xfrm>
            <a:off x="1415402" y="3233099"/>
            <a:ext cx="5657850" cy="3556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CA65E00-C04D-4BB7-9D1A-3719BF2FC29F}"/>
              </a:ext>
            </a:extLst>
          </p:cNvPr>
          <p:cNvSpPr/>
          <p:nvPr/>
        </p:nvSpPr>
        <p:spPr>
          <a:xfrm>
            <a:off x="73924" y="1461136"/>
            <a:ext cx="8701776" cy="378900"/>
          </a:xfrm>
          <a:prstGeom prst="rect">
            <a:avLst/>
          </a:prstGeom>
          <a:gradFill flip="none" rotWithShape="1">
            <a:gsLst>
              <a:gs pos="82000">
                <a:srgbClr val="7D32C5"/>
              </a:gs>
              <a:gs pos="9000">
                <a:srgbClr val="32A4CD"/>
              </a:gs>
              <a:gs pos="46000">
                <a:srgbClr val="2A5ED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422410"/>
              </p:ext>
            </p:extLst>
          </p:nvPr>
        </p:nvGraphicFramePr>
        <p:xfrm>
          <a:off x="8840764" y="711200"/>
          <a:ext cx="3287735" cy="1788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글 제목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글 내용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등록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작성한 글이 게시되며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게시글 목록보기 화면으로 이동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226376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39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967C744-60C6-4289-B3BC-7CF7206C976A}"/>
              </a:ext>
            </a:extLst>
          </p:cNvPr>
          <p:cNvGrpSpPr/>
          <p:nvPr/>
        </p:nvGrpSpPr>
        <p:grpSpPr>
          <a:xfrm>
            <a:off x="241781" y="844726"/>
            <a:ext cx="1295303" cy="246221"/>
            <a:chOff x="241781" y="835201"/>
            <a:chExt cx="1295303" cy="24622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AEE0C2-374B-4B29-82B0-D24026E0AD8E}"/>
                </a:ext>
              </a:extLst>
            </p:cNvPr>
            <p:cNvSpPr txBox="1"/>
            <p:nvPr/>
          </p:nvSpPr>
          <p:spPr>
            <a:xfrm>
              <a:off x="360159" y="835201"/>
              <a:ext cx="11769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세대 분석서비스</a:t>
              </a: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7B03008-0955-43DA-BA4C-EA2F9F48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593D685-5B41-384C-8715-DF489E6557F2}"/>
              </a:ext>
            </a:extLst>
          </p:cNvPr>
          <p:cNvGrpSpPr/>
          <p:nvPr/>
        </p:nvGrpSpPr>
        <p:grpSpPr>
          <a:xfrm>
            <a:off x="8635191" y="1461136"/>
            <a:ext cx="143440" cy="5328340"/>
            <a:chOff x="8649699" y="2668555"/>
            <a:chExt cx="126000" cy="411698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BD7A23A-9763-D694-4042-CF4686F9A772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06BF9ACB-D77C-99F4-5F1E-5D98730ED7D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C6D4E62F-13ED-09CB-19FC-33AAC3E834A4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aphicFrame>
        <p:nvGraphicFramePr>
          <p:cNvPr id="11" name="표 15">
            <a:extLst>
              <a:ext uri="{FF2B5EF4-FFF2-40B4-BE49-F238E27FC236}">
                <a16:creationId xmlns:a16="http://schemas.microsoft.com/office/drawing/2014/main" id="{E5218E2A-F333-E915-A2CA-6F737B81A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343800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게시글 작성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5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bWriteView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문의하기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글 작성 버튼 클릭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E8895333-78D4-48B9-AFEB-135638FFEFFB}"/>
              </a:ext>
            </a:extLst>
          </p:cNvPr>
          <p:cNvSpPr txBox="1"/>
          <p:nvPr/>
        </p:nvSpPr>
        <p:spPr>
          <a:xfrm>
            <a:off x="7255261" y="1528289"/>
            <a:ext cx="1325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Log in</a:t>
            </a:r>
            <a:r>
              <a:rPr lang="ko-KR" altLang="en-US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</a:t>
            </a:r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| Sign up</a:t>
            </a:r>
            <a:endParaRPr lang="ko-KR" altLang="en-US" sz="10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3724BE1-4DB8-4772-B246-0BD7E4BC23D5}"/>
              </a:ext>
            </a:extLst>
          </p:cNvPr>
          <p:cNvSpPr txBox="1"/>
          <p:nvPr/>
        </p:nvSpPr>
        <p:spPr>
          <a:xfrm>
            <a:off x="5245609" y="1528289"/>
            <a:ext cx="1412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MZ</a:t>
            </a:r>
            <a:r>
              <a:rPr lang="ko-KR" altLang="en-US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세대 만족도 비교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1DBEA38-3B60-43A9-8BD4-06346B9C106D}"/>
              </a:ext>
            </a:extLst>
          </p:cNvPr>
          <p:cNvSpPr txBox="1"/>
          <p:nvPr/>
        </p:nvSpPr>
        <p:spPr>
          <a:xfrm>
            <a:off x="6481888" y="1528289"/>
            <a:ext cx="8736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66FFF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문의하기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1E30426-518E-49AD-8ACF-A053F9F62EB3}"/>
              </a:ext>
            </a:extLst>
          </p:cNvPr>
          <p:cNvSpPr txBox="1"/>
          <p:nvPr/>
        </p:nvSpPr>
        <p:spPr>
          <a:xfrm>
            <a:off x="2459475" y="2224601"/>
            <a:ext cx="3569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게시글 작성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CA6739A-6F31-4D56-9160-0172E764A55F}"/>
              </a:ext>
            </a:extLst>
          </p:cNvPr>
          <p:cNvCxnSpPr>
            <a:cxnSpLocks/>
          </p:cNvCxnSpPr>
          <p:nvPr/>
        </p:nvCxnSpPr>
        <p:spPr>
          <a:xfrm>
            <a:off x="3504690" y="2673350"/>
            <a:ext cx="147927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0A04781-C24B-4EBE-BA08-95F0D9B34B6A}"/>
              </a:ext>
            </a:extLst>
          </p:cNvPr>
          <p:cNvSpPr txBox="1"/>
          <p:nvPr/>
        </p:nvSpPr>
        <p:spPr>
          <a:xfrm>
            <a:off x="2165394" y="3426223"/>
            <a:ext cx="21891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글 제목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FAE5E53A-53F3-42E1-BE9B-C73683A0D53A}"/>
              </a:ext>
            </a:extLst>
          </p:cNvPr>
          <p:cNvSpPr/>
          <p:nvPr/>
        </p:nvSpPr>
        <p:spPr>
          <a:xfrm>
            <a:off x="2153590" y="3705514"/>
            <a:ext cx="4181475" cy="31511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62BB962-E220-4C52-BED2-FE776FE44E94}"/>
              </a:ext>
            </a:extLst>
          </p:cNvPr>
          <p:cNvSpPr txBox="1"/>
          <p:nvPr/>
        </p:nvSpPr>
        <p:spPr>
          <a:xfrm>
            <a:off x="2182165" y="3730839"/>
            <a:ext cx="1133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제목을 입력하세요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7A4E25D-EC46-497A-8FF7-C68F99B00C9F}"/>
              </a:ext>
            </a:extLst>
          </p:cNvPr>
          <p:cNvSpPr txBox="1"/>
          <p:nvPr/>
        </p:nvSpPr>
        <p:spPr>
          <a:xfrm>
            <a:off x="2165394" y="4204013"/>
            <a:ext cx="21891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글 제목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5678F52B-BA3B-4F4E-8C96-27712F837741}"/>
              </a:ext>
            </a:extLst>
          </p:cNvPr>
          <p:cNvSpPr/>
          <p:nvPr/>
        </p:nvSpPr>
        <p:spPr>
          <a:xfrm>
            <a:off x="2153590" y="4483304"/>
            <a:ext cx="4181475" cy="1876698"/>
          </a:xfrm>
          <a:prstGeom prst="roundRect">
            <a:avLst>
              <a:gd name="adj" fmla="val 2286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6BF9D55-1A03-4122-AB31-9C28FC43136F}"/>
              </a:ext>
            </a:extLst>
          </p:cNvPr>
          <p:cNvSpPr txBox="1"/>
          <p:nvPr/>
        </p:nvSpPr>
        <p:spPr>
          <a:xfrm>
            <a:off x="2182165" y="4531413"/>
            <a:ext cx="1101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내용을 입력하세요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F943282-BD00-4EB9-860C-F6CEDC265F41}"/>
              </a:ext>
            </a:extLst>
          </p:cNvPr>
          <p:cNvGrpSpPr/>
          <p:nvPr/>
        </p:nvGrpSpPr>
        <p:grpSpPr>
          <a:xfrm>
            <a:off x="5670550" y="6436202"/>
            <a:ext cx="616249" cy="307915"/>
            <a:chOff x="5878960" y="6281163"/>
            <a:chExt cx="517122" cy="251891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7928B464-EC97-498F-818E-4BB14506F900}"/>
                </a:ext>
              </a:extLst>
            </p:cNvPr>
            <p:cNvSpPr/>
            <p:nvPr/>
          </p:nvSpPr>
          <p:spPr>
            <a:xfrm>
              <a:off x="5878960" y="6281163"/>
              <a:ext cx="517122" cy="251891"/>
            </a:xfrm>
            <a:prstGeom prst="roundRect">
              <a:avLst>
                <a:gd name="adj" fmla="val 11081"/>
              </a:avLst>
            </a:prstGeom>
            <a:solidFill>
              <a:srgbClr val="863C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DA05081-EDB1-4F43-A5DD-2DC46151C450}"/>
                </a:ext>
              </a:extLst>
            </p:cNvPr>
            <p:cNvSpPr txBox="1"/>
            <p:nvPr/>
          </p:nvSpPr>
          <p:spPr>
            <a:xfrm>
              <a:off x="5984712" y="6325281"/>
              <a:ext cx="305618" cy="176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등록</a:t>
              </a:r>
              <a:endParaRPr lang="ko-KR" altLang="en-US" sz="7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463DDC31-30C7-4CC5-BE9F-9D3BD2BCC7E0}"/>
              </a:ext>
            </a:extLst>
          </p:cNvPr>
          <p:cNvGrpSpPr/>
          <p:nvPr/>
        </p:nvGrpSpPr>
        <p:grpSpPr>
          <a:xfrm>
            <a:off x="6197206" y="4483304"/>
            <a:ext cx="143440" cy="1876698"/>
            <a:chOff x="8649699" y="2668555"/>
            <a:chExt cx="126000" cy="1450045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8DF82F7-0F18-4AAB-82F4-554220A48C9A}"/>
                </a:ext>
              </a:extLst>
            </p:cNvPr>
            <p:cNvSpPr/>
            <p:nvPr/>
          </p:nvSpPr>
          <p:spPr>
            <a:xfrm>
              <a:off x="8649699" y="2668555"/>
              <a:ext cx="126000" cy="1450045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8B57CE2C-B53C-47A4-9BF3-18FF0E8ABC88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452CEF53-02D3-4295-86FD-C746A662BF8C}"/>
                </a:ext>
              </a:extLst>
            </p:cNvPr>
            <p:cNvSpPr/>
            <p:nvPr/>
          </p:nvSpPr>
          <p:spPr>
            <a:xfrm rot="10800000">
              <a:off x="8682552" y="407270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F63C78E8-4964-4729-86D7-1B7E159D86E2}"/>
              </a:ext>
            </a:extLst>
          </p:cNvPr>
          <p:cNvSpPr txBox="1"/>
          <p:nvPr/>
        </p:nvSpPr>
        <p:spPr>
          <a:xfrm>
            <a:off x="95703" y="1519673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MyZeneration ver1.0</a:t>
            </a:r>
            <a:endParaRPr lang="ko-KR" altLang="en-US" sz="10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05A2DF6-6A4B-4735-9F19-E1931DFC162C}"/>
              </a:ext>
            </a:extLst>
          </p:cNvPr>
          <p:cNvSpPr/>
          <p:nvPr/>
        </p:nvSpPr>
        <p:spPr>
          <a:xfrm>
            <a:off x="8656702" y="1601525"/>
            <a:ext cx="101610" cy="3924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08BFFC-3814-15C2-B031-3D0A42CF720E}"/>
              </a:ext>
            </a:extLst>
          </p:cNvPr>
          <p:cNvSpPr txBox="1"/>
          <p:nvPr/>
        </p:nvSpPr>
        <p:spPr>
          <a:xfrm>
            <a:off x="3736588" y="1528289"/>
            <a:ext cx="1651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ea typeface="Pretendard" panose="02000503000000020004" pitchFamily="50" charset="-127"/>
              </a:rPr>
              <a:t>나의 만족도 예측 서비스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6B24100-1FA1-97A2-EC56-0E8E481AFE00}"/>
              </a:ext>
            </a:extLst>
          </p:cNvPr>
          <p:cNvSpPr/>
          <p:nvPr/>
        </p:nvSpPr>
        <p:spPr>
          <a:xfrm>
            <a:off x="1935936" y="3528534"/>
            <a:ext cx="243298" cy="24329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B8AAA7C-E494-1E97-2192-8C591A4FEFE1}"/>
              </a:ext>
            </a:extLst>
          </p:cNvPr>
          <p:cNvSpPr/>
          <p:nvPr/>
        </p:nvSpPr>
        <p:spPr>
          <a:xfrm>
            <a:off x="1935936" y="4273147"/>
            <a:ext cx="243298" cy="24329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3678200-C4C0-8D53-580E-7AAB72E77E65}"/>
              </a:ext>
            </a:extLst>
          </p:cNvPr>
          <p:cNvSpPr/>
          <p:nvPr/>
        </p:nvSpPr>
        <p:spPr>
          <a:xfrm>
            <a:off x="5494261" y="6246834"/>
            <a:ext cx="243298" cy="24329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681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3DEFD7E-F360-4A62-A9F7-EAA79664C841}"/>
              </a:ext>
            </a:extLst>
          </p:cNvPr>
          <p:cNvSpPr/>
          <p:nvPr/>
        </p:nvSpPr>
        <p:spPr>
          <a:xfrm>
            <a:off x="73924" y="1461135"/>
            <a:ext cx="8712200" cy="5333361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0582485-E5C9-4093-9E4D-DE3EF3DA9287}"/>
              </a:ext>
            </a:extLst>
          </p:cNvPr>
          <p:cNvSpPr/>
          <p:nvPr/>
        </p:nvSpPr>
        <p:spPr>
          <a:xfrm>
            <a:off x="1415402" y="3229982"/>
            <a:ext cx="5657850" cy="3556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78A58858-C620-4733-A468-02E32379DFD8}"/>
              </a:ext>
            </a:extLst>
          </p:cNvPr>
          <p:cNvSpPr/>
          <p:nvPr/>
        </p:nvSpPr>
        <p:spPr>
          <a:xfrm>
            <a:off x="2151350" y="5785464"/>
            <a:ext cx="659474" cy="89809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9B50C345-FA94-4F2B-BC45-0C8E432681D3}"/>
              </a:ext>
            </a:extLst>
          </p:cNvPr>
          <p:cNvSpPr/>
          <p:nvPr/>
        </p:nvSpPr>
        <p:spPr>
          <a:xfrm>
            <a:off x="2153590" y="4165176"/>
            <a:ext cx="4181475" cy="1312491"/>
          </a:xfrm>
          <a:prstGeom prst="roundRect">
            <a:avLst>
              <a:gd name="adj" fmla="val 2286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CA65E00-C04D-4BB7-9D1A-3719BF2FC29F}"/>
              </a:ext>
            </a:extLst>
          </p:cNvPr>
          <p:cNvSpPr/>
          <p:nvPr/>
        </p:nvSpPr>
        <p:spPr>
          <a:xfrm>
            <a:off x="73924" y="1461136"/>
            <a:ext cx="8701776" cy="378900"/>
          </a:xfrm>
          <a:prstGeom prst="rect">
            <a:avLst/>
          </a:prstGeom>
          <a:gradFill flip="none" rotWithShape="1">
            <a:gsLst>
              <a:gs pos="82000">
                <a:srgbClr val="7D32C5"/>
              </a:gs>
              <a:gs pos="9000">
                <a:srgbClr val="32A4CD"/>
              </a:gs>
              <a:gs pos="46000">
                <a:srgbClr val="2A5ED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995766"/>
              </p:ext>
            </p:extLst>
          </p:nvPr>
        </p:nvGraphicFramePr>
        <p:xfrm>
          <a:off x="8840764" y="711200"/>
          <a:ext cx="3287735" cy="2471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해당 게시글의 제목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작성자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작성일자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글 내용이 나타남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삭제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해당 글이 삭제되며 게시글 목록화면으로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목록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게시글 목록화면으로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70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답글 입력 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69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답글 달기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답글이 작성되며 게시글 목록화면으로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691704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39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967C744-60C6-4289-B3BC-7CF7206C976A}"/>
              </a:ext>
            </a:extLst>
          </p:cNvPr>
          <p:cNvGrpSpPr/>
          <p:nvPr/>
        </p:nvGrpSpPr>
        <p:grpSpPr>
          <a:xfrm>
            <a:off x="241781" y="844726"/>
            <a:ext cx="1295303" cy="246221"/>
            <a:chOff x="241781" y="835201"/>
            <a:chExt cx="1295303" cy="24622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AEE0C2-374B-4B29-82B0-D24026E0AD8E}"/>
                </a:ext>
              </a:extLst>
            </p:cNvPr>
            <p:cNvSpPr txBox="1"/>
            <p:nvPr/>
          </p:nvSpPr>
          <p:spPr>
            <a:xfrm>
              <a:off x="360159" y="835201"/>
              <a:ext cx="11769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세대 분석서비스</a:t>
              </a: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7B03008-0955-43DA-BA4C-EA2F9F48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593D685-5B41-384C-8715-DF489E6557F2}"/>
              </a:ext>
            </a:extLst>
          </p:cNvPr>
          <p:cNvGrpSpPr/>
          <p:nvPr/>
        </p:nvGrpSpPr>
        <p:grpSpPr>
          <a:xfrm>
            <a:off x="8635191" y="1461136"/>
            <a:ext cx="143440" cy="5328340"/>
            <a:chOff x="8649699" y="2668555"/>
            <a:chExt cx="126000" cy="411698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BD7A23A-9763-D694-4042-CF4686F9A772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06BF9ACB-D77C-99F4-5F1E-5D98730ED7D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C6D4E62F-13ED-09CB-19FC-33AAC3E834A4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aphicFrame>
        <p:nvGraphicFramePr>
          <p:cNvPr id="11" name="표 15">
            <a:extLst>
              <a:ext uri="{FF2B5EF4-FFF2-40B4-BE49-F238E27FC236}">
                <a16:creationId xmlns:a16="http://schemas.microsoft.com/office/drawing/2014/main" id="{E5218E2A-F333-E915-A2CA-6F737B81A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915076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게시글 열람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6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bContentView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문의하기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게시글 제목 클릭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E8895333-78D4-48B9-AFEB-135638FFEFFB}"/>
              </a:ext>
            </a:extLst>
          </p:cNvPr>
          <p:cNvSpPr txBox="1"/>
          <p:nvPr/>
        </p:nvSpPr>
        <p:spPr>
          <a:xfrm>
            <a:off x="7255261" y="1528289"/>
            <a:ext cx="1325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Log in</a:t>
            </a:r>
            <a:r>
              <a:rPr lang="ko-KR" altLang="en-US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</a:t>
            </a:r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| Sign up</a:t>
            </a:r>
            <a:endParaRPr lang="ko-KR" altLang="en-US" sz="10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3724BE1-4DB8-4772-B246-0BD7E4BC23D5}"/>
              </a:ext>
            </a:extLst>
          </p:cNvPr>
          <p:cNvSpPr txBox="1"/>
          <p:nvPr/>
        </p:nvSpPr>
        <p:spPr>
          <a:xfrm>
            <a:off x="5245609" y="1528289"/>
            <a:ext cx="1412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MZ</a:t>
            </a:r>
            <a:r>
              <a:rPr lang="ko-KR" altLang="en-US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세대 만족도 비교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1DBEA38-3B60-43A9-8BD4-06346B9C106D}"/>
              </a:ext>
            </a:extLst>
          </p:cNvPr>
          <p:cNvSpPr txBox="1"/>
          <p:nvPr/>
        </p:nvSpPr>
        <p:spPr>
          <a:xfrm>
            <a:off x="6481888" y="1528289"/>
            <a:ext cx="8736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66FFF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문의하기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1E30426-518E-49AD-8ACF-A053F9F62EB3}"/>
              </a:ext>
            </a:extLst>
          </p:cNvPr>
          <p:cNvSpPr txBox="1"/>
          <p:nvPr/>
        </p:nvSpPr>
        <p:spPr>
          <a:xfrm>
            <a:off x="2459475" y="2224601"/>
            <a:ext cx="3569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게시글 열람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CA6739A-6F31-4D56-9160-0172E764A55F}"/>
              </a:ext>
            </a:extLst>
          </p:cNvPr>
          <p:cNvCxnSpPr>
            <a:cxnSpLocks/>
          </p:cNvCxnSpPr>
          <p:nvPr/>
        </p:nvCxnSpPr>
        <p:spPr>
          <a:xfrm>
            <a:off x="3504690" y="2673350"/>
            <a:ext cx="147927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0E6E312-F686-4331-83CA-2926F40FCE67}"/>
              </a:ext>
            </a:extLst>
          </p:cNvPr>
          <p:cNvSpPr txBox="1"/>
          <p:nvPr/>
        </p:nvSpPr>
        <p:spPr>
          <a:xfrm>
            <a:off x="2095500" y="3527289"/>
            <a:ext cx="3569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사이트 이용방법 문의 드립니다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C773F20-97BD-4D6C-979B-BF0C030535DD}"/>
              </a:ext>
            </a:extLst>
          </p:cNvPr>
          <p:cNvSpPr txBox="1"/>
          <p:nvPr/>
        </p:nvSpPr>
        <p:spPr>
          <a:xfrm>
            <a:off x="2095500" y="3856889"/>
            <a:ext cx="3569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User  |  2023-05-28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B781735-F7FE-4DF0-B994-73202EFEB976}"/>
              </a:ext>
            </a:extLst>
          </p:cNvPr>
          <p:cNvSpPr txBox="1"/>
          <p:nvPr/>
        </p:nvSpPr>
        <p:spPr>
          <a:xfrm>
            <a:off x="2153590" y="4228895"/>
            <a:ext cx="35697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글 내용</a:t>
            </a: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2D49877A-8171-4DEA-9AC1-76B30CBC650A}"/>
              </a:ext>
            </a:extLst>
          </p:cNvPr>
          <p:cNvGrpSpPr/>
          <p:nvPr/>
        </p:nvGrpSpPr>
        <p:grpSpPr>
          <a:xfrm>
            <a:off x="5058791" y="3758957"/>
            <a:ext cx="616249" cy="307915"/>
            <a:chOff x="5878960" y="6281163"/>
            <a:chExt cx="517122" cy="251891"/>
          </a:xfrm>
        </p:grpSpPr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983B21BD-3080-4486-A1E0-81E85C023B25}"/>
                </a:ext>
              </a:extLst>
            </p:cNvPr>
            <p:cNvSpPr/>
            <p:nvPr/>
          </p:nvSpPr>
          <p:spPr>
            <a:xfrm>
              <a:off x="5878960" y="6281163"/>
              <a:ext cx="517122" cy="251891"/>
            </a:xfrm>
            <a:prstGeom prst="roundRect">
              <a:avLst>
                <a:gd name="adj" fmla="val 1108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E8D676E-A5B1-4F54-94DD-688210D6682E}"/>
                </a:ext>
              </a:extLst>
            </p:cNvPr>
            <p:cNvSpPr txBox="1"/>
            <p:nvPr/>
          </p:nvSpPr>
          <p:spPr>
            <a:xfrm>
              <a:off x="5975295" y="6312692"/>
              <a:ext cx="324450" cy="188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삭제</a:t>
              </a:r>
              <a:endParaRPr lang="ko-KR" altLang="en-US" sz="8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2F114F90-6269-4FA5-AE5D-7466FEE37A48}"/>
              </a:ext>
            </a:extLst>
          </p:cNvPr>
          <p:cNvGrpSpPr/>
          <p:nvPr/>
        </p:nvGrpSpPr>
        <p:grpSpPr>
          <a:xfrm>
            <a:off x="5721054" y="3758957"/>
            <a:ext cx="616249" cy="307915"/>
            <a:chOff x="5878960" y="6281163"/>
            <a:chExt cx="517122" cy="251891"/>
          </a:xfrm>
        </p:grpSpPr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4BBBE327-3CC8-44C2-A02D-08C4C48910D3}"/>
                </a:ext>
              </a:extLst>
            </p:cNvPr>
            <p:cNvSpPr/>
            <p:nvPr/>
          </p:nvSpPr>
          <p:spPr>
            <a:xfrm>
              <a:off x="5878960" y="6281163"/>
              <a:ext cx="517122" cy="251891"/>
            </a:xfrm>
            <a:prstGeom prst="roundRect">
              <a:avLst>
                <a:gd name="adj" fmla="val 11081"/>
              </a:avLst>
            </a:prstGeom>
            <a:solidFill>
              <a:srgbClr val="863C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EDF0079-F05B-4198-8C56-10C5A9B95BD0}"/>
                </a:ext>
              </a:extLst>
            </p:cNvPr>
            <p:cNvSpPr txBox="1"/>
            <p:nvPr/>
          </p:nvSpPr>
          <p:spPr>
            <a:xfrm>
              <a:off x="5975295" y="6312692"/>
              <a:ext cx="324451" cy="188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목록</a:t>
              </a:r>
              <a:endParaRPr lang="ko-KR" altLang="en-US" sz="8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D3823A9-8DA4-4CDE-A914-824099B05CF2}"/>
              </a:ext>
            </a:extLst>
          </p:cNvPr>
          <p:cNvSpPr/>
          <p:nvPr/>
        </p:nvSpPr>
        <p:spPr>
          <a:xfrm rot="16200000">
            <a:off x="4514593" y="4847442"/>
            <a:ext cx="126000" cy="353353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3D76306-A7DF-45CB-B1FB-9493FA444C3B}"/>
              </a:ext>
            </a:extLst>
          </p:cNvPr>
          <p:cNvGrpSpPr/>
          <p:nvPr/>
        </p:nvGrpSpPr>
        <p:grpSpPr>
          <a:xfrm>
            <a:off x="6218361" y="5783562"/>
            <a:ext cx="126000" cy="900000"/>
            <a:chOff x="7608512" y="5577187"/>
            <a:chExt cx="126000" cy="900000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8016C8DA-E004-4B6A-B27C-23AFFAF38D43}"/>
                </a:ext>
              </a:extLst>
            </p:cNvPr>
            <p:cNvSpPr/>
            <p:nvPr/>
          </p:nvSpPr>
          <p:spPr>
            <a:xfrm>
              <a:off x="7608512" y="5577187"/>
              <a:ext cx="126000" cy="900000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이등변 삼각형 103">
              <a:extLst>
                <a:ext uri="{FF2B5EF4-FFF2-40B4-BE49-F238E27FC236}">
                  <a16:creationId xmlns:a16="http://schemas.microsoft.com/office/drawing/2014/main" id="{419D5B52-CB1F-4BBF-875B-0989A14B66EB}"/>
                </a:ext>
              </a:extLst>
            </p:cNvPr>
            <p:cNvSpPr/>
            <p:nvPr/>
          </p:nvSpPr>
          <p:spPr>
            <a:xfrm>
              <a:off x="7641365" y="5613458"/>
              <a:ext cx="60295" cy="428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이등변 삼각형 104">
              <a:extLst>
                <a:ext uri="{FF2B5EF4-FFF2-40B4-BE49-F238E27FC236}">
                  <a16:creationId xmlns:a16="http://schemas.microsoft.com/office/drawing/2014/main" id="{9E9A99A0-F5C9-4415-9D8F-32BCF5CD027F}"/>
                </a:ext>
              </a:extLst>
            </p:cNvPr>
            <p:cNvSpPr/>
            <p:nvPr/>
          </p:nvSpPr>
          <p:spPr>
            <a:xfrm rot="10800000">
              <a:off x="7641366" y="6260983"/>
              <a:ext cx="60295" cy="428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B060CE8D-5EB9-4A33-AA4D-EAAF8E75BA99}"/>
              </a:ext>
            </a:extLst>
          </p:cNvPr>
          <p:cNvCxnSpPr>
            <a:cxnSpLocks/>
          </p:cNvCxnSpPr>
          <p:nvPr/>
        </p:nvCxnSpPr>
        <p:spPr>
          <a:xfrm>
            <a:off x="2153590" y="5783562"/>
            <a:ext cx="4181475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126A949E-5736-4352-8875-4EE6A59838A8}"/>
              </a:ext>
            </a:extLst>
          </p:cNvPr>
          <p:cNvSpPr txBox="1"/>
          <p:nvPr/>
        </p:nvSpPr>
        <p:spPr>
          <a:xfrm>
            <a:off x="2151415" y="6117154"/>
            <a:ext cx="6594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답글 달기</a:t>
            </a:r>
          </a:p>
        </p:txBody>
      </p:sp>
      <p:sp>
        <p:nvSpPr>
          <p:cNvPr id="109" name="이등변 삼각형 108">
            <a:extLst>
              <a:ext uri="{FF2B5EF4-FFF2-40B4-BE49-F238E27FC236}">
                <a16:creationId xmlns:a16="http://schemas.microsoft.com/office/drawing/2014/main" id="{9D5CA21B-652F-4055-ABCE-B4A89F8E34B3}"/>
              </a:ext>
            </a:extLst>
          </p:cNvPr>
          <p:cNvSpPr/>
          <p:nvPr/>
        </p:nvSpPr>
        <p:spPr>
          <a:xfrm rot="5400000">
            <a:off x="6249057" y="6591897"/>
            <a:ext cx="60295" cy="428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이등변 삼각형 109">
            <a:extLst>
              <a:ext uri="{FF2B5EF4-FFF2-40B4-BE49-F238E27FC236}">
                <a16:creationId xmlns:a16="http://schemas.microsoft.com/office/drawing/2014/main" id="{D2664E52-37C2-4106-BEF1-5595FA69C150}"/>
              </a:ext>
            </a:extLst>
          </p:cNvPr>
          <p:cNvSpPr/>
          <p:nvPr/>
        </p:nvSpPr>
        <p:spPr>
          <a:xfrm rot="16200000">
            <a:off x="2838882" y="6592769"/>
            <a:ext cx="60295" cy="428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8A988EB9-AD57-463C-A0F6-87ECB59DD818}"/>
              </a:ext>
            </a:extLst>
          </p:cNvPr>
          <p:cNvCxnSpPr>
            <a:cxnSpLocks/>
          </p:cNvCxnSpPr>
          <p:nvPr/>
        </p:nvCxnSpPr>
        <p:spPr>
          <a:xfrm>
            <a:off x="2153590" y="6683562"/>
            <a:ext cx="4181475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0E43006-E72F-47B5-AF43-0A1126A488A9}"/>
              </a:ext>
            </a:extLst>
          </p:cNvPr>
          <p:cNvSpPr txBox="1"/>
          <p:nvPr/>
        </p:nvSpPr>
        <p:spPr>
          <a:xfrm>
            <a:off x="2786474" y="5826036"/>
            <a:ext cx="2580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내용을 입력하세요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0F14A98-5B3C-44A0-AA48-F66EF36F92ED}"/>
              </a:ext>
            </a:extLst>
          </p:cNvPr>
          <p:cNvSpPr txBox="1"/>
          <p:nvPr/>
        </p:nvSpPr>
        <p:spPr>
          <a:xfrm>
            <a:off x="95703" y="1519673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MyZeneration ver1.0</a:t>
            </a:r>
            <a:endParaRPr lang="ko-KR" altLang="en-US" sz="10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1E0D348-D064-4BFD-A441-22417E81D8C1}"/>
              </a:ext>
            </a:extLst>
          </p:cNvPr>
          <p:cNvSpPr/>
          <p:nvPr/>
        </p:nvSpPr>
        <p:spPr>
          <a:xfrm>
            <a:off x="8656702" y="1601525"/>
            <a:ext cx="101610" cy="3924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12EC54-0397-D3A3-F2DD-4683C5305549}"/>
              </a:ext>
            </a:extLst>
          </p:cNvPr>
          <p:cNvSpPr txBox="1"/>
          <p:nvPr/>
        </p:nvSpPr>
        <p:spPr>
          <a:xfrm>
            <a:off x="3736588" y="1528289"/>
            <a:ext cx="1651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ea typeface="Pretendard" panose="02000503000000020004" pitchFamily="50" charset="-127"/>
              </a:rPr>
              <a:t>나의 만족도 예측 서비스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469F79B-DCC4-7E4B-78A2-41A38821FDFC}"/>
              </a:ext>
            </a:extLst>
          </p:cNvPr>
          <p:cNvSpPr/>
          <p:nvPr/>
        </p:nvSpPr>
        <p:spPr>
          <a:xfrm>
            <a:off x="4891128" y="3510795"/>
            <a:ext cx="243298" cy="24329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49B91DD-66DA-9CF1-1195-ECC20AAE8B4B}"/>
              </a:ext>
            </a:extLst>
          </p:cNvPr>
          <p:cNvSpPr/>
          <p:nvPr/>
        </p:nvSpPr>
        <p:spPr>
          <a:xfrm>
            <a:off x="5608031" y="3510795"/>
            <a:ext cx="243298" cy="24329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8A57B80-4BE0-E78B-E047-6C35DCA13A0D}"/>
              </a:ext>
            </a:extLst>
          </p:cNvPr>
          <p:cNvSpPr/>
          <p:nvPr/>
        </p:nvSpPr>
        <p:spPr>
          <a:xfrm>
            <a:off x="1970920" y="3338044"/>
            <a:ext cx="243298" cy="24329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79D91AA-B417-96FC-DB0C-E6D2A100460D}"/>
              </a:ext>
            </a:extLst>
          </p:cNvPr>
          <p:cNvSpPr/>
          <p:nvPr/>
        </p:nvSpPr>
        <p:spPr>
          <a:xfrm>
            <a:off x="1970920" y="5938771"/>
            <a:ext cx="243298" cy="24329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44620B4-7ED5-4673-6AB2-73633FBAA3EF}"/>
              </a:ext>
            </a:extLst>
          </p:cNvPr>
          <p:cNvSpPr/>
          <p:nvPr/>
        </p:nvSpPr>
        <p:spPr>
          <a:xfrm>
            <a:off x="2722309" y="5595494"/>
            <a:ext cx="243298" cy="24329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8049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3DEFD7E-F360-4A62-A9F7-EAA79664C841}"/>
              </a:ext>
            </a:extLst>
          </p:cNvPr>
          <p:cNvSpPr/>
          <p:nvPr/>
        </p:nvSpPr>
        <p:spPr>
          <a:xfrm>
            <a:off x="73924" y="1461135"/>
            <a:ext cx="8712200" cy="5333361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51CFF40-135C-495E-ACEE-5EA87ED8D446}"/>
              </a:ext>
            </a:extLst>
          </p:cNvPr>
          <p:cNvSpPr/>
          <p:nvPr/>
        </p:nvSpPr>
        <p:spPr>
          <a:xfrm>
            <a:off x="1415402" y="3229982"/>
            <a:ext cx="5657850" cy="3556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CA65E00-C04D-4BB7-9D1A-3719BF2FC29F}"/>
              </a:ext>
            </a:extLst>
          </p:cNvPr>
          <p:cNvSpPr/>
          <p:nvPr/>
        </p:nvSpPr>
        <p:spPr>
          <a:xfrm>
            <a:off x="73924" y="1461136"/>
            <a:ext cx="8701776" cy="378900"/>
          </a:xfrm>
          <a:prstGeom prst="rect">
            <a:avLst/>
          </a:prstGeom>
          <a:gradFill flip="none" rotWithShape="1">
            <a:gsLst>
              <a:gs pos="82000">
                <a:srgbClr val="7D32C5"/>
              </a:gs>
              <a:gs pos="9000">
                <a:srgbClr val="32A4CD"/>
              </a:gs>
              <a:gs pos="46000">
                <a:srgbClr val="2A5ED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547200"/>
              </p:ext>
            </p:extLst>
          </p:nvPr>
        </p:nvGraphicFramePr>
        <p:xfrm>
          <a:off x="8840764" y="711200"/>
          <a:ext cx="3287735" cy="2886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아이디 입력 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중복확인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hover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시 버튼 색상이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#863ce7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로 적용되며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아이디 중복 여부 확인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중복일 경우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alert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창으로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‘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이미 존재하는 아이디입니다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.’ 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중복이 아닌 경우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alert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창으로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‘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사용가능한 아이디입니다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.’)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비밀번호 입력 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472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비밀번호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확인칸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805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이름 입력 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044429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39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967C744-60C6-4289-B3BC-7CF7206C976A}"/>
              </a:ext>
            </a:extLst>
          </p:cNvPr>
          <p:cNvGrpSpPr/>
          <p:nvPr/>
        </p:nvGrpSpPr>
        <p:grpSpPr>
          <a:xfrm>
            <a:off x="241781" y="844726"/>
            <a:ext cx="1295303" cy="246221"/>
            <a:chOff x="241781" y="835201"/>
            <a:chExt cx="1295303" cy="24622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AEE0C2-374B-4B29-82B0-D24026E0AD8E}"/>
                </a:ext>
              </a:extLst>
            </p:cNvPr>
            <p:cNvSpPr txBox="1"/>
            <p:nvPr/>
          </p:nvSpPr>
          <p:spPr>
            <a:xfrm>
              <a:off x="360159" y="835201"/>
              <a:ext cx="11769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세대 분석서비스</a:t>
              </a: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7B03008-0955-43DA-BA4C-EA2F9F48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593D685-5B41-384C-8715-DF489E6557F2}"/>
              </a:ext>
            </a:extLst>
          </p:cNvPr>
          <p:cNvGrpSpPr/>
          <p:nvPr/>
        </p:nvGrpSpPr>
        <p:grpSpPr>
          <a:xfrm>
            <a:off x="8635191" y="1461136"/>
            <a:ext cx="143440" cy="5328340"/>
            <a:chOff x="8649699" y="2668555"/>
            <a:chExt cx="126000" cy="411698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BD7A23A-9763-D694-4042-CF4686F9A772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06BF9ACB-D77C-99F4-5F1E-5D98730ED7D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C6D4E62F-13ED-09CB-19FC-33AAC3E834A4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aphicFrame>
        <p:nvGraphicFramePr>
          <p:cNvPr id="11" name="표 15">
            <a:extLst>
              <a:ext uri="{FF2B5EF4-FFF2-40B4-BE49-F238E27FC236}">
                <a16:creationId xmlns:a16="http://schemas.microsoft.com/office/drawing/2014/main" id="{E5218E2A-F333-E915-A2CA-6F737B81A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554854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7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joinView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회원가입 화면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E8895333-78D4-48B9-AFEB-135638FFEFFB}"/>
              </a:ext>
            </a:extLst>
          </p:cNvPr>
          <p:cNvSpPr txBox="1"/>
          <p:nvPr/>
        </p:nvSpPr>
        <p:spPr>
          <a:xfrm>
            <a:off x="7255261" y="1528289"/>
            <a:ext cx="1325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Log in</a:t>
            </a:r>
            <a:r>
              <a:rPr lang="ko-KR" altLang="en-US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</a:t>
            </a:r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| </a:t>
            </a:r>
            <a:r>
              <a:rPr lang="en-US" altLang="ko-KR" sz="1000" dirty="0">
                <a:solidFill>
                  <a:srgbClr val="66FFF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Sign up</a:t>
            </a:r>
            <a:endParaRPr lang="ko-KR" altLang="en-US" sz="1000" dirty="0">
              <a:solidFill>
                <a:srgbClr val="66FFFF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3724BE1-4DB8-4772-B246-0BD7E4BC23D5}"/>
              </a:ext>
            </a:extLst>
          </p:cNvPr>
          <p:cNvSpPr txBox="1"/>
          <p:nvPr/>
        </p:nvSpPr>
        <p:spPr>
          <a:xfrm>
            <a:off x="5245609" y="1528289"/>
            <a:ext cx="1412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MZ</a:t>
            </a:r>
            <a:r>
              <a:rPr lang="ko-KR" altLang="en-US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세대 만족도 비교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1DBEA38-3B60-43A9-8BD4-06346B9C106D}"/>
              </a:ext>
            </a:extLst>
          </p:cNvPr>
          <p:cNvSpPr txBox="1"/>
          <p:nvPr/>
        </p:nvSpPr>
        <p:spPr>
          <a:xfrm>
            <a:off x="6481888" y="1528289"/>
            <a:ext cx="8736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문의하기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1E30426-518E-49AD-8ACF-A053F9F62EB3}"/>
              </a:ext>
            </a:extLst>
          </p:cNvPr>
          <p:cNvSpPr txBox="1"/>
          <p:nvPr/>
        </p:nvSpPr>
        <p:spPr>
          <a:xfrm>
            <a:off x="2459475" y="2224601"/>
            <a:ext cx="3569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회원가입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CA6739A-6F31-4D56-9160-0172E764A55F}"/>
              </a:ext>
            </a:extLst>
          </p:cNvPr>
          <p:cNvCxnSpPr>
            <a:cxnSpLocks/>
          </p:cNvCxnSpPr>
          <p:nvPr/>
        </p:nvCxnSpPr>
        <p:spPr>
          <a:xfrm>
            <a:off x="3504690" y="2673350"/>
            <a:ext cx="147927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350673F-F483-4340-8C52-5B91DC6800BC}"/>
              </a:ext>
            </a:extLst>
          </p:cNvPr>
          <p:cNvSpPr txBox="1"/>
          <p:nvPr/>
        </p:nvSpPr>
        <p:spPr>
          <a:xfrm>
            <a:off x="2459475" y="2754475"/>
            <a:ext cx="35697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MyZeneration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 오신걸 환영합니다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5DFCE7C-4379-4C34-BDBF-23F7A2249B41}"/>
              </a:ext>
            </a:extLst>
          </p:cNvPr>
          <p:cNvSpPr txBox="1"/>
          <p:nvPr/>
        </p:nvSpPr>
        <p:spPr>
          <a:xfrm>
            <a:off x="95703" y="1519673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MyZeneration ver1.0</a:t>
            </a:r>
            <a:endParaRPr lang="ko-KR" altLang="en-US" sz="10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4A1B3E3-048A-44C6-A1B7-79A9233C3200}"/>
              </a:ext>
            </a:extLst>
          </p:cNvPr>
          <p:cNvGrpSpPr/>
          <p:nvPr/>
        </p:nvGrpSpPr>
        <p:grpSpPr>
          <a:xfrm>
            <a:off x="2153590" y="4496601"/>
            <a:ext cx="4181475" cy="594405"/>
            <a:chOff x="2153590" y="4505613"/>
            <a:chExt cx="4181475" cy="59440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51EC9EC-3B87-4B33-8382-FEC481AF6E90}"/>
                </a:ext>
              </a:extLst>
            </p:cNvPr>
            <p:cNvSpPr txBox="1"/>
            <p:nvPr/>
          </p:nvSpPr>
          <p:spPr>
            <a:xfrm>
              <a:off x="2165394" y="4505613"/>
              <a:ext cx="218916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비밀번호</a:t>
              </a: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73C78A52-390E-4236-BC7F-E01FA8D44AEA}"/>
                </a:ext>
              </a:extLst>
            </p:cNvPr>
            <p:cNvSpPr/>
            <p:nvPr/>
          </p:nvSpPr>
          <p:spPr>
            <a:xfrm>
              <a:off x="2153590" y="4784904"/>
              <a:ext cx="4181475" cy="31511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C7E484E-1A2B-4907-BA23-0977E1618395}"/>
                </a:ext>
              </a:extLst>
            </p:cNvPr>
            <p:cNvSpPr txBox="1"/>
            <p:nvPr/>
          </p:nvSpPr>
          <p:spPr>
            <a:xfrm>
              <a:off x="2182165" y="4827813"/>
              <a:ext cx="21980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비밀번호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(8~16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자 영문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, 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숫자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, 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특수기호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)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FD0C10D-2084-4F37-A02C-29DDE16EB288}"/>
              </a:ext>
            </a:extLst>
          </p:cNvPr>
          <p:cNvGrpSpPr/>
          <p:nvPr/>
        </p:nvGrpSpPr>
        <p:grpSpPr>
          <a:xfrm>
            <a:off x="2153591" y="3775456"/>
            <a:ext cx="4181474" cy="594405"/>
            <a:chOff x="2153591" y="3775456"/>
            <a:chExt cx="4181474" cy="59440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A0C1A63-8746-40D6-A4C0-AE01665CC53D}"/>
                </a:ext>
              </a:extLst>
            </p:cNvPr>
            <p:cNvSpPr txBox="1"/>
            <p:nvPr/>
          </p:nvSpPr>
          <p:spPr>
            <a:xfrm>
              <a:off x="2165394" y="3775456"/>
              <a:ext cx="218916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아이디</a:t>
              </a: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159FD253-5194-47ED-BEAF-96D550A275B4}"/>
                </a:ext>
              </a:extLst>
            </p:cNvPr>
            <p:cNvSpPr/>
            <p:nvPr/>
          </p:nvSpPr>
          <p:spPr>
            <a:xfrm>
              <a:off x="2153591" y="4054747"/>
              <a:ext cx="3217396" cy="31511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ACCB0E5-2273-4CBD-AAC1-550F1C055007}"/>
                </a:ext>
              </a:extLst>
            </p:cNvPr>
            <p:cNvSpPr txBox="1"/>
            <p:nvPr/>
          </p:nvSpPr>
          <p:spPr>
            <a:xfrm>
              <a:off x="2182165" y="4097656"/>
              <a:ext cx="7232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아이디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(ID)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10E69198-6595-4E39-B411-B44D02907BDB}"/>
                </a:ext>
              </a:extLst>
            </p:cNvPr>
            <p:cNvGrpSpPr/>
            <p:nvPr/>
          </p:nvGrpSpPr>
          <p:grpSpPr>
            <a:xfrm>
              <a:off x="5436050" y="4054747"/>
              <a:ext cx="899015" cy="315106"/>
              <a:chOff x="5970698" y="6302285"/>
              <a:chExt cx="917089" cy="262318"/>
            </a:xfrm>
          </p:grpSpPr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16795ED7-5982-42FF-BEB1-26E561A28611}"/>
                  </a:ext>
                </a:extLst>
              </p:cNvPr>
              <p:cNvSpPr/>
              <p:nvPr/>
            </p:nvSpPr>
            <p:spPr>
              <a:xfrm>
                <a:off x="5970698" y="6302285"/>
                <a:ext cx="917089" cy="262318"/>
              </a:xfrm>
              <a:prstGeom prst="roundRect">
                <a:avLst>
                  <a:gd name="adj" fmla="val 1108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b="1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243A55-334F-4846-AC4A-A4DAAF38E6C5}"/>
                  </a:ext>
                </a:extLst>
              </p:cNvPr>
              <p:cNvSpPr txBox="1"/>
              <p:nvPr/>
            </p:nvSpPr>
            <p:spPr>
              <a:xfrm>
                <a:off x="6093038" y="6327755"/>
                <a:ext cx="672408" cy="211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50" b="1" dirty="0">
                    <a:solidFill>
                      <a:schemeClr val="bg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중복확인</a:t>
                </a:r>
              </a:p>
            </p:txBody>
          </p:sp>
        </p:grp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285C829-CD32-4D30-B239-8BF6AAC4BEC5}"/>
              </a:ext>
            </a:extLst>
          </p:cNvPr>
          <p:cNvGrpSpPr/>
          <p:nvPr/>
        </p:nvGrpSpPr>
        <p:grpSpPr>
          <a:xfrm>
            <a:off x="2153590" y="5217746"/>
            <a:ext cx="4181475" cy="594405"/>
            <a:chOff x="2153590" y="5202753"/>
            <a:chExt cx="4181475" cy="594405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6A97080-6636-458B-A5D3-45BCF0BA2132}"/>
                </a:ext>
              </a:extLst>
            </p:cNvPr>
            <p:cNvSpPr txBox="1"/>
            <p:nvPr/>
          </p:nvSpPr>
          <p:spPr>
            <a:xfrm>
              <a:off x="2165394" y="5202753"/>
              <a:ext cx="218916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비밀번호 확인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D120A890-0BB9-41D7-B10C-DD5A593258AE}"/>
                </a:ext>
              </a:extLst>
            </p:cNvPr>
            <p:cNvSpPr/>
            <p:nvPr/>
          </p:nvSpPr>
          <p:spPr>
            <a:xfrm>
              <a:off x="2153590" y="5482044"/>
              <a:ext cx="4181475" cy="31511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C2206D6-A0D4-4CDB-AF80-65EF52E7EE93}"/>
                </a:ext>
              </a:extLst>
            </p:cNvPr>
            <p:cNvSpPr txBox="1"/>
            <p:nvPr/>
          </p:nvSpPr>
          <p:spPr>
            <a:xfrm>
              <a:off x="2182165" y="5524953"/>
              <a:ext cx="8803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비밀번호 확인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B94F651-DDA5-4061-8B32-F23C4B3CD5A0}"/>
              </a:ext>
            </a:extLst>
          </p:cNvPr>
          <p:cNvGrpSpPr/>
          <p:nvPr/>
        </p:nvGrpSpPr>
        <p:grpSpPr>
          <a:xfrm>
            <a:off x="2153590" y="5938892"/>
            <a:ext cx="4181475" cy="594405"/>
            <a:chOff x="2153590" y="5938892"/>
            <a:chExt cx="4181475" cy="594405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7DCAA19-4C10-4DA0-8C27-7F0AAA44F766}"/>
                </a:ext>
              </a:extLst>
            </p:cNvPr>
            <p:cNvSpPr txBox="1"/>
            <p:nvPr/>
          </p:nvSpPr>
          <p:spPr>
            <a:xfrm>
              <a:off x="2165394" y="5938892"/>
              <a:ext cx="218916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이름</a:t>
              </a: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52B18026-AA8F-49AD-87CB-E14E00E84B34}"/>
                </a:ext>
              </a:extLst>
            </p:cNvPr>
            <p:cNvSpPr/>
            <p:nvPr/>
          </p:nvSpPr>
          <p:spPr>
            <a:xfrm>
              <a:off x="2153590" y="6218183"/>
              <a:ext cx="4181475" cy="31511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6389858-81B0-4F8D-926E-CBA83ED57BF2}"/>
                </a:ext>
              </a:extLst>
            </p:cNvPr>
            <p:cNvSpPr txBox="1"/>
            <p:nvPr/>
          </p:nvSpPr>
          <p:spPr>
            <a:xfrm>
              <a:off x="2182165" y="6261092"/>
              <a:ext cx="65915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이름 입력</a:t>
              </a:r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3349114-0F07-44CE-8476-27837EBCF89E}"/>
              </a:ext>
            </a:extLst>
          </p:cNvPr>
          <p:cNvSpPr/>
          <p:nvPr/>
        </p:nvSpPr>
        <p:spPr>
          <a:xfrm>
            <a:off x="8656702" y="1601525"/>
            <a:ext cx="101610" cy="3924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1E4B36-6CE6-721E-4851-52386C90FB79}"/>
              </a:ext>
            </a:extLst>
          </p:cNvPr>
          <p:cNvSpPr txBox="1"/>
          <p:nvPr/>
        </p:nvSpPr>
        <p:spPr>
          <a:xfrm>
            <a:off x="3736588" y="1528289"/>
            <a:ext cx="1651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ea typeface="Pretendard" panose="02000503000000020004" pitchFamily="50" charset="-127"/>
              </a:rPr>
              <a:t>나의 만족도 예측 서비스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2C80C4B-B11E-140E-137F-E189CB377AE1}"/>
              </a:ext>
            </a:extLst>
          </p:cNvPr>
          <p:cNvSpPr/>
          <p:nvPr/>
        </p:nvSpPr>
        <p:spPr>
          <a:xfrm>
            <a:off x="2011214" y="3824057"/>
            <a:ext cx="243298" cy="243298"/>
          </a:xfrm>
          <a:prstGeom prst="ellipse">
            <a:avLst/>
          </a:prstGeom>
          <a:solidFill>
            <a:srgbClr val="096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E30F1C0-BB92-F548-17B7-A2B80DE883C3}"/>
              </a:ext>
            </a:extLst>
          </p:cNvPr>
          <p:cNvSpPr/>
          <p:nvPr/>
        </p:nvSpPr>
        <p:spPr>
          <a:xfrm>
            <a:off x="2011214" y="4586450"/>
            <a:ext cx="243298" cy="243298"/>
          </a:xfrm>
          <a:prstGeom prst="ellipse">
            <a:avLst/>
          </a:prstGeom>
          <a:solidFill>
            <a:srgbClr val="096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766E442-98E2-CE0C-3166-020B95048B6A}"/>
              </a:ext>
            </a:extLst>
          </p:cNvPr>
          <p:cNvSpPr/>
          <p:nvPr/>
        </p:nvSpPr>
        <p:spPr>
          <a:xfrm>
            <a:off x="2011214" y="5282227"/>
            <a:ext cx="243298" cy="243298"/>
          </a:xfrm>
          <a:prstGeom prst="ellipse">
            <a:avLst/>
          </a:prstGeom>
          <a:solidFill>
            <a:srgbClr val="096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7021E56-8D7D-EA3C-E76F-017E9117797C}"/>
              </a:ext>
            </a:extLst>
          </p:cNvPr>
          <p:cNvSpPr/>
          <p:nvPr/>
        </p:nvSpPr>
        <p:spPr>
          <a:xfrm>
            <a:off x="5312723" y="3824057"/>
            <a:ext cx="243298" cy="243298"/>
          </a:xfrm>
          <a:prstGeom prst="ellipse">
            <a:avLst/>
          </a:prstGeom>
          <a:solidFill>
            <a:srgbClr val="096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076D34D-1CDF-9DAF-012C-16F10256E982}"/>
              </a:ext>
            </a:extLst>
          </p:cNvPr>
          <p:cNvSpPr/>
          <p:nvPr/>
        </p:nvSpPr>
        <p:spPr>
          <a:xfrm>
            <a:off x="2011214" y="6041799"/>
            <a:ext cx="243298" cy="243298"/>
          </a:xfrm>
          <a:prstGeom prst="ellipse">
            <a:avLst/>
          </a:prstGeom>
          <a:solidFill>
            <a:srgbClr val="096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3043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3DEFD7E-F360-4A62-A9F7-EAA79664C841}"/>
              </a:ext>
            </a:extLst>
          </p:cNvPr>
          <p:cNvSpPr/>
          <p:nvPr/>
        </p:nvSpPr>
        <p:spPr>
          <a:xfrm>
            <a:off x="73924" y="1461135"/>
            <a:ext cx="8712200" cy="5333361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51CFF40-135C-495E-ACEE-5EA87ED8D446}"/>
              </a:ext>
            </a:extLst>
          </p:cNvPr>
          <p:cNvSpPr/>
          <p:nvPr/>
        </p:nvSpPr>
        <p:spPr>
          <a:xfrm>
            <a:off x="1415402" y="1846848"/>
            <a:ext cx="5657850" cy="3171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CA65E00-C04D-4BB7-9D1A-3719BF2FC29F}"/>
              </a:ext>
            </a:extLst>
          </p:cNvPr>
          <p:cNvSpPr/>
          <p:nvPr/>
        </p:nvSpPr>
        <p:spPr>
          <a:xfrm>
            <a:off x="73924" y="1461136"/>
            <a:ext cx="8701776" cy="378900"/>
          </a:xfrm>
          <a:prstGeom prst="rect">
            <a:avLst/>
          </a:prstGeom>
          <a:gradFill flip="none" rotWithShape="1">
            <a:gsLst>
              <a:gs pos="82000">
                <a:srgbClr val="7D32C5"/>
              </a:gs>
              <a:gs pos="9000">
                <a:srgbClr val="32A4CD"/>
              </a:gs>
              <a:gs pos="46000">
                <a:srgbClr val="2A5ED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135343"/>
              </p:ext>
            </p:extLst>
          </p:nvPr>
        </p:nvGraphicFramePr>
        <p:xfrm>
          <a:off x="8840764" y="711200"/>
          <a:ext cx="3287735" cy="1788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이메일 입력 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전화번호 입력 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 완료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hover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시 버튼 색상이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#863ce7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로 적용되며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회원가입 완료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150510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39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967C744-60C6-4289-B3BC-7CF7206C976A}"/>
              </a:ext>
            </a:extLst>
          </p:cNvPr>
          <p:cNvGrpSpPr/>
          <p:nvPr/>
        </p:nvGrpSpPr>
        <p:grpSpPr>
          <a:xfrm>
            <a:off x="241781" y="844726"/>
            <a:ext cx="1295303" cy="246221"/>
            <a:chOff x="241781" y="835201"/>
            <a:chExt cx="1295303" cy="24622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AEE0C2-374B-4B29-82B0-D24026E0AD8E}"/>
                </a:ext>
              </a:extLst>
            </p:cNvPr>
            <p:cNvSpPr txBox="1"/>
            <p:nvPr/>
          </p:nvSpPr>
          <p:spPr>
            <a:xfrm>
              <a:off x="360159" y="835201"/>
              <a:ext cx="11769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세대 분석서비스</a:t>
              </a: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7B03008-0955-43DA-BA4C-EA2F9F48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593D685-5B41-384C-8715-DF489E6557F2}"/>
              </a:ext>
            </a:extLst>
          </p:cNvPr>
          <p:cNvGrpSpPr/>
          <p:nvPr/>
        </p:nvGrpSpPr>
        <p:grpSpPr>
          <a:xfrm>
            <a:off x="8635191" y="1461136"/>
            <a:ext cx="143440" cy="5328340"/>
            <a:chOff x="8649699" y="2668555"/>
            <a:chExt cx="126000" cy="411698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BD7A23A-9763-D694-4042-CF4686F9A772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06BF9ACB-D77C-99F4-5F1E-5D98730ED7D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C6D4E62F-13ED-09CB-19FC-33AAC3E834A4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aphicFrame>
        <p:nvGraphicFramePr>
          <p:cNvPr id="11" name="표 15">
            <a:extLst>
              <a:ext uri="{FF2B5EF4-FFF2-40B4-BE49-F238E27FC236}">
                <a16:creationId xmlns:a16="http://schemas.microsoft.com/office/drawing/2014/main" id="{E5218E2A-F333-E915-A2CA-6F737B81A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557734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(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스크롤 아래로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)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7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joinView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회원가입 화면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E8895333-78D4-48B9-AFEB-135638FFEFFB}"/>
              </a:ext>
            </a:extLst>
          </p:cNvPr>
          <p:cNvSpPr txBox="1"/>
          <p:nvPr/>
        </p:nvSpPr>
        <p:spPr>
          <a:xfrm>
            <a:off x="7255261" y="1528289"/>
            <a:ext cx="1325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Log in</a:t>
            </a:r>
            <a:r>
              <a:rPr lang="ko-KR" altLang="en-US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</a:t>
            </a:r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| </a:t>
            </a:r>
            <a:r>
              <a:rPr lang="en-US" altLang="ko-KR" sz="1000" dirty="0">
                <a:solidFill>
                  <a:srgbClr val="66FFF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Sign up</a:t>
            </a:r>
            <a:endParaRPr lang="ko-KR" altLang="en-US" sz="1000" dirty="0">
              <a:solidFill>
                <a:srgbClr val="66FFFF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3724BE1-4DB8-4772-B246-0BD7E4BC23D5}"/>
              </a:ext>
            </a:extLst>
          </p:cNvPr>
          <p:cNvSpPr txBox="1"/>
          <p:nvPr/>
        </p:nvSpPr>
        <p:spPr>
          <a:xfrm>
            <a:off x="5245609" y="1528289"/>
            <a:ext cx="1412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MZ</a:t>
            </a:r>
            <a:r>
              <a:rPr lang="ko-KR" altLang="en-US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세대 만족도 비교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1DBEA38-3B60-43A9-8BD4-06346B9C106D}"/>
              </a:ext>
            </a:extLst>
          </p:cNvPr>
          <p:cNvSpPr txBox="1"/>
          <p:nvPr/>
        </p:nvSpPr>
        <p:spPr>
          <a:xfrm>
            <a:off x="6481888" y="1528289"/>
            <a:ext cx="8736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문의하기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5DFCE7C-4379-4C34-BDBF-23F7A2249B41}"/>
              </a:ext>
            </a:extLst>
          </p:cNvPr>
          <p:cNvSpPr txBox="1"/>
          <p:nvPr/>
        </p:nvSpPr>
        <p:spPr>
          <a:xfrm>
            <a:off x="95703" y="1519673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MyZeneration ver1.0</a:t>
            </a:r>
            <a:endParaRPr lang="ko-KR" altLang="en-US" sz="10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285C829-CD32-4D30-B239-8BF6AAC4BEC5}"/>
              </a:ext>
            </a:extLst>
          </p:cNvPr>
          <p:cNvGrpSpPr/>
          <p:nvPr/>
        </p:nvGrpSpPr>
        <p:grpSpPr>
          <a:xfrm>
            <a:off x="2153590" y="2145364"/>
            <a:ext cx="4181475" cy="594405"/>
            <a:chOff x="2153590" y="5202753"/>
            <a:chExt cx="4181475" cy="594405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6A97080-6636-458B-A5D3-45BCF0BA2132}"/>
                </a:ext>
              </a:extLst>
            </p:cNvPr>
            <p:cNvSpPr txBox="1"/>
            <p:nvPr/>
          </p:nvSpPr>
          <p:spPr>
            <a:xfrm>
              <a:off x="2165394" y="5202753"/>
              <a:ext cx="218916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이메일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D120A890-0BB9-41D7-B10C-DD5A593258AE}"/>
                </a:ext>
              </a:extLst>
            </p:cNvPr>
            <p:cNvSpPr/>
            <p:nvPr/>
          </p:nvSpPr>
          <p:spPr>
            <a:xfrm>
              <a:off x="2153590" y="5482044"/>
              <a:ext cx="4181475" cy="31511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C2206D6-A0D4-4CDB-AF80-65EF52E7EE93}"/>
                </a:ext>
              </a:extLst>
            </p:cNvPr>
            <p:cNvSpPr txBox="1"/>
            <p:nvPr/>
          </p:nvSpPr>
          <p:spPr>
            <a:xfrm>
              <a:off x="2182165" y="5524953"/>
              <a:ext cx="15456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Example@example.com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B94F651-DDA5-4061-8B32-F23C4B3CD5A0}"/>
              </a:ext>
            </a:extLst>
          </p:cNvPr>
          <p:cNvGrpSpPr/>
          <p:nvPr/>
        </p:nvGrpSpPr>
        <p:grpSpPr>
          <a:xfrm>
            <a:off x="2153590" y="2866510"/>
            <a:ext cx="4181475" cy="594405"/>
            <a:chOff x="2153590" y="5938892"/>
            <a:chExt cx="4181475" cy="594405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7DCAA19-4C10-4DA0-8C27-7F0AAA44F766}"/>
                </a:ext>
              </a:extLst>
            </p:cNvPr>
            <p:cNvSpPr txBox="1"/>
            <p:nvPr/>
          </p:nvSpPr>
          <p:spPr>
            <a:xfrm>
              <a:off x="2165394" y="5938892"/>
              <a:ext cx="218916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전화번호</a:t>
              </a: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52B18026-AA8F-49AD-87CB-E14E00E84B34}"/>
                </a:ext>
              </a:extLst>
            </p:cNvPr>
            <p:cNvSpPr/>
            <p:nvPr/>
          </p:nvSpPr>
          <p:spPr>
            <a:xfrm>
              <a:off x="2153590" y="6218183"/>
              <a:ext cx="4181475" cy="31511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6389858-81B0-4F8D-926E-CBA83ED57BF2}"/>
                </a:ext>
              </a:extLst>
            </p:cNvPr>
            <p:cNvSpPr txBox="1"/>
            <p:nvPr/>
          </p:nvSpPr>
          <p:spPr>
            <a:xfrm>
              <a:off x="2182165" y="6261092"/>
              <a:ext cx="11689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‘-’ 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빼고 숫자만 입력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520C2F37-856B-4804-AE9E-083A40A1F30F}"/>
              </a:ext>
            </a:extLst>
          </p:cNvPr>
          <p:cNvGrpSpPr/>
          <p:nvPr/>
        </p:nvGrpSpPr>
        <p:grpSpPr>
          <a:xfrm>
            <a:off x="3435076" y="4012586"/>
            <a:ext cx="1355886" cy="396528"/>
            <a:chOff x="5857183" y="6281163"/>
            <a:chExt cx="1137784" cy="324381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6CED1C44-471A-4CEB-A750-1DC6F365DC21}"/>
                </a:ext>
              </a:extLst>
            </p:cNvPr>
            <p:cNvSpPr/>
            <p:nvPr/>
          </p:nvSpPr>
          <p:spPr>
            <a:xfrm>
              <a:off x="5857183" y="6281163"/>
              <a:ext cx="1137784" cy="324381"/>
            </a:xfrm>
            <a:prstGeom prst="roundRect">
              <a:avLst>
                <a:gd name="adj" fmla="val 1108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2A5C254-F367-4020-A997-F236E5C433BF}"/>
                </a:ext>
              </a:extLst>
            </p:cNvPr>
            <p:cNvSpPr txBox="1"/>
            <p:nvPr/>
          </p:nvSpPr>
          <p:spPr>
            <a:xfrm>
              <a:off x="6035175" y="6342643"/>
              <a:ext cx="781802" cy="207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회원가입 완료</a:t>
              </a:r>
            </a:p>
          </p:txBody>
        </p: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1DEB89D-F304-4BF4-B622-9148B6FC8AAC}"/>
              </a:ext>
            </a:extLst>
          </p:cNvPr>
          <p:cNvSpPr/>
          <p:nvPr/>
        </p:nvSpPr>
        <p:spPr>
          <a:xfrm>
            <a:off x="8656702" y="2718147"/>
            <a:ext cx="101610" cy="3924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3E09AC-4510-ECC9-A347-97267B158260}"/>
              </a:ext>
            </a:extLst>
          </p:cNvPr>
          <p:cNvSpPr txBox="1"/>
          <p:nvPr/>
        </p:nvSpPr>
        <p:spPr>
          <a:xfrm>
            <a:off x="3736588" y="1528289"/>
            <a:ext cx="1651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ea typeface="Pretendard" panose="02000503000000020004" pitchFamily="50" charset="-127"/>
              </a:rPr>
              <a:t>나의 만족도 예측 서비스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BCCC06A-756A-73EF-A299-10EFC18FD79E}"/>
              </a:ext>
            </a:extLst>
          </p:cNvPr>
          <p:cNvSpPr/>
          <p:nvPr/>
        </p:nvSpPr>
        <p:spPr>
          <a:xfrm>
            <a:off x="2011214" y="2229805"/>
            <a:ext cx="243298" cy="243298"/>
          </a:xfrm>
          <a:prstGeom prst="ellipse">
            <a:avLst/>
          </a:prstGeom>
          <a:solidFill>
            <a:srgbClr val="096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A5965F9-F22E-D58E-3484-0BF2BD1F97C2}"/>
              </a:ext>
            </a:extLst>
          </p:cNvPr>
          <p:cNvSpPr/>
          <p:nvPr/>
        </p:nvSpPr>
        <p:spPr>
          <a:xfrm>
            <a:off x="2011214" y="2965917"/>
            <a:ext cx="243298" cy="243298"/>
          </a:xfrm>
          <a:prstGeom prst="ellipse">
            <a:avLst/>
          </a:prstGeom>
          <a:solidFill>
            <a:srgbClr val="096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CA4DA3E-644A-EF27-4F7F-DD442A04F18C}"/>
              </a:ext>
            </a:extLst>
          </p:cNvPr>
          <p:cNvSpPr/>
          <p:nvPr/>
        </p:nvSpPr>
        <p:spPr>
          <a:xfrm>
            <a:off x="3288427" y="3824057"/>
            <a:ext cx="243298" cy="243298"/>
          </a:xfrm>
          <a:prstGeom prst="ellipse">
            <a:avLst/>
          </a:prstGeom>
          <a:solidFill>
            <a:srgbClr val="096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9487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3DEFD7E-F360-4A62-A9F7-EAA79664C841}"/>
              </a:ext>
            </a:extLst>
          </p:cNvPr>
          <p:cNvSpPr/>
          <p:nvPr/>
        </p:nvSpPr>
        <p:spPr>
          <a:xfrm>
            <a:off x="73924" y="1461135"/>
            <a:ext cx="8712200" cy="5333361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CA65E00-C04D-4BB7-9D1A-3719BF2FC29F}"/>
              </a:ext>
            </a:extLst>
          </p:cNvPr>
          <p:cNvSpPr/>
          <p:nvPr/>
        </p:nvSpPr>
        <p:spPr>
          <a:xfrm>
            <a:off x="73924" y="1461136"/>
            <a:ext cx="8701776" cy="378900"/>
          </a:xfrm>
          <a:prstGeom prst="rect">
            <a:avLst/>
          </a:prstGeom>
          <a:gradFill flip="none" rotWithShape="1">
            <a:gsLst>
              <a:gs pos="82000">
                <a:srgbClr val="7D32C5"/>
              </a:gs>
              <a:gs pos="9000">
                <a:srgbClr val="32A4CD"/>
              </a:gs>
              <a:gs pos="46000">
                <a:srgbClr val="2A5ED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450343"/>
              </p:ext>
            </p:extLst>
          </p:nvPr>
        </p:nvGraphicFramePr>
        <p:xfrm>
          <a:off x="8840764" y="711200"/>
          <a:ext cx="3287735" cy="868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화면으로 가기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메인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39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967C744-60C6-4289-B3BC-7CF7206C976A}"/>
              </a:ext>
            </a:extLst>
          </p:cNvPr>
          <p:cNvGrpSpPr/>
          <p:nvPr/>
        </p:nvGrpSpPr>
        <p:grpSpPr>
          <a:xfrm>
            <a:off x="241781" y="844726"/>
            <a:ext cx="1295303" cy="246221"/>
            <a:chOff x="241781" y="835201"/>
            <a:chExt cx="1295303" cy="24622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AEE0C2-374B-4B29-82B0-D24026E0AD8E}"/>
                </a:ext>
              </a:extLst>
            </p:cNvPr>
            <p:cNvSpPr txBox="1"/>
            <p:nvPr/>
          </p:nvSpPr>
          <p:spPr>
            <a:xfrm>
              <a:off x="360159" y="835201"/>
              <a:ext cx="11769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세대 분석서비스</a:t>
              </a: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7B03008-0955-43DA-BA4C-EA2F9F48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593D685-5B41-384C-8715-DF489E6557F2}"/>
              </a:ext>
            </a:extLst>
          </p:cNvPr>
          <p:cNvGrpSpPr/>
          <p:nvPr/>
        </p:nvGrpSpPr>
        <p:grpSpPr>
          <a:xfrm>
            <a:off x="8635191" y="1461136"/>
            <a:ext cx="143440" cy="5328340"/>
            <a:chOff x="8649699" y="2668555"/>
            <a:chExt cx="126000" cy="411698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BD7A23A-9763-D694-4042-CF4686F9A772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06BF9ACB-D77C-99F4-5F1E-5D98730ED7D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C6D4E62F-13ED-09CB-19FC-33AAC3E834A4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aphicFrame>
        <p:nvGraphicFramePr>
          <p:cNvPr id="11" name="표 15">
            <a:extLst>
              <a:ext uri="{FF2B5EF4-FFF2-40B4-BE49-F238E27FC236}">
                <a16:creationId xmlns:a16="http://schemas.microsoft.com/office/drawing/2014/main" id="{E5218E2A-F333-E915-A2CA-6F737B81A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738666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회원가입완료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8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joinOk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회원가입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회원가입완료버튼 클릭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E8895333-78D4-48B9-AFEB-135638FFEFFB}"/>
              </a:ext>
            </a:extLst>
          </p:cNvPr>
          <p:cNvSpPr txBox="1"/>
          <p:nvPr/>
        </p:nvSpPr>
        <p:spPr>
          <a:xfrm>
            <a:off x="7255261" y="1528289"/>
            <a:ext cx="1325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Log in</a:t>
            </a:r>
            <a:r>
              <a:rPr lang="ko-KR" altLang="en-US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</a:t>
            </a:r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| Sign up</a:t>
            </a:r>
            <a:endParaRPr lang="ko-KR" altLang="en-US" sz="10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3724BE1-4DB8-4772-B246-0BD7E4BC23D5}"/>
              </a:ext>
            </a:extLst>
          </p:cNvPr>
          <p:cNvSpPr txBox="1"/>
          <p:nvPr/>
        </p:nvSpPr>
        <p:spPr>
          <a:xfrm>
            <a:off x="5245609" y="1528289"/>
            <a:ext cx="1412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MZ</a:t>
            </a:r>
            <a:r>
              <a:rPr lang="ko-KR" altLang="en-US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세대 만족도 비교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1DBEA38-3B60-43A9-8BD4-06346B9C106D}"/>
              </a:ext>
            </a:extLst>
          </p:cNvPr>
          <p:cNvSpPr txBox="1"/>
          <p:nvPr/>
        </p:nvSpPr>
        <p:spPr>
          <a:xfrm>
            <a:off x="6481888" y="1528289"/>
            <a:ext cx="8736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문의하기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5DFCE7C-4379-4C34-BDBF-23F7A2249B41}"/>
              </a:ext>
            </a:extLst>
          </p:cNvPr>
          <p:cNvSpPr txBox="1"/>
          <p:nvPr/>
        </p:nvSpPr>
        <p:spPr>
          <a:xfrm>
            <a:off x="95703" y="1519673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MyZeneration ver1.0</a:t>
            </a:r>
            <a:endParaRPr lang="ko-KR" altLang="en-US" sz="10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5BEAD3-4BD1-4546-8F02-B078EEEBBE71}"/>
              </a:ext>
            </a:extLst>
          </p:cNvPr>
          <p:cNvSpPr txBox="1"/>
          <p:nvPr/>
        </p:nvSpPr>
        <p:spPr>
          <a:xfrm>
            <a:off x="2459475" y="2947720"/>
            <a:ext cx="3569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회원가입이 완료되었습니다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2072F75-2F30-4372-BE4B-439D5ABABB19}"/>
              </a:ext>
            </a:extLst>
          </p:cNvPr>
          <p:cNvCxnSpPr>
            <a:cxnSpLocks/>
          </p:cNvCxnSpPr>
          <p:nvPr/>
        </p:nvCxnSpPr>
        <p:spPr>
          <a:xfrm>
            <a:off x="2459475" y="3584575"/>
            <a:ext cx="33793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14F5047-0A80-406F-895D-04B98DDA7671}"/>
              </a:ext>
            </a:extLst>
          </p:cNvPr>
          <p:cNvSpPr txBox="1"/>
          <p:nvPr/>
        </p:nvSpPr>
        <p:spPr>
          <a:xfrm>
            <a:off x="1944978" y="3822419"/>
            <a:ext cx="45986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로그인 후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MyZeneration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에서 제공하는 모든 서비스를 이용하실 수 있습니다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FFF41FF-E650-4EAC-824D-689DE1A85039}"/>
              </a:ext>
            </a:extLst>
          </p:cNvPr>
          <p:cNvGrpSpPr/>
          <p:nvPr/>
        </p:nvGrpSpPr>
        <p:grpSpPr>
          <a:xfrm>
            <a:off x="3435076" y="4581743"/>
            <a:ext cx="1355886" cy="396528"/>
            <a:chOff x="5857183" y="6281163"/>
            <a:chExt cx="1137784" cy="324381"/>
          </a:xfrm>
        </p:grpSpPr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90646E9B-412D-4D52-B32A-288C3BC33CDD}"/>
                </a:ext>
              </a:extLst>
            </p:cNvPr>
            <p:cNvSpPr/>
            <p:nvPr/>
          </p:nvSpPr>
          <p:spPr>
            <a:xfrm>
              <a:off x="5857183" y="6281163"/>
              <a:ext cx="1137784" cy="324381"/>
            </a:xfrm>
            <a:prstGeom prst="roundRect">
              <a:avLst>
                <a:gd name="adj" fmla="val 11081"/>
              </a:avLst>
            </a:prstGeom>
            <a:solidFill>
              <a:srgbClr val="7D3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D7426A8-E118-4AD1-BAD5-326F66C6701C}"/>
                </a:ext>
              </a:extLst>
            </p:cNvPr>
            <p:cNvSpPr txBox="1"/>
            <p:nvPr/>
          </p:nvSpPr>
          <p:spPr>
            <a:xfrm>
              <a:off x="5920838" y="6342643"/>
              <a:ext cx="1010478" cy="207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메인 화면으로 가기</a:t>
              </a: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0B771AE-981E-4063-B64F-EAB6486E0687}"/>
              </a:ext>
            </a:extLst>
          </p:cNvPr>
          <p:cNvSpPr/>
          <p:nvPr/>
        </p:nvSpPr>
        <p:spPr>
          <a:xfrm>
            <a:off x="8656702" y="1601525"/>
            <a:ext cx="101610" cy="3924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096A3F-4A84-1D3B-677D-4B99718F5303}"/>
              </a:ext>
            </a:extLst>
          </p:cNvPr>
          <p:cNvSpPr txBox="1"/>
          <p:nvPr/>
        </p:nvSpPr>
        <p:spPr>
          <a:xfrm>
            <a:off x="3736588" y="1528289"/>
            <a:ext cx="1651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ea typeface="Pretendard" panose="02000503000000020004" pitchFamily="50" charset="-127"/>
              </a:rPr>
              <a:t>나의 만족도 예측 서비스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CBA8C53-7F8A-734C-87D0-5D8C8782EAD6}"/>
              </a:ext>
            </a:extLst>
          </p:cNvPr>
          <p:cNvSpPr/>
          <p:nvPr/>
        </p:nvSpPr>
        <p:spPr>
          <a:xfrm>
            <a:off x="3288427" y="4413596"/>
            <a:ext cx="243298" cy="243298"/>
          </a:xfrm>
          <a:prstGeom prst="ellipse">
            <a:avLst/>
          </a:prstGeom>
          <a:solidFill>
            <a:srgbClr val="096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0487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4C814D6A-490F-4D0F-A173-B054F8D7211C}"/>
              </a:ext>
            </a:extLst>
          </p:cNvPr>
          <p:cNvSpPr/>
          <p:nvPr/>
        </p:nvSpPr>
        <p:spPr>
          <a:xfrm>
            <a:off x="63500" y="1444163"/>
            <a:ext cx="8712200" cy="5333361"/>
          </a:xfrm>
          <a:prstGeom prst="rect">
            <a:avLst/>
          </a:prstGeom>
          <a:solidFill>
            <a:srgbClr val="DA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349925"/>
              </p:ext>
            </p:extLst>
          </p:nvPr>
        </p:nvGraphicFramePr>
        <p:xfrm>
          <a:off x="8840764" y="711200"/>
          <a:ext cx="3287735" cy="1238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각 설문 문항에 따라 라디오 버튼 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각 설문 문항에 따라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option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적용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(option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은 아래로 펼쳐짐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39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967C744-60C6-4289-B3BC-7CF7206C976A}"/>
              </a:ext>
            </a:extLst>
          </p:cNvPr>
          <p:cNvGrpSpPr/>
          <p:nvPr/>
        </p:nvGrpSpPr>
        <p:grpSpPr>
          <a:xfrm>
            <a:off x="241781" y="844726"/>
            <a:ext cx="1295303" cy="246221"/>
            <a:chOff x="241781" y="835201"/>
            <a:chExt cx="1295303" cy="24622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AEE0C2-374B-4B29-82B0-D24026E0AD8E}"/>
                </a:ext>
              </a:extLst>
            </p:cNvPr>
            <p:cNvSpPr txBox="1"/>
            <p:nvPr/>
          </p:nvSpPr>
          <p:spPr>
            <a:xfrm>
              <a:off x="360159" y="835201"/>
              <a:ext cx="11769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세대 분석서비스</a:t>
              </a: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7B03008-0955-43DA-BA4C-EA2F9F48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593D685-5B41-384C-8715-DF489E6557F2}"/>
              </a:ext>
            </a:extLst>
          </p:cNvPr>
          <p:cNvGrpSpPr/>
          <p:nvPr/>
        </p:nvGrpSpPr>
        <p:grpSpPr>
          <a:xfrm>
            <a:off x="8635191" y="1461136"/>
            <a:ext cx="143440" cy="5328340"/>
            <a:chOff x="8649699" y="2668555"/>
            <a:chExt cx="126000" cy="411698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BD7A23A-9763-D694-4042-CF4686F9A772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DDBB24A-0AE5-154D-D4A9-53BF2DD4BB1B}"/>
                </a:ext>
              </a:extLst>
            </p:cNvPr>
            <p:cNvSpPr/>
            <p:nvPr/>
          </p:nvSpPr>
          <p:spPr>
            <a:xfrm>
              <a:off x="8668595" y="2777028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06BF9ACB-D77C-99F4-5F1E-5D98730ED7D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C6D4E62F-13ED-09CB-19FC-33AAC3E834A4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aphicFrame>
        <p:nvGraphicFramePr>
          <p:cNvPr id="11" name="표 15">
            <a:extLst>
              <a:ext uri="{FF2B5EF4-FFF2-40B4-BE49-F238E27FC236}">
                <a16:creationId xmlns:a16="http://schemas.microsoft.com/office/drawing/2014/main" id="{E5218E2A-F333-E915-A2CA-6F737B81A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389050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설문지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9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survey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회원가입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회원가입완료버튼 클릭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설문지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새로운 탭으로 열림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005336D6-B0B3-4427-B9C4-A93DD0DB77BE}"/>
              </a:ext>
            </a:extLst>
          </p:cNvPr>
          <p:cNvSpPr/>
          <p:nvPr/>
        </p:nvSpPr>
        <p:spPr>
          <a:xfrm>
            <a:off x="1725795" y="1894388"/>
            <a:ext cx="5408459" cy="121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CA19FD-424D-4DA5-B8C5-A2A878F6C451}"/>
              </a:ext>
            </a:extLst>
          </p:cNvPr>
          <p:cNvSpPr txBox="1"/>
          <p:nvPr/>
        </p:nvSpPr>
        <p:spPr>
          <a:xfrm>
            <a:off x="1807018" y="2049457"/>
            <a:ext cx="3569704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MyZeneration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회원가입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MyZeneration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서비스이용을 위한 회원가입 설문입니다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해당되는 항목을 체크하여 제출해주시길 바랍니다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CB6FF6B-5053-46A8-8ACE-82885A59AC63}"/>
              </a:ext>
            </a:extLst>
          </p:cNvPr>
          <p:cNvSpPr/>
          <p:nvPr/>
        </p:nvSpPr>
        <p:spPr>
          <a:xfrm>
            <a:off x="1725795" y="1844459"/>
            <a:ext cx="5408459" cy="84519"/>
          </a:xfrm>
          <a:prstGeom prst="rect">
            <a:avLst/>
          </a:prstGeom>
          <a:solidFill>
            <a:srgbClr val="096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06CBE1C-6267-46A0-AF32-91D0E6C29F64}"/>
              </a:ext>
            </a:extLst>
          </p:cNvPr>
          <p:cNvSpPr/>
          <p:nvPr/>
        </p:nvSpPr>
        <p:spPr>
          <a:xfrm>
            <a:off x="1770254" y="3270529"/>
            <a:ext cx="5364000" cy="996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59578B-DA1C-4DCF-AFDA-0C54A4140663}"/>
              </a:ext>
            </a:extLst>
          </p:cNvPr>
          <p:cNvSpPr txBox="1"/>
          <p:nvPr/>
        </p:nvSpPr>
        <p:spPr>
          <a:xfrm>
            <a:off x="1917846" y="3386513"/>
            <a:ext cx="35697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01.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성별을 선택해주세요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D2C324A-98A0-4AE4-ACC2-C58180349073}"/>
              </a:ext>
            </a:extLst>
          </p:cNvPr>
          <p:cNvSpPr txBox="1"/>
          <p:nvPr/>
        </p:nvSpPr>
        <p:spPr>
          <a:xfrm>
            <a:off x="2095500" y="3647722"/>
            <a:ext cx="710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남자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1241808-4F16-429E-AF45-90A74DD1B687}"/>
              </a:ext>
            </a:extLst>
          </p:cNvPr>
          <p:cNvSpPr txBox="1"/>
          <p:nvPr/>
        </p:nvSpPr>
        <p:spPr>
          <a:xfrm>
            <a:off x="2095500" y="3862403"/>
            <a:ext cx="710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여자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" name="사각형: 둥근 위쪽 모서리 4">
            <a:extLst>
              <a:ext uri="{FF2B5EF4-FFF2-40B4-BE49-F238E27FC236}">
                <a16:creationId xmlns:a16="http://schemas.microsoft.com/office/drawing/2014/main" id="{0A8F372B-BB01-4019-8C28-1B4BCEB9D624}"/>
              </a:ext>
            </a:extLst>
          </p:cNvPr>
          <p:cNvSpPr/>
          <p:nvPr/>
        </p:nvSpPr>
        <p:spPr>
          <a:xfrm rot="16200000">
            <a:off x="1250322" y="3746003"/>
            <a:ext cx="996671" cy="4571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28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6654070-D52C-49AF-A5F3-9988C8E71F2E}"/>
              </a:ext>
            </a:extLst>
          </p:cNvPr>
          <p:cNvSpPr/>
          <p:nvPr/>
        </p:nvSpPr>
        <p:spPr>
          <a:xfrm>
            <a:off x="1770254" y="4406725"/>
            <a:ext cx="5364000" cy="996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E6BDF3-686E-4E43-B8A5-0C9A2D3001A1}"/>
              </a:ext>
            </a:extLst>
          </p:cNvPr>
          <p:cNvSpPr txBox="1"/>
          <p:nvPr/>
        </p:nvSpPr>
        <p:spPr>
          <a:xfrm>
            <a:off x="1917846" y="4522709"/>
            <a:ext cx="35697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02.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나이를 선택해주세요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2" name="사각형: 둥근 위쪽 모서리 61">
            <a:extLst>
              <a:ext uri="{FF2B5EF4-FFF2-40B4-BE49-F238E27FC236}">
                <a16:creationId xmlns:a16="http://schemas.microsoft.com/office/drawing/2014/main" id="{6DD0B927-A10F-4165-8EB1-7868C60D8D3C}"/>
              </a:ext>
            </a:extLst>
          </p:cNvPr>
          <p:cNvSpPr/>
          <p:nvPr/>
        </p:nvSpPr>
        <p:spPr>
          <a:xfrm rot="16200000">
            <a:off x="1250322" y="4882199"/>
            <a:ext cx="996671" cy="4571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28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4554D82-EE04-4E4F-9326-12CAE4FA6CC2}"/>
              </a:ext>
            </a:extLst>
          </p:cNvPr>
          <p:cNvSpPr/>
          <p:nvPr/>
        </p:nvSpPr>
        <p:spPr>
          <a:xfrm>
            <a:off x="2019385" y="3731198"/>
            <a:ext cx="98879" cy="98879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8EB0B985-9557-4D98-AEBC-D61B6A1F4071}"/>
              </a:ext>
            </a:extLst>
          </p:cNvPr>
          <p:cNvSpPr/>
          <p:nvPr/>
        </p:nvSpPr>
        <p:spPr>
          <a:xfrm>
            <a:off x="2019385" y="3929318"/>
            <a:ext cx="98879" cy="98879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A532396D-E4CF-47D4-945B-10ADD7AAEEAD}"/>
              </a:ext>
            </a:extLst>
          </p:cNvPr>
          <p:cNvSpPr/>
          <p:nvPr/>
        </p:nvSpPr>
        <p:spPr>
          <a:xfrm>
            <a:off x="2019385" y="4918691"/>
            <a:ext cx="1916121" cy="197463"/>
          </a:xfrm>
          <a:prstGeom prst="roundRect">
            <a:avLst>
              <a:gd name="adj" fmla="val 11811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4BA61E3-F616-48AB-9E80-1FF016E02951}"/>
              </a:ext>
            </a:extLst>
          </p:cNvPr>
          <p:cNvSpPr txBox="1"/>
          <p:nvPr/>
        </p:nvSpPr>
        <p:spPr>
          <a:xfrm>
            <a:off x="2016454" y="4913928"/>
            <a:ext cx="71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선택사항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C08A222-6B3E-4FDE-A861-3E95AA2B47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8340" y="4963357"/>
            <a:ext cx="112421" cy="107532"/>
          </a:xfrm>
          <a:prstGeom prst="rect">
            <a:avLst/>
          </a:prstGeom>
        </p:spPr>
      </p:pic>
      <p:sp>
        <p:nvSpPr>
          <p:cNvPr id="85" name="직사각형 84">
            <a:extLst>
              <a:ext uri="{FF2B5EF4-FFF2-40B4-BE49-F238E27FC236}">
                <a16:creationId xmlns:a16="http://schemas.microsoft.com/office/drawing/2014/main" id="{DCF4F230-BCEE-4B44-BCA2-A9F1CF32ED4E}"/>
              </a:ext>
            </a:extLst>
          </p:cNvPr>
          <p:cNvSpPr/>
          <p:nvPr/>
        </p:nvSpPr>
        <p:spPr>
          <a:xfrm>
            <a:off x="1770254" y="5563045"/>
            <a:ext cx="5364000" cy="11253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745A6C1-E989-4FC4-9E5A-608E841520BB}"/>
              </a:ext>
            </a:extLst>
          </p:cNvPr>
          <p:cNvSpPr txBox="1"/>
          <p:nvPr/>
        </p:nvSpPr>
        <p:spPr>
          <a:xfrm>
            <a:off x="1917846" y="5679029"/>
            <a:ext cx="35697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03.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최종학력을 선택해주세요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  <p:sp>
        <p:nvSpPr>
          <p:cNvPr id="87" name="사각형: 둥근 위쪽 모서리 86">
            <a:extLst>
              <a:ext uri="{FF2B5EF4-FFF2-40B4-BE49-F238E27FC236}">
                <a16:creationId xmlns:a16="http://schemas.microsoft.com/office/drawing/2014/main" id="{2C1A9C35-D3F1-4DCE-92E9-723B7053F942}"/>
              </a:ext>
            </a:extLst>
          </p:cNvPr>
          <p:cNvSpPr/>
          <p:nvPr/>
        </p:nvSpPr>
        <p:spPr>
          <a:xfrm rot="16200000">
            <a:off x="1185987" y="6102853"/>
            <a:ext cx="1125341" cy="4571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28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E2619D9-ED23-4513-AE43-AE00BC50ECAF}"/>
              </a:ext>
            </a:extLst>
          </p:cNvPr>
          <p:cNvSpPr txBox="1"/>
          <p:nvPr/>
        </p:nvSpPr>
        <p:spPr>
          <a:xfrm>
            <a:off x="2095500" y="5879458"/>
            <a:ext cx="9353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대학원졸업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7D1A277-AEC4-4629-A488-FD8B6495CE1A}"/>
              </a:ext>
            </a:extLst>
          </p:cNvPr>
          <p:cNvSpPr txBox="1"/>
          <p:nvPr/>
        </p:nvSpPr>
        <p:spPr>
          <a:xfrm>
            <a:off x="2095500" y="6094139"/>
            <a:ext cx="9353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대학교졸업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EBC27E62-890E-42A4-8662-AF3690841A94}"/>
              </a:ext>
            </a:extLst>
          </p:cNvPr>
          <p:cNvSpPr/>
          <p:nvPr/>
        </p:nvSpPr>
        <p:spPr>
          <a:xfrm>
            <a:off x="2019385" y="5962934"/>
            <a:ext cx="98879" cy="98879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7C1CEEDA-6ADD-4D16-8576-4B07535ABACF}"/>
              </a:ext>
            </a:extLst>
          </p:cNvPr>
          <p:cNvSpPr/>
          <p:nvPr/>
        </p:nvSpPr>
        <p:spPr>
          <a:xfrm>
            <a:off x="2019385" y="6161054"/>
            <a:ext cx="98879" cy="98879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BC23407-F84D-4348-9049-98602DA1597C}"/>
              </a:ext>
            </a:extLst>
          </p:cNvPr>
          <p:cNvSpPr txBox="1"/>
          <p:nvPr/>
        </p:nvSpPr>
        <p:spPr>
          <a:xfrm>
            <a:off x="2095500" y="6274829"/>
            <a:ext cx="1176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고등학교졸업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24EEBC78-56D4-4F48-A56C-DFEF3DA77B65}"/>
              </a:ext>
            </a:extLst>
          </p:cNvPr>
          <p:cNvSpPr/>
          <p:nvPr/>
        </p:nvSpPr>
        <p:spPr>
          <a:xfrm>
            <a:off x="2019385" y="6341744"/>
            <a:ext cx="98879" cy="98879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AA2F7F3-F271-50D2-C94D-AA8F277C496F}"/>
              </a:ext>
            </a:extLst>
          </p:cNvPr>
          <p:cNvSpPr/>
          <p:nvPr/>
        </p:nvSpPr>
        <p:spPr>
          <a:xfrm>
            <a:off x="1785442" y="3253554"/>
            <a:ext cx="243298" cy="243298"/>
          </a:xfrm>
          <a:prstGeom prst="ellipse">
            <a:avLst/>
          </a:prstGeom>
          <a:solidFill>
            <a:srgbClr val="096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1A3E35E-57C6-2B59-9722-13823DCE7CBC}"/>
              </a:ext>
            </a:extLst>
          </p:cNvPr>
          <p:cNvSpPr/>
          <p:nvPr/>
        </p:nvSpPr>
        <p:spPr>
          <a:xfrm>
            <a:off x="1785442" y="4767370"/>
            <a:ext cx="243298" cy="243298"/>
          </a:xfrm>
          <a:prstGeom prst="ellipse">
            <a:avLst/>
          </a:prstGeom>
          <a:solidFill>
            <a:srgbClr val="096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3693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4C814D6A-490F-4D0F-A173-B054F8D7211C}"/>
              </a:ext>
            </a:extLst>
          </p:cNvPr>
          <p:cNvSpPr/>
          <p:nvPr/>
        </p:nvSpPr>
        <p:spPr>
          <a:xfrm>
            <a:off x="63500" y="1444163"/>
            <a:ext cx="8712200" cy="5333361"/>
          </a:xfrm>
          <a:prstGeom prst="rect">
            <a:avLst/>
          </a:prstGeom>
          <a:solidFill>
            <a:srgbClr val="DA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320A79B-3C1A-4B21-95E4-AD3C514B2118}"/>
              </a:ext>
            </a:extLst>
          </p:cNvPr>
          <p:cNvGrpSpPr/>
          <p:nvPr/>
        </p:nvGrpSpPr>
        <p:grpSpPr>
          <a:xfrm>
            <a:off x="1725798" y="5530080"/>
            <a:ext cx="5408456" cy="1259395"/>
            <a:chOff x="1725798" y="5530081"/>
            <a:chExt cx="5408456" cy="1125344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26EE83F-E4C7-40EC-B2DF-2B779B981C95}"/>
                </a:ext>
              </a:extLst>
            </p:cNvPr>
            <p:cNvSpPr/>
            <p:nvPr/>
          </p:nvSpPr>
          <p:spPr>
            <a:xfrm>
              <a:off x="1770254" y="5530084"/>
              <a:ext cx="5364000" cy="11253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사각형: 둥근 위쪽 모서리 73">
              <a:extLst>
                <a:ext uri="{FF2B5EF4-FFF2-40B4-BE49-F238E27FC236}">
                  <a16:creationId xmlns:a16="http://schemas.microsoft.com/office/drawing/2014/main" id="{07AF008B-D76B-4B5A-942C-1A42555158C0}"/>
                </a:ext>
              </a:extLst>
            </p:cNvPr>
            <p:cNvSpPr/>
            <p:nvPr/>
          </p:nvSpPr>
          <p:spPr>
            <a:xfrm rot="16200000">
              <a:off x="1185987" y="6069892"/>
              <a:ext cx="1125341" cy="4571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284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39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967C744-60C6-4289-B3BC-7CF7206C976A}"/>
              </a:ext>
            </a:extLst>
          </p:cNvPr>
          <p:cNvGrpSpPr/>
          <p:nvPr/>
        </p:nvGrpSpPr>
        <p:grpSpPr>
          <a:xfrm>
            <a:off x="241781" y="844726"/>
            <a:ext cx="1295303" cy="246221"/>
            <a:chOff x="241781" y="835201"/>
            <a:chExt cx="1295303" cy="24622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AEE0C2-374B-4B29-82B0-D24026E0AD8E}"/>
                </a:ext>
              </a:extLst>
            </p:cNvPr>
            <p:cNvSpPr txBox="1"/>
            <p:nvPr/>
          </p:nvSpPr>
          <p:spPr>
            <a:xfrm>
              <a:off x="360159" y="835201"/>
              <a:ext cx="11769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세대 분석서비스</a:t>
              </a: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7B03008-0955-43DA-BA4C-EA2F9F48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593D685-5B41-384C-8715-DF489E6557F2}"/>
              </a:ext>
            </a:extLst>
          </p:cNvPr>
          <p:cNvGrpSpPr/>
          <p:nvPr/>
        </p:nvGrpSpPr>
        <p:grpSpPr>
          <a:xfrm>
            <a:off x="8635191" y="1461136"/>
            <a:ext cx="143440" cy="5328340"/>
            <a:chOff x="8649699" y="2668555"/>
            <a:chExt cx="126000" cy="411698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BD7A23A-9763-D694-4042-CF4686F9A772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DDBB24A-0AE5-154D-D4A9-53BF2DD4BB1B}"/>
                </a:ext>
              </a:extLst>
            </p:cNvPr>
            <p:cNvSpPr/>
            <p:nvPr/>
          </p:nvSpPr>
          <p:spPr>
            <a:xfrm>
              <a:off x="8668595" y="3817175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06BF9ACB-D77C-99F4-5F1E-5D98730ED7D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C6D4E62F-13ED-09CB-19FC-33AAC3E834A4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aphicFrame>
        <p:nvGraphicFramePr>
          <p:cNvPr id="11" name="표 15">
            <a:extLst>
              <a:ext uri="{FF2B5EF4-FFF2-40B4-BE49-F238E27FC236}">
                <a16:creationId xmlns:a16="http://schemas.microsoft.com/office/drawing/2014/main" id="{E5218E2A-F333-E915-A2CA-6F737B81A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913600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설문지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(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스크롤 아래로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)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9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survey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회원가입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회원가입완료버튼 클릭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설문지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새로운 탭으로 열림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58" name="직사각형 57">
            <a:extLst>
              <a:ext uri="{FF2B5EF4-FFF2-40B4-BE49-F238E27FC236}">
                <a16:creationId xmlns:a16="http://schemas.microsoft.com/office/drawing/2014/main" id="{B6654070-D52C-49AF-A5F3-9988C8E71F2E}"/>
              </a:ext>
            </a:extLst>
          </p:cNvPr>
          <p:cNvSpPr/>
          <p:nvPr/>
        </p:nvSpPr>
        <p:spPr>
          <a:xfrm>
            <a:off x="1770254" y="4333875"/>
            <a:ext cx="5364000" cy="996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E6BDF3-686E-4E43-B8A5-0C9A2D3001A1}"/>
              </a:ext>
            </a:extLst>
          </p:cNvPr>
          <p:cNvSpPr txBox="1"/>
          <p:nvPr/>
        </p:nvSpPr>
        <p:spPr>
          <a:xfrm>
            <a:off x="1917846" y="4449859"/>
            <a:ext cx="35697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06. 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세전급여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(1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년동안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받는 급여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선택해주세요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  <p:sp>
        <p:nvSpPr>
          <p:cNvPr id="62" name="사각형: 둥근 위쪽 모서리 61">
            <a:extLst>
              <a:ext uri="{FF2B5EF4-FFF2-40B4-BE49-F238E27FC236}">
                <a16:creationId xmlns:a16="http://schemas.microsoft.com/office/drawing/2014/main" id="{6DD0B927-A10F-4165-8EB1-7868C60D8D3C}"/>
              </a:ext>
            </a:extLst>
          </p:cNvPr>
          <p:cNvSpPr/>
          <p:nvPr/>
        </p:nvSpPr>
        <p:spPr>
          <a:xfrm rot="16200000">
            <a:off x="1250322" y="4809349"/>
            <a:ext cx="996671" cy="4571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28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A532396D-E4CF-47D4-945B-10ADD7AAEEAD}"/>
              </a:ext>
            </a:extLst>
          </p:cNvPr>
          <p:cNvSpPr/>
          <p:nvPr/>
        </p:nvSpPr>
        <p:spPr>
          <a:xfrm>
            <a:off x="2019385" y="4845841"/>
            <a:ext cx="1916121" cy="197463"/>
          </a:xfrm>
          <a:prstGeom prst="roundRect">
            <a:avLst>
              <a:gd name="adj" fmla="val 11811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4BA61E3-F616-48AB-9E80-1FF016E02951}"/>
              </a:ext>
            </a:extLst>
          </p:cNvPr>
          <p:cNvSpPr txBox="1"/>
          <p:nvPr/>
        </p:nvSpPr>
        <p:spPr>
          <a:xfrm>
            <a:off x="2016454" y="4841078"/>
            <a:ext cx="71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선택사항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C08A222-6B3E-4FDE-A861-3E95AA2B47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8340" y="4890507"/>
            <a:ext cx="112421" cy="107532"/>
          </a:xfrm>
          <a:prstGeom prst="rect">
            <a:avLst/>
          </a:prstGeom>
        </p:spPr>
      </p:pic>
      <p:sp>
        <p:nvSpPr>
          <p:cNvPr id="85" name="직사각형 84">
            <a:extLst>
              <a:ext uri="{FF2B5EF4-FFF2-40B4-BE49-F238E27FC236}">
                <a16:creationId xmlns:a16="http://schemas.microsoft.com/office/drawing/2014/main" id="{DCF4F230-BCEE-4B44-BCA2-A9F1CF32ED4E}"/>
              </a:ext>
            </a:extLst>
          </p:cNvPr>
          <p:cNvSpPr/>
          <p:nvPr/>
        </p:nvSpPr>
        <p:spPr>
          <a:xfrm>
            <a:off x="1770254" y="2947720"/>
            <a:ext cx="5364000" cy="11253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745A6C1-E989-4FC4-9E5A-608E841520BB}"/>
              </a:ext>
            </a:extLst>
          </p:cNvPr>
          <p:cNvSpPr txBox="1"/>
          <p:nvPr/>
        </p:nvSpPr>
        <p:spPr>
          <a:xfrm>
            <a:off x="1917846" y="3063704"/>
            <a:ext cx="35697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05.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거주하시는 기역을 선택해주세요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  <p:sp>
        <p:nvSpPr>
          <p:cNvPr id="87" name="사각형: 둥근 위쪽 모서리 86">
            <a:extLst>
              <a:ext uri="{FF2B5EF4-FFF2-40B4-BE49-F238E27FC236}">
                <a16:creationId xmlns:a16="http://schemas.microsoft.com/office/drawing/2014/main" id="{2C1A9C35-D3F1-4DCE-92E9-723B7053F942}"/>
              </a:ext>
            </a:extLst>
          </p:cNvPr>
          <p:cNvSpPr/>
          <p:nvPr/>
        </p:nvSpPr>
        <p:spPr>
          <a:xfrm rot="16200000">
            <a:off x="1185987" y="3487528"/>
            <a:ext cx="1125341" cy="4571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28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E2619D9-ED23-4513-AE43-AE00BC50ECAF}"/>
              </a:ext>
            </a:extLst>
          </p:cNvPr>
          <p:cNvSpPr txBox="1"/>
          <p:nvPr/>
        </p:nvSpPr>
        <p:spPr>
          <a:xfrm>
            <a:off x="2095500" y="3264133"/>
            <a:ext cx="9353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서울특별시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7D1A277-AEC4-4629-A488-FD8B6495CE1A}"/>
              </a:ext>
            </a:extLst>
          </p:cNvPr>
          <p:cNvSpPr txBox="1"/>
          <p:nvPr/>
        </p:nvSpPr>
        <p:spPr>
          <a:xfrm>
            <a:off x="2095500" y="3478814"/>
            <a:ext cx="9353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부산광역시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EBC27E62-890E-42A4-8662-AF3690841A94}"/>
              </a:ext>
            </a:extLst>
          </p:cNvPr>
          <p:cNvSpPr/>
          <p:nvPr/>
        </p:nvSpPr>
        <p:spPr>
          <a:xfrm>
            <a:off x="2019385" y="3347609"/>
            <a:ext cx="98879" cy="98879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7C1CEEDA-6ADD-4D16-8576-4B07535ABACF}"/>
              </a:ext>
            </a:extLst>
          </p:cNvPr>
          <p:cNvSpPr/>
          <p:nvPr/>
        </p:nvSpPr>
        <p:spPr>
          <a:xfrm>
            <a:off x="2019385" y="3545729"/>
            <a:ext cx="98879" cy="98879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BC23407-F84D-4348-9049-98602DA1597C}"/>
              </a:ext>
            </a:extLst>
          </p:cNvPr>
          <p:cNvSpPr txBox="1"/>
          <p:nvPr/>
        </p:nvSpPr>
        <p:spPr>
          <a:xfrm>
            <a:off x="2095500" y="3659504"/>
            <a:ext cx="790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광주광역시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24EEBC78-56D4-4F48-A56C-DFEF3DA77B65}"/>
              </a:ext>
            </a:extLst>
          </p:cNvPr>
          <p:cNvSpPr/>
          <p:nvPr/>
        </p:nvSpPr>
        <p:spPr>
          <a:xfrm>
            <a:off x="2019385" y="3726419"/>
            <a:ext cx="98879" cy="98879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4221B52-80F6-4A7D-BEF7-CDF8E736E548}"/>
              </a:ext>
            </a:extLst>
          </p:cNvPr>
          <p:cNvSpPr/>
          <p:nvPr/>
        </p:nvSpPr>
        <p:spPr>
          <a:xfrm>
            <a:off x="1770254" y="1561561"/>
            <a:ext cx="5364000" cy="11253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4324825-B8A7-4AC2-A354-910961D69403}"/>
              </a:ext>
            </a:extLst>
          </p:cNvPr>
          <p:cNvSpPr txBox="1"/>
          <p:nvPr/>
        </p:nvSpPr>
        <p:spPr>
          <a:xfrm>
            <a:off x="1917846" y="1677545"/>
            <a:ext cx="35697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04.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전공분류를 선택해주세요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  <p:sp>
        <p:nvSpPr>
          <p:cNvPr id="61" name="사각형: 둥근 위쪽 모서리 60">
            <a:extLst>
              <a:ext uri="{FF2B5EF4-FFF2-40B4-BE49-F238E27FC236}">
                <a16:creationId xmlns:a16="http://schemas.microsoft.com/office/drawing/2014/main" id="{46E59162-1B1D-4DCD-8EDF-53B9A530457A}"/>
              </a:ext>
            </a:extLst>
          </p:cNvPr>
          <p:cNvSpPr/>
          <p:nvPr/>
        </p:nvSpPr>
        <p:spPr>
          <a:xfrm rot="16200000">
            <a:off x="1185987" y="2101369"/>
            <a:ext cx="1125341" cy="4571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28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BD25665-E183-4D04-AEE4-890C96220DFE}"/>
              </a:ext>
            </a:extLst>
          </p:cNvPr>
          <p:cNvSpPr txBox="1"/>
          <p:nvPr/>
        </p:nvSpPr>
        <p:spPr>
          <a:xfrm>
            <a:off x="2095500" y="1877974"/>
            <a:ext cx="9353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인문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사회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A489EB2-B2C3-4CD1-A88C-CF2CEFF0D73E}"/>
              </a:ext>
            </a:extLst>
          </p:cNvPr>
          <p:cNvSpPr txBox="1"/>
          <p:nvPr/>
        </p:nvSpPr>
        <p:spPr>
          <a:xfrm>
            <a:off x="2095500" y="2092655"/>
            <a:ext cx="9353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이학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공학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0CCF9DA3-C1E4-4C2E-9C22-C4AB538E29D9}"/>
              </a:ext>
            </a:extLst>
          </p:cNvPr>
          <p:cNvSpPr/>
          <p:nvPr/>
        </p:nvSpPr>
        <p:spPr>
          <a:xfrm>
            <a:off x="2019385" y="1961450"/>
            <a:ext cx="98879" cy="98879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C5975C0A-217A-44F7-B584-11E990FFE6D9}"/>
              </a:ext>
            </a:extLst>
          </p:cNvPr>
          <p:cNvSpPr/>
          <p:nvPr/>
        </p:nvSpPr>
        <p:spPr>
          <a:xfrm>
            <a:off x="2019385" y="2159570"/>
            <a:ext cx="98879" cy="98879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E6636D8-C379-4142-A582-DD3B59860B73}"/>
              </a:ext>
            </a:extLst>
          </p:cNvPr>
          <p:cNvSpPr txBox="1"/>
          <p:nvPr/>
        </p:nvSpPr>
        <p:spPr>
          <a:xfrm>
            <a:off x="2095500" y="2273345"/>
            <a:ext cx="790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예체능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CB4219D1-1004-445E-96CE-8C0BBCDD8B13}"/>
              </a:ext>
            </a:extLst>
          </p:cNvPr>
          <p:cNvSpPr/>
          <p:nvPr/>
        </p:nvSpPr>
        <p:spPr>
          <a:xfrm>
            <a:off x="2019385" y="2340260"/>
            <a:ext cx="98879" cy="98879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F411ED9-0D6A-40F2-BE7B-451DB809C2AF}"/>
              </a:ext>
            </a:extLst>
          </p:cNvPr>
          <p:cNvSpPr txBox="1"/>
          <p:nvPr/>
        </p:nvSpPr>
        <p:spPr>
          <a:xfrm>
            <a:off x="1917846" y="5646068"/>
            <a:ext cx="35697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07.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가구인원수를 선택해주세요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A7762D4-D425-46DF-8AF2-89EA559C618B}"/>
              </a:ext>
            </a:extLst>
          </p:cNvPr>
          <p:cNvGrpSpPr/>
          <p:nvPr/>
        </p:nvGrpSpPr>
        <p:grpSpPr>
          <a:xfrm>
            <a:off x="2019385" y="5846497"/>
            <a:ext cx="1029401" cy="246221"/>
            <a:chOff x="2019385" y="5846497"/>
            <a:chExt cx="1029401" cy="246221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7922618-D131-4C0A-BF24-E62B49DEDFBA}"/>
                </a:ext>
              </a:extLst>
            </p:cNvPr>
            <p:cNvSpPr txBox="1"/>
            <p:nvPr/>
          </p:nvSpPr>
          <p:spPr>
            <a:xfrm>
              <a:off x="2113430" y="5846497"/>
              <a:ext cx="9353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인</a:t>
              </a:r>
              <a:endPara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D0C2EAA8-4611-4A08-9B0E-B6D88F2CE380}"/>
                </a:ext>
              </a:extLst>
            </p:cNvPr>
            <p:cNvSpPr/>
            <p:nvPr/>
          </p:nvSpPr>
          <p:spPr>
            <a:xfrm>
              <a:off x="2019385" y="5929973"/>
              <a:ext cx="98879" cy="98879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A9F73D2-88B4-472A-8129-40CD74D82493}"/>
              </a:ext>
            </a:extLst>
          </p:cNvPr>
          <p:cNvGrpSpPr/>
          <p:nvPr/>
        </p:nvGrpSpPr>
        <p:grpSpPr>
          <a:xfrm>
            <a:off x="2019385" y="6047133"/>
            <a:ext cx="1029401" cy="246221"/>
            <a:chOff x="2019385" y="6061178"/>
            <a:chExt cx="1029401" cy="246221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631E325-B8B4-4FA1-B9EA-C1CE575E9723}"/>
                </a:ext>
              </a:extLst>
            </p:cNvPr>
            <p:cNvSpPr txBox="1"/>
            <p:nvPr/>
          </p:nvSpPr>
          <p:spPr>
            <a:xfrm>
              <a:off x="2113430" y="6061178"/>
              <a:ext cx="9353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2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인</a:t>
              </a:r>
              <a:endPara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59FA0116-03C5-4D38-8A9E-A70814F8ACFE}"/>
                </a:ext>
              </a:extLst>
            </p:cNvPr>
            <p:cNvSpPr/>
            <p:nvPr/>
          </p:nvSpPr>
          <p:spPr>
            <a:xfrm>
              <a:off x="2019385" y="6128093"/>
              <a:ext cx="98879" cy="98879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3899D70-0EDE-4487-9015-1DD6278F46C6}"/>
              </a:ext>
            </a:extLst>
          </p:cNvPr>
          <p:cNvGrpSpPr/>
          <p:nvPr/>
        </p:nvGrpSpPr>
        <p:grpSpPr>
          <a:xfrm>
            <a:off x="2019385" y="6247769"/>
            <a:ext cx="884620" cy="246221"/>
            <a:chOff x="2019385" y="6241868"/>
            <a:chExt cx="884620" cy="246221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EB1C4B2-FBA7-43AE-AFFD-BE99C1F680EC}"/>
                </a:ext>
              </a:extLst>
            </p:cNvPr>
            <p:cNvSpPr txBox="1"/>
            <p:nvPr/>
          </p:nvSpPr>
          <p:spPr>
            <a:xfrm>
              <a:off x="2113430" y="6241868"/>
              <a:ext cx="7905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3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인</a:t>
              </a:r>
              <a:endPara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5B70BADB-4241-4908-B95A-3C8E45621CCD}"/>
                </a:ext>
              </a:extLst>
            </p:cNvPr>
            <p:cNvSpPr/>
            <p:nvPr/>
          </p:nvSpPr>
          <p:spPr>
            <a:xfrm>
              <a:off x="2019385" y="6308783"/>
              <a:ext cx="98879" cy="98879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AE3CCA4-3B36-4441-B031-F56FF3EF5572}"/>
              </a:ext>
            </a:extLst>
          </p:cNvPr>
          <p:cNvGrpSpPr/>
          <p:nvPr/>
        </p:nvGrpSpPr>
        <p:grpSpPr>
          <a:xfrm>
            <a:off x="2019385" y="6448406"/>
            <a:ext cx="884620" cy="246221"/>
            <a:chOff x="2019385" y="6448406"/>
            <a:chExt cx="884620" cy="246221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1297638-200D-42FC-95B9-22916E2F4C67}"/>
                </a:ext>
              </a:extLst>
            </p:cNvPr>
            <p:cNvSpPr txBox="1"/>
            <p:nvPr/>
          </p:nvSpPr>
          <p:spPr>
            <a:xfrm>
              <a:off x="2113430" y="6448406"/>
              <a:ext cx="7905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4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인</a:t>
              </a:r>
              <a:endPara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D1D49DBE-2343-4605-A258-1DFCA305DC48}"/>
                </a:ext>
              </a:extLst>
            </p:cNvPr>
            <p:cNvSpPr/>
            <p:nvPr/>
          </p:nvSpPr>
          <p:spPr>
            <a:xfrm>
              <a:off x="2019385" y="6515321"/>
              <a:ext cx="98879" cy="98879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2" name="표 15">
            <a:extLst>
              <a:ext uri="{FF2B5EF4-FFF2-40B4-BE49-F238E27FC236}">
                <a16:creationId xmlns:a16="http://schemas.microsoft.com/office/drawing/2014/main" id="{A19933A3-A2F5-26C8-7153-1F49A1B0E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934170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*p. 17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과 내용 동일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각 설문 문항에 따라 라디오 버튼 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4807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4C814D6A-490F-4D0F-A173-B054F8D7211C}"/>
              </a:ext>
            </a:extLst>
          </p:cNvPr>
          <p:cNvSpPr/>
          <p:nvPr/>
        </p:nvSpPr>
        <p:spPr>
          <a:xfrm>
            <a:off x="63500" y="1444163"/>
            <a:ext cx="8712200" cy="5333361"/>
          </a:xfrm>
          <a:prstGeom prst="rect">
            <a:avLst/>
          </a:prstGeom>
          <a:solidFill>
            <a:srgbClr val="DA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390483"/>
              </p:ext>
            </p:extLst>
          </p:nvPr>
        </p:nvGraphicFramePr>
        <p:xfrm>
          <a:off x="8840764" y="711200"/>
          <a:ext cx="3287735" cy="868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제출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설문 내용이 저장되고 설문 완료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39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967C744-60C6-4289-B3BC-7CF7206C976A}"/>
              </a:ext>
            </a:extLst>
          </p:cNvPr>
          <p:cNvGrpSpPr/>
          <p:nvPr/>
        </p:nvGrpSpPr>
        <p:grpSpPr>
          <a:xfrm>
            <a:off x="241781" y="844726"/>
            <a:ext cx="1295303" cy="246221"/>
            <a:chOff x="241781" y="835201"/>
            <a:chExt cx="1295303" cy="24622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AEE0C2-374B-4B29-82B0-D24026E0AD8E}"/>
                </a:ext>
              </a:extLst>
            </p:cNvPr>
            <p:cNvSpPr txBox="1"/>
            <p:nvPr/>
          </p:nvSpPr>
          <p:spPr>
            <a:xfrm>
              <a:off x="360159" y="835201"/>
              <a:ext cx="11769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세대 분석서비스</a:t>
              </a: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7B03008-0955-43DA-BA4C-EA2F9F48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593D685-5B41-384C-8715-DF489E6557F2}"/>
              </a:ext>
            </a:extLst>
          </p:cNvPr>
          <p:cNvGrpSpPr/>
          <p:nvPr/>
        </p:nvGrpSpPr>
        <p:grpSpPr>
          <a:xfrm>
            <a:off x="8635191" y="1461136"/>
            <a:ext cx="143440" cy="5328340"/>
            <a:chOff x="8649699" y="2668555"/>
            <a:chExt cx="126000" cy="411698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BD7A23A-9763-D694-4042-CF4686F9A772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DDBB24A-0AE5-154D-D4A9-53BF2DD4BB1B}"/>
                </a:ext>
              </a:extLst>
            </p:cNvPr>
            <p:cNvSpPr/>
            <p:nvPr/>
          </p:nvSpPr>
          <p:spPr>
            <a:xfrm>
              <a:off x="8668595" y="5200776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06BF9ACB-D77C-99F4-5F1E-5D98730ED7D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C6D4E62F-13ED-09CB-19FC-33AAC3E834A4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aphicFrame>
        <p:nvGraphicFramePr>
          <p:cNvPr id="11" name="표 15">
            <a:extLst>
              <a:ext uri="{FF2B5EF4-FFF2-40B4-BE49-F238E27FC236}">
                <a16:creationId xmlns:a16="http://schemas.microsoft.com/office/drawing/2014/main" id="{E5218E2A-F333-E915-A2CA-6F737B81A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664254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설문지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(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스크롤 아래로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)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9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survey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회원가입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회원가입완료버튼 클릭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설문지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새로운 탭으로 열림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pSp>
        <p:nvGrpSpPr>
          <p:cNvPr id="26" name="그룹 25">
            <a:extLst>
              <a:ext uri="{FF2B5EF4-FFF2-40B4-BE49-F238E27FC236}">
                <a16:creationId xmlns:a16="http://schemas.microsoft.com/office/drawing/2014/main" id="{E9721059-9CFE-46F1-B4F8-502DE8ADF1EB}"/>
              </a:ext>
            </a:extLst>
          </p:cNvPr>
          <p:cNvGrpSpPr/>
          <p:nvPr/>
        </p:nvGrpSpPr>
        <p:grpSpPr>
          <a:xfrm>
            <a:off x="1725798" y="1485801"/>
            <a:ext cx="5408456" cy="1259395"/>
            <a:chOff x="1725798" y="1558371"/>
            <a:chExt cx="5408456" cy="1259395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357812A1-8B40-4FE0-993D-C09BB1F6B03B}"/>
                </a:ext>
              </a:extLst>
            </p:cNvPr>
            <p:cNvGrpSpPr/>
            <p:nvPr/>
          </p:nvGrpSpPr>
          <p:grpSpPr>
            <a:xfrm>
              <a:off x="1725798" y="1558371"/>
              <a:ext cx="5408456" cy="1259395"/>
              <a:chOff x="1725798" y="5530081"/>
              <a:chExt cx="5408456" cy="1125344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9FA04789-CF02-4C45-9FE7-FE7046733647}"/>
                  </a:ext>
                </a:extLst>
              </p:cNvPr>
              <p:cNvSpPr/>
              <p:nvPr/>
            </p:nvSpPr>
            <p:spPr>
              <a:xfrm>
                <a:off x="1770254" y="5530084"/>
                <a:ext cx="5364000" cy="11253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사각형: 둥근 위쪽 모서리 87">
                <a:extLst>
                  <a:ext uri="{FF2B5EF4-FFF2-40B4-BE49-F238E27FC236}">
                    <a16:creationId xmlns:a16="http://schemas.microsoft.com/office/drawing/2014/main" id="{61FB3EC4-441D-4852-B971-45025FF511D2}"/>
                  </a:ext>
                </a:extLst>
              </p:cNvPr>
              <p:cNvSpPr/>
              <p:nvPr/>
            </p:nvSpPr>
            <p:spPr>
              <a:xfrm rot="16200000">
                <a:off x="1185987" y="6069892"/>
                <a:ext cx="1125341" cy="4571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4284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13ABC9F-3050-4F18-82B4-E889DB4131EC}"/>
                </a:ext>
              </a:extLst>
            </p:cNvPr>
            <p:cNvSpPr txBox="1"/>
            <p:nvPr/>
          </p:nvSpPr>
          <p:spPr>
            <a:xfrm>
              <a:off x="1917846" y="1674359"/>
              <a:ext cx="35697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08. 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거주형태를 선택해주세요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.</a:t>
              </a:r>
            </a:p>
          </p:txBody>
        </p: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1964FDB3-2DE7-4BCE-A8E2-6B885D979474}"/>
                </a:ext>
              </a:extLst>
            </p:cNvPr>
            <p:cNvGrpSpPr/>
            <p:nvPr/>
          </p:nvGrpSpPr>
          <p:grpSpPr>
            <a:xfrm>
              <a:off x="2019385" y="1874788"/>
              <a:ext cx="1414431" cy="246221"/>
              <a:chOff x="2019385" y="5846497"/>
              <a:chExt cx="1414431" cy="246221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16D0EDE-FB3A-48ED-A693-4C09EE2DB707}"/>
                  </a:ext>
                </a:extLst>
              </p:cNvPr>
              <p:cNvSpPr txBox="1"/>
              <p:nvPr/>
            </p:nvSpPr>
            <p:spPr>
              <a:xfrm>
                <a:off x="2113430" y="5846497"/>
                <a:ext cx="132038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부모님과 동거</a:t>
                </a:r>
                <a:endPara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F1B08525-BF6C-4AC8-A600-BD34C38F1F31}"/>
                  </a:ext>
                </a:extLst>
              </p:cNvPr>
              <p:cNvSpPr/>
              <p:nvPr/>
            </p:nvSpPr>
            <p:spPr>
              <a:xfrm>
                <a:off x="2019385" y="5929973"/>
                <a:ext cx="98879" cy="9887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773541E5-BEC0-4777-A492-A2DFE7E9F0D6}"/>
                </a:ext>
              </a:extLst>
            </p:cNvPr>
            <p:cNvGrpSpPr/>
            <p:nvPr/>
          </p:nvGrpSpPr>
          <p:grpSpPr>
            <a:xfrm>
              <a:off x="2019385" y="2075424"/>
              <a:ext cx="1029401" cy="246221"/>
              <a:chOff x="2019385" y="6061178"/>
              <a:chExt cx="1029401" cy="246221"/>
            </a:xfrm>
          </p:grpSpPr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B14CA86-46FE-47BB-8CB7-BEA15189221C}"/>
                  </a:ext>
                </a:extLst>
              </p:cNvPr>
              <p:cNvSpPr txBox="1"/>
              <p:nvPr/>
            </p:nvSpPr>
            <p:spPr>
              <a:xfrm>
                <a:off x="2113430" y="6061178"/>
                <a:ext cx="93535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자가</a:t>
                </a:r>
                <a:endPara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65008845-E160-4A88-8CF2-418D5AE1F61C}"/>
                  </a:ext>
                </a:extLst>
              </p:cNvPr>
              <p:cNvSpPr/>
              <p:nvPr/>
            </p:nvSpPr>
            <p:spPr>
              <a:xfrm>
                <a:off x="2019385" y="6128093"/>
                <a:ext cx="98879" cy="9887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73D1E718-346D-4AA2-9B70-70FF84939DDC}"/>
                </a:ext>
              </a:extLst>
            </p:cNvPr>
            <p:cNvGrpSpPr/>
            <p:nvPr/>
          </p:nvGrpSpPr>
          <p:grpSpPr>
            <a:xfrm>
              <a:off x="2019385" y="2276060"/>
              <a:ext cx="884620" cy="246221"/>
              <a:chOff x="2019385" y="6241868"/>
              <a:chExt cx="884620" cy="246221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5965D10-4AEB-4605-A59E-DC0FF192B35D}"/>
                  </a:ext>
                </a:extLst>
              </p:cNvPr>
              <p:cNvSpPr txBox="1"/>
              <p:nvPr/>
            </p:nvSpPr>
            <p:spPr>
              <a:xfrm>
                <a:off x="2113430" y="6241868"/>
                <a:ext cx="79057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전세</a:t>
                </a:r>
                <a:endPara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EACC1480-349D-408A-977D-7E3EA132E484}"/>
                  </a:ext>
                </a:extLst>
              </p:cNvPr>
              <p:cNvSpPr/>
              <p:nvPr/>
            </p:nvSpPr>
            <p:spPr>
              <a:xfrm>
                <a:off x="2019385" y="6308783"/>
                <a:ext cx="98879" cy="9887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3237AF09-6405-468F-A44C-7059FAC31943}"/>
                </a:ext>
              </a:extLst>
            </p:cNvPr>
            <p:cNvGrpSpPr/>
            <p:nvPr/>
          </p:nvGrpSpPr>
          <p:grpSpPr>
            <a:xfrm>
              <a:off x="2019385" y="2476697"/>
              <a:ext cx="884620" cy="246221"/>
              <a:chOff x="2019385" y="6448406"/>
              <a:chExt cx="884620" cy="246221"/>
            </a:xfrm>
          </p:grpSpPr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638C948D-D5A8-4105-B4C6-5252AB2C201B}"/>
                  </a:ext>
                </a:extLst>
              </p:cNvPr>
              <p:cNvSpPr txBox="1"/>
              <p:nvPr/>
            </p:nvSpPr>
            <p:spPr>
              <a:xfrm>
                <a:off x="2113430" y="6448406"/>
                <a:ext cx="79057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월세</a:t>
                </a:r>
                <a:endPara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id="{D2E71451-6851-4BF1-8FCB-2DAA7F316854}"/>
                  </a:ext>
                </a:extLst>
              </p:cNvPr>
              <p:cNvSpPr/>
              <p:nvPr/>
            </p:nvSpPr>
            <p:spPr>
              <a:xfrm>
                <a:off x="2019385" y="6515321"/>
                <a:ext cx="98879" cy="9887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D9216DD-7CAB-4E89-AD93-E98B68CBE889}"/>
              </a:ext>
            </a:extLst>
          </p:cNvPr>
          <p:cNvGrpSpPr/>
          <p:nvPr/>
        </p:nvGrpSpPr>
        <p:grpSpPr>
          <a:xfrm>
            <a:off x="1725798" y="2894951"/>
            <a:ext cx="5408456" cy="1259395"/>
            <a:chOff x="1725798" y="3062667"/>
            <a:chExt cx="5408456" cy="1259395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C7C6DC14-5744-46D6-9947-E9BD5A5476E5}"/>
                </a:ext>
              </a:extLst>
            </p:cNvPr>
            <p:cNvGrpSpPr/>
            <p:nvPr/>
          </p:nvGrpSpPr>
          <p:grpSpPr>
            <a:xfrm>
              <a:off x="1725798" y="3062667"/>
              <a:ext cx="5408456" cy="1259395"/>
              <a:chOff x="1725798" y="5530081"/>
              <a:chExt cx="5408456" cy="1125344"/>
            </a:xfrm>
          </p:grpSpPr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58C2CE17-ABCE-4C06-B1AF-2CD42CE8A0BB}"/>
                  </a:ext>
                </a:extLst>
              </p:cNvPr>
              <p:cNvSpPr/>
              <p:nvPr/>
            </p:nvSpPr>
            <p:spPr>
              <a:xfrm>
                <a:off x="1770254" y="5530084"/>
                <a:ext cx="5364000" cy="11253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사각형: 둥근 위쪽 모서리 109">
                <a:extLst>
                  <a:ext uri="{FF2B5EF4-FFF2-40B4-BE49-F238E27FC236}">
                    <a16:creationId xmlns:a16="http://schemas.microsoft.com/office/drawing/2014/main" id="{ECD096C7-60EC-4DCA-AE2E-9493A7C428E3}"/>
                  </a:ext>
                </a:extLst>
              </p:cNvPr>
              <p:cNvSpPr/>
              <p:nvPr/>
            </p:nvSpPr>
            <p:spPr>
              <a:xfrm rot="16200000">
                <a:off x="1185987" y="6069892"/>
                <a:ext cx="1125341" cy="4571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4284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6CA926D-1706-44E5-8044-A1FD4804F3CD}"/>
                </a:ext>
              </a:extLst>
            </p:cNvPr>
            <p:cNvSpPr txBox="1"/>
            <p:nvPr/>
          </p:nvSpPr>
          <p:spPr>
            <a:xfrm>
              <a:off x="1917846" y="3178655"/>
              <a:ext cx="35697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09. 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근로시간을 선택해주세요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.</a:t>
              </a:r>
            </a:p>
          </p:txBody>
        </p: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9077FA8A-656E-44D7-A0C9-1896DAFE9925}"/>
                </a:ext>
              </a:extLst>
            </p:cNvPr>
            <p:cNvGrpSpPr/>
            <p:nvPr/>
          </p:nvGrpSpPr>
          <p:grpSpPr>
            <a:xfrm>
              <a:off x="2019385" y="3379084"/>
              <a:ext cx="1029401" cy="246221"/>
              <a:chOff x="2019385" y="5846497"/>
              <a:chExt cx="1029401" cy="246221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332C93C-C605-4C5F-91B3-D3305E8BF587}"/>
                  </a:ext>
                </a:extLst>
              </p:cNvPr>
              <p:cNvSpPr txBox="1"/>
              <p:nvPr/>
            </p:nvSpPr>
            <p:spPr>
              <a:xfrm>
                <a:off x="2113430" y="5846497"/>
                <a:ext cx="93535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40</a:t>
                </a:r>
                <a:r>
                  <a:rPr lang="ko-KR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시간 미만</a:t>
                </a:r>
                <a:endPara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  <p:sp>
            <p:nvSpPr>
              <p:cNvPr id="114" name="타원 113">
                <a:extLst>
                  <a:ext uri="{FF2B5EF4-FFF2-40B4-BE49-F238E27FC236}">
                    <a16:creationId xmlns:a16="http://schemas.microsoft.com/office/drawing/2014/main" id="{BE4FC831-63D1-43B8-85F8-C429B9484308}"/>
                  </a:ext>
                </a:extLst>
              </p:cNvPr>
              <p:cNvSpPr/>
              <p:nvPr/>
            </p:nvSpPr>
            <p:spPr>
              <a:xfrm>
                <a:off x="2019385" y="5929973"/>
                <a:ext cx="98879" cy="9887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DCADA082-F76E-4CE1-A5DA-2C20744D331E}"/>
                </a:ext>
              </a:extLst>
            </p:cNvPr>
            <p:cNvGrpSpPr/>
            <p:nvPr/>
          </p:nvGrpSpPr>
          <p:grpSpPr>
            <a:xfrm>
              <a:off x="2019385" y="3579720"/>
              <a:ext cx="1029401" cy="246221"/>
              <a:chOff x="2019385" y="6061178"/>
              <a:chExt cx="1029401" cy="246221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72ACF49D-B1A1-4986-B6C2-8FAADF0749E1}"/>
                  </a:ext>
                </a:extLst>
              </p:cNvPr>
              <p:cNvSpPr txBox="1"/>
              <p:nvPr/>
            </p:nvSpPr>
            <p:spPr>
              <a:xfrm>
                <a:off x="2113430" y="6061178"/>
                <a:ext cx="93535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40~49</a:t>
                </a:r>
                <a:r>
                  <a:rPr lang="ko-KR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시간</a:t>
                </a:r>
                <a:endPara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DDF525B8-A273-4014-9FB0-AFC22AB43AA2}"/>
                  </a:ext>
                </a:extLst>
              </p:cNvPr>
              <p:cNvSpPr/>
              <p:nvPr/>
            </p:nvSpPr>
            <p:spPr>
              <a:xfrm>
                <a:off x="2019385" y="6128093"/>
                <a:ext cx="98879" cy="9887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4D02EBDC-FB0F-42A7-BF8C-4519075A5D3E}"/>
                </a:ext>
              </a:extLst>
            </p:cNvPr>
            <p:cNvGrpSpPr/>
            <p:nvPr/>
          </p:nvGrpSpPr>
          <p:grpSpPr>
            <a:xfrm>
              <a:off x="2019385" y="3780356"/>
              <a:ext cx="1253070" cy="246221"/>
              <a:chOff x="2019385" y="6241868"/>
              <a:chExt cx="1253070" cy="246221"/>
            </a:xfrm>
          </p:grpSpPr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1DE8F13-43E0-43BA-B97A-5490E0ACDE04}"/>
                  </a:ext>
                </a:extLst>
              </p:cNvPr>
              <p:cNvSpPr txBox="1"/>
              <p:nvPr/>
            </p:nvSpPr>
            <p:spPr>
              <a:xfrm>
                <a:off x="2113430" y="6241868"/>
                <a:ext cx="11590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50~59</a:t>
                </a:r>
                <a:r>
                  <a:rPr lang="ko-KR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시간</a:t>
                </a:r>
                <a:endPara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199476D2-B945-44B8-9310-677C0D183C7C}"/>
                  </a:ext>
                </a:extLst>
              </p:cNvPr>
              <p:cNvSpPr/>
              <p:nvPr/>
            </p:nvSpPr>
            <p:spPr>
              <a:xfrm>
                <a:off x="2019385" y="6308783"/>
                <a:ext cx="98879" cy="9887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D08EA46C-F8DA-462D-AAD6-A322885A7766}"/>
                </a:ext>
              </a:extLst>
            </p:cNvPr>
            <p:cNvGrpSpPr/>
            <p:nvPr/>
          </p:nvGrpSpPr>
          <p:grpSpPr>
            <a:xfrm>
              <a:off x="2019385" y="3980993"/>
              <a:ext cx="1029401" cy="246221"/>
              <a:chOff x="2019385" y="6448406"/>
              <a:chExt cx="1029401" cy="246221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2297F59-3390-4D54-A786-500AE2FBD3C6}"/>
                  </a:ext>
                </a:extLst>
              </p:cNvPr>
              <p:cNvSpPr txBox="1"/>
              <p:nvPr/>
            </p:nvSpPr>
            <p:spPr>
              <a:xfrm>
                <a:off x="2113430" y="6448406"/>
                <a:ext cx="93535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60</a:t>
                </a:r>
                <a:r>
                  <a:rPr lang="ko-KR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시간 이상</a:t>
                </a:r>
                <a:endPara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0872371F-8F2D-45BF-B388-258F0AE339E0}"/>
                  </a:ext>
                </a:extLst>
              </p:cNvPr>
              <p:cNvSpPr/>
              <p:nvPr/>
            </p:nvSpPr>
            <p:spPr>
              <a:xfrm>
                <a:off x="2019385" y="6515321"/>
                <a:ext cx="98879" cy="9887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CAD2A03-1C1E-43DB-9BC2-A84376FA4BA3}"/>
              </a:ext>
            </a:extLst>
          </p:cNvPr>
          <p:cNvGrpSpPr/>
          <p:nvPr/>
        </p:nvGrpSpPr>
        <p:grpSpPr>
          <a:xfrm>
            <a:off x="1725798" y="4304101"/>
            <a:ext cx="5408456" cy="883483"/>
            <a:chOff x="1725798" y="4553943"/>
            <a:chExt cx="5408456" cy="883483"/>
          </a:xfrm>
        </p:grpSpPr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55779AD7-4C4C-45E2-A33D-F8D0F347FBB7}"/>
                </a:ext>
              </a:extLst>
            </p:cNvPr>
            <p:cNvGrpSpPr/>
            <p:nvPr/>
          </p:nvGrpSpPr>
          <p:grpSpPr>
            <a:xfrm>
              <a:off x="1725798" y="4553943"/>
              <a:ext cx="5408456" cy="883483"/>
              <a:chOff x="1725798" y="5530081"/>
              <a:chExt cx="5408456" cy="1125344"/>
            </a:xfrm>
          </p:grpSpPr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A1A8D4D4-8B7E-4CCA-8C06-44F75B11A543}"/>
                  </a:ext>
                </a:extLst>
              </p:cNvPr>
              <p:cNvSpPr/>
              <p:nvPr/>
            </p:nvSpPr>
            <p:spPr>
              <a:xfrm>
                <a:off x="1770254" y="5530084"/>
                <a:ext cx="5364000" cy="11253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사각형: 둥근 위쪽 모서리 125">
                <a:extLst>
                  <a:ext uri="{FF2B5EF4-FFF2-40B4-BE49-F238E27FC236}">
                    <a16:creationId xmlns:a16="http://schemas.microsoft.com/office/drawing/2014/main" id="{1CFBB61A-1662-4CC4-8BEC-646FFE63A4F5}"/>
                  </a:ext>
                </a:extLst>
              </p:cNvPr>
              <p:cNvSpPr/>
              <p:nvPr/>
            </p:nvSpPr>
            <p:spPr>
              <a:xfrm rot="16200000">
                <a:off x="1185987" y="6069892"/>
                <a:ext cx="1125341" cy="4571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4284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9294DD5-AABC-481B-9144-9323BE5FB874}"/>
                </a:ext>
              </a:extLst>
            </p:cNvPr>
            <p:cNvSpPr txBox="1"/>
            <p:nvPr/>
          </p:nvSpPr>
          <p:spPr>
            <a:xfrm>
              <a:off x="1917846" y="4669931"/>
              <a:ext cx="35697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10. 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결혼여부를 선택해주세요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.</a:t>
              </a:r>
            </a:p>
          </p:txBody>
        </p: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E90F550C-ECB7-4E46-9C23-60D82A145EF1}"/>
                </a:ext>
              </a:extLst>
            </p:cNvPr>
            <p:cNvGrpSpPr/>
            <p:nvPr/>
          </p:nvGrpSpPr>
          <p:grpSpPr>
            <a:xfrm>
              <a:off x="2019385" y="4870360"/>
              <a:ext cx="1029401" cy="246221"/>
              <a:chOff x="2019385" y="5846497"/>
              <a:chExt cx="1029401" cy="246221"/>
            </a:xfrm>
          </p:grpSpPr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F4EC65E-5E57-4D50-A6AA-A2EC409EBD94}"/>
                  </a:ext>
                </a:extLst>
              </p:cNvPr>
              <p:cNvSpPr txBox="1"/>
              <p:nvPr/>
            </p:nvSpPr>
            <p:spPr>
              <a:xfrm>
                <a:off x="2113430" y="5846497"/>
                <a:ext cx="93535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미혼</a:t>
                </a:r>
                <a:endPara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  <p:sp>
            <p:nvSpPr>
              <p:cNvPr id="130" name="타원 129">
                <a:extLst>
                  <a:ext uri="{FF2B5EF4-FFF2-40B4-BE49-F238E27FC236}">
                    <a16:creationId xmlns:a16="http://schemas.microsoft.com/office/drawing/2014/main" id="{053C9A97-46AC-4819-A8A2-90658FF91258}"/>
                  </a:ext>
                </a:extLst>
              </p:cNvPr>
              <p:cNvSpPr/>
              <p:nvPr/>
            </p:nvSpPr>
            <p:spPr>
              <a:xfrm>
                <a:off x="2019385" y="5929973"/>
                <a:ext cx="98879" cy="9887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04445B58-C820-48BF-B142-8C04488F5348}"/>
                </a:ext>
              </a:extLst>
            </p:cNvPr>
            <p:cNvGrpSpPr/>
            <p:nvPr/>
          </p:nvGrpSpPr>
          <p:grpSpPr>
            <a:xfrm>
              <a:off x="2019385" y="5070996"/>
              <a:ext cx="1029401" cy="246221"/>
              <a:chOff x="2019385" y="6061178"/>
              <a:chExt cx="1029401" cy="246221"/>
            </a:xfrm>
          </p:grpSpPr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A1047F5D-6BCF-42E5-BECE-68F25CE2D4FE}"/>
                  </a:ext>
                </a:extLst>
              </p:cNvPr>
              <p:cNvSpPr txBox="1"/>
              <p:nvPr/>
            </p:nvSpPr>
            <p:spPr>
              <a:xfrm>
                <a:off x="2113430" y="6061178"/>
                <a:ext cx="93535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기혼</a:t>
                </a:r>
                <a:endPara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6D1CEEE9-5470-499D-8838-639E338F2C17}"/>
                  </a:ext>
                </a:extLst>
              </p:cNvPr>
              <p:cNvSpPr/>
              <p:nvPr/>
            </p:nvSpPr>
            <p:spPr>
              <a:xfrm>
                <a:off x="2019385" y="6128093"/>
                <a:ext cx="98879" cy="9887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068221F-41D2-4BD1-900C-2B24534BBDDA}"/>
              </a:ext>
            </a:extLst>
          </p:cNvPr>
          <p:cNvGrpSpPr/>
          <p:nvPr/>
        </p:nvGrpSpPr>
        <p:grpSpPr>
          <a:xfrm>
            <a:off x="1725798" y="5337340"/>
            <a:ext cx="5408456" cy="716162"/>
            <a:chOff x="1725798" y="5570339"/>
            <a:chExt cx="5408456" cy="716162"/>
          </a:xfrm>
        </p:grpSpPr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6AA02FB4-8305-48CC-9C95-FCC1C45EA464}"/>
                </a:ext>
              </a:extLst>
            </p:cNvPr>
            <p:cNvGrpSpPr/>
            <p:nvPr/>
          </p:nvGrpSpPr>
          <p:grpSpPr>
            <a:xfrm>
              <a:off x="1725798" y="5570339"/>
              <a:ext cx="5408456" cy="716162"/>
              <a:chOff x="1725798" y="5530081"/>
              <a:chExt cx="5408456" cy="1125344"/>
            </a:xfrm>
          </p:grpSpPr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FFD90768-E00F-4A5E-9A8D-F460671B08B2}"/>
                  </a:ext>
                </a:extLst>
              </p:cNvPr>
              <p:cNvSpPr/>
              <p:nvPr/>
            </p:nvSpPr>
            <p:spPr>
              <a:xfrm>
                <a:off x="1770254" y="5530084"/>
                <a:ext cx="5364000" cy="11253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사각형: 둥근 위쪽 모서리 145">
                <a:extLst>
                  <a:ext uri="{FF2B5EF4-FFF2-40B4-BE49-F238E27FC236}">
                    <a16:creationId xmlns:a16="http://schemas.microsoft.com/office/drawing/2014/main" id="{4295A48F-7987-4412-89A9-51BA76D8FC3B}"/>
                  </a:ext>
                </a:extLst>
              </p:cNvPr>
              <p:cNvSpPr/>
              <p:nvPr/>
            </p:nvSpPr>
            <p:spPr>
              <a:xfrm rot="16200000">
                <a:off x="1185987" y="6069892"/>
                <a:ext cx="1125341" cy="4571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4284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06CDD68D-9C4D-426B-B046-601840A1E022}"/>
                </a:ext>
              </a:extLst>
            </p:cNvPr>
            <p:cNvSpPr txBox="1"/>
            <p:nvPr/>
          </p:nvSpPr>
          <p:spPr>
            <a:xfrm>
              <a:off x="1917846" y="5686326"/>
              <a:ext cx="35697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11. 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삶의 만족도를 선택해주세요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.</a:t>
              </a:r>
            </a:p>
          </p:txBody>
        </p:sp>
        <p:sp>
          <p:nvSpPr>
            <p:cNvPr id="154" name="사각형: 둥근 모서리 153">
              <a:extLst>
                <a:ext uri="{FF2B5EF4-FFF2-40B4-BE49-F238E27FC236}">
                  <a16:creationId xmlns:a16="http://schemas.microsoft.com/office/drawing/2014/main" id="{9CE2350C-228E-49AB-BDBF-F6B16D835140}"/>
                </a:ext>
              </a:extLst>
            </p:cNvPr>
            <p:cNvSpPr/>
            <p:nvPr/>
          </p:nvSpPr>
          <p:spPr>
            <a:xfrm>
              <a:off x="2019385" y="5938041"/>
              <a:ext cx="1916121" cy="197463"/>
            </a:xfrm>
            <a:prstGeom prst="roundRect">
              <a:avLst>
                <a:gd name="adj" fmla="val 11811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F269FA1D-B8F1-47F8-AB47-E31C21FEA1D9}"/>
                </a:ext>
              </a:extLst>
            </p:cNvPr>
            <p:cNvSpPr txBox="1"/>
            <p:nvPr/>
          </p:nvSpPr>
          <p:spPr>
            <a:xfrm>
              <a:off x="2016454" y="5933278"/>
              <a:ext cx="7104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선택사항</a:t>
              </a:r>
              <a:endPara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pic>
          <p:nvPicPr>
            <p:cNvPr id="156" name="그림 155">
              <a:extLst>
                <a:ext uri="{FF2B5EF4-FFF2-40B4-BE49-F238E27FC236}">
                  <a16:creationId xmlns:a16="http://schemas.microsoft.com/office/drawing/2014/main" id="{C922E0B5-80DC-4B40-B5D3-AFC1AB9BF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68340" y="5982707"/>
              <a:ext cx="112421" cy="107532"/>
            </a:xfrm>
            <a:prstGeom prst="rect">
              <a:avLst/>
            </a:prstGeom>
          </p:spPr>
        </p:pic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9B071195-345E-4405-B9BA-A48031B1B72D}"/>
              </a:ext>
            </a:extLst>
          </p:cNvPr>
          <p:cNvGrpSpPr/>
          <p:nvPr/>
        </p:nvGrpSpPr>
        <p:grpSpPr>
          <a:xfrm>
            <a:off x="1787363" y="6276155"/>
            <a:ext cx="887338" cy="396528"/>
            <a:chOff x="5857183" y="6281163"/>
            <a:chExt cx="744605" cy="324381"/>
          </a:xfrm>
        </p:grpSpPr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BD1219F0-8B31-4B0A-82E5-1E70436F44FB}"/>
                </a:ext>
              </a:extLst>
            </p:cNvPr>
            <p:cNvSpPr/>
            <p:nvPr/>
          </p:nvSpPr>
          <p:spPr>
            <a:xfrm>
              <a:off x="5857183" y="6281163"/>
              <a:ext cx="744605" cy="324381"/>
            </a:xfrm>
            <a:prstGeom prst="roundRect">
              <a:avLst>
                <a:gd name="adj" fmla="val 11081"/>
              </a:avLst>
            </a:prstGeom>
            <a:solidFill>
              <a:srgbClr val="0A3D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2AFEB0F-DEC3-4273-A2F6-8D2F063A9247}"/>
                </a:ext>
              </a:extLst>
            </p:cNvPr>
            <p:cNvSpPr txBox="1"/>
            <p:nvPr/>
          </p:nvSpPr>
          <p:spPr>
            <a:xfrm>
              <a:off x="6052464" y="6339495"/>
              <a:ext cx="354043" cy="207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제출</a:t>
              </a: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43E0DC0-1210-5BF7-08E3-25F99F46D0DC}"/>
              </a:ext>
            </a:extLst>
          </p:cNvPr>
          <p:cNvSpPr/>
          <p:nvPr/>
        </p:nvSpPr>
        <p:spPr>
          <a:xfrm>
            <a:off x="1627008" y="6084811"/>
            <a:ext cx="243298" cy="243298"/>
          </a:xfrm>
          <a:prstGeom prst="ellipse">
            <a:avLst/>
          </a:prstGeom>
          <a:solidFill>
            <a:srgbClr val="096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0809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4C814D6A-490F-4D0F-A173-B054F8D7211C}"/>
              </a:ext>
            </a:extLst>
          </p:cNvPr>
          <p:cNvSpPr/>
          <p:nvPr/>
        </p:nvSpPr>
        <p:spPr>
          <a:xfrm>
            <a:off x="63500" y="1444163"/>
            <a:ext cx="8712200" cy="5333361"/>
          </a:xfrm>
          <a:prstGeom prst="rect">
            <a:avLst/>
          </a:prstGeom>
          <a:solidFill>
            <a:srgbClr val="DA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8686"/>
              </p:ext>
            </p:extLst>
          </p:nvPr>
        </p:nvGraphicFramePr>
        <p:xfrm>
          <a:off x="8840764" y="711200"/>
          <a:ext cx="3287735" cy="868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확인버튼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해당 설문완료화면 창 닫힘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39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967C744-60C6-4289-B3BC-7CF7206C976A}"/>
              </a:ext>
            </a:extLst>
          </p:cNvPr>
          <p:cNvGrpSpPr/>
          <p:nvPr/>
        </p:nvGrpSpPr>
        <p:grpSpPr>
          <a:xfrm>
            <a:off x="241781" y="844726"/>
            <a:ext cx="1295303" cy="246221"/>
            <a:chOff x="241781" y="835201"/>
            <a:chExt cx="1295303" cy="24622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AEE0C2-374B-4B29-82B0-D24026E0AD8E}"/>
                </a:ext>
              </a:extLst>
            </p:cNvPr>
            <p:cNvSpPr txBox="1"/>
            <p:nvPr/>
          </p:nvSpPr>
          <p:spPr>
            <a:xfrm>
              <a:off x="360159" y="835201"/>
              <a:ext cx="11769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세대 분석서비스</a:t>
              </a: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7B03008-0955-43DA-BA4C-EA2F9F48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593D685-5B41-384C-8715-DF489E6557F2}"/>
              </a:ext>
            </a:extLst>
          </p:cNvPr>
          <p:cNvGrpSpPr/>
          <p:nvPr/>
        </p:nvGrpSpPr>
        <p:grpSpPr>
          <a:xfrm>
            <a:off x="8635191" y="1461136"/>
            <a:ext cx="143440" cy="5328340"/>
            <a:chOff x="8649699" y="2668555"/>
            <a:chExt cx="126000" cy="411698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BD7A23A-9763-D694-4042-CF4686F9A772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DDBB24A-0AE5-154D-D4A9-53BF2DD4BB1B}"/>
                </a:ext>
              </a:extLst>
            </p:cNvPr>
            <p:cNvSpPr/>
            <p:nvPr/>
          </p:nvSpPr>
          <p:spPr>
            <a:xfrm>
              <a:off x="8668595" y="5200776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06BF9ACB-D77C-99F4-5F1E-5D98730ED7D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C6D4E62F-13ED-09CB-19FC-33AAC3E834A4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aphicFrame>
        <p:nvGraphicFramePr>
          <p:cNvPr id="11" name="표 15">
            <a:extLst>
              <a:ext uri="{FF2B5EF4-FFF2-40B4-BE49-F238E27FC236}">
                <a16:creationId xmlns:a16="http://schemas.microsoft.com/office/drawing/2014/main" id="{E5218E2A-F333-E915-A2CA-6F737B81A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607680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설문완료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10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surveyComplete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회원가입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회원가입완료버튼 클릭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설문지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새로운 탭으로 열림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) 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제출버튼 클릭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79" name="직사각형 78">
            <a:extLst>
              <a:ext uri="{FF2B5EF4-FFF2-40B4-BE49-F238E27FC236}">
                <a16:creationId xmlns:a16="http://schemas.microsoft.com/office/drawing/2014/main" id="{F9364248-655A-4A0A-9233-7180C08804D0}"/>
              </a:ext>
            </a:extLst>
          </p:cNvPr>
          <p:cNvSpPr/>
          <p:nvPr/>
        </p:nvSpPr>
        <p:spPr>
          <a:xfrm>
            <a:off x="1725795" y="1894388"/>
            <a:ext cx="5408459" cy="121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FD03434-870C-4D4F-9CE2-19D938E06F57}"/>
              </a:ext>
            </a:extLst>
          </p:cNvPr>
          <p:cNvSpPr txBox="1"/>
          <p:nvPr/>
        </p:nvSpPr>
        <p:spPr>
          <a:xfrm>
            <a:off x="1807018" y="2049457"/>
            <a:ext cx="35697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MyZeneration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회원가입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응답이 기록되었습니다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감사합니다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CEB2C40-DCD7-4E17-85DA-FAC2ED042102}"/>
              </a:ext>
            </a:extLst>
          </p:cNvPr>
          <p:cNvSpPr/>
          <p:nvPr/>
        </p:nvSpPr>
        <p:spPr>
          <a:xfrm>
            <a:off x="1725795" y="1844459"/>
            <a:ext cx="5408459" cy="84519"/>
          </a:xfrm>
          <a:prstGeom prst="rect">
            <a:avLst/>
          </a:prstGeom>
          <a:solidFill>
            <a:srgbClr val="096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80414CF7-6200-4FD4-9A5D-A0C3EEE764CA}"/>
              </a:ext>
            </a:extLst>
          </p:cNvPr>
          <p:cNvGrpSpPr/>
          <p:nvPr/>
        </p:nvGrpSpPr>
        <p:grpSpPr>
          <a:xfrm>
            <a:off x="1787363" y="3311871"/>
            <a:ext cx="887338" cy="396528"/>
            <a:chOff x="5857183" y="6281163"/>
            <a:chExt cx="744605" cy="324381"/>
          </a:xfrm>
        </p:grpSpPr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D2E22A6C-72DB-4D75-A7C0-1E8E20148ADB}"/>
                </a:ext>
              </a:extLst>
            </p:cNvPr>
            <p:cNvSpPr/>
            <p:nvPr/>
          </p:nvSpPr>
          <p:spPr>
            <a:xfrm>
              <a:off x="5857183" y="6281163"/>
              <a:ext cx="744605" cy="324381"/>
            </a:xfrm>
            <a:prstGeom prst="roundRect">
              <a:avLst>
                <a:gd name="adj" fmla="val 11081"/>
              </a:avLst>
            </a:prstGeom>
            <a:solidFill>
              <a:srgbClr val="0A3D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80EA4A0-FED0-4EBC-A4C0-07ECEAF765BF}"/>
                </a:ext>
              </a:extLst>
            </p:cNvPr>
            <p:cNvSpPr txBox="1"/>
            <p:nvPr/>
          </p:nvSpPr>
          <p:spPr>
            <a:xfrm>
              <a:off x="6052464" y="6339495"/>
              <a:ext cx="354044" cy="207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확인</a:t>
              </a: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6ADC625E-F546-2BDF-CF43-8BCE7A26DB65}"/>
              </a:ext>
            </a:extLst>
          </p:cNvPr>
          <p:cNvSpPr/>
          <p:nvPr/>
        </p:nvSpPr>
        <p:spPr>
          <a:xfrm>
            <a:off x="1627008" y="3190222"/>
            <a:ext cx="243298" cy="243298"/>
          </a:xfrm>
          <a:prstGeom prst="ellipse">
            <a:avLst/>
          </a:prstGeom>
          <a:solidFill>
            <a:srgbClr val="096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6436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9FC091-7773-B9CC-CE00-41687B628681}"/>
              </a:ext>
            </a:extLst>
          </p:cNvPr>
          <p:cNvSpPr txBox="1"/>
          <p:nvPr/>
        </p:nvSpPr>
        <p:spPr>
          <a:xfrm>
            <a:off x="675942" y="386872"/>
            <a:ext cx="1249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86DDF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화면목록</a:t>
            </a: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2B52CD9C-D774-A647-D70D-CDAE31C62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720072"/>
              </p:ext>
            </p:extLst>
          </p:nvPr>
        </p:nvGraphicFramePr>
        <p:xfrm>
          <a:off x="675942" y="983348"/>
          <a:ext cx="6711687" cy="5354503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870599">
                  <a:extLst>
                    <a:ext uri="{9D8B030D-6E8A-4147-A177-3AD203B41FA5}">
                      <a16:colId xmlns:a16="http://schemas.microsoft.com/office/drawing/2014/main" val="2215048538"/>
                    </a:ext>
                  </a:extLst>
                </a:gridCol>
                <a:gridCol w="1479368">
                  <a:extLst>
                    <a:ext uri="{9D8B030D-6E8A-4147-A177-3AD203B41FA5}">
                      <a16:colId xmlns:a16="http://schemas.microsoft.com/office/drawing/2014/main" val="3114252890"/>
                    </a:ext>
                  </a:extLst>
                </a:gridCol>
                <a:gridCol w="2403018">
                  <a:extLst>
                    <a:ext uri="{9D8B030D-6E8A-4147-A177-3AD203B41FA5}">
                      <a16:colId xmlns:a16="http://schemas.microsoft.com/office/drawing/2014/main" val="2760871578"/>
                    </a:ext>
                  </a:extLst>
                </a:gridCol>
                <a:gridCol w="1958702">
                  <a:extLst>
                    <a:ext uri="{9D8B030D-6E8A-4147-A177-3AD203B41FA5}">
                      <a16:colId xmlns:a16="http://schemas.microsoft.com/office/drawing/2014/main" val="551547614"/>
                    </a:ext>
                  </a:extLst>
                </a:gridCol>
              </a:tblGrid>
              <a:tr h="4145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3B9A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페이지</a:t>
                      </a:r>
                      <a:r>
                        <a:rPr lang="en-US" altLang="ko-KR" sz="1200" dirty="0">
                          <a:solidFill>
                            <a:srgbClr val="003B9A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#</a:t>
                      </a:r>
                      <a:endParaRPr lang="ko-KR" altLang="en-US" sz="1200" dirty="0">
                        <a:solidFill>
                          <a:srgbClr val="003B9A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3B9A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카테고리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3B9A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3B9A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화면 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814475"/>
                  </a:ext>
                </a:extLst>
              </a:tr>
              <a:tr h="308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endParaRPr lang="ko-KR" altLang="en-US" sz="11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메인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index</a:t>
                      </a:r>
                      <a:endParaRPr lang="ko-KR" altLang="en-US" sz="11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311221"/>
                  </a:ext>
                </a:extLst>
              </a:tr>
              <a:tr h="308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endParaRPr lang="ko-KR" altLang="en-US" sz="11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서비스</a:t>
                      </a:r>
                      <a:r>
                        <a:rPr lang="en-US" altLang="ko-KR" sz="11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나의 만족도 예측서비스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analysisMySat</a:t>
                      </a:r>
                      <a:endParaRPr lang="ko-KR" altLang="en-US" sz="11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024496"/>
                  </a:ext>
                </a:extLst>
              </a:tr>
              <a:tr h="308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  <a:endParaRPr lang="ko-KR" altLang="en-US" sz="11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서비스</a:t>
                      </a:r>
                      <a:r>
                        <a:rPr lang="en-US" altLang="ko-KR" sz="11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endParaRPr lang="ko-KR" altLang="en-US" sz="11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MZ</a:t>
                      </a:r>
                      <a:r>
                        <a:rPr lang="ko-KR" alt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세대 만족도 비교 화면</a:t>
                      </a:r>
                      <a:endParaRPr lang="ko-KR" altLang="en-US" sz="11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analysisMz</a:t>
                      </a:r>
                      <a:endParaRPr lang="ko-KR" altLang="en-US" sz="11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875008"/>
                  </a:ext>
                </a:extLst>
              </a:tr>
              <a:tr h="308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  <a:endParaRPr lang="ko-KR" altLang="en-US" sz="11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문의하기 게시판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게시글 목록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bList</a:t>
                      </a:r>
                      <a:endParaRPr lang="ko-KR" altLang="en-US" sz="11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066830"/>
                  </a:ext>
                </a:extLst>
              </a:tr>
              <a:tr h="308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</a:t>
                      </a:r>
                      <a:endParaRPr lang="ko-KR" altLang="en-US" sz="11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게시글 작성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bWriteView</a:t>
                      </a:r>
                      <a:endParaRPr lang="ko-KR" altLang="en-US" sz="11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680102"/>
                  </a:ext>
                </a:extLst>
              </a:tr>
              <a:tr h="308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6</a:t>
                      </a:r>
                      <a:endParaRPr lang="ko-KR" altLang="en-US" sz="11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게시글 열람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bContentView</a:t>
                      </a:r>
                      <a:endParaRPr lang="ko-KR" altLang="en-US" sz="11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755421"/>
                  </a:ext>
                </a:extLst>
              </a:tr>
              <a:tr h="308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7</a:t>
                      </a:r>
                      <a:endParaRPr lang="ko-KR" altLang="en-US" sz="11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회원관리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회원가입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joinView</a:t>
                      </a:r>
                      <a:endParaRPr lang="ko-KR" altLang="en-US" sz="11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85961"/>
                  </a:ext>
                </a:extLst>
              </a:tr>
              <a:tr h="308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8</a:t>
                      </a:r>
                      <a:endParaRPr lang="ko-KR" altLang="en-US" sz="11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회원가입완료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joinOk</a:t>
                      </a:r>
                      <a:endParaRPr lang="ko-KR" altLang="en-US" sz="11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54674"/>
                  </a:ext>
                </a:extLst>
              </a:tr>
              <a:tr h="308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9</a:t>
                      </a:r>
                      <a:endParaRPr lang="ko-KR" altLang="en-US" sz="11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설문지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survey</a:t>
                      </a:r>
                      <a:endParaRPr lang="ko-KR" altLang="en-US" sz="11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164399"/>
                  </a:ext>
                </a:extLst>
              </a:tr>
              <a:tr h="308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10</a:t>
                      </a:r>
                      <a:endParaRPr lang="ko-KR" altLang="en-US" sz="11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설문완료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surveyComplete</a:t>
                      </a:r>
                      <a:endParaRPr lang="ko-KR" altLang="en-US" sz="11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33143"/>
                  </a:ext>
                </a:extLst>
              </a:tr>
              <a:tr h="308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11</a:t>
                      </a:r>
                      <a:endParaRPr lang="ko-KR" altLang="en-US" sz="11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로그인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loginView</a:t>
                      </a:r>
                      <a:endParaRPr lang="ko-KR" altLang="en-US" sz="11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069409"/>
                  </a:ext>
                </a:extLst>
              </a:tr>
              <a:tr h="308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12</a:t>
                      </a:r>
                      <a:endParaRPr lang="ko-KR" altLang="en-US" sz="11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아이디 찾기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idFindView</a:t>
                      </a:r>
                      <a:endParaRPr lang="ko-KR" altLang="en-US" sz="11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067255"/>
                  </a:ext>
                </a:extLst>
              </a:tr>
              <a:tr h="308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13</a:t>
                      </a:r>
                      <a:endParaRPr lang="ko-KR" altLang="en-US" sz="11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아이디 찾기 결과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idFindResult</a:t>
                      </a:r>
                      <a:endParaRPr lang="ko-KR" altLang="en-US" sz="11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065979"/>
                  </a:ext>
                </a:extLst>
              </a:tr>
              <a:tr h="308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14</a:t>
                      </a:r>
                      <a:endParaRPr lang="ko-KR" altLang="en-US" sz="11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비밀번호 찾기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pwFindView</a:t>
                      </a:r>
                      <a:endParaRPr lang="ko-KR" altLang="en-US" sz="11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70484"/>
                  </a:ext>
                </a:extLst>
              </a:tr>
              <a:tr h="308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15</a:t>
                      </a:r>
                      <a:endParaRPr lang="ko-KR" altLang="en-US" sz="11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비밀번호 변경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pwChangeView</a:t>
                      </a:r>
                      <a:endParaRPr lang="ko-KR" altLang="en-US" sz="11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53727"/>
                  </a:ext>
                </a:extLst>
              </a:tr>
              <a:tr h="308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16</a:t>
                      </a:r>
                      <a:endParaRPr lang="ko-KR" altLang="en-US" sz="11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비밀번호 변경완료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pwChangeOk</a:t>
                      </a:r>
                      <a:endParaRPr lang="ko-KR" altLang="en-US" sz="11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698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310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B402639-95EC-3BCB-D5AD-5FC7AC63A7E3}"/>
              </a:ext>
            </a:extLst>
          </p:cNvPr>
          <p:cNvSpPr/>
          <p:nvPr/>
        </p:nvSpPr>
        <p:spPr>
          <a:xfrm>
            <a:off x="63500" y="1461135"/>
            <a:ext cx="8712200" cy="5333361"/>
          </a:xfrm>
          <a:prstGeom prst="rect">
            <a:avLst/>
          </a:prstGeom>
          <a:gradFill flip="none" rotWithShape="1">
            <a:gsLst>
              <a:gs pos="68000">
                <a:srgbClr val="315CD7"/>
              </a:gs>
              <a:gs pos="0">
                <a:srgbClr val="23C9BF"/>
              </a:gs>
              <a:gs pos="100000">
                <a:srgbClr val="8D05F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743BE73-EDB7-4B81-82C4-DA39F2E1147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776344"/>
              </p:ext>
            </p:extLst>
          </p:nvPr>
        </p:nvGraphicFramePr>
        <p:xfrm>
          <a:off x="8840764" y="711200"/>
          <a:ext cx="3287735" cy="3258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아이디 입력 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비밀번호 입력 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아이디찾기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아이디찾기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비밀번호 찾기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비밀번호 찾기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로그인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로그인에 성공하면 메인 화면으로 이동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로그인 실패 시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alert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창으로 로그인 실패를 알리고 다시 로그인 화면으로 돌아감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6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회원가입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0070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54" name="그림 53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5EAEFD61-03C3-4D2D-B078-1AEAEF6790D9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E13FD86A-A4E8-4627-ACAA-C8A6AB693C39}"/>
              </a:ext>
            </a:extLst>
          </p:cNvPr>
          <p:cNvGrpSpPr/>
          <p:nvPr/>
        </p:nvGrpSpPr>
        <p:grpSpPr>
          <a:xfrm>
            <a:off x="241781" y="844726"/>
            <a:ext cx="1295303" cy="246221"/>
            <a:chOff x="241781" y="835201"/>
            <a:chExt cx="1295303" cy="246221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E02A04B-135A-44E7-9A28-A12972668479}"/>
                </a:ext>
              </a:extLst>
            </p:cNvPr>
            <p:cNvSpPr txBox="1"/>
            <p:nvPr/>
          </p:nvSpPr>
          <p:spPr>
            <a:xfrm>
              <a:off x="360159" y="835201"/>
              <a:ext cx="11769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세대 분석서비스</a:t>
              </a: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22A63F2A-7DA6-4F41-92FD-A5C08016B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B2F245B-74A2-4EA4-AC90-5FBD2DDE9DD2}"/>
              </a:ext>
            </a:extLst>
          </p:cNvPr>
          <p:cNvSpPr txBox="1"/>
          <p:nvPr/>
        </p:nvSpPr>
        <p:spPr>
          <a:xfrm>
            <a:off x="1173318" y="1160061"/>
            <a:ext cx="1439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0617AA5-6DA0-D2F7-DF4E-F82A0CA4F05D}"/>
              </a:ext>
            </a:extLst>
          </p:cNvPr>
          <p:cNvSpPr/>
          <p:nvPr/>
        </p:nvSpPr>
        <p:spPr>
          <a:xfrm>
            <a:off x="3112477" y="2409092"/>
            <a:ext cx="2716252" cy="3737707"/>
          </a:xfrm>
          <a:prstGeom prst="roundRect">
            <a:avLst>
              <a:gd name="adj" fmla="val 34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D23396-B7CA-61AB-70AE-354D6B6C35F6}"/>
              </a:ext>
            </a:extLst>
          </p:cNvPr>
          <p:cNvSpPr txBox="1"/>
          <p:nvPr/>
        </p:nvSpPr>
        <p:spPr>
          <a:xfrm>
            <a:off x="4105760" y="2800911"/>
            <a:ext cx="729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Login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08F233-24B5-5EC4-2ADF-DF288EA8A4AC}"/>
              </a:ext>
            </a:extLst>
          </p:cNvPr>
          <p:cNvCxnSpPr>
            <a:cxnSpLocks/>
          </p:cNvCxnSpPr>
          <p:nvPr/>
        </p:nvCxnSpPr>
        <p:spPr>
          <a:xfrm>
            <a:off x="3509963" y="3783341"/>
            <a:ext cx="18192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AEC1A83-B74B-46B7-8CA4-A472C80A77AC}"/>
              </a:ext>
            </a:extLst>
          </p:cNvPr>
          <p:cNvCxnSpPr>
            <a:cxnSpLocks/>
          </p:cNvCxnSpPr>
          <p:nvPr/>
        </p:nvCxnSpPr>
        <p:spPr>
          <a:xfrm>
            <a:off x="3509963" y="4234506"/>
            <a:ext cx="18192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24C804A-80E4-9510-749A-2874FAF59566}"/>
              </a:ext>
            </a:extLst>
          </p:cNvPr>
          <p:cNvSpPr txBox="1"/>
          <p:nvPr/>
        </p:nvSpPr>
        <p:spPr>
          <a:xfrm>
            <a:off x="3509963" y="3552976"/>
            <a:ext cx="6815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아이디입력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3EF996-8BD0-4EA1-FC24-0DC4E53E0085}"/>
              </a:ext>
            </a:extLst>
          </p:cNvPr>
          <p:cNvSpPr txBox="1"/>
          <p:nvPr/>
        </p:nvSpPr>
        <p:spPr>
          <a:xfrm>
            <a:off x="3509963" y="4005698"/>
            <a:ext cx="8098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비밀번호 입력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A37ACE-D002-4FA8-9BF4-4743C8D23A9E}"/>
              </a:ext>
            </a:extLst>
          </p:cNvPr>
          <p:cNvSpPr txBox="1"/>
          <p:nvPr/>
        </p:nvSpPr>
        <p:spPr>
          <a:xfrm>
            <a:off x="4210108" y="4255874"/>
            <a:ext cx="11256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아이디찾기 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| </a:t>
            </a: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비밀번호 찾기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7ABEE63-5C2C-003F-19D7-B221FF794A02}"/>
              </a:ext>
            </a:extLst>
          </p:cNvPr>
          <p:cNvSpPr/>
          <p:nvPr/>
        </p:nvSpPr>
        <p:spPr>
          <a:xfrm>
            <a:off x="3509963" y="4821174"/>
            <a:ext cx="1819275" cy="293688"/>
          </a:xfrm>
          <a:prstGeom prst="roundRect">
            <a:avLst>
              <a:gd name="adj" fmla="val 50000"/>
            </a:avLst>
          </a:prstGeom>
          <a:solidFill>
            <a:srgbClr val="863C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D5E968-27F1-F21C-533C-F516287C89CD}"/>
              </a:ext>
            </a:extLst>
          </p:cNvPr>
          <p:cNvSpPr txBox="1"/>
          <p:nvPr/>
        </p:nvSpPr>
        <p:spPr>
          <a:xfrm>
            <a:off x="4175783" y="4852602"/>
            <a:ext cx="4876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로그인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6A0B28-65F4-40C8-FB45-631190D8DF7A}"/>
              </a:ext>
            </a:extLst>
          </p:cNvPr>
          <p:cNvSpPr txBox="1"/>
          <p:nvPr/>
        </p:nvSpPr>
        <p:spPr>
          <a:xfrm>
            <a:off x="3445842" y="5337417"/>
            <a:ext cx="18533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MyZeneration</a:t>
            </a: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회원이 아니신가요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? </a:t>
            </a:r>
            <a:r>
              <a:rPr lang="ko-KR" altLang="en-US" sz="700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회원가입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2A21FB9-79EC-4A4A-94FA-901F8837C0D4}"/>
              </a:ext>
            </a:extLst>
          </p:cNvPr>
          <p:cNvSpPr/>
          <p:nvPr/>
        </p:nvSpPr>
        <p:spPr>
          <a:xfrm>
            <a:off x="3387912" y="3299405"/>
            <a:ext cx="243298" cy="243298"/>
          </a:xfrm>
          <a:prstGeom prst="ellipse">
            <a:avLst/>
          </a:prstGeom>
          <a:solidFill>
            <a:srgbClr val="096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89F39DC-5379-D7C8-4DA6-168180DB597A}"/>
              </a:ext>
            </a:extLst>
          </p:cNvPr>
          <p:cNvSpPr/>
          <p:nvPr/>
        </p:nvSpPr>
        <p:spPr>
          <a:xfrm>
            <a:off x="3387912" y="3813546"/>
            <a:ext cx="243298" cy="243298"/>
          </a:xfrm>
          <a:prstGeom prst="ellipse">
            <a:avLst/>
          </a:prstGeom>
          <a:solidFill>
            <a:srgbClr val="096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6507AB6-534F-8528-4109-30D6C8827AF0}"/>
              </a:ext>
            </a:extLst>
          </p:cNvPr>
          <p:cNvSpPr/>
          <p:nvPr/>
        </p:nvSpPr>
        <p:spPr>
          <a:xfrm>
            <a:off x="4404598" y="4037997"/>
            <a:ext cx="243298" cy="243298"/>
          </a:xfrm>
          <a:prstGeom prst="ellipse">
            <a:avLst/>
          </a:prstGeom>
          <a:solidFill>
            <a:srgbClr val="096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18545D2-4A4F-B5A3-31AF-0C09019B361D}"/>
              </a:ext>
            </a:extLst>
          </p:cNvPr>
          <p:cNvSpPr/>
          <p:nvPr/>
        </p:nvSpPr>
        <p:spPr>
          <a:xfrm>
            <a:off x="5085940" y="4037997"/>
            <a:ext cx="243298" cy="243298"/>
          </a:xfrm>
          <a:prstGeom prst="ellipse">
            <a:avLst/>
          </a:prstGeom>
          <a:solidFill>
            <a:srgbClr val="096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0DB7366-943A-AB4C-DEAA-7D03F48C0E7E}"/>
              </a:ext>
            </a:extLst>
          </p:cNvPr>
          <p:cNvSpPr/>
          <p:nvPr/>
        </p:nvSpPr>
        <p:spPr>
          <a:xfrm>
            <a:off x="3509561" y="4629595"/>
            <a:ext cx="243298" cy="243298"/>
          </a:xfrm>
          <a:prstGeom prst="ellipse">
            <a:avLst/>
          </a:prstGeom>
          <a:solidFill>
            <a:srgbClr val="096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82B758C-3B24-B444-1A29-E417B09BDA7E}"/>
              </a:ext>
            </a:extLst>
          </p:cNvPr>
          <p:cNvSpPr/>
          <p:nvPr/>
        </p:nvSpPr>
        <p:spPr>
          <a:xfrm>
            <a:off x="4772922" y="5090511"/>
            <a:ext cx="243298" cy="243298"/>
          </a:xfrm>
          <a:prstGeom prst="ellipse">
            <a:avLst/>
          </a:prstGeom>
          <a:solidFill>
            <a:srgbClr val="096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26" name="표 15">
            <a:extLst>
              <a:ext uri="{FF2B5EF4-FFF2-40B4-BE49-F238E27FC236}">
                <a16:creationId xmlns:a16="http://schemas.microsoft.com/office/drawing/2014/main" id="{FEA809D9-6936-2D52-D2F7-17C4E6ADE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488368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로그인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11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loginView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0116D160-8311-4769-8ADD-299893D9E606}"/>
              </a:ext>
            </a:extLst>
          </p:cNvPr>
          <p:cNvSpPr txBox="1"/>
          <p:nvPr/>
        </p:nvSpPr>
        <p:spPr>
          <a:xfrm>
            <a:off x="95703" y="1519673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MyZeneration ver1.0</a:t>
            </a:r>
            <a:endParaRPr lang="ko-KR" altLang="en-US" sz="10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CC4291-95F2-4E28-B118-B8EDA0F6786C}"/>
              </a:ext>
            </a:extLst>
          </p:cNvPr>
          <p:cNvSpPr txBox="1"/>
          <p:nvPr/>
        </p:nvSpPr>
        <p:spPr>
          <a:xfrm>
            <a:off x="7255261" y="1528289"/>
            <a:ext cx="1325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66FFF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Log in</a:t>
            </a:r>
            <a:r>
              <a:rPr lang="ko-KR" altLang="en-US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</a:t>
            </a:r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| Sign up</a:t>
            </a:r>
            <a:endParaRPr lang="ko-KR" altLang="en-US" sz="10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2FF154-809F-49F5-AC4E-D7A1A95A1754}"/>
              </a:ext>
            </a:extLst>
          </p:cNvPr>
          <p:cNvSpPr txBox="1"/>
          <p:nvPr/>
        </p:nvSpPr>
        <p:spPr>
          <a:xfrm>
            <a:off x="5245609" y="1528289"/>
            <a:ext cx="1412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MZ</a:t>
            </a:r>
            <a:r>
              <a:rPr lang="ko-KR" altLang="en-US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세대 만족도 비교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01DC85-CA6D-4FB8-9F63-35782B49457F}"/>
              </a:ext>
            </a:extLst>
          </p:cNvPr>
          <p:cNvSpPr txBox="1"/>
          <p:nvPr/>
        </p:nvSpPr>
        <p:spPr>
          <a:xfrm>
            <a:off x="6481888" y="1528289"/>
            <a:ext cx="8736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문의하기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A4D408-4EA5-F55E-2059-B3A40C262B48}"/>
              </a:ext>
            </a:extLst>
          </p:cNvPr>
          <p:cNvSpPr txBox="1"/>
          <p:nvPr/>
        </p:nvSpPr>
        <p:spPr>
          <a:xfrm>
            <a:off x="3736588" y="1528289"/>
            <a:ext cx="1651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ea typeface="Pretendard" panose="02000503000000020004" pitchFamily="50" charset="-127"/>
              </a:rPr>
              <a:t>나의 만족도 예측 서비스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867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3DEFD7E-F360-4A62-A9F7-EAA79664C841}"/>
              </a:ext>
            </a:extLst>
          </p:cNvPr>
          <p:cNvSpPr/>
          <p:nvPr/>
        </p:nvSpPr>
        <p:spPr>
          <a:xfrm>
            <a:off x="73924" y="1461135"/>
            <a:ext cx="8712200" cy="5333361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51CFF40-135C-495E-ACEE-5EA87ED8D446}"/>
              </a:ext>
            </a:extLst>
          </p:cNvPr>
          <p:cNvSpPr/>
          <p:nvPr/>
        </p:nvSpPr>
        <p:spPr>
          <a:xfrm>
            <a:off x="1415402" y="3229982"/>
            <a:ext cx="5657850" cy="3556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CA65E00-C04D-4BB7-9D1A-3719BF2FC29F}"/>
              </a:ext>
            </a:extLst>
          </p:cNvPr>
          <p:cNvSpPr/>
          <p:nvPr/>
        </p:nvSpPr>
        <p:spPr>
          <a:xfrm>
            <a:off x="73924" y="1461136"/>
            <a:ext cx="8701776" cy="378900"/>
          </a:xfrm>
          <a:prstGeom prst="rect">
            <a:avLst/>
          </a:prstGeom>
          <a:gradFill flip="none" rotWithShape="1">
            <a:gsLst>
              <a:gs pos="82000">
                <a:srgbClr val="7D32C5"/>
              </a:gs>
              <a:gs pos="9000">
                <a:srgbClr val="32A4CD"/>
              </a:gs>
              <a:gs pos="46000">
                <a:srgbClr val="2A5ED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248284"/>
              </p:ext>
            </p:extLst>
          </p:nvPr>
        </p:nvGraphicFramePr>
        <p:xfrm>
          <a:off x="8840764" y="711200"/>
          <a:ext cx="3287735" cy="1788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이름 입력 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이메일 입력 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아이디 찾기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hover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시 버튼 색상이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#863ce7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로 적용되며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아이디 찾기 결과화면으로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392464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39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967C744-60C6-4289-B3BC-7CF7206C976A}"/>
              </a:ext>
            </a:extLst>
          </p:cNvPr>
          <p:cNvGrpSpPr/>
          <p:nvPr/>
        </p:nvGrpSpPr>
        <p:grpSpPr>
          <a:xfrm>
            <a:off x="241781" y="844726"/>
            <a:ext cx="1295303" cy="246221"/>
            <a:chOff x="241781" y="835201"/>
            <a:chExt cx="1295303" cy="24622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AEE0C2-374B-4B29-82B0-D24026E0AD8E}"/>
                </a:ext>
              </a:extLst>
            </p:cNvPr>
            <p:cNvSpPr txBox="1"/>
            <p:nvPr/>
          </p:nvSpPr>
          <p:spPr>
            <a:xfrm>
              <a:off x="360159" y="835201"/>
              <a:ext cx="11769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세대 분석서비스</a:t>
              </a: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7B03008-0955-43DA-BA4C-EA2F9F48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593D685-5B41-384C-8715-DF489E6557F2}"/>
              </a:ext>
            </a:extLst>
          </p:cNvPr>
          <p:cNvGrpSpPr/>
          <p:nvPr/>
        </p:nvGrpSpPr>
        <p:grpSpPr>
          <a:xfrm>
            <a:off x="8635191" y="1461136"/>
            <a:ext cx="143440" cy="5328340"/>
            <a:chOff x="8649699" y="2668555"/>
            <a:chExt cx="126000" cy="411698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BD7A23A-9763-D694-4042-CF4686F9A772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06BF9ACB-D77C-99F4-5F1E-5D98730ED7D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C6D4E62F-13ED-09CB-19FC-33AAC3E834A4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aphicFrame>
        <p:nvGraphicFramePr>
          <p:cNvPr id="11" name="표 15">
            <a:extLst>
              <a:ext uri="{FF2B5EF4-FFF2-40B4-BE49-F238E27FC236}">
                <a16:creationId xmlns:a16="http://schemas.microsoft.com/office/drawing/2014/main" id="{E5218E2A-F333-E915-A2CA-6F737B81A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91747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아이디 찾기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12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idFindView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로그인화면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아이디찾기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E8895333-78D4-48B9-AFEB-135638FFEFFB}"/>
              </a:ext>
            </a:extLst>
          </p:cNvPr>
          <p:cNvSpPr txBox="1"/>
          <p:nvPr/>
        </p:nvSpPr>
        <p:spPr>
          <a:xfrm>
            <a:off x="7255261" y="1528289"/>
            <a:ext cx="1325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Log in</a:t>
            </a:r>
            <a:r>
              <a:rPr lang="ko-KR" altLang="en-US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</a:t>
            </a:r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| Sign up</a:t>
            </a:r>
            <a:endParaRPr lang="ko-KR" altLang="en-US" sz="10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3724BE1-4DB8-4772-B246-0BD7E4BC23D5}"/>
              </a:ext>
            </a:extLst>
          </p:cNvPr>
          <p:cNvSpPr txBox="1"/>
          <p:nvPr/>
        </p:nvSpPr>
        <p:spPr>
          <a:xfrm>
            <a:off x="5245609" y="1528289"/>
            <a:ext cx="1412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MZ</a:t>
            </a:r>
            <a:r>
              <a:rPr lang="ko-KR" altLang="en-US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세대 만족도 비교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1DBEA38-3B60-43A9-8BD4-06346B9C106D}"/>
              </a:ext>
            </a:extLst>
          </p:cNvPr>
          <p:cNvSpPr txBox="1"/>
          <p:nvPr/>
        </p:nvSpPr>
        <p:spPr>
          <a:xfrm>
            <a:off x="6481888" y="1528289"/>
            <a:ext cx="8736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문의하기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1E30426-518E-49AD-8ACF-A053F9F62EB3}"/>
              </a:ext>
            </a:extLst>
          </p:cNvPr>
          <p:cNvSpPr txBox="1"/>
          <p:nvPr/>
        </p:nvSpPr>
        <p:spPr>
          <a:xfrm>
            <a:off x="2459475" y="2224601"/>
            <a:ext cx="3569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아이디 찾기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CA6739A-6F31-4D56-9160-0172E764A55F}"/>
              </a:ext>
            </a:extLst>
          </p:cNvPr>
          <p:cNvCxnSpPr>
            <a:cxnSpLocks/>
          </p:cNvCxnSpPr>
          <p:nvPr/>
        </p:nvCxnSpPr>
        <p:spPr>
          <a:xfrm>
            <a:off x="3504690" y="2673350"/>
            <a:ext cx="147927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350673F-F483-4340-8C52-5B91DC6800BC}"/>
              </a:ext>
            </a:extLst>
          </p:cNvPr>
          <p:cNvSpPr txBox="1"/>
          <p:nvPr/>
        </p:nvSpPr>
        <p:spPr>
          <a:xfrm>
            <a:off x="2459475" y="2754475"/>
            <a:ext cx="35697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가입 시 입력하신 이메일로 가입여부를 확인합니다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5DFCE7C-4379-4C34-BDBF-23F7A2249B41}"/>
              </a:ext>
            </a:extLst>
          </p:cNvPr>
          <p:cNvSpPr txBox="1"/>
          <p:nvPr/>
        </p:nvSpPr>
        <p:spPr>
          <a:xfrm>
            <a:off x="95703" y="1519673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MyZeneration ver1.0</a:t>
            </a:r>
            <a:endParaRPr lang="ko-KR" altLang="en-US" sz="10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105973-4600-4A98-84A3-BE884F07B171}"/>
              </a:ext>
            </a:extLst>
          </p:cNvPr>
          <p:cNvSpPr txBox="1"/>
          <p:nvPr/>
        </p:nvSpPr>
        <p:spPr>
          <a:xfrm>
            <a:off x="2165394" y="3775456"/>
            <a:ext cx="21891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이름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4BE9E309-4633-4FA1-B144-24AECCA91377}"/>
              </a:ext>
            </a:extLst>
          </p:cNvPr>
          <p:cNvSpPr/>
          <p:nvPr/>
        </p:nvSpPr>
        <p:spPr>
          <a:xfrm>
            <a:off x="2153590" y="4054747"/>
            <a:ext cx="4181475" cy="31511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44AAFA8-6679-489D-9207-134C057E481D}"/>
              </a:ext>
            </a:extLst>
          </p:cNvPr>
          <p:cNvSpPr txBox="1"/>
          <p:nvPr/>
        </p:nvSpPr>
        <p:spPr>
          <a:xfrm>
            <a:off x="2182165" y="4097656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이름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D91E2FD-F30D-4A17-AACA-176A2131C89D}"/>
              </a:ext>
            </a:extLst>
          </p:cNvPr>
          <p:cNvSpPr txBox="1"/>
          <p:nvPr/>
        </p:nvSpPr>
        <p:spPr>
          <a:xfrm>
            <a:off x="2165394" y="4556413"/>
            <a:ext cx="21891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이메일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DB1DCD6A-4F75-41E6-8C4D-B66A20CA813B}"/>
              </a:ext>
            </a:extLst>
          </p:cNvPr>
          <p:cNvSpPr/>
          <p:nvPr/>
        </p:nvSpPr>
        <p:spPr>
          <a:xfrm>
            <a:off x="2153590" y="4835704"/>
            <a:ext cx="4181475" cy="31511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B1AE625-5CF0-4294-BA5F-08B40415A441}"/>
              </a:ext>
            </a:extLst>
          </p:cNvPr>
          <p:cNvSpPr txBox="1"/>
          <p:nvPr/>
        </p:nvSpPr>
        <p:spPr>
          <a:xfrm>
            <a:off x="2182165" y="4878613"/>
            <a:ext cx="2297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MyZeneration_servlet@example.com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F3D93BC0-B217-4404-9809-9AF8CE6C0CA6}"/>
              </a:ext>
            </a:extLst>
          </p:cNvPr>
          <p:cNvGrpSpPr/>
          <p:nvPr/>
        </p:nvGrpSpPr>
        <p:grpSpPr>
          <a:xfrm>
            <a:off x="3435076" y="5555869"/>
            <a:ext cx="1355886" cy="396528"/>
            <a:chOff x="5857183" y="6281163"/>
            <a:chExt cx="1137784" cy="324381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588A0B35-43B3-46B9-95CD-456F290DBC38}"/>
                </a:ext>
              </a:extLst>
            </p:cNvPr>
            <p:cNvSpPr/>
            <p:nvPr/>
          </p:nvSpPr>
          <p:spPr>
            <a:xfrm>
              <a:off x="5857183" y="6281163"/>
              <a:ext cx="1137784" cy="324381"/>
            </a:xfrm>
            <a:prstGeom prst="roundRect">
              <a:avLst>
                <a:gd name="adj" fmla="val 1108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C9F3623-FBF1-4EC8-8658-3648E713D526}"/>
                </a:ext>
              </a:extLst>
            </p:cNvPr>
            <p:cNvSpPr txBox="1"/>
            <p:nvPr/>
          </p:nvSpPr>
          <p:spPr>
            <a:xfrm>
              <a:off x="6084945" y="6342643"/>
              <a:ext cx="682260" cy="207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아이디</a:t>
              </a:r>
              <a:r>
                <a:rPr lang="en-US" altLang="ko-KR" sz="105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lang="ko-KR" altLang="en-US" sz="105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찾기</a:t>
              </a:r>
            </a:p>
          </p:txBody>
        </p: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7133058-7F0E-4143-A355-466A72822AA4}"/>
              </a:ext>
            </a:extLst>
          </p:cNvPr>
          <p:cNvSpPr/>
          <p:nvPr/>
        </p:nvSpPr>
        <p:spPr>
          <a:xfrm>
            <a:off x="8656702" y="1601525"/>
            <a:ext cx="101610" cy="3924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FE745B-591C-C54A-576D-D0BCC8753702}"/>
              </a:ext>
            </a:extLst>
          </p:cNvPr>
          <p:cNvSpPr txBox="1"/>
          <p:nvPr/>
        </p:nvSpPr>
        <p:spPr>
          <a:xfrm>
            <a:off x="3736588" y="1528289"/>
            <a:ext cx="1651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ea typeface="Pretendard" panose="02000503000000020004" pitchFamily="50" charset="-127"/>
              </a:rPr>
              <a:t>나의 만족도 예측 서비스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EF14426-AA05-E59D-CFEE-8DDEA6359C7E}"/>
              </a:ext>
            </a:extLst>
          </p:cNvPr>
          <p:cNvSpPr/>
          <p:nvPr/>
        </p:nvSpPr>
        <p:spPr>
          <a:xfrm>
            <a:off x="2036252" y="3904951"/>
            <a:ext cx="243298" cy="243298"/>
          </a:xfrm>
          <a:prstGeom prst="ellipse">
            <a:avLst/>
          </a:prstGeom>
          <a:solidFill>
            <a:srgbClr val="096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5B65F83-FC30-155E-A317-51332B9170C0}"/>
              </a:ext>
            </a:extLst>
          </p:cNvPr>
          <p:cNvSpPr/>
          <p:nvPr/>
        </p:nvSpPr>
        <p:spPr>
          <a:xfrm>
            <a:off x="2036252" y="4677306"/>
            <a:ext cx="243298" cy="243298"/>
          </a:xfrm>
          <a:prstGeom prst="ellipse">
            <a:avLst/>
          </a:prstGeom>
          <a:solidFill>
            <a:srgbClr val="096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D1F4ABB-7971-FA70-FB5E-DE6AC00DB3FB}"/>
              </a:ext>
            </a:extLst>
          </p:cNvPr>
          <p:cNvSpPr/>
          <p:nvPr/>
        </p:nvSpPr>
        <p:spPr>
          <a:xfrm>
            <a:off x="3263994" y="5419318"/>
            <a:ext cx="243298" cy="243298"/>
          </a:xfrm>
          <a:prstGeom prst="ellipse">
            <a:avLst/>
          </a:prstGeom>
          <a:solidFill>
            <a:srgbClr val="096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849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3DEFD7E-F360-4A62-A9F7-EAA79664C841}"/>
              </a:ext>
            </a:extLst>
          </p:cNvPr>
          <p:cNvSpPr/>
          <p:nvPr/>
        </p:nvSpPr>
        <p:spPr>
          <a:xfrm>
            <a:off x="73924" y="1461135"/>
            <a:ext cx="8712200" cy="5333361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51CFF40-135C-495E-ACEE-5EA87ED8D446}"/>
              </a:ext>
            </a:extLst>
          </p:cNvPr>
          <p:cNvSpPr/>
          <p:nvPr/>
        </p:nvSpPr>
        <p:spPr>
          <a:xfrm>
            <a:off x="1415402" y="3229982"/>
            <a:ext cx="5657850" cy="3556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CA65E00-C04D-4BB7-9D1A-3719BF2FC29F}"/>
              </a:ext>
            </a:extLst>
          </p:cNvPr>
          <p:cNvSpPr/>
          <p:nvPr/>
        </p:nvSpPr>
        <p:spPr>
          <a:xfrm>
            <a:off x="73924" y="1461136"/>
            <a:ext cx="8701776" cy="378900"/>
          </a:xfrm>
          <a:prstGeom prst="rect">
            <a:avLst/>
          </a:prstGeom>
          <a:gradFill flip="none" rotWithShape="1">
            <a:gsLst>
              <a:gs pos="82000">
                <a:srgbClr val="7D32C5"/>
              </a:gs>
              <a:gs pos="9000">
                <a:srgbClr val="32A4CD"/>
              </a:gs>
              <a:gs pos="46000">
                <a:srgbClr val="2A5ED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950312"/>
              </p:ext>
            </p:extLst>
          </p:nvPr>
        </p:nvGraphicFramePr>
        <p:xfrm>
          <a:off x="8840764" y="711200"/>
          <a:ext cx="3287735" cy="2100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조회한 아이디를 나타냄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로그인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로그인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비밀번호 기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비밀번호 찾기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314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클릭 시 회원가입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963257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39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967C744-60C6-4289-B3BC-7CF7206C976A}"/>
              </a:ext>
            </a:extLst>
          </p:cNvPr>
          <p:cNvGrpSpPr/>
          <p:nvPr/>
        </p:nvGrpSpPr>
        <p:grpSpPr>
          <a:xfrm>
            <a:off x="241781" y="844726"/>
            <a:ext cx="1295303" cy="246221"/>
            <a:chOff x="241781" y="835201"/>
            <a:chExt cx="1295303" cy="24622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AEE0C2-374B-4B29-82B0-D24026E0AD8E}"/>
                </a:ext>
              </a:extLst>
            </p:cNvPr>
            <p:cNvSpPr txBox="1"/>
            <p:nvPr/>
          </p:nvSpPr>
          <p:spPr>
            <a:xfrm>
              <a:off x="360159" y="835201"/>
              <a:ext cx="11769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세대 분석서비스</a:t>
              </a: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7B03008-0955-43DA-BA4C-EA2F9F48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593D685-5B41-384C-8715-DF489E6557F2}"/>
              </a:ext>
            </a:extLst>
          </p:cNvPr>
          <p:cNvGrpSpPr/>
          <p:nvPr/>
        </p:nvGrpSpPr>
        <p:grpSpPr>
          <a:xfrm>
            <a:off x="8635191" y="1461136"/>
            <a:ext cx="143440" cy="5328340"/>
            <a:chOff x="8649699" y="2668555"/>
            <a:chExt cx="126000" cy="411698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BD7A23A-9763-D694-4042-CF4686F9A772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06BF9ACB-D77C-99F4-5F1E-5D98730ED7D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C6D4E62F-13ED-09CB-19FC-33AAC3E834A4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aphicFrame>
        <p:nvGraphicFramePr>
          <p:cNvPr id="11" name="표 15">
            <a:extLst>
              <a:ext uri="{FF2B5EF4-FFF2-40B4-BE49-F238E27FC236}">
                <a16:creationId xmlns:a16="http://schemas.microsoft.com/office/drawing/2014/main" id="{E5218E2A-F333-E915-A2CA-6F737B81A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015875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아이디 찾기 결과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13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idFindResult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로그인화면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아이디찾기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아이디 찾기 버튼 클릭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E8895333-78D4-48B9-AFEB-135638FFEFFB}"/>
              </a:ext>
            </a:extLst>
          </p:cNvPr>
          <p:cNvSpPr txBox="1"/>
          <p:nvPr/>
        </p:nvSpPr>
        <p:spPr>
          <a:xfrm>
            <a:off x="7255261" y="1528289"/>
            <a:ext cx="1325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Log in</a:t>
            </a:r>
            <a:r>
              <a:rPr lang="ko-KR" altLang="en-US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</a:t>
            </a:r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| Sign up</a:t>
            </a:r>
            <a:endParaRPr lang="ko-KR" altLang="en-US" sz="10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3724BE1-4DB8-4772-B246-0BD7E4BC23D5}"/>
              </a:ext>
            </a:extLst>
          </p:cNvPr>
          <p:cNvSpPr txBox="1"/>
          <p:nvPr/>
        </p:nvSpPr>
        <p:spPr>
          <a:xfrm>
            <a:off x="5245609" y="1528289"/>
            <a:ext cx="1412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MZ</a:t>
            </a:r>
            <a:r>
              <a:rPr lang="ko-KR" altLang="en-US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세대 만족도 비교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1DBEA38-3B60-43A9-8BD4-06346B9C106D}"/>
              </a:ext>
            </a:extLst>
          </p:cNvPr>
          <p:cNvSpPr txBox="1"/>
          <p:nvPr/>
        </p:nvSpPr>
        <p:spPr>
          <a:xfrm>
            <a:off x="6481888" y="1528289"/>
            <a:ext cx="8736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문의하기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1E30426-518E-49AD-8ACF-A053F9F62EB3}"/>
              </a:ext>
            </a:extLst>
          </p:cNvPr>
          <p:cNvSpPr txBox="1"/>
          <p:nvPr/>
        </p:nvSpPr>
        <p:spPr>
          <a:xfrm>
            <a:off x="2459475" y="2224601"/>
            <a:ext cx="3569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아이디 찾기 결과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CA6739A-6F31-4D56-9160-0172E764A55F}"/>
              </a:ext>
            </a:extLst>
          </p:cNvPr>
          <p:cNvCxnSpPr>
            <a:cxnSpLocks/>
          </p:cNvCxnSpPr>
          <p:nvPr/>
        </p:nvCxnSpPr>
        <p:spPr>
          <a:xfrm>
            <a:off x="3504690" y="2673350"/>
            <a:ext cx="147927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350673F-F483-4340-8C52-5B91DC6800BC}"/>
              </a:ext>
            </a:extLst>
          </p:cNvPr>
          <p:cNvSpPr txBox="1"/>
          <p:nvPr/>
        </p:nvSpPr>
        <p:spPr>
          <a:xfrm>
            <a:off x="2459475" y="2754475"/>
            <a:ext cx="35697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회원님의 아이디는 다음과 같습니다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5DFCE7C-4379-4C34-BDBF-23F7A2249B41}"/>
              </a:ext>
            </a:extLst>
          </p:cNvPr>
          <p:cNvSpPr txBox="1"/>
          <p:nvPr/>
        </p:nvSpPr>
        <p:spPr>
          <a:xfrm>
            <a:off x="95703" y="1519673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MyZeneration ver1.0</a:t>
            </a:r>
            <a:endParaRPr lang="ko-KR" altLang="en-US" sz="10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83D7269A-2C4E-41F3-8D53-FDA5EE62CA8A}"/>
              </a:ext>
            </a:extLst>
          </p:cNvPr>
          <p:cNvSpPr/>
          <p:nvPr/>
        </p:nvSpPr>
        <p:spPr>
          <a:xfrm>
            <a:off x="1819623" y="3900620"/>
            <a:ext cx="4838844" cy="149624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9F30624-6AC6-4D94-95A0-4EB1117FEA09}"/>
              </a:ext>
            </a:extLst>
          </p:cNvPr>
          <p:cNvSpPr txBox="1"/>
          <p:nvPr/>
        </p:nvSpPr>
        <p:spPr>
          <a:xfrm>
            <a:off x="2613136" y="4557502"/>
            <a:ext cx="21891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ID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8EEF109-B952-440C-B9C0-17F28F200AC8}"/>
              </a:ext>
            </a:extLst>
          </p:cNvPr>
          <p:cNvSpPr txBox="1"/>
          <p:nvPr/>
        </p:nvSpPr>
        <p:spPr>
          <a:xfrm>
            <a:off x="3144463" y="5561353"/>
            <a:ext cx="21891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F0945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로그인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| </a:t>
            </a:r>
            <a:r>
              <a:rPr lang="ko-KR" altLang="en-US" sz="1000" dirty="0">
                <a:solidFill>
                  <a:srgbClr val="F0945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비밀번호찾기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|  </a:t>
            </a:r>
            <a:r>
              <a:rPr lang="ko-KR" altLang="en-US" sz="1000" dirty="0">
                <a:solidFill>
                  <a:srgbClr val="F0945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회원가입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AC1821-AA57-4DBB-8738-AEC203967052}"/>
              </a:ext>
            </a:extLst>
          </p:cNvPr>
          <p:cNvSpPr txBox="1"/>
          <p:nvPr/>
        </p:nvSpPr>
        <p:spPr>
          <a:xfrm>
            <a:off x="3383415" y="4557502"/>
            <a:ext cx="21891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admin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CA67D57-30C8-432C-9E13-41A7BF361C80}"/>
              </a:ext>
            </a:extLst>
          </p:cNvPr>
          <p:cNvSpPr/>
          <p:nvPr/>
        </p:nvSpPr>
        <p:spPr>
          <a:xfrm>
            <a:off x="8656702" y="1601525"/>
            <a:ext cx="101610" cy="3924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79C180-342F-AA1F-6C5B-4E0F9DBABBA9}"/>
              </a:ext>
            </a:extLst>
          </p:cNvPr>
          <p:cNvSpPr txBox="1"/>
          <p:nvPr/>
        </p:nvSpPr>
        <p:spPr>
          <a:xfrm>
            <a:off x="3736588" y="1528289"/>
            <a:ext cx="1651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ea typeface="Pretendard" panose="02000503000000020004" pitchFamily="50" charset="-127"/>
              </a:rPr>
              <a:t>나의 만족도 예측 서비스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20314C5-B28C-2F87-FB57-4159F8D0D5F4}"/>
              </a:ext>
            </a:extLst>
          </p:cNvPr>
          <p:cNvSpPr/>
          <p:nvPr/>
        </p:nvSpPr>
        <p:spPr>
          <a:xfrm>
            <a:off x="4001029" y="4368990"/>
            <a:ext cx="243298" cy="243298"/>
          </a:xfrm>
          <a:prstGeom prst="ellipse">
            <a:avLst/>
          </a:prstGeom>
          <a:solidFill>
            <a:srgbClr val="096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34553C5-867C-FDFE-85CF-5B91E02004C4}"/>
              </a:ext>
            </a:extLst>
          </p:cNvPr>
          <p:cNvSpPr/>
          <p:nvPr/>
        </p:nvSpPr>
        <p:spPr>
          <a:xfrm>
            <a:off x="3141532" y="5357460"/>
            <a:ext cx="243298" cy="243298"/>
          </a:xfrm>
          <a:prstGeom prst="ellipse">
            <a:avLst/>
          </a:prstGeom>
          <a:solidFill>
            <a:srgbClr val="096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49AA770-8ABB-A89C-4CD0-BE497C4F05F7}"/>
              </a:ext>
            </a:extLst>
          </p:cNvPr>
          <p:cNvSpPr/>
          <p:nvPr/>
        </p:nvSpPr>
        <p:spPr>
          <a:xfrm>
            <a:off x="3736588" y="5357460"/>
            <a:ext cx="243298" cy="243298"/>
          </a:xfrm>
          <a:prstGeom prst="ellipse">
            <a:avLst/>
          </a:prstGeom>
          <a:solidFill>
            <a:srgbClr val="096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54319AF-2353-C72C-3D57-6121095915F4}"/>
              </a:ext>
            </a:extLst>
          </p:cNvPr>
          <p:cNvSpPr/>
          <p:nvPr/>
        </p:nvSpPr>
        <p:spPr>
          <a:xfrm>
            <a:off x="4409383" y="5357460"/>
            <a:ext cx="243298" cy="243298"/>
          </a:xfrm>
          <a:prstGeom prst="ellipse">
            <a:avLst/>
          </a:prstGeom>
          <a:solidFill>
            <a:srgbClr val="096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3538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3DEFD7E-F360-4A62-A9F7-EAA79664C841}"/>
              </a:ext>
            </a:extLst>
          </p:cNvPr>
          <p:cNvSpPr/>
          <p:nvPr/>
        </p:nvSpPr>
        <p:spPr>
          <a:xfrm>
            <a:off x="73924" y="1461135"/>
            <a:ext cx="8712200" cy="5333361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51CFF40-135C-495E-ACEE-5EA87ED8D446}"/>
              </a:ext>
            </a:extLst>
          </p:cNvPr>
          <p:cNvSpPr/>
          <p:nvPr/>
        </p:nvSpPr>
        <p:spPr>
          <a:xfrm>
            <a:off x="1415402" y="3229982"/>
            <a:ext cx="5657850" cy="3556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CA65E00-C04D-4BB7-9D1A-3719BF2FC29F}"/>
              </a:ext>
            </a:extLst>
          </p:cNvPr>
          <p:cNvSpPr/>
          <p:nvPr/>
        </p:nvSpPr>
        <p:spPr>
          <a:xfrm>
            <a:off x="73924" y="1461136"/>
            <a:ext cx="8701776" cy="378900"/>
          </a:xfrm>
          <a:prstGeom prst="rect">
            <a:avLst/>
          </a:prstGeom>
          <a:gradFill flip="none" rotWithShape="1">
            <a:gsLst>
              <a:gs pos="82000">
                <a:srgbClr val="7D32C5"/>
              </a:gs>
              <a:gs pos="9000">
                <a:srgbClr val="32A4CD"/>
              </a:gs>
              <a:gs pos="46000">
                <a:srgbClr val="2A5ED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659878"/>
              </p:ext>
            </p:extLst>
          </p:nvPr>
        </p:nvGraphicFramePr>
        <p:xfrm>
          <a:off x="8840764" y="711200"/>
          <a:ext cx="3287735" cy="2158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이름 입력 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아이디 입력 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이메일 입력 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670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조회하기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hover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시 버튼 색상이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#863ce7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로 적용되며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비밀번호 변경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603027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39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967C744-60C6-4289-B3BC-7CF7206C976A}"/>
              </a:ext>
            </a:extLst>
          </p:cNvPr>
          <p:cNvGrpSpPr/>
          <p:nvPr/>
        </p:nvGrpSpPr>
        <p:grpSpPr>
          <a:xfrm>
            <a:off x="241781" y="844726"/>
            <a:ext cx="1295303" cy="246221"/>
            <a:chOff x="241781" y="835201"/>
            <a:chExt cx="1295303" cy="24622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AEE0C2-374B-4B29-82B0-D24026E0AD8E}"/>
                </a:ext>
              </a:extLst>
            </p:cNvPr>
            <p:cNvSpPr txBox="1"/>
            <p:nvPr/>
          </p:nvSpPr>
          <p:spPr>
            <a:xfrm>
              <a:off x="360159" y="835201"/>
              <a:ext cx="11769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세대 분석서비스</a:t>
              </a: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7B03008-0955-43DA-BA4C-EA2F9F48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593D685-5B41-384C-8715-DF489E6557F2}"/>
              </a:ext>
            </a:extLst>
          </p:cNvPr>
          <p:cNvGrpSpPr/>
          <p:nvPr/>
        </p:nvGrpSpPr>
        <p:grpSpPr>
          <a:xfrm>
            <a:off x="8635191" y="1461136"/>
            <a:ext cx="143440" cy="5328340"/>
            <a:chOff x="8649699" y="2668555"/>
            <a:chExt cx="126000" cy="411698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BD7A23A-9763-D694-4042-CF4686F9A772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06BF9ACB-D77C-99F4-5F1E-5D98730ED7D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C6D4E62F-13ED-09CB-19FC-33AAC3E834A4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aphicFrame>
        <p:nvGraphicFramePr>
          <p:cNvPr id="11" name="표 15">
            <a:extLst>
              <a:ext uri="{FF2B5EF4-FFF2-40B4-BE49-F238E27FC236}">
                <a16:creationId xmlns:a16="http://schemas.microsoft.com/office/drawing/2014/main" id="{E5218E2A-F333-E915-A2CA-6F737B81A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427695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비밀번호 찾기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14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pwFindView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로그인화면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비밀번호찾기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E8895333-78D4-48B9-AFEB-135638FFEFFB}"/>
              </a:ext>
            </a:extLst>
          </p:cNvPr>
          <p:cNvSpPr txBox="1"/>
          <p:nvPr/>
        </p:nvSpPr>
        <p:spPr>
          <a:xfrm>
            <a:off x="7255261" y="1528289"/>
            <a:ext cx="1325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Log in</a:t>
            </a:r>
            <a:r>
              <a:rPr lang="ko-KR" altLang="en-US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</a:t>
            </a:r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| Sign up</a:t>
            </a:r>
            <a:endParaRPr lang="ko-KR" altLang="en-US" sz="10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3724BE1-4DB8-4772-B246-0BD7E4BC23D5}"/>
              </a:ext>
            </a:extLst>
          </p:cNvPr>
          <p:cNvSpPr txBox="1"/>
          <p:nvPr/>
        </p:nvSpPr>
        <p:spPr>
          <a:xfrm>
            <a:off x="5245609" y="1528289"/>
            <a:ext cx="1412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MZ</a:t>
            </a:r>
            <a:r>
              <a:rPr lang="ko-KR" altLang="en-US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세대 만족도 비교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1DBEA38-3B60-43A9-8BD4-06346B9C106D}"/>
              </a:ext>
            </a:extLst>
          </p:cNvPr>
          <p:cNvSpPr txBox="1"/>
          <p:nvPr/>
        </p:nvSpPr>
        <p:spPr>
          <a:xfrm>
            <a:off x="6481888" y="1528289"/>
            <a:ext cx="8736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문의하기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1E30426-518E-49AD-8ACF-A053F9F62EB3}"/>
              </a:ext>
            </a:extLst>
          </p:cNvPr>
          <p:cNvSpPr txBox="1"/>
          <p:nvPr/>
        </p:nvSpPr>
        <p:spPr>
          <a:xfrm>
            <a:off x="2459475" y="2224601"/>
            <a:ext cx="3569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비밀번호 찾기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CA6739A-6F31-4D56-9160-0172E764A55F}"/>
              </a:ext>
            </a:extLst>
          </p:cNvPr>
          <p:cNvCxnSpPr>
            <a:cxnSpLocks/>
          </p:cNvCxnSpPr>
          <p:nvPr/>
        </p:nvCxnSpPr>
        <p:spPr>
          <a:xfrm>
            <a:off x="3504690" y="2673350"/>
            <a:ext cx="147927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350673F-F483-4340-8C52-5B91DC6800BC}"/>
              </a:ext>
            </a:extLst>
          </p:cNvPr>
          <p:cNvSpPr txBox="1"/>
          <p:nvPr/>
        </p:nvSpPr>
        <p:spPr>
          <a:xfrm>
            <a:off x="2459475" y="2754475"/>
            <a:ext cx="35697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가입 시 입력하신 이메일로 가입여부를 확인합니다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5DFCE7C-4379-4C34-BDBF-23F7A2249B41}"/>
              </a:ext>
            </a:extLst>
          </p:cNvPr>
          <p:cNvSpPr txBox="1"/>
          <p:nvPr/>
        </p:nvSpPr>
        <p:spPr>
          <a:xfrm>
            <a:off x="95703" y="1519673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MyZeneration ver1.0</a:t>
            </a:r>
            <a:endParaRPr lang="ko-KR" altLang="en-US" sz="10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AA95F3B-E16C-4B70-AEB4-91B907A000E4}"/>
              </a:ext>
            </a:extLst>
          </p:cNvPr>
          <p:cNvGrpSpPr/>
          <p:nvPr/>
        </p:nvGrpSpPr>
        <p:grpSpPr>
          <a:xfrm>
            <a:off x="2153590" y="3775456"/>
            <a:ext cx="4181475" cy="594405"/>
            <a:chOff x="2153590" y="3775456"/>
            <a:chExt cx="4181475" cy="59440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105973-4600-4A98-84A3-BE884F07B171}"/>
                </a:ext>
              </a:extLst>
            </p:cNvPr>
            <p:cNvSpPr txBox="1"/>
            <p:nvPr/>
          </p:nvSpPr>
          <p:spPr>
            <a:xfrm>
              <a:off x="2165394" y="3775456"/>
              <a:ext cx="218916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이름</a:t>
              </a: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4BE9E309-4633-4FA1-B144-24AECCA91377}"/>
                </a:ext>
              </a:extLst>
            </p:cNvPr>
            <p:cNvSpPr/>
            <p:nvPr/>
          </p:nvSpPr>
          <p:spPr>
            <a:xfrm>
              <a:off x="2153590" y="4054747"/>
              <a:ext cx="4181475" cy="31511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44AAFA8-6679-489D-9207-134C057E481D}"/>
                </a:ext>
              </a:extLst>
            </p:cNvPr>
            <p:cNvSpPr txBox="1"/>
            <p:nvPr/>
          </p:nvSpPr>
          <p:spPr>
            <a:xfrm>
              <a:off x="2182165" y="4097656"/>
              <a:ext cx="4058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이름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9CB95DCA-911B-4D31-917D-E0F75A9AD10B}"/>
              </a:ext>
            </a:extLst>
          </p:cNvPr>
          <p:cNvGrpSpPr/>
          <p:nvPr/>
        </p:nvGrpSpPr>
        <p:grpSpPr>
          <a:xfrm>
            <a:off x="2153590" y="5218144"/>
            <a:ext cx="4181475" cy="594405"/>
            <a:chOff x="2153590" y="5218144"/>
            <a:chExt cx="4181475" cy="59440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D91E2FD-F30D-4A17-AACA-176A2131C89D}"/>
                </a:ext>
              </a:extLst>
            </p:cNvPr>
            <p:cNvSpPr txBox="1"/>
            <p:nvPr/>
          </p:nvSpPr>
          <p:spPr>
            <a:xfrm>
              <a:off x="2165394" y="5218144"/>
              <a:ext cx="218916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이메일</a:t>
              </a: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DB1DCD6A-4F75-41E6-8C4D-B66A20CA813B}"/>
                </a:ext>
              </a:extLst>
            </p:cNvPr>
            <p:cNvSpPr/>
            <p:nvPr/>
          </p:nvSpPr>
          <p:spPr>
            <a:xfrm>
              <a:off x="2153590" y="5497435"/>
              <a:ext cx="4181475" cy="31511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B1AE625-5CF0-4294-BA5F-08B40415A441}"/>
                </a:ext>
              </a:extLst>
            </p:cNvPr>
            <p:cNvSpPr txBox="1"/>
            <p:nvPr/>
          </p:nvSpPr>
          <p:spPr>
            <a:xfrm>
              <a:off x="2182165" y="5540344"/>
              <a:ext cx="22974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MyZeneration_servlet@example.com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F3D93BC0-B217-4404-9809-9AF8CE6C0CA6}"/>
              </a:ext>
            </a:extLst>
          </p:cNvPr>
          <p:cNvGrpSpPr/>
          <p:nvPr/>
        </p:nvGrpSpPr>
        <p:grpSpPr>
          <a:xfrm>
            <a:off x="3435076" y="6217600"/>
            <a:ext cx="1355886" cy="396528"/>
            <a:chOff x="5857183" y="6281163"/>
            <a:chExt cx="1137784" cy="324381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588A0B35-43B3-46B9-95CD-456F290DBC38}"/>
                </a:ext>
              </a:extLst>
            </p:cNvPr>
            <p:cNvSpPr/>
            <p:nvPr/>
          </p:nvSpPr>
          <p:spPr>
            <a:xfrm>
              <a:off x="5857183" y="6281163"/>
              <a:ext cx="1137784" cy="324381"/>
            </a:xfrm>
            <a:prstGeom prst="roundRect">
              <a:avLst>
                <a:gd name="adj" fmla="val 1108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C9F3623-FBF1-4EC8-8658-3648E713D526}"/>
                </a:ext>
              </a:extLst>
            </p:cNvPr>
            <p:cNvSpPr txBox="1"/>
            <p:nvPr/>
          </p:nvSpPr>
          <p:spPr>
            <a:xfrm>
              <a:off x="6149512" y="6342643"/>
              <a:ext cx="553127" cy="207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조회하기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B7CAAE9-6405-4C98-A616-C76AC8C1A95E}"/>
              </a:ext>
            </a:extLst>
          </p:cNvPr>
          <p:cNvGrpSpPr/>
          <p:nvPr/>
        </p:nvGrpSpPr>
        <p:grpSpPr>
          <a:xfrm>
            <a:off x="2153590" y="4496800"/>
            <a:ext cx="4181475" cy="594405"/>
            <a:chOff x="2153590" y="4525391"/>
            <a:chExt cx="4181475" cy="594405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1CB373-A11D-484E-B487-CF8659BEBC61}"/>
                </a:ext>
              </a:extLst>
            </p:cNvPr>
            <p:cNvSpPr txBox="1"/>
            <p:nvPr/>
          </p:nvSpPr>
          <p:spPr>
            <a:xfrm>
              <a:off x="2165394" y="4525391"/>
              <a:ext cx="218916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아이디</a:t>
              </a: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D9B3B743-2EF0-4D13-87A7-68A7D093852F}"/>
                </a:ext>
              </a:extLst>
            </p:cNvPr>
            <p:cNvSpPr/>
            <p:nvPr/>
          </p:nvSpPr>
          <p:spPr>
            <a:xfrm>
              <a:off x="2153590" y="4804682"/>
              <a:ext cx="4181475" cy="31511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ED8BB5-E312-4A15-B1F6-1BD89B6F6E90}"/>
                </a:ext>
              </a:extLst>
            </p:cNvPr>
            <p:cNvSpPr txBox="1"/>
            <p:nvPr/>
          </p:nvSpPr>
          <p:spPr>
            <a:xfrm>
              <a:off x="2182165" y="4847591"/>
              <a:ext cx="5164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아이디</a:t>
              </a: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8A7541F-6E47-4E27-A661-6E6D78F1ED27}"/>
              </a:ext>
            </a:extLst>
          </p:cNvPr>
          <p:cNvSpPr/>
          <p:nvPr/>
        </p:nvSpPr>
        <p:spPr>
          <a:xfrm>
            <a:off x="8656702" y="1601525"/>
            <a:ext cx="101610" cy="3924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EF308C-1A22-457F-9884-DA89B2BCB778}"/>
              </a:ext>
            </a:extLst>
          </p:cNvPr>
          <p:cNvSpPr txBox="1"/>
          <p:nvPr/>
        </p:nvSpPr>
        <p:spPr>
          <a:xfrm>
            <a:off x="3736588" y="1528289"/>
            <a:ext cx="1651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ea typeface="Pretendard" panose="02000503000000020004" pitchFamily="50" charset="-127"/>
              </a:rPr>
              <a:t>나의 만족도 예측 서비스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A57BA5C-3D02-4DF3-14D4-6EA91C73EF06}"/>
              </a:ext>
            </a:extLst>
          </p:cNvPr>
          <p:cNvSpPr/>
          <p:nvPr/>
        </p:nvSpPr>
        <p:spPr>
          <a:xfrm>
            <a:off x="2036252" y="3904951"/>
            <a:ext cx="243298" cy="243298"/>
          </a:xfrm>
          <a:prstGeom prst="ellipse">
            <a:avLst/>
          </a:prstGeom>
          <a:solidFill>
            <a:srgbClr val="096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2844EB0-F2B3-07AC-BA14-4AB0E10226B7}"/>
              </a:ext>
            </a:extLst>
          </p:cNvPr>
          <p:cNvSpPr/>
          <p:nvPr/>
        </p:nvSpPr>
        <p:spPr>
          <a:xfrm>
            <a:off x="2036252" y="4677306"/>
            <a:ext cx="243298" cy="243298"/>
          </a:xfrm>
          <a:prstGeom prst="ellipse">
            <a:avLst/>
          </a:prstGeom>
          <a:solidFill>
            <a:srgbClr val="096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67E1C65-B2D2-9382-14E1-F59F471B739C}"/>
              </a:ext>
            </a:extLst>
          </p:cNvPr>
          <p:cNvSpPr/>
          <p:nvPr/>
        </p:nvSpPr>
        <p:spPr>
          <a:xfrm>
            <a:off x="2036252" y="5326636"/>
            <a:ext cx="243298" cy="243298"/>
          </a:xfrm>
          <a:prstGeom prst="ellipse">
            <a:avLst/>
          </a:prstGeom>
          <a:solidFill>
            <a:srgbClr val="096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99711D3-CE1B-7A6B-A1A7-A88B4AEF70E2}"/>
              </a:ext>
            </a:extLst>
          </p:cNvPr>
          <p:cNvSpPr/>
          <p:nvPr/>
        </p:nvSpPr>
        <p:spPr>
          <a:xfrm>
            <a:off x="3286107" y="6015270"/>
            <a:ext cx="243298" cy="243298"/>
          </a:xfrm>
          <a:prstGeom prst="ellipse">
            <a:avLst/>
          </a:prstGeom>
          <a:solidFill>
            <a:srgbClr val="096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7760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3DEFD7E-F360-4A62-A9F7-EAA79664C841}"/>
              </a:ext>
            </a:extLst>
          </p:cNvPr>
          <p:cNvSpPr/>
          <p:nvPr/>
        </p:nvSpPr>
        <p:spPr>
          <a:xfrm>
            <a:off x="73924" y="1461135"/>
            <a:ext cx="8712200" cy="5333361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51CFF40-135C-495E-ACEE-5EA87ED8D446}"/>
              </a:ext>
            </a:extLst>
          </p:cNvPr>
          <p:cNvSpPr/>
          <p:nvPr/>
        </p:nvSpPr>
        <p:spPr>
          <a:xfrm>
            <a:off x="1415402" y="3229982"/>
            <a:ext cx="5657850" cy="3556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CA65E00-C04D-4BB7-9D1A-3719BF2FC29F}"/>
              </a:ext>
            </a:extLst>
          </p:cNvPr>
          <p:cNvSpPr/>
          <p:nvPr/>
        </p:nvSpPr>
        <p:spPr>
          <a:xfrm>
            <a:off x="73924" y="1461136"/>
            <a:ext cx="8701776" cy="378900"/>
          </a:xfrm>
          <a:prstGeom prst="rect">
            <a:avLst/>
          </a:prstGeom>
          <a:gradFill flip="none" rotWithShape="1">
            <a:gsLst>
              <a:gs pos="82000">
                <a:srgbClr val="7D32C5"/>
              </a:gs>
              <a:gs pos="9000">
                <a:srgbClr val="32A4CD"/>
              </a:gs>
              <a:gs pos="46000">
                <a:srgbClr val="2A5ED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029671"/>
              </p:ext>
            </p:extLst>
          </p:nvPr>
        </p:nvGraphicFramePr>
        <p:xfrm>
          <a:off x="8840764" y="711200"/>
          <a:ext cx="3287735" cy="1417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비밀번호 입력 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확인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hover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시 버튼 색상이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#863ce7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로 적용되며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비밀번호가 변경되고 메인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39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967C744-60C6-4289-B3BC-7CF7206C976A}"/>
              </a:ext>
            </a:extLst>
          </p:cNvPr>
          <p:cNvGrpSpPr/>
          <p:nvPr/>
        </p:nvGrpSpPr>
        <p:grpSpPr>
          <a:xfrm>
            <a:off x="241781" y="844726"/>
            <a:ext cx="1295303" cy="246221"/>
            <a:chOff x="241781" y="835201"/>
            <a:chExt cx="1295303" cy="24622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AEE0C2-374B-4B29-82B0-D24026E0AD8E}"/>
                </a:ext>
              </a:extLst>
            </p:cNvPr>
            <p:cNvSpPr txBox="1"/>
            <p:nvPr/>
          </p:nvSpPr>
          <p:spPr>
            <a:xfrm>
              <a:off x="360159" y="835201"/>
              <a:ext cx="11769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세대 분석서비스</a:t>
              </a: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7B03008-0955-43DA-BA4C-EA2F9F48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593D685-5B41-384C-8715-DF489E6557F2}"/>
              </a:ext>
            </a:extLst>
          </p:cNvPr>
          <p:cNvGrpSpPr/>
          <p:nvPr/>
        </p:nvGrpSpPr>
        <p:grpSpPr>
          <a:xfrm>
            <a:off x="8635191" y="1461136"/>
            <a:ext cx="143440" cy="5328340"/>
            <a:chOff x="8649699" y="2668555"/>
            <a:chExt cx="126000" cy="411698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BD7A23A-9763-D694-4042-CF4686F9A772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06BF9ACB-D77C-99F4-5F1E-5D98730ED7D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C6D4E62F-13ED-09CB-19FC-33AAC3E834A4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aphicFrame>
        <p:nvGraphicFramePr>
          <p:cNvPr id="11" name="표 15">
            <a:extLst>
              <a:ext uri="{FF2B5EF4-FFF2-40B4-BE49-F238E27FC236}">
                <a16:creationId xmlns:a16="http://schemas.microsoft.com/office/drawing/2014/main" id="{E5218E2A-F333-E915-A2CA-6F737B81A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925115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비밀번호 변경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15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pwChangeView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로그인화면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비밀번호찾기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조회버튼 클릭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E8895333-78D4-48B9-AFEB-135638FFEFFB}"/>
              </a:ext>
            </a:extLst>
          </p:cNvPr>
          <p:cNvSpPr txBox="1"/>
          <p:nvPr/>
        </p:nvSpPr>
        <p:spPr>
          <a:xfrm>
            <a:off x="7255261" y="1528289"/>
            <a:ext cx="1325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Log in</a:t>
            </a:r>
            <a:r>
              <a:rPr lang="ko-KR" altLang="en-US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</a:t>
            </a:r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| Sign up</a:t>
            </a:r>
            <a:endParaRPr lang="ko-KR" altLang="en-US" sz="10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3724BE1-4DB8-4772-B246-0BD7E4BC23D5}"/>
              </a:ext>
            </a:extLst>
          </p:cNvPr>
          <p:cNvSpPr txBox="1"/>
          <p:nvPr/>
        </p:nvSpPr>
        <p:spPr>
          <a:xfrm>
            <a:off x="5245609" y="1528289"/>
            <a:ext cx="1412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MZ</a:t>
            </a:r>
            <a:r>
              <a:rPr lang="ko-KR" altLang="en-US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세대 만족도 비교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1DBEA38-3B60-43A9-8BD4-06346B9C106D}"/>
              </a:ext>
            </a:extLst>
          </p:cNvPr>
          <p:cNvSpPr txBox="1"/>
          <p:nvPr/>
        </p:nvSpPr>
        <p:spPr>
          <a:xfrm>
            <a:off x="6481888" y="1528289"/>
            <a:ext cx="8736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문의하기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1E30426-518E-49AD-8ACF-A053F9F62EB3}"/>
              </a:ext>
            </a:extLst>
          </p:cNvPr>
          <p:cNvSpPr txBox="1"/>
          <p:nvPr/>
        </p:nvSpPr>
        <p:spPr>
          <a:xfrm>
            <a:off x="2459475" y="2224601"/>
            <a:ext cx="3569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비밀번호 변경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CA6739A-6F31-4D56-9160-0172E764A55F}"/>
              </a:ext>
            </a:extLst>
          </p:cNvPr>
          <p:cNvCxnSpPr>
            <a:cxnSpLocks/>
          </p:cNvCxnSpPr>
          <p:nvPr/>
        </p:nvCxnSpPr>
        <p:spPr>
          <a:xfrm>
            <a:off x="3504690" y="2673350"/>
            <a:ext cx="147927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350673F-F483-4340-8C52-5B91DC6800BC}"/>
              </a:ext>
            </a:extLst>
          </p:cNvPr>
          <p:cNvSpPr txBox="1"/>
          <p:nvPr/>
        </p:nvSpPr>
        <p:spPr>
          <a:xfrm>
            <a:off x="2459475" y="2754475"/>
            <a:ext cx="35697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변경할 비밀번호를 입력해주세요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5DFCE7C-4379-4C34-BDBF-23F7A2249B41}"/>
              </a:ext>
            </a:extLst>
          </p:cNvPr>
          <p:cNvSpPr txBox="1"/>
          <p:nvPr/>
        </p:nvSpPr>
        <p:spPr>
          <a:xfrm>
            <a:off x="95703" y="1519673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MyZeneration ver1.0</a:t>
            </a:r>
            <a:endParaRPr lang="ko-KR" altLang="en-US" sz="10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AA95F3B-E16C-4B70-AEB4-91B907A000E4}"/>
              </a:ext>
            </a:extLst>
          </p:cNvPr>
          <p:cNvGrpSpPr/>
          <p:nvPr/>
        </p:nvGrpSpPr>
        <p:grpSpPr>
          <a:xfrm>
            <a:off x="2153590" y="3775456"/>
            <a:ext cx="4181475" cy="594405"/>
            <a:chOff x="2153590" y="3775456"/>
            <a:chExt cx="4181475" cy="59440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105973-4600-4A98-84A3-BE884F07B171}"/>
                </a:ext>
              </a:extLst>
            </p:cNvPr>
            <p:cNvSpPr txBox="1"/>
            <p:nvPr/>
          </p:nvSpPr>
          <p:spPr>
            <a:xfrm>
              <a:off x="2165394" y="3775456"/>
              <a:ext cx="218916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비밀번호</a:t>
              </a: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4BE9E309-4633-4FA1-B144-24AECCA91377}"/>
                </a:ext>
              </a:extLst>
            </p:cNvPr>
            <p:cNvSpPr/>
            <p:nvPr/>
          </p:nvSpPr>
          <p:spPr>
            <a:xfrm>
              <a:off x="2153590" y="4054747"/>
              <a:ext cx="4181475" cy="31511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44AAFA8-6679-489D-9207-134C057E481D}"/>
                </a:ext>
              </a:extLst>
            </p:cNvPr>
            <p:cNvSpPr txBox="1"/>
            <p:nvPr/>
          </p:nvSpPr>
          <p:spPr>
            <a:xfrm>
              <a:off x="2182165" y="4097656"/>
              <a:ext cx="21980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비밀번호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(8~16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자 영문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, 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숫자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, 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특수기호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)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F3D93BC0-B217-4404-9809-9AF8CE6C0CA6}"/>
              </a:ext>
            </a:extLst>
          </p:cNvPr>
          <p:cNvGrpSpPr/>
          <p:nvPr/>
        </p:nvGrpSpPr>
        <p:grpSpPr>
          <a:xfrm>
            <a:off x="3561102" y="4708099"/>
            <a:ext cx="1355886" cy="396528"/>
            <a:chOff x="5857183" y="6281163"/>
            <a:chExt cx="1137784" cy="324381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588A0B35-43B3-46B9-95CD-456F290DBC38}"/>
                </a:ext>
              </a:extLst>
            </p:cNvPr>
            <p:cNvSpPr/>
            <p:nvPr/>
          </p:nvSpPr>
          <p:spPr>
            <a:xfrm>
              <a:off x="5857183" y="6281163"/>
              <a:ext cx="1137784" cy="324381"/>
            </a:xfrm>
            <a:prstGeom prst="roundRect">
              <a:avLst>
                <a:gd name="adj" fmla="val 1108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C9F3623-FBF1-4EC8-8658-3648E713D526}"/>
                </a:ext>
              </a:extLst>
            </p:cNvPr>
            <p:cNvSpPr txBox="1"/>
            <p:nvPr/>
          </p:nvSpPr>
          <p:spPr>
            <a:xfrm>
              <a:off x="6249054" y="6342643"/>
              <a:ext cx="354043" cy="207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확인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998C59BA-0402-4216-BE76-C14684886C9A}"/>
              </a:ext>
            </a:extLst>
          </p:cNvPr>
          <p:cNvSpPr txBox="1"/>
          <p:nvPr/>
        </p:nvSpPr>
        <p:spPr>
          <a:xfrm>
            <a:off x="3144463" y="5341891"/>
            <a:ext cx="21891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F0945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로그인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| </a:t>
            </a:r>
            <a:r>
              <a:rPr lang="ko-KR" altLang="en-US" sz="1000" dirty="0">
                <a:solidFill>
                  <a:srgbClr val="F0945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비밀번호찾기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|  </a:t>
            </a:r>
            <a:r>
              <a:rPr lang="ko-KR" altLang="en-US" sz="1000" dirty="0">
                <a:solidFill>
                  <a:srgbClr val="F0945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회원가입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1C77C8F-3C29-4386-8A44-8F3239B2BA11}"/>
              </a:ext>
            </a:extLst>
          </p:cNvPr>
          <p:cNvSpPr/>
          <p:nvPr/>
        </p:nvSpPr>
        <p:spPr>
          <a:xfrm>
            <a:off x="8656702" y="1601525"/>
            <a:ext cx="101610" cy="3924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D05FA-0FB2-1C50-D865-DA717415F0B1}"/>
              </a:ext>
            </a:extLst>
          </p:cNvPr>
          <p:cNvSpPr txBox="1"/>
          <p:nvPr/>
        </p:nvSpPr>
        <p:spPr>
          <a:xfrm>
            <a:off x="3736588" y="1528289"/>
            <a:ext cx="1651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ea typeface="Pretendard" panose="02000503000000020004" pitchFamily="50" charset="-127"/>
              </a:rPr>
              <a:t>나의 만족도 예측 서비스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BC5C309-BDC5-7617-2AED-3F0108131473}"/>
              </a:ext>
            </a:extLst>
          </p:cNvPr>
          <p:cNvSpPr/>
          <p:nvPr/>
        </p:nvSpPr>
        <p:spPr>
          <a:xfrm>
            <a:off x="2036252" y="3904951"/>
            <a:ext cx="243298" cy="243298"/>
          </a:xfrm>
          <a:prstGeom prst="ellipse">
            <a:avLst/>
          </a:prstGeom>
          <a:solidFill>
            <a:srgbClr val="096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C256425-BAE6-5B8B-296E-C3B22E0B53F2}"/>
              </a:ext>
            </a:extLst>
          </p:cNvPr>
          <p:cNvSpPr/>
          <p:nvPr/>
        </p:nvSpPr>
        <p:spPr>
          <a:xfrm>
            <a:off x="3403548" y="4560466"/>
            <a:ext cx="243298" cy="243298"/>
          </a:xfrm>
          <a:prstGeom prst="ellipse">
            <a:avLst/>
          </a:prstGeom>
          <a:solidFill>
            <a:srgbClr val="096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17758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3DEFD7E-F360-4A62-A9F7-EAA79664C841}"/>
              </a:ext>
            </a:extLst>
          </p:cNvPr>
          <p:cNvSpPr/>
          <p:nvPr/>
        </p:nvSpPr>
        <p:spPr>
          <a:xfrm>
            <a:off x="73924" y="1461135"/>
            <a:ext cx="8712200" cy="5333361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CA65E00-C04D-4BB7-9D1A-3719BF2FC29F}"/>
              </a:ext>
            </a:extLst>
          </p:cNvPr>
          <p:cNvSpPr/>
          <p:nvPr/>
        </p:nvSpPr>
        <p:spPr>
          <a:xfrm>
            <a:off x="73924" y="1461136"/>
            <a:ext cx="8701776" cy="378900"/>
          </a:xfrm>
          <a:prstGeom prst="rect">
            <a:avLst/>
          </a:prstGeom>
          <a:gradFill flip="none" rotWithShape="1">
            <a:gsLst>
              <a:gs pos="82000">
                <a:srgbClr val="7D32C5"/>
              </a:gs>
              <a:gs pos="9000">
                <a:srgbClr val="32A4CD"/>
              </a:gs>
              <a:gs pos="46000">
                <a:srgbClr val="2A5ED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406557"/>
              </p:ext>
            </p:extLst>
          </p:nvPr>
        </p:nvGraphicFramePr>
        <p:xfrm>
          <a:off x="8840764" y="711200"/>
          <a:ext cx="3287735" cy="868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로그인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로그인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39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967C744-60C6-4289-B3BC-7CF7206C976A}"/>
              </a:ext>
            </a:extLst>
          </p:cNvPr>
          <p:cNvGrpSpPr/>
          <p:nvPr/>
        </p:nvGrpSpPr>
        <p:grpSpPr>
          <a:xfrm>
            <a:off x="241781" y="844726"/>
            <a:ext cx="1295303" cy="246221"/>
            <a:chOff x="241781" y="835201"/>
            <a:chExt cx="1295303" cy="24622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AEE0C2-374B-4B29-82B0-D24026E0AD8E}"/>
                </a:ext>
              </a:extLst>
            </p:cNvPr>
            <p:cNvSpPr txBox="1"/>
            <p:nvPr/>
          </p:nvSpPr>
          <p:spPr>
            <a:xfrm>
              <a:off x="360159" y="835201"/>
              <a:ext cx="11769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세대 분석서비스</a:t>
              </a: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7B03008-0955-43DA-BA4C-EA2F9F48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593D685-5B41-384C-8715-DF489E6557F2}"/>
              </a:ext>
            </a:extLst>
          </p:cNvPr>
          <p:cNvGrpSpPr/>
          <p:nvPr/>
        </p:nvGrpSpPr>
        <p:grpSpPr>
          <a:xfrm>
            <a:off x="8635191" y="1461136"/>
            <a:ext cx="143440" cy="5328340"/>
            <a:chOff x="8649699" y="2668555"/>
            <a:chExt cx="126000" cy="411698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BD7A23A-9763-D694-4042-CF4686F9A772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06BF9ACB-D77C-99F4-5F1E-5D98730ED7D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C6D4E62F-13ED-09CB-19FC-33AAC3E834A4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aphicFrame>
        <p:nvGraphicFramePr>
          <p:cNvPr id="11" name="표 15">
            <a:extLst>
              <a:ext uri="{FF2B5EF4-FFF2-40B4-BE49-F238E27FC236}">
                <a16:creationId xmlns:a16="http://schemas.microsoft.com/office/drawing/2014/main" id="{E5218E2A-F333-E915-A2CA-6F737B81A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652007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비밀번호 변경완료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16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pwChangeOk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로그인화면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비밀번호찾기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비밀번호 변경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확인 버튼 클릭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E8895333-78D4-48B9-AFEB-135638FFEFFB}"/>
              </a:ext>
            </a:extLst>
          </p:cNvPr>
          <p:cNvSpPr txBox="1"/>
          <p:nvPr/>
        </p:nvSpPr>
        <p:spPr>
          <a:xfrm>
            <a:off x="7255261" y="1528289"/>
            <a:ext cx="1325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Log in</a:t>
            </a:r>
            <a:r>
              <a:rPr lang="ko-KR" altLang="en-US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</a:t>
            </a:r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| Sign up</a:t>
            </a:r>
            <a:endParaRPr lang="ko-KR" altLang="en-US" sz="10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3724BE1-4DB8-4772-B246-0BD7E4BC23D5}"/>
              </a:ext>
            </a:extLst>
          </p:cNvPr>
          <p:cNvSpPr txBox="1"/>
          <p:nvPr/>
        </p:nvSpPr>
        <p:spPr>
          <a:xfrm>
            <a:off x="5245609" y="1528289"/>
            <a:ext cx="1412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MZ</a:t>
            </a:r>
            <a:r>
              <a:rPr lang="ko-KR" altLang="en-US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세대 만족도 비교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1DBEA38-3B60-43A9-8BD4-06346B9C106D}"/>
              </a:ext>
            </a:extLst>
          </p:cNvPr>
          <p:cNvSpPr txBox="1"/>
          <p:nvPr/>
        </p:nvSpPr>
        <p:spPr>
          <a:xfrm>
            <a:off x="6481888" y="1528289"/>
            <a:ext cx="8736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문의하기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5DFCE7C-4379-4C34-BDBF-23F7A2249B41}"/>
              </a:ext>
            </a:extLst>
          </p:cNvPr>
          <p:cNvSpPr txBox="1"/>
          <p:nvPr/>
        </p:nvSpPr>
        <p:spPr>
          <a:xfrm>
            <a:off x="95703" y="1519673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MyZeneration ver1.0</a:t>
            </a:r>
            <a:endParaRPr lang="ko-KR" altLang="en-US" sz="10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5BEAD3-4BD1-4546-8F02-B078EEEBBE71}"/>
              </a:ext>
            </a:extLst>
          </p:cNvPr>
          <p:cNvSpPr txBox="1"/>
          <p:nvPr/>
        </p:nvSpPr>
        <p:spPr>
          <a:xfrm>
            <a:off x="2049654" y="2947720"/>
            <a:ext cx="419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비밀번호 변경이 완료되었습니다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2072F75-2F30-4372-BE4B-439D5ABABB19}"/>
              </a:ext>
            </a:extLst>
          </p:cNvPr>
          <p:cNvCxnSpPr>
            <a:cxnSpLocks/>
          </p:cNvCxnSpPr>
          <p:nvPr/>
        </p:nvCxnSpPr>
        <p:spPr>
          <a:xfrm>
            <a:off x="3099995" y="3584575"/>
            <a:ext cx="209831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14F5047-0A80-406F-895D-04B98DDA7671}"/>
              </a:ext>
            </a:extLst>
          </p:cNvPr>
          <p:cNvSpPr txBox="1"/>
          <p:nvPr/>
        </p:nvSpPr>
        <p:spPr>
          <a:xfrm>
            <a:off x="2245723" y="3822419"/>
            <a:ext cx="38068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변경된 비밀번호로 로그인해 주시기 바랍니다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FFF41FF-E650-4EAC-824D-689DE1A85039}"/>
              </a:ext>
            </a:extLst>
          </p:cNvPr>
          <p:cNvGrpSpPr/>
          <p:nvPr/>
        </p:nvGrpSpPr>
        <p:grpSpPr>
          <a:xfrm>
            <a:off x="3435076" y="4581743"/>
            <a:ext cx="1355886" cy="396528"/>
            <a:chOff x="5857183" y="6281163"/>
            <a:chExt cx="1137784" cy="324381"/>
          </a:xfrm>
        </p:grpSpPr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90646E9B-412D-4D52-B32A-288C3BC33CDD}"/>
                </a:ext>
              </a:extLst>
            </p:cNvPr>
            <p:cNvSpPr/>
            <p:nvPr/>
          </p:nvSpPr>
          <p:spPr>
            <a:xfrm>
              <a:off x="5857183" y="6281163"/>
              <a:ext cx="1137784" cy="324381"/>
            </a:xfrm>
            <a:prstGeom prst="roundRect">
              <a:avLst>
                <a:gd name="adj" fmla="val 11081"/>
              </a:avLst>
            </a:prstGeom>
            <a:solidFill>
              <a:srgbClr val="7D3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D7426A8-E118-4AD1-BAD5-326F66C6701C}"/>
                </a:ext>
              </a:extLst>
            </p:cNvPr>
            <p:cNvSpPr txBox="1"/>
            <p:nvPr/>
          </p:nvSpPr>
          <p:spPr>
            <a:xfrm>
              <a:off x="6199284" y="6342643"/>
              <a:ext cx="453585" cy="207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로그인</a:t>
              </a: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28B0ED9-57EF-4990-919A-D83ABB9B554B}"/>
              </a:ext>
            </a:extLst>
          </p:cNvPr>
          <p:cNvSpPr/>
          <p:nvPr/>
        </p:nvSpPr>
        <p:spPr>
          <a:xfrm>
            <a:off x="8656702" y="1601525"/>
            <a:ext cx="101610" cy="3924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7F02FD-AD24-10FD-5FB6-22CEF1419798}"/>
              </a:ext>
            </a:extLst>
          </p:cNvPr>
          <p:cNvSpPr txBox="1"/>
          <p:nvPr/>
        </p:nvSpPr>
        <p:spPr>
          <a:xfrm>
            <a:off x="3736588" y="1528289"/>
            <a:ext cx="1651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ea typeface="Pretendard" panose="02000503000000020004" pitchFamily="50" charset="-127"/>
              </a:rPr>
              <a:t>나의 만족도 예측 서비스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1EC753E-F3ED-2BA9-F06C-49FEC7D704DA}"/>
              </a:ext>
            </a:extLst>
          </p:cNvPr>
          <p:cNvSpPr/>
          <p:nvPr/>
        </p:nvSpPr>
        <p:spPr>
          <a:xfrm>
            <a:off x="3318938" y="4398011"/>
            <a:ext cx="243298" cy="243298"/>
          </a:xfrm>
          <a:prstGeom prst="ellipse">
            <a:avLst/>
          </a:prstGeom>
          <a:solidFill>
            <a:srgbClr val="096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4851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AA4BE8-D6D7-495E-9AF7-EA9A32B2CDD9}"/>
              </a:ext>
            </a:extLst>
          </p:cNvPr>
          <p:cNvSpPr/>
          <p:nvPr/>
        </p:nvSpPr>
        <p:spPr>
          <a:xfrm>
            <a:off x="73924" y="1461135"/>
            <a:ext cx="8712200" cy="5333361"/>
          </a:xfrm>
          <a:prstGeom prst="rect">
            <a:avLst/>
          </a:prstGeom>
          <a:gradFill flip="none" rotWithShape="1">
            <a:gsLst>
              <a:gs pos="77000">
                <a:srgbClr val="2386CD"/>
              </a:gs>
              <a:gs pos="0">
                <a:srgbClr val="23C1C1"/>
              </a:gs>
              <a:gs pos="99000">
                <a:srgbClr val="2A5ED6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D8FA8A-457F-4719-A50F-FD78D6F82A35}"/>
              </a:ext>
            </a:extLst>
          </p:cNvPr>
          <p:cNvSpPr txBox="1"/>
          <p:nvPr/>
        </p:nvSpPr>
        <p:spPr>
          <a:xfrm>
            <a:off x="2310946" y="3973926"/>
            <a:ext cx="3951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The best solution for improving your happiness</a:t>
            </a:r>
            <a:endParaRPr lang="ko-KR" altLang="en-US" sz="14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375083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index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754787"/>
              </p:ext>
            </p:extLst>
          </p:nvPr>
        </p:nvGraphicFramePr>
        <p:xfrm>
          <a:off x="8840764" y="711200"/>
          <a:ext cx="3287735" cy="4492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로고버튼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index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화면으로 이동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전 화면 좌상단에 위치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나의 만족도 예측 서비스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‘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나의 만족도 예측 서비스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’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만족도 비교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“MZ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만족도 비교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”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4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문의하기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문의하기 게시판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5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로그인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로그인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6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5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7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Sign up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33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8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Explore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‘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나의 만족도 예측 서비스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’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화면으로 이동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859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9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배경색상이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#ee7752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#863ce7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#2361d5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#23d5bd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색상순으로 변경되며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15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초에 한사이클 반복 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790424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>
            <a:cxnSpLocks/>
          </p:cNvCxnSpPr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39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967C744-60C6-4289-B3BC-7CF7206C976A}"/>
              </a:ext>
            </a:extLst>
          </p:cNvPr>
          <p:cNvGrpSpPr/>
          <p:nvPr/>
        </p:nvGrpSpPr>
        <p:grpSpPr>
          <a:xfrm>
            <a:off x="241781" y="844726"/>
            <a:ext cx="1295303" cy="246221"/>
            <a:chOff x="241781" y="835201"/>
            <a:chExt cx="1295303" cy="24622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AEE0C2-374B-4B29-82B0-D24026E0AD8E}"/>
                </a:ext>
              </a:extLst>
            </p:cNvPr>
            <p:cNvSpPr txBox="1"/>
            <p:nvPr/>
          </p:nvSpPr>
          <p:spPr>
            <a:xfrm>
              <a:off x="360159" y="835201"/>
              <a:ext cx="11769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세대 분석서비스</a:t>
              </a: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7B03008-0955-43DA-BA4C-EA2F9F48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9CB2E49-2540-4655-6570-6E5832E77797}"/>
              </a:ext>
            </a:extLst>
          </p:cNvPr>
          <p:cNvSpPr txBox="1"/>
          <p:nvPr/>
        </p:nvSpPr>
        <p:spPr>
          <a:xfrm>
            <a:off x="2807845" y="3169674"/>
            <a:ext cx="3047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MyZeneration</a:t>
            </a:r>
            <a:endParaRPr lang="ko-KR" altLang="en-US" sz="36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F650568-E5BF-47C1-8ABB-E783B311DA94}"/>
              </a:ext>
            </a:extLst>
          </p:cNvPr>
          <p:cNvGrpSpPr/>
          <p:nvPr/>
        </p:nvGrpSpPr>
        <p:grpSpPr>
          <a:xfrm>
            <a:off x="3106267" y="4475551"/>
            <a:ext cx="1254851" cy="307777"/>
            <a:chOff x="2599865" y="4621922"/>
            <a:chExt cx="1254851" cy="307777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183D04B3-BF67-4A03-A749-43E1E25A46A6}"/>
                </a:ext>
              </a:extLst>
            </p:cNvPr>
            <p:cNvSpPr/>
            <p:nvPr/>
          </p:nvSpPr>
          <p:spPr>
            <a:xfrm>
              <a:off x="2599865" y="4621922"/>
              <a:ext cx="1254851" cy="3077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68F6B9B-D436-EE18-B8BA-D78827A359E9}"/>
                </a:ext>
              </a:extLst>
            </p:cNvPr>
            <p:cNvSpPr txBox="1"/>
            <p:nvPr/>
          </p:nvSpPr>
          <p:spPr>
            <a:xfrm>
              <a:off x="2865652" y="4630656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Sign up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CF7CD8F3-4BF1-0663-8B12-2422EA7435BC}"/>
              </a:ext>
            </a:extLst>
          </p:cNvPr>
          <p:cNvSpPr/>
          <p:nvPr/>
        </p:nvSpPr>
        <p:spPr>
          <a:xfrm>
            <a:off x="98638" y="1321230"/>
            <a:ext cx="243298" cy="24329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3116B9-0B79-46D3-9E18-BF3F84601AC0}"/>
              </a:ext>
            </a:extLst>
          </p:cNvPr>
          <p:cNvSpPr txBox="1"/>
          <p:nvPr/>
        </p:nvSpPr>
        <p:spPr>
          <a:xfrm>
            <a:off x="95703" y="1519673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MyZeneration ver1.0</a:t>
            </a:r>
            <a:endParaRPr lang="ko-KR" altLang="en-US" sz="10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D8EA96B-1023-4180-BF71-9112EB5B3429}"/>
              </a:ext>
            </a:extLst>
          </p:cNvPr>
          <p:cNvGrpSpPr/>
          <p:nvPr/>
        </p:nvGrpSpPr>
        <p:grpSpPr>
          <a:xfrm>
            <a:off x="4621248" y="4475551"/>
            <a:ext cx="1254851" cy="307777"/>
            <a:chOff x="2599865" y="4621922"/>
            <a:chExt cx="1254851" cy="307777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ED4FE645-CBD0-4ECE-BB63-044174668DD9}"/>
                </a:ext>
              </a:extLst>
            </p:cNvPr>
            <p:cNvSpPr/>
            <p:nvPr/>
          </p:nvSpPr>
          <p:spPr>
            <a:xfrm>
              <a:off x="2599865" y="4621922"/>
              <a:ext cx="1254851" cy="307777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81DE761-9374-45FC-BB22-A21C99CB3302}"/>
                </a:ext>
              </a:extLst>
            </p:cNvPr>
            <p:cNvSpPr txBox="1"/>
            <p:nvPr/>
          </p:nvSpPr>
          <p:spPr>
            <a:xfrm>
              <a:off x="2865652" y="4630656"/>
              <a:ext cx="7211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Explore</a:t>
              </a:r>
              <a:endParaRPr lang="ko-KR" altLang="en-US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E8A322B-B987-4266-830E-6E2302471F89}"/>
              </a:ext>
            </a:extLst>
          </p:cNvPr>
          <p:cNvSpPr/>
          <p:nvPr/>
        </p:nvSpPr>
        <p:spPr>
          <a:xfrm>
            <a:off x="1812085" y="6146800"/>
            <a:ext cx="5235879" cy="647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03E770A-86CE-4EA0-8DC4-2E2B8675ABE0}"/>
              </a:ext>
            </a:extLst>
          </p:cNvPr>
          <p:cNvSpPr txBox="1"/>
          <p:nvPr/>
        </p:nvSpPr>
        <p:spPr>
          <a:xfrm>
            <a:off x="3244026" y="6443423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Service Introduction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71BF7A6-DF5B-4234-A147-46689586D59B}"/>
              </a:ext>
            </a:extLst>
          </p:cNvPr>
          <p:cNvGrpSpPr/>
          <p:nvPr/>
        </p:nvGrpSpPr>
        <p:grpSpPr>
          <a:xfrm>
            <a:off x="8635191" y="1461136"/>
            <a:ext cx="143440" cy="5328340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D05C75A-AB6A-4060-B325-7CDD0B5DFB1E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9954296-7995-4077-B0CC-8803CD693924}"/>
                </a:ext>
              </a:extLst>
            </p:cNvPr>
            <p:cNvSpPr/>
            <p:nvPr/>
          </p:nvSpPr>
          <p:spPr>
            <a:xfrm>
              <a:off x="8668595" y="2804956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24C365E6-D6F9-44BF-BAB8-F3F5A70B553B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E2A4721C-0830-4767-9752-57A70B8C72AC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6009726D-4FD6-4F26-9476-0EB074B4EEDF}"/>
              </a:ext>
            </a:extLst>
          </p:cNvPr>
          <p:cNvSpPr txBox="1"/>
          <p:nvPr/>
        </p:nvSpPr>
        <p:spPr>
          <a:xfrm>
            <a:off x="7255261" y="1528289"/>
            <a:ext cx="1325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Log in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| Sign up</a:t>
            </a:r>
            <a:endParaRPr lang="ko-KR" altLang="en-US" sz="10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84F667-48DA-4795-8296-7211C2E50995}"/>
              </a:ext>
            </a:extLst>
          </p:cNvPr>
          <p:cNvSpPr txBox="1"/>
          <p:nvPr/>
        </p:nvSpPr>
        <p:spPr>
          <a:xfrm>
            <a:off x="5245609" y="1528289"/>
            <a:ext cx="1412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MZ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세대 만족도 비교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1551976-4731-4BBA-832C-5D20FFC7BEA8}"/>
              </a:ext>
            </a:extLst>
          </p:cNvPr>
          <p:cNvSpPr txBox="1"/>
          <p:nvPr/>
        </p:nvSpPr>
        <p:spPr>
          <a:xfrm>
            <a:off x="6481888" y="1528289"/>
            <a:ext cx="8736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문의하기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9579DF8-803F-4BC4-B09F-FD6CEBBAE4E7}"/>
              </a:ext>
            </a:extLst>
          </p:cNvPr>
          <p:cNvSpPr txBox="1"/>
          <p:nvPr/>
        </p:nvSpPr>
        <p:spPr>
          <a:xfrm>
            <a:off x="3736588" y="1528289"/>
            <a:ext cx="1651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나의 만족도 예측 </a:t>
            </a:r>
            <a:r>
              <a:rPr lang="ko-KR" altLang="en-US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서비스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FBFBF112-C355-488E-8C6E-CA719ACDC186}"/>
              </a:ext>
            </a:extLst>
          </p:cNvPr>
          <p:cNvSpPr/>
          <p:nvPr/>
        </p:nvSpPr>
        <p:spPr>
          <a:xfrm>
            <a:off x="3890697" y="1321230"/>
            <a:ext cx="243298" cy="24329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9D40D80B-B27A-4CD0-A19D-B88F5FE89E6E}"/>
              </a:ext>
            </a:extLst>
          </p:cNvPr>
          <p:cNvSpPr/>
          <p:nvPr/>
        </p:nvSpPr>
        <p:spPr>
          <a:xfrm>
            <a:off x="5308126" y="1321230"/>
            <a:ext cx="243298" cy="24329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EEDB1D0-9D94-4BA8-A8D6-5E2C567C63C8}"/>
              </a:ext>
            </a:extLst>
          </p:cNvPr>
          <p:cNvSpPr/>
          <p:nvPr/>
        </p:nvSpPr>
        <p:spPr>
          <a:xfrm>
            <a:off x="6543693" y="1321230"/>
            <a:ext cx="243298" cy="24329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01FB2455-801D-460A-A9B2-8EE09E29CC14}"/>
              </a:ext>
            </a:extLst>
          </p:cNvPr>
          <p:cNvSpPr/>
          <p:nvPr/>
        </p:nvSpPr>
        <p:spPr>
          <a:xfrm>
            <a:off x="7295674" y="1321230"/>
            <a:ext cx="243298" cy="24329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0CE7BDE7-BB1A-4213-BE87-721E78C41890}"/>
              </a:ext>
            </a:extLst>
          </p:cNvPr>
          <p:cNvSpPr/>
          <p:nvPr/>
        </p:nvSpPr>
        <p:spPr>
          <a:xfrm>
            <a:off x="7770081" y="1321230"/>
            <a:ext cx="243298" cy="24329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1832D577-AC34-41A4-9336-436B76924F21}"/>
              </a:ext>
            </a:extLst>
          </p:cNvPr>
          <p:cNvSpPr/>
          <p:nvPr/>
        </p:nvSpPr>
        <p:spPr>
          <a:xfrm>
            <a:off x="928079" y="2747234"/>
            <a:ext cx="243298" cy="24329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9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0B60013-F6B6-4213-9568-7D4858FD52FD}"/>
              </a:ext>
            </a:extLst>
          </p:cNvPr>
          <p:cNvSpPr/>
          <p:nvPr/>
        </p:nvSpPr>
        <p:spPr>
          <a:xfrm>
            <a:off x="2898383" y="4257064"/>
            <a:ext cx="243298" cy="24329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535F528B-8ECB-4507-9407-46C27A4A0AAE}"/>
              </a:ext>
            </a:extLst>
          </p:cNvPr>
          <p:cNvSpPr/>
          <p:nvPr/>
        </p:nvSpPr>
        <p:spPr>
          <a:xfrm>
            <a:off x="4448582" y="4257064"/>
            <a:ext cx="243298" cy="24329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8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147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>
            <a:extLst>
              <a:ext uri="{FF2B5EF4-FFF2-40B4-BE49-F238E27FC236}">
                <a16:creationId xmlns:a16="http://schemas.microsoft.com/office/drawing/2014/main" id="{48A05B3B-45A3-454C-AA41-AAB1AABD4CA5}"/>
              </a:ext>
            </a:extLst>
          </p:cNvPr>
          <p:cNvSpPr/>
          <p:nvPr/>
        </p:nvSpPr>
        <p:spPr>
          <a:xfrm>
            <a:off x="73924" y="1461135"/>
            <a:ext cx="8712200" cy="5333361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E54E2D-3028-4E70-BD8D-C7A593F7DC2F}"/>
              </a:ext>
            </a:extLst>
          </p:cNvPr>
          <p:cNvSpPr/>
          <p:nvPr/>
        </p:nvSpPr>
        <p:spPr>
          <a:xfrm>
            <a:off x="1415402" y="3233099"/>
            <a:ext cx="5657850" cy="3556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CA65E00-C04D-4BB7-9D1A-3719BF2FC29F}"/>
              </a:ext>
            </a:extLst>
          </p:cNvPr>
          <p:cNvSpPr/>
          <p:nvPr/>
        </p:nvSpPr>
        <p:spPr>
          <a:xfrm>
            <a:off x="73924" y="1461136"/>
            <a:ext cx="8701776" cy="378900"/>
          </a:xfrm>
          <a:prstGeom prst="rect">
            <a:avLst/>
          </a:prstGeom>
          <a:gradFill flip="none" rotWithShape="1">
            <a:gsLst>
              <a:gs pos="82000">
                <a:srgbClr val="7D32C5"/>
              </a:gs>
              <a:gs pos="9000">
                <a:srgbClr val="32A4CD"/>
              </a:gs>
              <a:gs pos="46000">
                <a:srgbClr val="2A5ED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608818"/>
              </p:ext>
            </p:extLst>
          </p:nvPr>
        </p:nvGraphicFramePr>
        <p:xfrm>
          <a:off x="8840764" y="711200"/>
          <a:ext cx="3287735" cy="5857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‘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나의 만족도 예측 서비스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‘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 시 입력했던 개인정보가 테이블 형식으로 나타남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최종학력란의 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option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항목은 대학원졸업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대학교졸업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고등학교 졸업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전공분류란의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option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항목은 이학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공학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인문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사회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예체능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09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거주지역란의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option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항목은 서울특별시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부산광역시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광주광역시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169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연 임금란의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option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항목은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6000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만원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5000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만원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4000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만원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/3000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만원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2000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만원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1000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770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6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가구원수란의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option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항목은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인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2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인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3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인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4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인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5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28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7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거주형태란의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option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항목은 자가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부모님과동거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전세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월세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67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8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근로시간란의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option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항목은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40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시간미만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40~49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시간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50~59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시간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60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시간 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29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9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결혼여부란의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option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항목은 미혼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기혼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982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10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 시 사용자가 입력한 삶의 만족도가 나타남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글자색상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rgb(13, 102, 221))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032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 시 사용자가 입력한 조건을 가진 사람들의 평균만족도가 나타남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글자색상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rgb(13, 102, 221))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669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스크롤을 아래로 이동 시 내비게이션 바와 버튼 색상 전환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3049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* No.2~9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의 경우 각 란의 화살표 클릭 시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option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은 아래로 내려옴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833930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39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967C744-60C6-4289-B3BC-7CF7206C976A}"/>
              </a:ext>
            </a:extLst>
          </p:cNvPr>
          <p:cNvGrpSpPr/>
          <p:nvPr/>
        </p:nvGrpSpPr>
        <p:grpSpPr>
          <a:xfrm>
            <a:off x="241781" y="844726"/>
            <a:ext cx="1295303" cy="246221"/>
            <a:chOff x="241781" y="835201"/>
            <a:chExt cx="1295303" cy="24622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AEE0C2-374B-4B29-82B0-D24026E0AD8E}"/>
                </a:ext>
              </a:extLst>
            </p:cNvPr>
            <p:cNvSpPr txBox="1"/>
            <p:nvPr/>
          </p:nvSpPr>
          <p:spPr>
            <a:xfrm>
              <a:off x="360159" y="835201"/>
              <a:ext cx="11769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세대 분석서비스</a:t>
              </a: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7B03008-0955-43DA-BA4C-EA2F9F48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graphicFrame>
        <p:nvGraphicFramePr>
          <p:cNvPr id="11" name="표 15">
            <a:extLst>
              <a:ext uri="{FF2B5EF4-FFF2-40B4-BE49-F238E27FC236}">
                <a16:creationId xmlns:a16="http://schemas.microsoft.com/office/drawing/2014/main" id="{E5218E2A-F333-E915-A2CA-6F737B81A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257883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나의 만족도 예측 서비스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analysisMySat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나의 만족도 예측 서비스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E8895333-78D4-48B9-AFEB-135638FFEFFB}"/>
              </a:ext>
            </a:extLst>
          </p:cNvPr>
          <p:cNvSpPr txBox="1"/>
          <p:nvPr/>
        </p:nvSpPr>
        <p:spPr>
          <a:xfrm>
            <a:off x="7255261" y="1528289"/>
            <a:ext cx="1325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Log in</a:t>
            </a:r>
            <a:r>
              <a:rPr lang="ko-KR" altLang="en-US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</a:t>
            </a:r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| Sign up</a:t>
            </a:r>
            <a:endParaRPr lang="ko-KR" altLang="en-US" sz="10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3724BE1-4DB8-4772-B246-0BD7E4BC23D5}"/>
              </a:ext>
            </a:extLst>
          </p:cNvPr>
          <p:cNvSpPr txBox="1"/>
          <p:nvPr/>
        </p:nvSpPr>
        <p:spPr>
          <a:xfrm>
            <a:off x="5245609" y="1528289"/>
            <a:ext cx="1412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MZ</a:t>
            </a:r>
            <a:r>
              <a:rPr lang="ko-KR" altLang="en-US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세대 만족도 비교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1DBEA38-3B60-43A9-8BD4-06346B9C106D}"/>
              </a:ext>
            </a:extLst>
          </p:cNvPr>
          <p:cNvSpPr txBox="1"/>
          <p:nvPr/>
        </p:nvSpPr>
        <p:spPr>
          <a:xfrm>
            <a:off x="6481888" y="1528289"/>
            <a:ext cx="8736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문의하기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EDEEA53-E2B3-48E8-8EC9-8425E53953A1}"/>
              </a:ext>
            </a:extLst>
          </p:cNvPr>
          <p:cNvSpPr txBox="1"/>
          <p:nvPr/>
        </p:nvSpPr>
        <p:spPr>
          <a:xfrm>
            <a:off x="2459475" y="2224601"/>
            <a:ext cx="3569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윤희선님의 만족도 예측 서비스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3C9AA46-EC9B-4E34-AD4F-F5F0F0F3B6A4}"/>
              </a:ext>
            </a:extLst>
          </p:cNvPr>
          <p:cNvSpPr txBox="1"/>
          <p:nvPr/>
        </p:nvSpPr>
        <p:spPr>
          <a:xfrm>
            <a:off x="2459475" y="2754475"/>
            <a:ext cx="35697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만족도 향상을 위한 솔루션 제안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FFBE7F1-A43D-4023-8E3A-80E6157ABF59}"/>
              </a:ext>
            </a:extLst>
          </p:cNvPr>
          <p:cNvSpPr txBox="1"/>
          <p:nvPr/>
        </p:nvSpPr>
        <p:spPr>
          <a:xfrm>
            <a:off x="1665552" y="3576807"/>
            <a:ext cx="1658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내가 입력한 정보</a:t>
            </a:r>
          </a:p>
        </p:txBody>
      </p:sp>
      <p:graphicFrame>
        <p:nvGraphicFramePr>
          <p:cNvPr id="12" name="표 14">
            <a:extLst>
              <a:ext uri="{FF2B5EF4-FFF2-40B4-BE49-F238E27FC236}">
                <a16:creationId xmlns:a16="http://schemas.microsoft.com/office/drawing/2014/main" id="{F68E3910-BE2D-45B4-9101-CBAE3F258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164314"/>
              </p:ext>
            </p:extLst>
          </p:nvPr>
        </p:nvGraphicFramePr>
        <p:xfrm>
          <a:off x="1885950" y="3939533"/>
          <a:ext cx="4756150" cy="1669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9650">
                  <a:extLst>
                    <a:ext uri="{9D8B030D-6E8A-4147-A177-3AD203B41FA5}">
                      <a16:colId xmlns:a16="http://schemas.microsoft.com/office/drawing/2014/main" val="3967028989"/>
                    </a:ext>
                  </a:extLst>
                </a:gridCol>
                <a:gridCol w="920356">
                  <a:extLst>
                    <a:ext uri="{9D8B030D-6E8A-4147-A177-3AD203B41FA5}">
                      <a16:colId xmlns:a16="http://schemas.microsoft.com/office/drawing/2014/main" val="1551094610"/>
                    </a:ext>
                  </a:extLst>
                </a:gridCol>
                <a:gridCol w="345286">
                  <a:extLst>
                    <a:ext uri="{9D8B030D-6E8A-4147-A177-3AD203B41FA5}">
                      <a16:colId xmlns:a16="http://schemas.microsoft.com/office/drawing/2014/main" val="3513780544"/>
                    </a:ext>
                  </a:extLst>
                </a:gridCol>
                <a:gridCol w="1033058">
                  <a:extLst>
                    <a:ext uri="{9D8B030D-6E8A-4147-A177-3AD203B41FA5}">
                      <a16:colId xmlns:a16="http://schemas.microsoft.com/office/drawing/2014/main" val="3772209565"/>
                    </a:ext>
                  </a:extLst>
                </a:gridCol>
                <a:gridCol w="1110883">
                  <a:extLst>
                    <a:ext uri="{9D8B030D-6E8A-4147-A177-3AD203B41FA5}">
                      <a16:colId xmlns:a16="http://schemas.microsoft.com/office/drawing/2014/main" val="2668324823"/>
                    </a:ext>
                  </a:extLst>
                </a:gridCol>
                <a:gridCol w="336917">
                  <a:extLst>
                    <a:ext uri="{9D8B030D-6E8A-4147-A177-3AD203B41FA5}">
                      <a16:colId xmlns:a16="http://schemas.microsoft.com/office/drawing/2014/main" val="862349285"/>
                    </a:ext>
                  </a:extLst>
                </a:gridCol>
              </a:tblGrid>
              <a:tr h="33390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성별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나이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31</a:t>
                      </a:r>
                      <a:endParaRPr lang="ko-KR" altLang="en-US" sz="9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7439945"/>
                  </a:ext>
                </a:extLst>
              </a:tr>
              <a:tr h="33390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최종 학력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대학교졸업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전공 분류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이학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공학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621767"/>
                  </a:ext>
                </a:extLst>
              </a:tr>
              <a:tr h="33390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거주 지역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서울특별시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연 임금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5000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만원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30915"/>
                  </a:ext>
                </a:extLst>
              </a:tr>
              <a:tr h="33390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가구원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수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인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거주 형태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부모님과동거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239695"/>
                  </a:ext>
                </a:extLst>
              </a:tr>
              <a:tr h="33390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근로 시간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40~49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시간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결혼 여부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미혼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960317"/>
                  </a:ext>
                </a:extLst>
              </a:tr>
            </a:tbl>
          </a:graphicData>
        </a:graphic>
      </p:graphicFrame>
      <p:sp>
        <p:nvSpPr>
          <p:cNvPr id="88" name="TextBox 87">
            <a:extLst>
              <a:ext uri="{FF2B5EF4-FFF2-40B4-BE49-F238E27FC236}">
                <a16:creationId xmlns:a16="http://schemas.microsoft.com/office/drawing/2014/main" id="{1EE31EEB-BC43-4A75-BE15-E48BE8322DFC}"/>
              </a:ext>
            </a:extLst>
          </p:cNvPr>
          <p:cNvSpPr txBox="1"/>
          <p:nvPr/>
        </p:nvSpPr>
        <p:spPr>
          <a:xfrm>
            <a:off x="1698607" y="6227407"/>
            <a:ext cx="498484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현재 윤희선님의 삶의 만족도는 </a:t>
            </a:r>
            <a:r>
              <a:rPr lang="en-US" altLang="ko-KR" sz="900" dirty="0">
                <a:solidFill>
                  <a:srgbClr val="186DD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85</a:t>
            </a:r>
            <a:r>
              <a:rPr lang="ko-KR" altLang="en-US" sz="900" dirty="0">
                <a:solidFill>
                  <a:srgbClr val="186DD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점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이며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동일한 조건을 가지고 있는 사람들의 평균 삶의 만족도는 </a:t>
            </a:r>
            <a:r>
              <a:rPr lang="en-US" altLang="ko-KR" sz="900" dirty="0">
                <a:solidFill>
                  <a:srgbClr val="186DD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83</a:t>
            </a:r>
            <a:r>
              <a:rPr lang="ko-KR" altLang="en-US" sz="900" dirty="0">
                <a:solidFill>
                  <a:srgbClr val="186DD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점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입니다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입력하신 정보를 각 항목당 백분율로 환산한 결과는 아래 그래프과 같습니다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D844FF9A-9EC8-43E0-A8E2-4D169F2880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0148" y="4352734"/>
            <a:ext cx="136573" cy="148714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83560FB6-ABC5-4D28-9E48-1E17FA2198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0148" y="4715817"/>
            <a:ext cx="136573" cy="148714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BDDDF97F-1F9F-4910-96ED-2477DF5DFE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0148" y="5028100"/>
            <a:ext cx="136573" cy="148714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7128308C-93AF-43D1-9F19-DCC8A1C363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0148" y="5359432"/>
            <a:ext cx="136573" cy="148714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C0965C8C-6DF1-4CC9-B824-02D2C3FB23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9181" y="4352734"/>
            <a:ext cx="136573" cy="148714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8C5EF5D4-30DC-43A3-A842-D72D70E166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9181" y="4715817"/>
            <a:ext cx="136573" cy="148714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2C1D3752-AF67-47F9-A357-9ABAAAF2EF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9181" y="5028100"/>
            <a:ext cx="136573" cy="148714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CE6B7D3A-3C23-4321-953E-A787C91BE5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9181" y="5359432"/>
            <a:ext cx="136573" cy="148714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B90E7DED-6B0E-4102-B47D-A3A6FD77CB6F}"/>
              </a:ext>
            </a:extLst>
          </p:cNvPr>
          <p:cNvSpPr txBox="1"/>
          <p:nvPr/>
        </p:nvSpPr>
        <p:spPr>
          <a:xfrm>
            <a:off x="1665552" y="5835251"/>
            <a:ext cx="1658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만족도 분석 및 예측</a:t>
            </a:r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D2AE6F6C-5F4E-432B-811F-9B13E19907F2}"/>
              </a:ext>
            </a:extLst>
          </p:cNvPr>
          <p:cNvGrpSpPr/>
          <p:nvPr/>
        </p:nvGrpSpPr>
        <p:grpSpPr>
          <a:xfrm>
            <a:off x="8635191" y="1461136"/>
            <a:ext cx="143440" cy="5328340"/>
            <a:chOff x="8649699" y="2668555"/>
            <a:chExt cx="126000" cy="4116982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18D243CF-0AEB-486F-8280-80F21EC67B8E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7093D7F7-98CC-4D7F-8304-4CDEBEE5A8C5}"/>
                </a:ext>
              </a:extLst>
            </p:cNvPr>
            <p:cNvSpPr/>
            <p:nvPr/>
          </p:nvSpPr>
          <p:spPr>
            <a:xfrm>
              <a:off x="8668595" y="2804956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0" name="이등변 삼각형 99">
              <a:extLst>
                <a:ext uri="{FF2B5EF4-FFF2-40B4-BE49-F238E27FC236}">
                  <a16:creationId xmlns:a16="http://schemas.microsoft.com/office/drawing/2014/main" id="{B45A15C9-C0DC-41AC-865D-47DAF3FD7EF8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이등변 삼각형 100">
              <a:extLst>
                <a:ext uri="{FF2B5EF4-FFF2-40B4-BE49-F238E27FC236}">
                  <a16:creationId xmlns:a16="http://schemas.microsoft.com/office/drawing/2014/main" id="{76F435F5-BE51-40FD-8399-1021F022DB43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A73074EB-CE2E-45AC-9F08-E25559F5B9F0}"/>
              </a:ext>
            </a:extLst>
          </p:cNvPr>
          <p:cNvCxnSpPr>
            <a:cxnSpLocks/>
          </p:cNvCxnSpPr>
          <p:nvPr/>
        </p:nvCxnSpPr>
        <p:spPr>
          <a:xfrm>
            <a:off x="3504690" y="2673350"/>
            <a:ext cx="147927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24BAC1C0-1A88-4B3A-B0CD-F2C858AEBC31}"/>
              </a:ext>
            </a:extLst>
          </p:cNvPr>
          <p:cNvSpPr txBox="1"/>
          <p:nvPr/>
        </p:nvSpPr>
        <p:spPr>
          <a:xfrm>
            <a:off x="95703" y="1519673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MyZeneration ver1.0</a:t>
            </a:r>
            <a:endParaRPr lang="ko-KR" altLang="en-US" sz="10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624A56-53B9-E21A-0599-BB2B7A8E377A}"/>
              </a:ext>
            </a:extLst>
          </p:cNvPr>
          <p:cNvSpPr txBox="1"/>
          <p:nvPr/>
        </p:nvSpPr>
        <p:spPr>
          <a:xfrm>
            <a:off x="3736588" y="1528289"/>
            <a:ext cx="1651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66FFFF"/>
                </a:solidFill>
                <a:ea typeface="Pretendard" panose="02000503000000020004" pitchFamily="50" charset="-127"/>
              </a:rPr>
              <a:t>나의 만족도 예측 서비스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51C2E3C-6424-13AF-655F-4A618089CC11}"/>
              </a:ext>
            </a:extLst>
          </p:cNvPr>
          <p:cNvSpPr/>
          <p:nvPr/>
        </p:nvSpPr>
        <p:spPr>
          <a:xfrm>
            <a:off x="1506297" y="3743964"/>
            <a:ext cx="243298" cy="24329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35A0858-570D-6A38-F09C-D19A3D8BF551}"/>
              </a:ext>
            </a:extLst>
          </p:cNvPr>
          <p:cNvSpPr/>
          <p:nvPr/>
        </p:nvSpPr>
        <p:spPr>
          <a:xfrm>
            <a:off x="5123960" y="4071458"/>
            <a:ext cx="243298" cy="24329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1C4806-3CFF-17CE-BA89-BE198BD874F3}"/>
              </a:ext>
            </a:extLst>
          </p:cNvPr>
          <p:cNvSpPr/>
          <p:nvPr/>
        </p:nvSpPr>
        <p:spPr>
          <a:xfrm>
            <a:off x="5123960" y="4435680"/>
            <a:ext cx="243298" cy="24329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93E3869-B970-E916-75A4-C0F1CC961672}"/>
              </a:ext>
            </a:extLst>
          </p:cNvPr>
          <p:cNvSpPr/>
          <p:nvPr/>
        </p:nvSpPr>
        <p:spPr>
          <a:xfrm>
            <a:off x="5123960" y="4821393"/>
            <a:ext cx="243298" cy="24329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4545DEF-80A8-2259-1E25-FC3B5943EAD8}"/>
              </a:ext>
            </a:extLst>
          </p:cNvPr>
          <p:cNvSpPr/>
          <p:nvPr/>
        </p:nvSpPr>
        <p:spPr>
          <a:xfrm>
            <a:off x="5123960" y="5185615"/>
            <a:ext cx="243298" cy="24329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9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5F8F493-FE50-5678-1097-ED1B92985FAC}"/>
              </a:ext>
            </a:extLst>
          </p:cNvPr>
          <p:cNvSpPr/>
          <p:nvPr/>
        </p:nvSpPr>
        <p:spPr>
          <a:xfrm>
            <a:off x="2870413" y="4435680"/>
            <a:ext cx="243298" cy="24329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5538A0A-9915-B52E-9DD3-BBEA0CF766DC}"/>
              </a:ext>
            </a:extLst>
          </p:cNvPr>
          <p:cNvSpPr/>
          <p:nvPr/>
        </p:nvSpPr>
        <p:spPr>
          <a:xfrm>
            <a:off x="2870413" y="4821393"/>
            <a:ext cx="243298" cy="24329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5A854EA-22D9-FCE4-E91F-F66B6EFE1E93}"/>
              </a:ext>
            </a:extLst>
          </p:cNvPr>
          <p:cNvSpPr/>
          <p:nvPr/>
        </p:nvSpPr>
        <p:spPr>
          <a:xfrm>
            <a:off x="2870413" y="5185236"/>
            <a:ext cx="243298" cy="24329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8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169683E-7A64-E8C4-6A5F-FE9383866C6D}"/>
              </a:ext>
            </a:extLst>
          </p:cNvPr>
          <p:cNvSpPr/>
          <p:nvPr/>
        </p:nvSpPr>
        <p:spPr>
          <a:xfrm>
            <a:off x="3006993" y="6063569"/>
            <a:ext cx="243298" cy="24329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23EF90A-8B07-0CE3-6411-2E1AFA030DC6}"/>
              </a:ext>
            </a:extLst>
          </p:cNvPr>
          <p:cNvSpPr/>
          <p:nvPr/>
        </p:nvSpPr>
        <p:spPr>
          <a:xfrm>
            <a:off x="5953858" y="6063229"/>
            <a:ext cx="243298" cy="24329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F5B6B8-B0CC-BC0A-DB8F-6BE601C1E87D}"/>
              </a:ext>
            </a:extLst>
          </p:cNvPr>
          <p:cNvSpPr txBox="1"/>
          <p:nvPr/>
        </p:nvSpPr>
        <p:spPr>
          <a:xfrm>
            <a:off x="5844752" y="6059642"/>
            <a:ext cx="44580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11</a:t>
            </a:r>
            <a:endParaRPr lang="ko-KR" altLang="en-US" sz="105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E8B5EB-A335-3524-93E4-8E852D612701}"/>
              </a:ext>
            </a:extLst>
          </p:cNvPr>
          <p:cNvSpPr/>
          <p:nvPr/>
        </p:nvSpPr>
        <p:spPr>
          <a:xfrm>
            <a:off x="1814659" y="3893637"/>
            <a:ext cx="4912067" cy="1757930"/>
          </a:xfrm>
          <a:prstGeom prst="rect">
            <a:avLst/>
          </a:prstGeom>
          <a:noFill/>
          <a:ln>
            <a:solidFill>
              <a:srgbClr val="0A3D6D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D7FA1E1-7E8D-77B2-F3F4-BA00DCACB106}"/>
              </a:ext>
            </a:extLst>
          </p:cNvPr>
          <p:cNvSpPr/>
          <p:nvPr/>
        </p:nvSpPr>
        <p:spPr>
          <a:xfrm>
            <a:off x="2870413" y="4071458"/>
            <a:ext cx="243298" cy="24329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288228-F0E6-72FA-5C7A-6110ACFD895B}"/>
              </a:ext>
            </a:extLst>
          </p:cNvPr>
          <p:cNvSpPr txBox="1"/>
          <p:nvPr/>
        </p:nvSpPr>
        <p:spPr>
          <a:xfrm>
            <a:off x="2903329" y="6053755"/>
            <a:ext cx="44580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10</a:t>
            </a:r>
            <a:endParaRPr lang="ko-KR" altLang="en-US" sz="105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CE4B3B2-9D3D-13C8-16CC-8B05B5DE8A11}"/>
              </a:ext>
            </a:extLst>
          </p:cNvPr>
          <p:cNvSpPr/>
          <p:nvPr/>
        </p:nvSpPr>
        <p:spPr>
          <a:xfrm>
            <a:off x="183763" y="1718387"/>
            <a:ext cx="243298" cy="24329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635753-23D8-4A70-7E87-34B5619A158C}"/>
              </a:ext>
            </a:extLst>
          </p:cNvPr>
          <p:cNvSpPr txBox="1"/>
          <p:nvPr/>
        </p:nvSpPr>
        <p:spPr>
          <a:xfrm>
            <a:off x="74657" y="1714800"/>
            <a:ext cx="44580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12</a:t>
            </a:r>
            <a:endParaRPr lang="ko-KR" altLang="en-US" sz="105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2446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>
            <a:extLst>
              <a:ext uri="{FF2B5EF4-FFF2-40B4-BE49-F238E27FC236}">
                <a16:creationId xmlns:a16="http://schemas.microsoft.com/office/drawing/2014/main" id="{48A05B3B-45A3-454C-AA41-AAB1AABD4CA5}"/>
              </a:ext>
            </a:extLst>
          </p:cNvPr>
          <p:cNvSpPr/>
          <p:nvPr/>
        </p:nvSpPr>
        <p:spPr>
          <a:xfrm>
            <a:off x="73924" y="1461135"/>
            <a:ext cx="8712200" cy="5333361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CA65E00-C04D-4BB7-9D1A-3719BF2FC29F}"/>
              </a:ext>
            </a:extLst>
          </p:cNvPr>
          <p:cNvSpPr/>
          <p:nvPr/>
        </p:nvSpPr>
        <p:spPr>
          <a:xfrm>
            <a:off x="73924" y="1461136"/>
            <a:ext cx="8701776" cy="378900"/>
          </a:xfrm>
          <a:prstGeom prst="rect">
            <a:avLst/>
          </a:prstGeom>
          <a:gradFill flip="none" rotWithShape="1">
            <a:gsLst>
              <a:gs pos="82000">
                <a:srgbClr val="7D32C5"/>
              </a:gs>
              <a:gs pos="9000">
                <a:srgbClr val="32A4CD"/>
              </a:gs>
              <a:gs pos="46000">
                <a:srgbClr val="2A5ED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677268"/>
              </p:ext>
            </p:extLst>
          </p:nvPr>
        </p:nvGraphicFramePr>
        <p:xfrm>
          <a:off x="8840764" y="711200"/>
          <a:ext cx="3287735" cy="1907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학력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전공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거주지역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연임금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가구인원수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거주형태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근로시간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결혼여부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8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가지 항목 중 각 항목에 대한 점수를 백분율로 표기하며 이를 레이더차트로 나타냄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레이더차트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(No.1)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에 나타낸 항목 중 백분율이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100%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인 항목에 대해 나열함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글자색상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rgb(13, 102, 221))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번 설명에서 나열한 항목 중 개선사항 적용 시 삶의 만족도 증가율이 높은 순으로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3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개 항목을 테이블에 나타냄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391523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39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967C744-60C6-4289-B3BC-7CF7206C976A}"/>
              </a:ext>
            </a:extLst>
          </p:cNvPr>
          <p:cNvGrpSpPr/>
          <p:nvPr/>
        </p:nvGrpSpPr>
        <p:grpSpPr>
          <a:xfrm>
            <a:off x="241781" y="844726"/>
            <a:ext cx="1295303" cy="246221"/>
            <a:chOff x="241781" y="835201"/>
            <a:chExt cx="1295303" cy="24622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AEE0C2-374B-4B29-82B0-D24026E0AD8E}"/>
                </a:ext>
              </a:extLst>
            </p:cNvPr>
            <p:cNvSpPr txBox="1"/>
            <p:nvPr/>
          </p:nvSpPr>
          <p:spPr>
            <a:xfrm>
              <a:off x="360159" y="835201"/>
              <a:ext cx="11769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세대 분석서비스</a:t>
              </a: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7B03008-0955-43DA-BA4C-EA2F9F48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graphicFrame>
        <p:nvGraphicFramePr>
          <p:cNvPr id="11" name="표 15">
            <a:extLst>
              <a:ext uri="{FF2B5EF4-FFF2-40B4-BE49-F238E27FC236}">
                <a16:creationId xmlns:a16="http://schemas.microsoft.com/office/drawing/2014/main" id="{E5218E2A-F333-E915-A2CA-6F737B81A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808946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나의 만족도 예측 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(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스크롤 아래로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)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analysisMySat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나의 만족도 예측 서비스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E8895333-78D4-48B9-AFEB-135638FFEFFB}"/>
              </a:ext>
            </a:extLst>
          </p:cNvPr>
          <p:cNvSpPr txBox="1"/>
          <p:nvPr/>
        </p:nvSpPr>
        <p:spPr>
          <a:xfrm>
            <a:off x="7255261" y="1528289"/>
            <a:ext cx="1325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Log in</a:t>
            </a:r>
            <a:r>
              <a:rPr lang="ko-KR" altLang="en-US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</a:t>
            </a:r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| Sign up</a:t>
            </a:r>
            <a:endParaRPr lang="ko-KR" altLang="en-US" sz="10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3724BE1-4DB8-4772-B246-0BD7E4BC23D5}"/>
              </a:ext>
            </a:extLst>
          </p:cNvPr>
          <p:cNvSpPr txBox="1"/>
          <p:nvPr/>
        </p:nvSpPr>
        <p:spPr>
          <a:xfrm>
            <a:off x="5245609" y="1528289"/>
            <a:ext cx="1412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MZ</a:t>
            </a:r>
            <a:r>
              <a:rPr lang="ko-KR" altLang="en-US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세대 만족도 비교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1DBEA38-3B60-43A9-8BD4-06346B9C106D}"/>
              </a:ext>
            </a:extLst>
          </p:cNvPr>
          <p:cNvSpPr txBox="1"/>
          <p:nvPr/>
        </p:nvSpPr>
        <p:spPr>
          <a:xfrm>
            <a:off x="6481888" y="1528289"/>
            <a:ext cx="8736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문의하기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994546D-B1DC-4D3F-BBD2-1F5A3752018F}"/>
              </a:ext>
            </a:extLst>
          </p:cNvPr>
          <p:cNvSpPr/>
          <p:nvPr/>
        </p:nvSpPr>
        <p:spPr>
          <a:xfrm>
            <a:off x="1415402" y="1840036"/>
            <a:ext cx="5657850" cy="4954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21CC0B-FDFE-40DC-A864-DB7BF3C3C02C}"/>
              </a:ext>
            </a:extLst>
          </p:cNvPr>
          <p:cNvSpPr txBox="1"/>
          <p:nvPr/>
        </p:nvSpPr>
        <p:spPr>
          <a:xfrm>
            <a:off x="1698607" y="1961760"/>
            <a:ext cx="4984848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윤희선님의 각 항목별 백분위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33CCB7-B159-470B-B6CA-A9ACDFA030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9369" y="2264450"/>
            <a:ext cx="2383323" cy="2209623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5ABCB95-1C76-475B-86A9-7573B28A2829}"/>
              </a:ext>
            </a:extLst>
          </p:cNvPr>
          <p:cNvSpPr txBox="1"/>
          <p:nvPr/>
        </p:nvSpPr>
        <p:spPr>
          <a:xfrm>
            <a:off x="3903200" y="2202862"/>
            <a:ext cx="539524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학력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E322DC6-5E2F-420B-B778-4C9473A761EF}"/>
              </a:ext>
            </a:extLst>
          </p:cNvPr>
          <p:cNvSpPr txBox="1"/>
          <p:nvPr/>
        </p:nvSpPr>
        <p:spPr>
          <a:xfrm>
            <a:off x="3903200" y="4407141"/>
            <a:ext cx="539524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가구인원 수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32C1FB6-337D-4D22-9018-A1EA4F89FD2C}"/>
              </a:ext>
            </a:extLst>
          </p:cNvPr>
          <p:cNvSpPr txBox="1"/>
          <p:nvPr/>
        </p:nvSpPr>
        <p:spPr>
          <a:xfrm>
            <a:off x="4897808" y="4107403"/>
            <a:ext cx="539524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연 임금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7B3CBDF-1228-4A09-9485-E5289F6D9E55}"/>
              </a:ext>
            </a:extLst>
          </p:cNvPr>
          <p:cNvSpPr txBox="1"/>
          <p:nvPr/>
        </p:nvSpPr>
        <p:spPr>
          <a:xfrm>
            <a:off x="5191559" y="3318481"/>
            <a:ext cx="539524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거주 지역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A7CA658-8208-4649-A35A-F15157BF7D56}"/>
              </a:ext>
            </a:extLst>
          </p:cNvPr>
          <p:cNvSpPr txBox="1"/>
          <p:nvPr/>
        </p:nvSpPr>
        <p:spPr>
          <a:xfrm>
            <a:off x="4897808" y="2510728"/>
            <a:ext cx="539524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전공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877D819-961C-498E-B5CC-6D952BC36AF0}"/>
              </a:ext>
            </a:extLst>
          </p:cNvPr>
          <p:cNvSpPr txBox="1"/>
          <p:nvPr/>
        </p:nvSpPr>
        <p:spPr>
          <a:xfrm>
            <a:off x="2944729" y="2516443"/>
            <a:ext cx="539524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결혼 여부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161F09-23DA-438A-87BB-BA56F43BA9A8}"/>
              </a:ext>
            </a:extLst>
          </p:cNvPr>
          <p:cNvSpPr txBox="1"/>
          <p:nvPr/>
        </p:nvSpPr>
        <p:spPr>
          <a:xfrm>
            <a:off x="2650978" y="3302972"/>
            <a:ext cx="539524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근로 시간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EE9F34-ED06-4303-A48F-DF1F29C21917}"/>
              </a:ext>
            </a:extLst>
          </p:cNvPr>
          <p:cNvSpPr txBox="1"/>
          <p:nvPr/>
        </p:nvSpPr>
        <p:spPr>
          <a:xfrm>
            <a:off x="2939067" y="4109041"/>
            <a:ext cx="539524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거주 형태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B043640-1231-4682-AF76-4186D75CBDC8}"/>
              </a:ext>
            </a:extLst>
          </p:cNvPr>
          <p:cNvSpPr txBox="1"/>
          <p:nvPr/>
        </p:nvSpPr>
        <p:spPr>
          <a:xfrm>
            <a:off x="1698607" y="4613407"/>
            <a:ext cx="498484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윤희선님의 경우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900" dirty="0">
                <a:solidFill>
                  <a:srgbClr val="186DD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학력</a:t>
            </a:r>
            <a:r>
              <a:rPr lang="en-US" altLang="ko-KR" sz="900" dirty="0">
                <a:solidFill>
                  <a:srgbClr val="186DD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900" dirty="0">
                <a:solidFill>
                  <a:srgbClr val="186DD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연 임금</a:t>
            </a:r>
            <a:r>
              <a:rPr lang="en-US" altLang="ko-KR" sz="900" dirty="0">
                <a:solidFill>
                  <a:srgbClr val="186DD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900" dirty="0">
                <a:solidFill>
                  <a:srgbClr val="186DD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가구인원수</a:t>
            </a:r>
            <a:r>
              <a:rPr lang="en-US" altLang="ko-KR" sz="900" dirty="0">
                <a:solidFill>
                  <a:srgbClr val="186DD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900" dirty="0">
                <a:solidFill>
                  <a:srgbClr val="186DD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거주형태</a:t>
            </a:r>
            <a:r>
              <a:rPr lang="en-US" altLang="ko-KR" sz="900" dirty="0">
                <a:solidFill>
                  <a:srgbClr val="186DD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900" dirty="0">
                <a:solidFill>
                  <a:srgbClr val="186DD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근로시간</a:t>
            </a:r>
            <a:r>
              <a:rPr lang="en-US" altLang="ko-KR" sz="900" dirty="0">
                <a:solidFill>
                  <a:srgbClr val="186DD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900" dirty="0">
                <a:solidFill>
                  <a:srgbClr val="186DD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결혼여부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항목을 개선하면 삶의 만족도를 향상시킬 수 있습니다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1E46775-CAA7-4A22-86A3-A8B8AC842E20}"/>
              </a:ext>
            </a:extLst>
          </p:cNvPr>
          <p:cNvSpPr txBox="1"/>
          <p:nvPr/>
        </p:nvSpPr>
        <p:spPr>
          <a:xfrm>
            <a:off x="1665552" y="5186652"/>
            <a:ext cx="3232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각 항목별 개선점에 따른 예상 만족도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7BBEF70-CE71-416D-87CD-DF38B8ACECC3}"/>
              </a:ext>
            </a:extLst>
          </p:cNvPr>
          <p:cNvSpPr txBox="1"/>
          <p:nvPr/>
        </p:nvSpPr>
        <p:spPr>
          <a:xfrm>
            <a:off x="1698607" y="5504708"/>
            <a:ext cx="4984848" cy="22313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85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만족도 증가율 상위 </a:t>
            </a:r>
            <a:r>
              <a:rPr lang="en-US" altLang="ko-KR" sz="85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r>
              <a:rPr lang="ko-KR" altLang="en-US" sz="85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 항목은 다음과 같습니다</a:t>
            </a:r>
            <a:r>
              <a:rPr lang="en-US" altLang="ko-KR" sz="85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endParaRPr lang="ko-KR" altLang="en-US" sz="85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69" name="표 14">
            <a:extLst>
              <a:ext uri="{FF2B5EF4-FFF2-40B4-BE49-F238E27FC236}">
                <a16:creationId xmlns:a16="http://schemas.microsoft.com/office/drawing/2014/main" id="{079C2D9D-2DE7-4CF1-98CC-AEC9F398D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613054"/>
              </p:ext>
            </p:extLst>
          </p:nvPr>
        </p:nvGraphicFramePr>
        <p:xfrm>
          <a:off x="1885950" y="5847460"/>
          <a:ext cx="4772517" cy="8246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1113">
                  <a:extLst>
                    <a:ext uri="{9D8B030D-6E8A-4147-A177-3AD203B41FA5}">
                      <a16:colId xmlns:a16="http://schemas.microsoft.com/office/drawing/2014/main" val="3967028989"/>
                    </a:ext>
                  </a:extLst>
                </a:gridCol>
                <a:gridCol w="2199737">
                  <a:extLst>
                    <a:ext uri="{9D8B030D-6E8A-4147-A177-3AD203B41FA5}">
                      <a16:colId xmlns:a16="http://schemas.microsoft.com/office/drawing/2014/main" val="1551094610"/>
                    </a:ext>
                  </a:extLst>
                </a:gridCol>
                <a:gridCol w="1781667">
                  <a:extLst>
                    <a:ext uri="{9D8B030D-6E8A-4147-A177-3AD203B41FA5}">
                      <a16:colId xmlns:a16="http://schemas.microsoft.com/office/drawing/2014/main" val="3772209565"/>
                    </a:ext>
                  </a:extLst>
                </a:gridCol>
              </a:tblGrid>
              <a:tr h="41234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5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순위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5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추천하는 변경사항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5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예상만족도 증가율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439945"/>
                  </a:ext>
                </a:extLst>
              </a:tr>
              <a:tr h="41234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5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endParaRPr lang="ko-KR" altLang="en-US" sz="85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5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거주형태를 자가로 변경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5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3.5%</a:t>
                      </a:r>
                      <a:endParaRPr lang="ko-KR" altLang="en-US" sz="85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621767"/>
                  </a:ext>
                </a:extLst>
              </a:tr>
            </a:tbl>
          </a:graphicData>
        </a:graphic>
      </p:graphicFrame>
      <p:grpSp>
        <p:nvGrpSpPr>
          <p:cNvPr id="70" name="그룹 69">
            <a:extLst>
              <a:ext uri="{FF2B5EF4-FFF2-40B4-BE49-F238E27FC236}">
                <a16:creationId xmlns:a16="http://schemas.microsoft.com/office/drawing/2014/main" id="{654F49ED-8B5C-4434-BD74-1AFF46D3E2B4}"/>
              </a:ext>
            </a:extLst>
          </p:cNvPr>
          <p:cNvGrpSpPr/>
          <p:nvPr/>
        </p:nvGrpSpPr>
        <p:grpSpPr>
          <a:xfrm>
            <a:off x="8635191" y="1461136"/>
            <a:ext cx="143440" cy="5328340"/>
            <a:chOff x="8649699" y="2668555"/>
            <a:chExt cx="126000" cy="411698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5D066BF3-3A73-4478-AC48-6B3CCCD7B1E7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F0735F5-0DD9-46A9-8485-C6CB6A262A5B}"/>
                </a:ext>
              </a:extLst>
            </p:cNvPr>
            <p:cNvSpPr/>
            <p:nvPr/>
          </p:nvSpPr>
          <p:spPr>
            <a:xfrm>
              <a:off x="8668595" y="4000153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이등변 삼각형 73">
              <a:extLst>
                <a:ext uri="{FF2B5EF4-FFF2-40B4-BE49-F238E27FC236}">
                  <a16:creationId xmlns:a16="http://schemas.microsoft.com/office/drawing/2014/main" id="{A5FDEC71-8FA8-4868-947C-53B6BDA5EAF5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A1BCC56B-E587-4A35-9201-E692AB4AEF2B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23BB2A7A-1FFF-47ED-91CA-1A9E619AA9CF}"/>
              </a:ext>
            </a:extLst>
          </p:cNvPr>
          <p:cNvSpPr txBox="1"/>
          <p:nvPr/>
        </p:nvSpPr>
        <p:spPr>
          <a:xfrm>
            <a:off x="95703" y="1519673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MyZeneration ver1.0</a:t>
            </a:r>
            <a:endParaRPr lang="ko-KR" altLang="en-US" sz="10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E731B7-0027-8D39-7D2E-40256419393A}"/>
              </a:ext>
            </a:extLst>
          </p:cNvPr>
          <p:cNvSpPr txBox="1"/>
          <p:nvPr/>
        </p:nvSpPr>
        <p:spPr>
          <a:xfrm>
            <a:off x="3736588" y="1528289"/>
            <a:ext cx="1651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66FFFF"/>
                </a:solidFill>
                <a:ea typeface="Pretendard" panose="02000503000000020004" pitchFamily="50" charset="-127"/>
              </a:rPr>
              <a:t>나의 만족도 예측 서비스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248B36A-FB9F-BA6E-FF91-F0944B4B58B6}"/>
              </a:ext>
            </a:extLst>
          </p:cNvPr>
          <p:cNvSpPr/>
          <p:nvPr/>
        </p:nvSpPr>
        <p:spPr>
          <a:xfrm>
            <a:off x="3329350" y="2240300"/>
            <a:ext cx="243298" cy="24329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2A1ED0A-FC7D-ABD4-1495-BB567DE2CAC2}"/>
              </a:ext>
            </a:extLst>
          </p:cNvPr>
          <p:cNvSpPr/>
          <p:nvPr/>
        </p:nvSpPr>
        <p:spPr>
          <a:xfrm>
            <a:off x="2407680" y="4348509"/>
            <a:ext cx="243298" cy="24329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44CD8DD-E6B2-CA17-E4E9-E876BAB1320C}"/>
              </a:ext>
            </a:extLst>
          </p:cNvPr>
          <p:cNvSpPr/>
          <p:nvPr/>
        </p:nvSpPr>
        <p:spPr>
          <a:xfrm>
            <a:off x="1882315" y="5809352"/>
            <a:ext cx="243298" cy="24329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1639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>
            <a:extLst>
              <a:ext uri="{FF2B5EF4-FFF2-40B4-BE49-F238E27FC236}">
                <a16:creationId xmlns:a16="http://schemas.microsoft.com/office/drawing/2014/main" id="{48A05B3B-45A3-454C-AA41-AAB1AABD4CA5}"/>
              </a:ext>
            </a:extLst>
          </p:cNvPr>
          <p:cNvSpPr/>
          <p:nvPr/>
        </p:nvSpPr>
        <p:spPr>
          <a:xfrm>
            <a:off x="73924" y="1461135"/>
            <a:ext cx="8712200" cy="5333361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994546D-B1DC-4D3F-BBD2-1F5A3752018F}"/>
              </a:ext>
            </a:extLst>
          </p:cNvPr>
          <p:cNvSpPr/>
          <p:nvPr/>
        </p:nvSpPr>
        <p:spPr>
          <a:xfrm>
            <a:off x="1415402" y="1840036"/>
            <a:ext cx="5657850" cy="4954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69" name="표 14">
            <a:extLst>
              <a:ext uri="{FF2B5EF4-FFF2-40B4-BE49-F238E27FC236}">
                <a16:creationId xmlns:a16="http://schemas.microsoft.com/office/drawing/2014/main" id="{079C2D9D-2DE7-4CF1-98CC-AEC9F398D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236159"/>
              </p:ext>
            </p:extLst>
          </p:nvPr>
        </p:nvGraphicFramePr>
        <p:xfrm>
          <a:off x="1885950" y="1827065"/>
          <a:ext cx="4772517" cy="8246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1113">
                  <a:extLst>
                    <a:ext uri="{9D8B030D-6E8A-4147-A177-3AD203B41FA5}">
                      <a16:colId xmlns:a16="http://schemas.microsoft.com/office/drawing/2014/main" val="3967028989"/>
                    </a:ext>
                  </a:extLst>
                </a:gridCol>
                <a:gridCol w="2199737">
                  <a:extLst>
                    <a:ext uri="{9D8B030D-6E8A-4147-A177-3AD203B41FA5}">
                      <a16:colId xmlns:a16="http://schemas.microsoft.com/office/drawing/2014/main" val="1551094610"/>
                    </a:ext>
                  </a:extLst>
                </a:gridCol>
                <a:gridCol w="1781667">
                  <a:extLst>
                    <a:ext uri="{9D8B030D-6E8A-4147-A177-3AD203B41FA5}">
                      <a16:colId xmlns:a16="http://schemas.microsoft.com/office/drawing/2014/main" val="3772209565"/>
                    </a:ext>
                  </a:extLst>
                </a:gridCol>
              </a:tblGrid>
              <a:tr h="41234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학력을 대학원졸업으로 변경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3.5%</a:t>
                      </a:r>
                      <a:endParaRPr lang="ko-KR" altLang="en-US" sz="9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632095"/>
                  </a:ext>
                </a:extLst>
              </a:tr>
              <a:tr h="41234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결혼여부를 기혼으로 변경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2.4%</a:t>
                      </a:r>
                      <a:endParaRPr lang="ko-KR" altLang="en-US" sz="9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112605"/>
                  </a:ext>
                </a:extLst>
              </a:tr>
            </a:tbl>
          </a:graphicData>
        </a:graphic>
      </p:graphicFrame>
      <p:sp>
        <p:nvSpPr>
          <p:cNvPr id="53" name="직사각형 52">
            <a:extLst>
              <a:ext uri="{FF2B5EF4-FFF2-40B4-BE49-F238E27FC236}">
                <a16:creationId xmlns:a16="http://schemas.microsoft.com/office/drawing/2014/main" id="{0CA65E00-C04D-4BB7-9D1A-3719BF2FC29F}"/>
              </a:ext>
            </a:extLst>
          </p:cNvPr>
          <p:cNvSpPr/>
          <p:nvPr/>
        </p:nvSpPr>
        <p:spPr>
          <a:xfrm>
            <a:off x="73924" y="1461136"/>
            <a:ext cx="8701776" cy="378900"/>
          </a:xfrm>
          <a:prstGeom prst="rect">
            <a:avLst/>
          </a:prstGeom>
          <a:gradFill flip="none" rotWithShape="1">
            <a:gsLst>
              <a:gs pos="82000">
                <a:srgbClr val="7D32C5"/>
              </a:gs>
              <a:gs pos="9000">
                <a:srgbClr val="32A4CD"/>
              </a:gs>
              <a:gs pos="46000">
                <a:srgbClr val="2A5ED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347379"/>
              </p:ext>
            </p:extLst>
          </p:nvPr>
        </p:nvGraphicFramePr>
        <p:xfrm>
          <a:off x="8840764" y="711200"/>
          <a:ext cx="3287735" cy="1655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개선사항 적용 시 삶의 만족도 증가율이 높은 순으로 막대그래프에 나타내며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상위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5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개 항목에 대해 막대의 색상을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‘BFBFBF’, ＇#2C71AC’, ＇#4E96D2’, ‘#7EB3DE’, ＇#BCD7EE’, ＇#A9DBDA’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순으로 적용함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＇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여기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’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“MZ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만족도 비교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”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39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967C744-60C6-4289-B3BC-7CF7206C976A}"/>
              </a:ext>
            </a:extLst>
          </p:cNvPr>
          <p:cNvGrpSpPr/>
          <p:nvPr/>
        </p:nvGrpSpPr>
        <p:grpSpPr>
          <a:xfrm>
            <a:off x="241781" y="844726"/>
            <a:ext cx="1295303" cy="246221"/>
            <a:chOff x="241781" y="835201"/>
            <a:chExt cx="1295303" cy="24622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AEE0C2-374B-4B29-82B0-D24026E0AD8E}"/>
                </a:ext>
              </a:extLst>
            </p:cNvPr>
            <p:cNvSpPr txBox="1"/>
            <p:nvPr/>
          </p:nvSpPr>
          <p:spPr>
            <a:xfrm>
              <a:off x="360159" y="835201"/>
              <a:ext cx="11769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세대 분석서비스</a:t>
              </a: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7B03008-0955-43DA-BA4C-EA2F9F48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graphicFrame>
        <p:nvGraphicFramePr>
          <p:cNvPr id="11" name="표 15">
            <a:extLst>
              <a:ext uri="{FF2B5EF4-FFF2-40B4-BE49-F238E27FC236}">
                <a16:creationId xmlns:a16="http://schemas.microsoft.com/office/drawing/2014/main" id="{E5218E2A-F333-E915-A2CA-6F737B81A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819856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나의 만족도 예측 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(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스크롤 아래로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)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analysisMySat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나의 만족도 예측 서비스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E8895333-78D4-48B9-AFEB-135638FFEFFB}"/>
              </a:ext>
            </a:extLst>
          </p:cNvPr>
          <p:cNvSpPr txBox="1"/>
          <p:nvPr/>
        </p:nvSpPr>
        <p:spPr>
          <a:xfrm>
            <a:off x="7255261" y="1528289"/>
            <a:ext cx="1325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Log in</a:t>
            </a:r>
            <a:r>
              <a:rPr lang="ko-KR" altLang="en-US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</a:t>
            </a:r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| Sign up</a:t>
            </a:r>
            <a:endParaRPr lang="ko-KR" altLang="en-US" sz="10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3724BE1-4DB8-4772-B246-0BD7E4BC23D5}"/>
              </a:ext>
            </a:extLst>
          </p:cNvPr>
          <p:cNvSpPr txBox="1"/>
          <p:nvPr/>
        </p:nvSpPr>
        <p:spPr>
          <a:xfrm>
            <a:off x="5245609" y="1528289"/>
            <a:ext cx="1412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MZ</a:t>
            </a:r>
            <a:r>
              <a:rPr lang="ko-KR" altLang="en-US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세대 만족도 비교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1DBEA38-3B60-43A9-8BD4-06346B9C106D}"/>
              </a:ext>
            </a:extLst>
          </p:cNvPr>
          <p:cNvSpPr txBox="1"/>
          <p:nvPr/>
        </p:nvSpPr>
        <p:spPr>
          <a:xfrm>
            <a:off x="6481888" y="1528289"/>
            <a:ext cx="8736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문의하기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40B3DC-8C99-4790-B3C5-81961FAF925E}"/>
              </a:ext>
            </a:extLst>
          </p:cNvPr>
          <p:cNvSpPr txBox="1"/>
          <p:nvPr/>
        </p:nvSpPr>
        <p:spPr>
          <a:xfrm>
            <a:off x="1698607" y="2768476"/>
            <a:ext cx="4984848" cy="22313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85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각 항목 변경사항에 따른 예상만족도는 아래 그래프와 같습니다</a:t>
            </a:r>
            <a:r>
              <a:rPr lang="en-US" altLang="ko-KR" sz="85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endParaRPr lang="ko-KR" altLang="en-US" sz="85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BEA2C2A-4EE4-4D58-BF94-69BF58FD3630}"/>
              </a:ext>
            </a:extLst>
          </p:cNvPr>
          <p:cNvSpPr txBox="1"/>
          <p:nvPr/>
        </p:nvSpPr>
        <p:spPr>
          <a:xfrm>
            <a:off x="1698607" y="6407555"/>
            <a:ext cx="4984848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다른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MZ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세대의 만족도별 구성 인원을 비교해서 보고싶다면 </a:t>
            </a:r>
            <a:r>
              <a:rPr lang="ko-KR" altLang="en-US" sz="1000" dirty="0">
                <a:solidFill>
                  <a:srgbClr val="186DD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여기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클릭해주세요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5CCFCCE1-B583-4363-A759-76CE4916B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635959"/>
              </p:ext>
            </p:extLst>
          </p:nvPr>
        </p:nvGraphicFramePr>
        <p:xfrm>
          <a:off x="1885949" y="3228133"/>
          <a:ext cx="4772520" cy="2263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252">
                  <a:extLst>
                    <a:ext uri="{9D8B030D-6E8A-4147-A177-3AD203B41FA5}">
                      <a16:colId xmlns:a16="http://schemas.microsoft.com/office/drawing/2014/main" val="2335918556"/>
                    </a:ext>
                  </a:extLst>
                </a:gridCol>
                <a:gridCol w="477252">
                  <a:extLst>
                    <a:ext uri="{9D8B030D-6E8A-4147-A177-3AD203B41FA5}">
                      <a16:colId xmlns:a16="http://schemas.microsoft.com/office/drawing/2014/main" val="4132840448"/>
                    </a:ext>
                  </a:extLst>
                </a:gridCol>
                <a:gridCol w="477252">
                  <a:extLst>
                    <a:ext uri="{9D8B030D-6E8A-4147-A177-3AD203B41FA5}">
                      <a16:colId xmlns:a16="http://schemas.microsoft.com/office/drawing/2014/main" val="4025085848"/>
                    </a:ext>
                  </a:extLst>
                </a:gridCol>
                <a:gridCol w="477252">
                  <a:extLst>
                    <a:ext uri="{9D8B030D-6E8A-4147-A177-3AD203B41FA5}">
                      <a16:colId xmlns:a16="http://schemas.microsoft.com/office/drawing/2014/main" val="2075255880"/>
                    </a:ext>
                  </a:extLst>
                </a:gridCol>
                <a:gridCol w="477252">
                  <a:extLst>
                    <a:ext uri="{9D8B030D-6E8A-4147-A177-3AD203B41FA5}">
                      <a16:colId xmlns:a16="http://schemas.microsoft.com/office/drawing/2014/main" val="373930572"/>
                    </a:ext>
                  </a:extLst>
                </a:gridCol>
                <a:gridCol w="477252">
                  <a:extLst>
                    <a:ext uri="{9D8B030D-6E8A-4147-A177-3AD203B41FA5}">
                      <a16:colId xmlns:a16="http://schemas.microsoft.com/office/drawing/2014/main" val="3950787772"/>
                    </a:ext>
                  </a:extLst>
                </a:gridCol>
                <a:gridCol w="477252">
                  <a:extLst>
                    <a:ext uri="{9D8B030D-6E8A-4147-A177-3AD203B41FA5}">
                      <a16:colId xmlns:a16="http://schemas.microsoft.com/office/drawing/2014/main" val="3139708463"/>
                    </a:ext>
                  </a:extLst>
                </a:gridCol>
                <a:gridCol w="477252">
                  <a:extLst>
                    <a:ext uri="{9D8B030D-6E8A-4147-A177-3AD203B41FA5}">
                      <a16:colId xmlns:a16="http://schemas.microsoft.com/office/drawing/2014/main" val="3056303504"/>
                    </a:ext>
                  </a:extLst>
                </a:gridCol>
                <a:gridCol w="477252">
                  <a:extLst>
                    <a:ext uri="{9D8B030D-6E8A-4147-A177-3AD203B41FA5}">
                      <a16:colId xmlns:a16="http://schemas.microsoft.com/office/drawing/2014/main" val="3345253748"/>
                    </a:ext>
                  </a:extLst>
                </a:gridCol>
                <a:gridCol w="477252">
                  <a:extLst>
                    <a:ext uri="{9D8B030D-6E8A-4147-A177-3AD203B41FA5}">
                      <a16:colId xmlns:a16="http://schemas.microsoft.com/office/drawing/2014/main" val="2275002115"/>
                    </a:ext>
                  </a:extLst>
                </a:gridCol>
              </a:tblGrid>
              <a:tr h="226766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727187"/>
                  </a:ext>
                </a:extLst>
              </a:tr>
              <a:tr h="226766"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751533"/>
                  </a:ext>
                </a:extLst>
              </a:tr>
              <a:tr h="226766"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613547"/>
                  </a:ext>
                </a:extLst>
              </a:tr>
              <a:tr h="226766"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73096"/>
                  </a:ext>
                </a:extLst>
              </a:tr>
              <a:tr h="226766"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566245"/>
                  </a:ext>
                </a:extLst>
              </a:tr>
              <a:tr h="226766"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245925"/>
                  </a:ext>
                </a:extLst>
              </a:tr>
              <a:tr h="226766"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85490"/>
                  </a:ext>
                </a:extLst>
              </a:tr>
              <a:tr h="226766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746331"/>
                  </a:ext>
                </a:extLst>
              </a:tr>
              <a:tr h="226766"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870226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3678A333-8148-44DD-BDCF-738952A1F85D}"/>
              </a:ext>
            </a:extLst>
          </p:cNvPr>
          <p:cNvSpPr txBox="1"/>
          <p:nvPr/>
        </p:nvSpPr>
        <p:spPr>
          <a:xfrm>
            <a:off x="1584138" y="5384164"/>
            <a:ext cx="34593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81</a:t>
            </a:r>
            <a:endParaRPr lang="ko-KR" altLang="en-US" sz="400" dirty="0"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5075B25-E7E9-4430-B938-ED4A55DAFD14}"/>
              </a:ext>
            </a:extLst>
          </p:cNvPr>
          <p:cNvSpPr txBox="1"/>
          <p:nvPr/>
        </p:nvSpPr>
        <p:spPr>
          <a:xfrm>
            <a:off x="1584138" y="5136347"/>
            <a:ext cx="3459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82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8C95A6C-0C7A-4095-9688-D52D5B1A13C5}"/>
              </a:ext>
            </a:extLst>
          </p:cNvPr>
          <p:cNvSpPr txBox="1"/>
          <p:nvPr/>
        </p:nvSpPr>
        <p:spPr>
          <a:xfrm>
            <a:off x="1584138" y="4888534"/>
            <a:ext cx="3459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83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7B9082F-63FE-4FDB-AA6C-F01F61B63D24}"/>
              </a:ext>
            </a:extLst>
          </p:cNvPr>
          <p:cNvSpPr txBox="1"/>
          <p:nvPr/>
        </p:nvSpPr>
        <p:spPr>
          <a:xfrm>
            <a:off x="1584138" y="4640721"/>
            <a:ext cx="3459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84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F64422E-D9BC-482C-A55A-E72925E72C9E}"/>
              </a:ext>
            </a:extLst>
          </p:cNvPr>
          <p:cNvSpPr txBox="1"/>
          <p:nvPr/>
        </p:nvSpPr>
        <p:spPr>
          <a:xfrm>
            <a:off x="1584138" y="4392908"/>
            <a:ext cx="3459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85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A9C1828-57C5-4C77-9CFE-A69A4731AE4D}"/>
              </a:ext>
            </a:extLst>
          </p:cNvPr>
          <p:cNvSpPr txBox="1"/>
          <p:nvPr/>
        </p:nvSpPr>
        <p:spPr>
          <a:xfrm>
            <a:off x="1584138" y="4145095"/>
            <a:ext cx="3459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86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566D917-2D9D-4D7D-BB99-6E06E311E288}"/>
              </a:ext>
            </a:extLst>
          </p:cNvPr>
          <p:cNvSpPr txBox="1"/>
          <p:nvPr/>
        </p:nvSpPr>
        <p:spPr>
          <a:xfrm>
            <a:off x="1584138" y="3897282"/>
            <a:ext cx="3459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87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4244AD9-939C-429C-BB81-454926D50176}"/>
              </a:ext>
            </a:extLst>
          </p:cNvPr>
          <p:cNvSpPr txBox="1"/>
          <p:nvPr/>
        </p:nvSpPr>
        <p:spPr>
          <a:xfrm>
            <a:off x="1584138" y="3649469"/>
            <a:ext cx="3459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88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4875FA9-5598-4D0D-948C-D0C2D4D29090}"/>
              </a:ext>
            </a:extLst>
          </p:cNvPr>
          <p:cNvSpPr txBox="1"/>
          <p:nvPr/>
        </p:nvSpPr>
        <p:spPr>
          <a:xfrm>
            <a:off x="1584138" y="3401656"/>
            <a:ext cx="3459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88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5A0540-2CA7-4D85-92B9-0CB590EAF4D1}"/>
              </a:ext>
            </a:extLst>
          </p:cNvPr>
          <p:cNvSpPr/>
          <p:nvPr/>
        </p:nvSpPr>
        <p:spPr>
          <a:xfrm>
            <a:off x="2018758" y="4483894"/>
            <a:ext cx="172069" cy="1007379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1DC28FA-AD5E-4335-83C6-2C8FE820C924}"/>
              </a:ext>
            </a:extLst>
          </p:cNvPr>
          <p:cNvSpPr/>
          <p:nvPr/>
        </p:nvSpPr>
        <p:spPr>
          <a:xfrm>
            <a:off x="2498709" y="3483575"/>
            <a:ext cx="172069" cy="2007698"/>
          </a:xfrm>
          <a:prstGeom prst="rect">
            <a:avLst/>
          </a:prstGeom>
          <a:solidFill>
            <a:srgbClr val="2C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DE752C1-D270-4AD3-BD51-7561C15CED85}"/>
              </a:ext>
            </a:extLst>
          </p:cNvPr>
          <p:cNvSpPr/>
          <p:nvPr/>
        </p:nvSpPr>
        <p:spPr>
          <a:xfrm>
            <a:off x="2978660" y="3483575"/>
            <a:ext cx="172069" cy="2007698"/>
          </a:xfrm>
          <a:prstGeom prst="rect">
            <a:avLst/>
          </a:prstGeom>
          <a:solidFill>
            <a:srgbClr val="4E9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01A262B-90A3-4EEF-96B7-88ECC57113B1}"/>
              </a:ext>
            </a:extLst>
          </p:cNvPr>
          <p:cNvSpPr/>
          <p:nvPr/>
        </p:nvSpPr>
        <p:spPr>
          <a:xfrm>
            <a:off x="3458611" y="3732024"/>
            <a:ext cx="172069" cy="1764000"/>
          </a:xfrm>
          <a:prstGeom prst="rect">
            <a:avLst/>
          </a:prstGeom>
          <a:solidFill>
            <a:srgbClr val="88B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923D838-8C20-434D-AF9C-F049322E863B}"/>
              </a:ext>
            </a:extLst>
          </p:cNvPr>
          <p:cNvSpPr/>
          <p:nvPr/>
        </p:nvSpPr>
        <p:spPr>
          <a:xfrm>
            <a:off x="3938562" y="3732024"/>
            <a:ext cx="172069" cy="1764000"/>
          </a:xfrm>
          <a:prstGeom prst="rect">
            <a:avLst/>
          </a:prstGeom>
          <a:solidFill>
            <a:srgbClr val="BC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2D077C2-DA64-4E73-AE82-05BE2EF48B9C}"/>
              </a:ext>
            </a:extLst>
          </p:cNvPr>
          <p:cNvSpPr/>
          <p:nvPr/>
        </p:nvSpPr>
        <p:spPr>
          <a:xfrm>
            <a:off x="4418513" y="3732024"/>
            <a:ext cx="172069" cy="1764000"/>
          </a:xfrm>
          <a:prstGeom prst="rect">
            <a:avLst/>
          </a:prstGeom>
          <a:solidFill>
            <a:srgbClr val="A9DB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57EA804-0059-4296-B53C-D44E2708B79B}"/>
              </a:ext>
            </a:extLst>
          </p:cNvPr>
          <p:cNvSpPr/>
          <p:nvPr/>
        </p:nvSpPr>
        <p:spPr>
          <a:xfrm>
            <a:off x="4898464" y="3732024"/>
            <a:ext cx="172069" cy="17640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757DE34-AB2A-430A-9BB7-2961CE9D9EB2}"/>
              </a:ext>
            </a:extLst>
          </p:cNvPr>
          <p:cNvSpPr/>
          <p:nvPr/>
        </p:nvSpPr>
        <p:spPr>
          <a:xfrm>
            <a:off x="5378415" y="4232276"/>
            <a:ext cx="172069" cy="1258998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67D666E-E488-4F9B-B874-A6F9919637D7}"/>
              </a:ext>
            </a:extLst>
          </p:cNvPr>
          <p:cNvSpPr/>
          <p:nvPr/>
        </p:nvSpPr>
        <p:spPr>
          <a:xfrm>
            <a:off x="5858366" y="4232275"/>
            <a:ext cx="172069" cy="1258998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F725CED-2481-4ADE-824C-938199A13187}"/>
              </a:ext>
            </a:extLst>
          </p:cNvPr>
          <p:cNvSpPr/>
          <p:nvPr/>
        </p:nvSpPr>
        <p:spPr>
          <a:xfrm>
            <a:off x="6338314" y="4232275"/>
            <a:ext cx="172069" cy="1258998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DE27A7A-DCEB-4D50-AB20-D450CFD8D373}"/>
              </a:ext>
            </a:extLst>
          </p:cNvPr>
          <p:cNvSpPr txBox="1"/>
          <p:nvPr/>
        </p:nvSpPr>
        <p:spPr>
          <a:xfrm rot="20236411">
            <a:off x="1521901" y="5696899"/>
            <a:ext cx="1267868" cy="18466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거주형태를 자가로 변경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91DC784-8996-4B9E-9CE2-46E5D6083F63}"/>
              </a:ext>
            </a:extLst>
          </p:cNvPr>
          <p:cNvSpPr txBox="1"/>
          <p:nvPr/>
        </p:nvSpPr>
        <p:spPr>
          <a:xfrm rot="20236411">
            <a:off x="1025903" y="5696899"/>
            <a:ext cx="1267868" cy="18466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기존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53378E7-603B-43CC-BF3A-24EF2BADCBCF}"/>
              </a:ext>
            </a:extLst>
          </p:cNvPr>
          <p:cNvSpPr txBox="1"/>
          <p:nvPr/>
        </p:nvSpPr>
        <p:spPr>
          <a:xfrm rot="20236411">
            <a:off x="1740316" y="5732233"/>
            <a:ext cx="1469149" cy="18466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학력을 대학원졸업으로 변경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1A5E034-199E-4B09-831C-E229368CDD7A}"/>
              </a:ext>
            </a:extLst>
          </p:cNvPr>
          <p:cNvSpPr txBox="1"/>
          <p:nvPr/>
        </p:nvSpPr>
        <p:spPr>
          <a:xfrm rot="20236411">
            <a:off x="2243170" y="5732233"/>
            <a:ext cx="1469149" cy="18466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연임금을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6000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만원으로 변경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4B6848C-F319-465C-912A-A490D52859BB}"/>
              </a:ext>
            </a:extLst>
          </p:cNvPr>
          <p:cNvSpPr txBox="1"/>
          <p:nvPr/>
        </p:nvSpPr>
        <p:spPr>
          <a:xfrm rot="20236411">
            <a:off x="2730365" y="5732232"/>
            <a:ext cx="1469149" cy="18466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결혼 여부를 기혼으로 변경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55F7F22-5E12-4CF7-A30A-E48C3B6E6732}"/>
              </a:ext>
            </a:extLst>
          </p:cNvPr>
          <p:cNvSpPr txBox="1"/>
          <p:nvPr/>
        </p:nvSpPr>
        <p:spPr>
          <a:xfrm rot="20236411">
            <a:off x="3174642" y="5732232"/>
            <a:ext cx="1469149" cy="18466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가구인원수를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인으로 변경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515E6E6-F2CA-4C72-9855-812ECF027CB9}"/>
              </a:ext>
            </a:extLst>
          </p:cNvPr>
          <p:cNvSpPr txBox="1"/>
          <p:nvPr/>
        </p:nvSpPr>
        <p:spPr>
          <a:xfrm rot="20236411">
            <a:off x="3664392" y="5732233"/>
            <a:ext cx="1469149" cy="18466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가구인원수를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인으로 변경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D1937D5-7B01-4277-83F0-E05F7C8E23BF}"/>
              </a:ext>
            </a:extLst>
          </p:cNvPr>
          <p:cNvSpPr txBox="1"/>
          <p:nvPr/>
        </p:nvSpPr>
        <p:spPr>
          <a:xfrm rot="20236411">
            <a:off x="4191243" y="5732233"/>
            <a:ext cx="1469149" cy="18466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가구인원수를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인으로 변경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589C565-7CDA-4B49-8657-C53AC992F1FA}"/>
              </a:ext>
            </a:extLst>
          </p:cNvPr>
          <p:cNvSpPr txBox="1"/>
          <p:nvPr/>
        </p:nvSpPr>
        <p:spPr>
          <a:xfrm rot="20236411">
            <a:off x="4692832" y="5732232"/>
            <a:ext cx="1469149" cy="18466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가구인원수를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인으로 변경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CE953F-3926-487E-BD04-54DE506F2755}"/>
              </a:ext>
            </a:extLst>
          </p:cNvPr>
          <p:cNvSpPr txBox="1"/>
          <p:nvPr/>
        </p:nvSpPr>
        <p:spPr>
          <a:xfrm rot="20236411">
            <a:off x="5079159" y="5746033"/>
            <a:ext cx="1540595" cy="18466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근로시간을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40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시간 미만으로 변경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8D125AB-D6FC-4D42-B358-549E9AD3A9AE}"/>
              </a:ext>
            </a:extLst>
          </p:cNvPr>
          <p:cNvSpPr txBox="1"/>
          <p:nvPr/>
        </p:nvSpPr>
        <p:spPr>
          <a:xfrm>
            <a:off x="1584138" y="3153843"/>
            <a:ext cx="3459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89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1BC1D7E4-76A3-47DD-A101-9D72ADB332AC}"/>
              </a:ext>
            </a:extLst>
          </p:cNvPr>
          <p:cNvGrpSpPr/>
          <p:nvPr/>
        </p:nvGrpSpPr>
        <p:grpSpPr>
          <a:xfrm>
            <a:off x="8635191" y="1461136"/>
            <a:ext cx="143440" cy="5328340"/>
            <a:chOff x="8649699" y="2668555"/>
            <a:chExt cx="126000" cy="4116982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AC79BD22-44C8-4612-A754-72040DF1D250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C6B402BF-8171-461D-A9FC-066CCF880259}"/>
                </a:ext>
              </a:extLst>
            </p:cNvPr>
            <p:cNvSpPr/>
            <p:nvPr/>
          </p:nvSpPr>
          <p:spPr>
            <a:xfrm>
              <a:off x="8668595" y="5209825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이등변 삼각형 108">
              <a:extLst>
                <a:ext uri="{FF2B5EF4-FFF2-40B4-BE49-F238E27FC236}">
                  <a16:creationId xmlns:a16="http://schemas.microsoft.com/office/drawing/2014/main" id="{89A11ED8-5638-4BF6-A657-2565C5E7F18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이등변 삼각형 109">
              <a:extLst>
                <a:ext uri="{FF2B5EF4-FFF2-40B4-BE49-F238E27FC236}">
                  <a16:creationId xmlns:a16="http://schemas.microsoft.com/office/drawing/2014/main" id="{9EC76394-CFBA-4E8B-9081-F356CBA0ACCC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A822D72B-5A07-4238-9B88-7E16E0D30DD3}"/>
              </a:ext>
            </a:extLst>
          </p:cNvPr>
          <p:cNvSpPr txBox="1"/>
          <p:nvPr/>
        </p:nvSpPr>
        <p:spPr>
          <a:xfrm>
            <a:off x="95703" y="1519673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MyZeneration ver1.0</a:t>
            </a:r>
            <a:endParaRPr lang="ko-KR" altLang="en-US" sz="10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9489F7-1A55-6F20-3E4C-A3BA6F11BA87}"/>
              </a:ext>
            </a:extLst>
          </p:cNvPr>
          <p:cNvSpPr txBox="1"/>
          <p:nvPr/>
        </p:nvSpPr>
        <p:spPr>
          <a:xfrm>
            <a:off x="3736588" y="1528289"/>
            <a:ext cx="1651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66FFFF"/>
                </a:solidFill>
                <a:ea typeface="Pretendard" panose="02000503000000020004" pitchFamily="50" charset="-127"/>
              </a:rPr>
              <a:t>나의 만족도 예측 서비스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D938503-8EDE-CB4E-B65B-53D87B7235FB}"/>
              </a:ext>
            </a:extLst>
          </p:cNvPr>
          <p:cNvSpPr/>
          <p:nvPr/>
        </p:nvSpPr>
        <p:spPr>
          <a:xfrm>
            <a:off x="1501057" y="2948030"/>
            <a:ext cx="243298" cy="24329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6FBF388-ECEC-5D58-1B7B-DEE6CA48FDD2}"/>
              </a:ext>
            </a:extLst>
          </p:cNvPr>
          <p:cNvSpPr/>
          <p:nvPr/>
        </p:nvSpPr>
        <p:spPr>
          <a:xfrm>
            <a:off x="4584581" y="6217898"/>
            <a:ext cx="243298" cy="24329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4746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>
            <a:extLst>
              <a:ext uri="{FF2B5EF4-FFF2-40B4-BE49-F238E27FC236}">
                <a16:creationId xmlns:a16="http://schemas.microsoft.com/office/drawing/2014/main" id="{48A05B3B-45A3-454C-AA41-AAB1AABD4CA5}"/>
              </a:ext>
            </a:extLst>
          </p:cNvPr>
          <p:cNvSpPr/>
          <p:nvPr/>
        </p:nvSpPr>
        <p:spPr>
          <a:xfrm>
            <a:off x="73924" y="1461135"/>
            <a:ext cx="8712200" cy="5333361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B28FE67-72C2-4E71-A86D-3CFC7760A951}"/>
              </a:ext>
            </a:extLst>
          </p:cNvPr>
          <p:cNvSpPr/>
          <p:nvPr/>
        </p:nvSpPr>
        <p:spPr>
          <a:xfrm>
            <a:off x="1415402" y="3233099"/>
            <a:ext cx="5657850" cy="3556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0BCA3D7A-2AE3-4753-B0F3-22A34F49E674}"/>
              </a:ext>
            </a:extLst>
          </p:cNvPr>
          <p:cNvSpPr/>
          <p:nvPr/>
        </p:nvSpPr>
        <p:spPr>
          <a:xfrm>
            <a:off x="2993206" y="4089400"/>
            <a:ext cx="1778843" cy="1476131"/>
          </a:xfrm>
          <a:prstGeom prst="roundRect">
            <a:avLst>
              <a:gd name="adj" fmla="val 3541"/>
            </a:avLst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E3CF120-735F-414E-B4BB-86CD65B9FC1E}"/>
              </a:ext>
            </a:extLst>
          </p:cNvPr>
          <p:cNvGrpSpPr/>
          <p:nvPr/>
        </p:nvGrpSpPr>
        <p:grpSpPr>
          <a:xfrm>
            <a:off x="2985632" y="4447815"/>
            <a:ext cx="1733330" cy="965935"/>
            <a:chOff x="3008492" y="4447815"/>
            <a:chExt cx="1733330" cy="965935"/>
          </a:xfrm>
        </p:grpSpPr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215467D0-D9F7-4D06-A68A-5E8726F79B96}"/>
                </a:ext>
              </a:extLst>
            </p:cNvPr>
            <p:cNvSpPr/>
            <p:nvPr/>
          </p:nvSpPr>
          <p:spPr>
            <a:xfrm>
              <a:off x="3076639" y="4447815"/>
              <a:ext cx="798577" cy="22825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DCB6F757-61FA-4424-B756-8C56D5E27F14}"/>
                </a:ext>
              </a:extLst>
            </p:cNvPr>
            <p:cNvSpPr/>
            <p:nvPr/>
          </p:nvSpPr>
          <p:spPr>
            <a:xfrm>
              <a:off x="3938416" y="4447815"/>
              <a:ext cx="798577" cy="22825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961791EA-965C-4977-80C7-C889E233DE1D}"/>
                </a:ext>
              </a:extLst>
            </p:cNvPr>
            <p:cNvSpPr/>
            <p:nvPr/>
          </p:nvSpPr>
          <p:spPr>
            <a:xfrm>
              <a:off x="3066269" y="4816655"/>
              <a:ext cx="798577" cy="22825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5" name="사각형: 둥근 모서리 134">
              <a:extLst>
                <a:ext uri="{FF2B5EF4-FFF2-40B4-BE49-F238E27FC236}">
                  <a16:creationId xmlns:a16="http://schemas.microsoft.com/office/drawing/2014/main" id="{3CEB47D5-B05E-4889-9AA9-698421045D41}"/>
                </a:ext>
              </a:extLst>
            </p:cNvPr>
            <p:cNvSpPr/>
            <p:nvPr/>
          </p:nvSpPr>
          <p:spPr>
            <a:xfrm>
              <a:off x="3938416" y="4816655"/>
              <a:ext cx="798577" cy="228254"/>
            </a:xfrm>
            <a:prstGeom prst="roundRect">
              <a:avLst/>
            </a:prstGeom>
            <a:solidFill>
              <a:srgbClr val="863CE7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E6860074-CF5E-4839-B7BE-A6D3A1630A21}"/>
                </a:ext>
              </a:extLst>
            </p:cNvPr>
            <p:cNvSpPr/>
            <p:nvPr/>
          </p:nvSpPr>
          <p:spPr>
            <a:xfrm>
              <a:off x="3071779" y="5185496"/>
              <a:ext cx="798577" cy="22825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D54DD764-C8B3-4A7E-BE45-3D2738D8C7B5}"/>
                </a:ext>
              </a:extLst>
            </p:cNvPr>
            <p:cNvSpPr/>
            <p:nvPr/>
          </p:nvSpPr>
          <p:spPr>
            <a:xfrm>
              <a:off x="3935611" y="5185496"/>
              <a:ext cx="798577" cy="22825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AD5BCB5-B961-48E8-84E3-72E6E7D7FA57}"/>
                </a:ext>
              </a:extLst>
            </p:cNvPr>
            <p:cNvSpPr txBox="1"/>
            <p:nvPr/>
          </p:nvSpPr>
          <p:spPr>
            <a:xfrm>
              <a:off x="3008492" y="4461915"/>
              <a:ext cx="93487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20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대 초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(20~23)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FA10209-2630-41EF-9F1C-00F424D0D63A}"/>
                </a:ext>
              </a:extLst>
            </p:cNvPr>
            <p:cNvSpPr txBox="1"/>
            <p:nvPr/>
          </p:nvSpPr>
          <p:spPr>
            <a:xfrm>
              <a:off x="3937595" y="4461915"/>
              <a:ext cx="80021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20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대 중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(24~26)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B4F0FBE-1F86-4240-A1EB-FB171D928BA0}"/>
                </a:ext>
              </a:extLst>
            </p:cNvPr>
            <p:cNvSpPr txBox="1"/>
            <p:nvPr/>
          </p:nvSpPr>
          <p:spPr>
            <a:xfrm>
              <a:off x="3068654" y="4830755"/>
              <a:ext cx="79380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20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대 후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(27~29)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D4FFCCC4-1D23-4C52-A87B-BC974E2C5FA3}"/>
                </a:ext>
              </a:extLst>
            </p:cNvPr>
            <p:cNvSpPr txBox="1"/>
            <p:nvPr/>
          </p:nvSpPr>
          <p:spPr>
            <a:xfrm>
              <a:off x="3933587" y="4830755"/>
              <a:ext cx="80823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30</a:t>
              </a:r>
              <a:r>
                <a:rPr lang="ko-KR" altLang="en-US" sz="700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대 초</a:t>
              </a:r>
              <a:r>
                <a:rPr lang="en-US" altLang="ko-KR" sz="700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(30~33)</a:t>
              </a:r>
              <a:endParaRPr lang="ko-KR" altLang="en-US" sz="7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A8BF4950-9E51-4129-9270-A75935079D69}"/>
                </a:ext>
              </a:extLst>
            </p:cNvPr>
            <p:cNvSpPr txBox="1"/>
            <p:nvPr/>
          </p:nvSpPr>
          <p:spPr>
            <a:xfrm>
              <a:off x="3066149" y="5199596"/>
              <a:ext cx="80983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30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대 중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(34~36)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CB4F183-C1DF-4022-8659-52924766F541}"/>
                </a:ext>
              </a:extLst>
            </p:cNvPr>
            <p:cNvSpPr txBox="1"/>
            <p:nvPr/>
          </p:nvSpPr>
          <p:spPr>
            <a:xfrm>
              <a:off x="3933187" y="5199596"/>
              <a:ext cx="80342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30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대 후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(37~39)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CA65E00-C04D-4BB7-9D1A-3719BF2FC29F}"/>
              </a:ext>
            </a:extLst>
          </p:cNvPr>
          <p:cNvSpPr/>
          <p:nvPr/>
        </p:nvSpPr>
        <p:spPr>
          <a:xfrm>
            <a:off x="73924" y="1461136"/>
            <a:ext cx="8701776" cy="378900"/>
          </a:xfrm>
          <a:prstGeom prst="rect">
            <a:avLst/>
          </a:prstGeom>
          <a:gradFill flip="none" rotWithShape="1">
            <a:gsLst>
              <a:gs pos="82000">
                <a:srgbClr val="7D32C5"/>
              </a:gs>
              <a:gs pos="9000">
                <a:srgbClr val="32A4CD"/>
              </a:gs>
              <a:gs pos="46000">
                <a:srgbClr val="2A5ED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700224"/>
              </p:ext>
            </p:extLst>
          </p:nvPr>
        </p:nvGraphicFramePr>
        <p:xfrm>
          <a:off x="8840764" y="711200"/>
          <a:ext cx="3287735" cy="3244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성별 카테고리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남성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여성 항목이 있으며 중복 선택이 가능함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연령 카테고리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20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대 초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(20~23), 20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대 중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(24~26), 20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대 후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(27~29), 30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대 초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(30~33), 30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대 중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(34~36), 30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대 후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(37~39)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항목이 있으며 중복 선택이 가능함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삶의 만족도 카테고리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50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점 대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60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점 대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70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점 대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80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점 대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90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점 대 항목이 있으며 중복 선택이 가능함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137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1~3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번에서 선택한 항목이 텍스트 형태로 나타남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*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선택한 항목은 글자 색상을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rgb(13, 102, 221)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로 적용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*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항목을 다르게 선택할 때마다 텍스트가 변환됨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75523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* 1~3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번에서 클릭된 버튼은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#863ce7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색상으로 변환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2279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39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967C744-60C6-4289-B3BC-7CF7206C976A}"/>
              </a:ext>
            </a:extLst>
          </p:cNvPr>
          <p:cNvGrpSpPr/>
          <p:nvPr/>
        </p:nvGrpSpPr>
        <p:grpSpPr>
          <a:xfrm>
            <a:off x="241781" y="844726"/>
            <a:ext cx="1295303" cy="246221"/>
            <a:chOff x="241781" y="835201"/>
            <a:chExt cx="1295303" cy="24622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AEE0C2-374B-4B29-82B0-D24026E0AD8E}"/>
                </a:ext>
              </a:extLst>
            </p:cNvPr>
            <p:cNvSpPr txBox="1"/>
            <p:nvPr/>
          </p:nvSpPr>
          <p:spPr>
            <a:xfrm>
              <a:off x="360159" y="835201"/>
              <a:ext cx="11769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세대 분석서비스</a:t>
              </a: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7B03008-0955-43DA-BA4C-EA2F9F48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593D685-5B41-384C-8715-DF489E6557F2}"/>
              </a:ext>
            </a:extLst>
          </p:cNvPr>
          <p:cNvGrpSpPr/>
          <p:nvPr/>
        </p:nvGrpSpPr>
        <p:grpSpPr>
          <a:xfrm>
            <a:off x="8635191" y="1461136"/>
            <a:ext cx="143440" cy="5328340"/>
            <a:chOff x="8649699" y="2668555"/>
            <a:chExt cx="126000" cy="411698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BD7A23A-9763-D694-4042-CF4686F9A772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06BF9ACB-D77C-99F4-5F1E-5D98730ED7D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C6D4E62F-13ED-09CB-19FC-33AAC3E834A4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aphicFrame>
        <p:nvGraphicFramePr>
          <p:cNvPr id="11" name="표 15">
            <a:extLst>
              <a:ext uri="{FF2B5EF4-FFF2-40B4-BE49-F238E27FC236}">
                <a16:creationId xmlns:a16="http://schemas.microsoft.com/office/drawing/2014/main" id="{E5218E2A-F333-E915-A2CA-6F737B81A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721354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만족도 비교 서비스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3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analysisMz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만족도 비교 서비스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E8895333-78D4-48B9-AFEB-135638FFEFFB}"/>
              </a:ext>
            </a:extLst>
          </p:cNvPr>
          <p:cNvSpPr txBox="1"/>
          <p:nvPr/>
        </p:nvSpPr>
        <p:spPr>
          <a:xfrm>
            <a:off x="7255261" y="1528289"/>
            <a:ext cx="1325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Log in</a:t>
            </a:r>
            <a:r>
              <a:rPr lang="ko-KR" altLang="en-US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</a:t>
            </a:r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| Sign up</a:t>
            </a:r>
            <a:endParaRPr lang="ko-KR" altLang="en-US" sz="10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3724BE1-4DB8-4772-B246-0BD7E4BC23D5}"/>
              </a:ext>
            </a:extLst>
          </p:cNvPr>
          <p:cNvSpPr txBox="1"/>
          <p:nvPr/>
        </p:nvSpPr>
        <p:spPr>
          <a:xfrm>
            <a:off x="5245609" y="1528289"/>
            <a:ext cx="1412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66FFF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MZ</a:t>
            </a:r>
            <a:r>
              <a:rPr lang="ko-KR" altLang="en-US" sz="1000" dirty="0">
                <a:solidFill>
                  <a:srgbClr val="66FFF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세대 만족도 비교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1DBEA38-3B60-43A9-8BD4-06346B9C106D}"/>
              </a:ext>
            </a:extLst>
          </p:cNvPr>
          <p:cNvSpPr txBox="1"/>
          <p:nvPr/>
        </p:nvSpPr>
        <p:spPr>
          <a:xfrm>
            <a:off x="6481888" y="1528289"/>
            <a:ext cx="8736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문의하기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1E30426-518E-49AD-8ACF-A053F9F62EB3}"/>
              </a:ext>
            </a:extLst>
          </p:cNvPr>
          <p:cNvSpPr txBox="1"/>
          <p:nvPr/>
        </p:nvSpPr>
        <p:spPr>
          <a:xfrm>
            <a:off x="2459475" y="2224601"/>
            <a:ext cx="3569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MZ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세대 만족도 비교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CA6739A-6F31-4D56-9160-0172E764A55F}"/>
              </a:ext>
            </a:extLst>
          </p:cNvPr>
          <p:cNvCxnSpPr>
            <a:cxnSpLocks/>
          </p:cNvCxnSpPr>
          <p:nvPr/>
        </p:nvCxnSpPr>
        <p:spPr>
          <a:xfrm>
            <a:off x="3504690" y="2673350"/>
            <a:ext cx="147927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D70D31B2-95C1-4A8D-B48C-29347CC7C4FE}"/>
              </a:ext>
            </a:extLst>
          </p:cNvPr>
          <p:cNvSpPr txBox="1"/>
          <p:nvPr/>
        </p:nvSpPr>
        <p:spPr>
          <a:xfrm>
            <a:off x="2459475" y="2754475"/>
            <a:ext cx="35697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MZ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세대 의 만족도별 구성인원 비교서비스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0A04781-C24B-4EBE-BA08-95F0D9B34B6A}"/>
              </a:ext>
            </a:extLst>
          </p:cNvPr>
          <p:cNvSpPr txBox="1"/>
          <p:nvPr/>
        </p:nvSpPr>
        <p:spPr>
          <a:xfrm>
            <a:off x="1665552" y="3665707"/>
            <a:ext cx="2189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카테고리 내 항목 선택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94723CB-D5B2-4D67-B044-A60563E85C7C}"/>
              </a:ext>
            </a:extLst>
          </p:cNvPr>
          <p:cNvSpPr/>
          <p:nvPr/>
        </p:nvSpPr>
        <p:spPr>
          <a:xfrm>
            <a:off x="1739881" y="4089400"/>
            <a:ext cx="1198685" cy="1476131"/>
          </a:xfrm>
          <a:prstGeom prst="roundRect">
            <a:avLst>
              <a:gd name="adj" fmla="val 3541"/>
            </a:avLst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D81032FC-DECA-4895-B6BB-07EBCDD2C402}"/>
              </a:ext>
            </a:extLst>
          </p:cNvPr>
          <p:cNvSpPr/>
          <p:nvPr/>
        </p:nvSpPr>
        <p:spPr>
          <a:xfrm>
            <a:off x="4826690" y="4089400"/>
            <a:ext cx="1922084" cy="1476131"/>
          </a:xfrm>
          <a:prstGeom prst="roundRect">
            <a:avLst>
              <a:gd name="adj" fmla="val 3541"/>
            </a:avLst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239A528-9F0B-40C3-A3CF-99DA55CBBC23}"/>
              </a:ext>
            </a:extLst>
          </p:cNvPr>
          <p:cNvSpPr txBox="1"/>
          <p:nvPr/>
        </p:nvSpPr>
        <p:spPr>
          <a:xfrm>
            <a:off x="2076300" y="4155562"/>
            <a:ext cx="525847" cy="22313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85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성별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591EDB3-C57C-4E0B-A8BF-855FFEC855E9}"/>
              </a:ext>
            </a:extLst>
          </p:cNvPr>
          <p:cNvSpPr txBox="1"/>
          <p:nvPr/>
        </p:nvSpPr>
        <p:spPr>
          <a:xfrm>
            <a:off x="3619704" y="4155562"/>
            <a:ext cx="525847" cy="22313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85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연령</a:t>
            </a:r>
            <a:endParaRPr lang="ko-KR" altLang="en-US" sz="85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9AFD209-4ACF-48FD-BADC-357534D06A6B}"/>
              </a:ext>
            </a:extLst>
          </p:cNvPr>
          <p:cNvSpPr txBox="1"/>
          <p:nvPr/>
        </p:nvSpPr>
        <p:spPr>
          <a:xfrm>
            <a:off x="5175750" y="4155562"/>
            <a:ext cx="1223964" cy="22313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85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삶의 만족도 점수</a:t>
            </a: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7CA31D38-6F0D-4CE3-953D-640AA7EA9A40}"/>
              </a:ext>
            </a:extLst>
          </p:cNvPr>
          <p:cNvSpPr/>
          <p:nvPr/>
        </p:nvSpPr>
        <p:spPr>
          <a:xfrm>
            <a:off x="2005315" y="4447815"/>
            <a:ext cx="667816" cy="228254"/>
          </a:xfrm>
          <a:prstGeom prst="roundRect">
            <a:avLst/>
          </a:prstGeom>
          <a:solidFill>
            <a:srgbClr val="863C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9DD2504-A12A-4DD9-9A65-CE954B149326}"/>
              </a:ext>
            </a:extLst>
          </p:cNvPr>
          <p:cNvSpPr txBox="1"/>
          <p:nvPr/>
        </p:nvSpPr>
        <p:spPr>
          <a:xfrm>
            <a:off x="2169946" y="4461915"/>
            <a:ext cx="3385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남성</a:t>
            </a: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BCECC1E8-DD2B-410D-BC51-38DA993238C0}"/>
              </a:ext>
            </a:extLst>
          </p:cNvPr>
          <p:cNvSpPr/>
          <p:nvPr/>
        </p:nvSpPr>
        <p:spPr>
          <a:xfrm>
            <a:off x="2005315" y="4816655"/>
            <a:ext cx="667816" cy="228254"/>
          </a:xfrm>
          <a:prstGeom prst="roundRect">
            <a:avLst/>
          </a:prstGeom>
          <a:solidFill>
            <a:srgbClr val="863C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6C8135B-DC88-4683-A7A4-0D2A13BCDB4B}"/>
              </a:ext>
            </a:extLst>
          </p:cNvPr>
          <p:cNvSpPr txBox="1"/>
          <p:nvPr/>
        </p:nvSpPr>
        <p:spPr>
          <a:xfrm>
            <a:off x="2169946" y="4830755"/>
            <a:ext cx="3385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여성</a:t>
            </a:r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53865136-10C3-40ED-8BC5-7F114C20B882}"/>
              </a:ext>
            </a:extLst>
          </p:cNvPr>
          <p:cNvSpPr/>
          <p:nvPr/>
        </p:nvSpPr>
        <p:spPr>
          <a:xfrm>
            <a:off x="5000284" y="4447815"/>
            <a:ext cx="798577" cy="22825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FAE5E53A-53F3-42E1-BE9B-C73683A0D53A}"/>
              </a:ext>
            </a:extLst>
          </p:cNvPr>
          <p:cNvSpPr/>
          <p:nvPr/>
        </p:nvSpPr>
        <p:spPr>
          <a:xfrm>
            <a:off x="5862061" y="4447815"/>
            <a:ext cx="798577" cy="22825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AFA7078F-50B7-467C-8A4F-141DFBF25F22}"/>
              </a:ext>
            </a:extLst>
          </p:cNvPr>
          <p:cNvSpPr/>
          <p:nvPr/>
        </p:nvSpPr>
        <p:spPr>
          <a:xfrm>
            <a:off x="4989914" y="4816655"/>
            <a:ext cx="798577" cy="22825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4C869BEF-E201-4D64-AF56-C49AFF776170}"/>
              </a:ext>
            </a:extLst>
          </p:cNvPr>
          <p:cNvSpPr/>
          <p:nvPr/>
        </p:nvSpPr>
        <p:spPr>
          <a:xfrm>
            <a:off x="5862061" y="4816655"/>
            <a:ext cx="798577" cy="228254"/>
          </a:xfrm>
          <a:prstGeom prst="roundRect">
            <a:avLst/>
          </a:prstGeom>
          <a:solidFill>
            <a:srgbClr val="863CE7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E74CB985-949F-4BFE-BF4D-B9A679D004D7}"/>
              </a:ext>
            </a:extLst>
          </p:cNvPr>
          <p:cNvSpPr/>
          <p:nvPr/>
        </p:nvSpPr>
        <p:spPr>
          <a:xfrm>
            <a:off x="4995424" y="5185496"/>
            <a:ext cx="798577" cy="22825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F762D6C-DE77-48BB-B572-6A75E0A3633F}"/>
              </a:ext>
            </a:extLst>
          </p:cNvPr>
          <p:cNvSpPr txBox="1"/>
          <p:nvPr/>
        </p:nvSpPr>
        <p:spPr>
          <a:xfrm>
            <a:off x="4932137" y="4461915"/>
            <a:ext cx="9348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50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점 대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62BB962-E220-4C52-BED2-FE776FE44E94}"/>
              </a:ext>
            </a:extLst>
          </p:cNvPr>
          <p:cNvSpPr txBox="1"/>
          <p:nvPr/>
        </p:nvSpPr>
        <p:spPr>
          <a:xfrm>
            <a:off x="6027150" y="4461915"/>
            <a:ext cx="4683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60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점 대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6F7DF52-30AD-47AC-A959-D720872F732F}"/>
              </a:ext>
            </a:extLst>
          </p:cNvPr>
          <p:cNvSpPr txBox="1"/>
          <p:nvPr/>
        </p:nvSpPr>
        <p:spPr>
          <a:xfrm>
            <a:off x="5157409" y="4830755"/>
            <a:ext cx="46358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70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점 대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380D66F-D22E-4F16-9DA4-DE4E3664E14D}"/>
              </a:ext>
            </a:extLst>
          </p:cNvPr>
          <p:cNvSpPr txBox="1"/>
          <p:nvPr/>
        </p:nvSpPr>
        <p:spPr>
          <a:xfrm>
            <a:off x="6027149" y="4830755"/>
            <a:ext cx="4683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80</a:t>
            </a:r>
            <a:r>
              <a:rPr lang="ko-KR" altLang="en-US" sz="7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점 대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FC90DDE-1739-4D23-B7E0-C5D3DD97C2EF}"/>
              </a:ext>
            </a:extLst>
          </p:cNvPr>
          <p:cNvSpPr txBox="1"/>
          <p:nvPr/>
        </p:nvSpPr>
        <p:spPr>
          <a:xfrm>
            <a:off x="5160513" y="5199596"/>
            <a:ext cx="4683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90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점 대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33855BD-F957-4DAD-82A8-6D2286E551D5}"/>
              </a:ext>
            </a:extLst>
          </p:cNvPr>
          <p:cNvSpPr txBox="1"/>
          <p:nvPr/>
        </p:nvSpPr>
        <p:spPr>
          <a:xfrm>
            <a:off x="1665552" y="5839023"/>
            <a:ext cx="2189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삶의 만족도 구성비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3013F44-405B-4F1E-98FB-CFF67F275ED2}"/>
              </a:ext>
            </a:extLst>
          </p:cNvPr>
          <p:cNvSpPr txBox="1"/>
          <p:nvPr/>
        </p:nvSpPr>
        <p:spPr>
          <a:xfrm>
            <a:off x="1665552" y="6189085"/>
            <a:ext cx="2189164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MZ</a:t>
            </a:r>
            <a:r>
              <a:rPr lang="ko-KR" altLang="en-US" sz="85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세대 만족도 비교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BCA5EB7-49CA-4B42-A292-85DA75AAD684}"/>
              </a:ext>
            </a:extLst>
          </p:cNvPr>
          <p:cNvSpPr txBox="1"/>
          <p:nvPr/>
        </p:nvSpPr>
        <p:spPr>
          <a:xfrm>
            <a:off x="1665551" y="6468232"/>
            <a:ext cx="48299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186DD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남</a:t>
            </a:r>
            <a:r>
              <a:rPr lang="en-US" altLang="ko-KR" sz="900" dirty="0">
                <a:solidFill>
                  <a:srgbClr val="186DD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900" dirty="0">
                <a:solidFill>
                  <a:srgbClr val="186DD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여성 </a:t>
            </a:r>
            <a:r>
              <a:rPr lang="en-US" altLang="ko-KR" sz="900" dirty="0">
                <a:solidFill>
                  <a:srgbClr val="186DD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30</a:t>
            </a:r>
            <a:r>
              <a:rPr lang="ko-KR" altLang="en-US" sz="900" dirty="0">
                <a:solidFill>
                  <a:srgbClr val="186DD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대 초반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사람들 중 삶의 만족도가 </a:t>
            </a:r>
            <a:r>
              <a:rPr lang="en-US" altLang="ko-KR" sz="900" dirty="0">
                <a:solidFill>
                  <a:srgbClr val="186DD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80</a:t>
            </a:r>
            <a:r>
              <a:rPr lang="ko-KR" altLang="en-US" sz="900" dirty="0">
                <a:solidFill>
                  <a:srgbClr val="186DD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점 대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 사람들의 구성은 다음과 같습니다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59247BE-DF6E-4B0F-A4A2-73D290814964}"/>
              </a:ext>
            </a:extLst>
          </p:cNvPr>
          <p:cNvSpPr txBox="1"/>
          <p:nvPr/>
        </p:nvSpPr>
        <p:spPr>
          <a:xfrm>
            <a:off x="95703" y="1519673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MyZeneration ver1.0</a:t>
            </a:r>
            <a:endParaRPr lang="ko-KR" altLang="en-US" sz="10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0AE5544B-32D0-441D-B214-3F0DA681054D}"/>
              </a:ext>
            </a:extLst>
          </p:cNvPr>
          <p:cNvSpPr/>
          <p:nvPr/>
        </p:nvSpPr>
        <p:spPr>
          <a:xfrm>
            <a:off x="8656702" y="1601525"/>
            <a:ext cx="101610" cy="1863698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87FEED-DC33-0E75-0DEB-05473C5D6F42}"/>
              </a:ext>
            </a:extLst>
          </p:cNvPr>
          <p:cNvSpPr txBox="1"/>
          <p:nvPr/>
        </p:nvSpPr>
        <p:spPr>
          <a:xfrm>
            <a:off x="3736588" y="1528289"/>
            <a:ext cx="1651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ea typeface="Pretendard" panose="02000503000000020004" pitchFamily="50" charset="-127"/>
              </a:rPr>
              <a:t>나의 만족도 예측 서비스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ㄱ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D3FA6B6-8F83-EEAC-4ADE-9E93AE6E05E7}"/>
              </a:ext>
            </a:extLst>
          </p:cNvPr>
          <p:cNvSpPr/>
          <p:nvPr/>
        </p:nvSpPr>
        <p:spPr>
          <a:xfrm>
            <a:off x="1780121" y="4186882"/>
            <a:ext cx="243298" cy="24329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0B4CEA9-C373-919F-ABDB-4C246AC61665}"/>
              </a:ext>
            </a:extLst>
          </p:cNvPr>
          <p:cNvSpPr/>
          <p:nvPr/>
        </p:nvSpPr>
        <p:spPr>
          <a:xfrm>
            <a:off x="2946140" y="4186882"/>
            <a:ext cx="243298" cy="24329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11D0FF6-464D-467A-0D3B-717AB844B61F}"/>
              </a:ext>
            </a:extLst>
          </p:cNvPr>
          <p:cNvSpPr/>
          <p:nvPr/>
        </p:nvSpPr>
        <p:spPr>
          <a:xfrm>
            <a:off x="4928345" y="4186882"/>
            <a:ext cx="243298" cy="24329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81227A7-8401-D9AC-D943-9E447670D17C}"/>
              </a:ext>
            </a:extLst>
          </p:cNvPr>
          <p:cNvSpPr/>
          <p:nvPr/>
        </p:nvSpPr>
        <p:spPr>
          <a:xfrm>
            <a:off x="1540971" y="6267724"/>
            <a:ext cx="243298" cy="24329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4943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>
            <a:extLst>
              <a:ext uri="{FF2B5EF4-FFF2-40B4-BE49-F238E27FC236}">
                <a16:creationId xmlns:a16="http://schemas.microsoft.com/office/drawing/2014/main" id="{48A05B3B-45A3-454C-AA41-AAB1AABD4CA5}"/>
              </a:ext>
            </a:extLst>
          </p:cNvPr>
          <p:cNvSpPr/>
          <p:nvPr/>
        </p:nvSpPr>
        <p:spPr>
          <a:xfrm>
            <a:off x="73924" y="1461135"/>
            <a:ext cx="8712200" cy="5333361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1" hangingPunct="1"/>
            <a:r>
              <a:rPr lang="ko-KR" altLang="en-US"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대학교졸업</a:t>
            </a:r>
            <a:endParaRPr lang="ko-KR" altLang="en-US" sz="1800" kern="1200" dirty="0"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B28FE67-72C2-4E71-A86D-3CFC7760A951}"/>
              </a:ext>
            </a:extLst>
          </p:cNvPr>
          <p:cNvSpPr/>
          <p:nvPr/>
        </p:nvSpPr>
        <p:spPr>
          <a:xfrm>
            <a:off x="1415402" y="1840037"/>
            <a:ext cx="5657850" cy="4949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CA65E00-C04D-4BB7-9D1A-3719BF2FC29F}"/>
              </a:ext>
            </a:extLst>
          </p:cNvPr>
          <p:cNvSpPr/>
          <p:nvPr/>
        </p:nvSpPr>
        <p:spPr>
          <a:xfrm>
            <a:off x="73924" y="1461136"/>
            <a:ext cx="8701776" cy="378900"/>
          </a:xfrm>
          <a:prstGeom prst="rect">
            <a:avLst/>
          </a:prstGeom>
          <a:gradFill flip="none" rotWithShape="1">
            <a:gsLst>
              <a:gs pos="82000">
                <a:srgbClr val="7D32C5"/>
              </a:gs>
              <a:gs pos="9000">
                <a:srgbClr val="32A4CD"/>
              </a:gs>
              <a:gs pos="46000">
                <a:srgbClr val="2A5ED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86835"/>
              </p:ext>
            </p:extLst>
          </p:nvPr>
        </p:nvGraphicFramePr>
        <p:xfrm>
          <a:off x="8840764" y="711200"/>
          <a:ext cx="3287735" cy="2575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선택한 항목에 따라 학력별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전공분류별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연봉별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가구원수별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거주지역별로 통계정보를 나타냄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통계정보는 도넛그래프 형태로 나타내며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레이블은 그래프 상단에 위치함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통계 데이터 중 비율이 높은 순서대로 도넛 파이의 색상을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rgb(7,77,129)’,  'rgb(32,203,194)’,  'rgb(64,178,230)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로 적용함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비율에 대한 정보를 테이블 형태로 나타냄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95686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*2,3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번은 카테고리에서 항목을 다르게 선택할 때마다 해당 데이터로 테이블이 변환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38703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39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967C744-60C6-4289-B3BC-7CF7206C976A}"/>
              </a:ext>
            </a:extLst>
          </p:cNvPr>
          <p:cNvGrpSpPr/>
          <p:nvPr/>
        </p:nvGrpSpPr>
        <p:grpSpPr>
          <a:xfrm>
            <a:off x="241781" y="844726"/>
            <a:ext cx="1295303" cy="246221"/>
            <a:chOff x="241781" y="835201"/>
            <a:chExt cx="1295303" cy="24622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AEE0C2-374B-4B29-82B0-D24026E0AD8E}"/>
                </a:ext>
              </a:extLst>
            </p:cNvPr>
            <p:cNvSpPr txBox="1"/>
            <p:nvPr/>
          </p:nvSpPr>
          <p:spPr>
            <a:xfrm>
              <a:off x="360159" y="835201"/>
              <a:ext cx="11769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세대 분석서비스</a:t>
              </a: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7B03008-0955-43DA-BA4C-EA2F9F48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593D685-5B41-384C-8715-DF489E6557F2}"/>
              </a:ext>
            </a:extLst>
          </p:cNvPr>
          <p:cNvGrpSpPr/>
          <p:nvPr/>
        </p:nvGrpSpPr>
        <p:grpSpPr>
          <a:xfrm>
            <a:off x="8635191" y="1461136"/>
            <a:ext cx="143440" cy="5328340"/>
            <a:chOff x="8649699" y="2668555"/>
            <a:chExt cx="126000" cy="411698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BD7A23A-9763-D694-4042-CF4686F9A772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DDBB24A-0AE5-154D-D4A9-53BF2DD4BB1B}"/>
                </a:ext>
              </a:extLst>
            </p:cNvPr>
            <p:cNvSpPr/>
            <p:nvPr/>
          </p:nvSpPr>
          <p:spPr>
            <a:xfrm>
              <a:off x="8668595" y="3817175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06BF9ACB-D77C-99F4-5F1E-5D98730ED7D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C6D4E62F-13ED-09CB-19FC-33AAC3E834A4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aphicFrame>
        <p:nvGraphicFramePr>
          <p:cNvPr id="11" name="표 15">
            <a:extLst>
              <a:ext uri="{FF2B5EF4-FFF2-40B4-BE49-F238E27FC236}">
                <a16:creationId xmlns:a16="http://schemas.microsoft.com/office/drawing/2014/main" id="{E5218E2A-F333-E915-A2CA-6F737B81A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451149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만족도 비교 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(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스크롤 아래로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)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3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analysisMz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만족도 비교 서비스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E8895333-78D4-48B9-AFEB-135638FFEFFB}"/>
              </a:ext>
            </a:extLst>
          </p:cNvPr>
          <p:cNvSpPr txBox="1"/>
          <p:nvPr/>
        </p:nvSpPr>
        <p:spPr>
          <a:xfrm>
            <a:off x="7255261" y="1528289"/>
            <a:ext cx="1325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Log in</a:t>
            </a:r>
            <a:r>
              <a:rPr lang="ko-KR" altLang="en-US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</a:t>
            </a:r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| Sign up</a:t>
            </a:r>
            <a:endParaRPr lang="ko-KR" altLang="en-US" sz="10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3724BE1-4DB8-4772-B246-0BD7E4BC23D5}"/>
              </a:ext>
            </a:extLst>
          </p:cNvPr>
          <p:cNvSpPr txBox="1"/>
          <p:nvPr/>
        </p:nvSpPr>
        <p:spPr>
          <a:xfrm>
            <a:off x="5245609" y="1528289"/>
            <a:ext cx="1412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66FFF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MZ</a:t>
            </a:r>
            <a:r>
              <a:rPr lang="ko-KR" altLang="en-US" sz="1000" dirty="0">
                <a:solidFill>
                  <a:srgbClr val="66FFF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세대 만족도 비교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1DBEA38-3B60-43A9-8BD4-06346B9C106D}"/>
              </a:ext>
            </a:extLst>
          </p:cNvPr>
          <p:cNvSpPr txBox="1"/>
          <p:nvPr/>
        </p:nvSpPr>
        <p:spPr>
          <a:xfrm>
            <a:off x="6481888" y="1528289"/>
            <a:ext cx="8736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문의하기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DE7AA6-E757-487B-B39B-010B72F0F9A2}"/>
              </a:ext>
            </a:extLst>
          </p:cNvPr>
          <p:cNvSpPr/>
          <p:nvPr/>
        </p:nvSpPr>
        <p:spPr>
          <a:xfrm>
            <a:off x="2126060" y="2409825"/>
            <a:ext cx="2182684" cy="2638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8ABEF5C-F907-4284-8DCF-81767C2109B1}"/>
              </a:ext>
            </a:extLst>
          </p:cNvPr>
          <p:cNvSpPr txBox="1"/>
          <p:nvPr/>
        </p:nvSpPr>
        <p:spPr>
          <a:xfrm>
            <a:off x="2122820" y="2524445"/>
            <a:ext cx="2189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학력별</a:t>
            </a:r>
          </a:p>
        </p:txBody>
      </p:sp>
      <p:graphicFrame>
        <p:nvGraphicFramePr>
          <p:cNvPr id="78" name="표 14">
            <a:extLst>
              <a:ext uri="{FF2B5EF4-FFF2-40B4-BE49-F238E27FC236}">
                <a16:creationId xmlns:a16="http://schemas.microsoft.com/office/drawing/2014/main" id="{58D916AB-6A29-4331-8B60-6BC8D08D3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832892"/>
              </p:ext>
            </p:extLst>
          </p:nvPr>
        </p:nvGraphicFramePr>
        <p:xfrm>
          <a:off x="2206482" y="4228672"/>
          <a:ext cx="2021841" cy="42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4843">
                  <a:extLst>
                    <a:ext uri="{9D8B030D-6E8A-4147-A177-3AD203B41FA5}">
                      <a16:colId xmlns:a16="http://schemas.microsoft.com/office/drawing/2014/main" val="3967028989"/>
                    </a:ext>
                  </a:extLst>
                </a:gridCol>
                <a:gridCol w="644843">
                  <a:extLst>
                    <a:ext uri="{9D8B030D-6E8A-4147-A177-3AD203B41FA5}">
                      <a16:colId xmlns:a16="http://schemas.microsoft.com/office/drawing/2014/main" val="1551094610"/>
                    </a:ext>
                  </a:extLst>
                </a:gridCol>
                <a:gridCol w="732155">
                  <a:extLst>
                    <a:ext uri="{9D8B030D-6E8A-4147-A177-3AD203B41FA5}">
                      <a16:colId xmlns:a16="http://schemas.microsoft.com/office/drawing/2014/main" val="3772209565"/>
                    </a:ext>
                  </a:extLst>
                </a:gridCol>
              </a:tblGrid>
              <a:tr h="12986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대학교졸업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대학원졸업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고등학교졸업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632095"/>
                  </a:ext>
                </a:extLst>
              </a:tr>
              <a:tr h="20541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70.3%</a:t>
                      </a:r>
                      <a:endParaRPr lang="ko-KR" altLang="en-US" sz="8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26.4%</a:t>
                      </a:r>
                      <a:endParaRPr lang="ko-KR" altLang="en-US" sz="8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3.3%</a:t>
                      </a:r>
                      <a:endParaRPr lang="ko-KR" altLang="en-US" sz="8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112605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B506CF47-EB24-4A5D-AE6D-1EC73F1BB1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4165" y="3070322"/>
            <a:ext cx="1166473" cy="1080597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15386445-C9CA-459B-B4E6-F6FCD5F82C62}"/>
              </a:ext>
            </a:extLst>
          </p:cNvPr>
          <p:cNvGrpSpPr/>
          <p:nvPr/>
        </p:nvGrpSpPr>
        <p:grpSpPr>
          <a:xfrm>
            <a:off x="2232661" y="2865411"/>
            <a:ext cx="828912" cy="184666"/>
            <a:chOff x="2308861" y="2865411"/>
            <a:chExt cx="828912" cy="18466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8D779F-584F-4485-BA7D-415BA69701CA}"/>
                </a:ext>
              </a:extLst>
            </p:cNvPr>
            <p:cNvSpPr/>
            <p:nvPr/>
          </p:nvSpPr>
          <p:spPr>
            <a:xfrm>
              <a:off x="2308861" y="2926287"/>
              <a:ext cx="216000" cy="62914"/>
            </a:xfrm>
            <a:prstGeom prst="rect">
              <a:avLst/>
            </a:prstGeom>
            <a:solidFill>
              <a:srgbClr val="074D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C45349A-3D0E-4369-A674-7116BEB73515}"/>
                </a:ext>
              </a:extLst>
            </p:cNvPr>
            <p:cNvSpPr txBox="1"/>
            <p:nvPr/>
          </p:nvSpPr>
          <p:spPr>
            <a:xfrm>
              <a:off x="2373124" y="2865411"/>
              <a:ext cx="764649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대학교졸업</a:t>
              </a:r>
              <a:endParaRPr lang="ko-KR" altLang="en-US" sz="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4190AEF3-54E7-4A72-B40B-9780BDCFA486}"/>
              </a:ext>
            </a:extLst>
          </p:cNvPr>
          <p:cNvGrpSpPr/>
          <p:nvPr/>
        </p:nvGrpSpPr>
        <p:grpSpPr>
          <a:xfrm>
            <a:off x="2895526" y="2865411"/>
            <a:ext cx="828912" cy="184666"/>
            <a:chOff x="2308861" y="2865411"/>
            <a:chExt cx="828912" cy="184666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F95BC588-63CC-4C90-A2D8-EB3743EF2170}"/>
                </a:ext>
              </a:extLst>
            </p:cNvPr>
            <p:cNvSpPr/>
            <p:nvPr/>
          </p:nvSpPr>
          <p:spPr>
            <a:xfrm>
              <a:off x="2308861" y="2926287"/>
              <a:ext cx="216000" cy="62914"/>
            </a:xfrm>
            <a:prstGeom prst="rect">
              <a:avLst/>
            </a:prstGeom>
            <a:solidFill>
              <a:srgbClr val="20CB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522CAB3-291F-4F05-A27C-BDD7080C8395}"/>
                </a:ext>
              </a:extLst>
            </p:cNvPr>
            <p:cNvSpPr txBox="1"/>
            <p:nvPr/>
          </p:nvSpPr>
          <p:spPr>
            <a:xfrm>
              <a:off x="2373124" y="2865411"/>
              <a:ext cx="764649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6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대학교졸업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23040239-FFB4-4A95-909E-5A3076325729}"/>
              </a:ext>
            </a:extLst>
          </p:cNvPr>
          <p:cNvGrpSpPr/>
          <p:nvPr/>
        </p:nvGrpSpPr>
        <p:grpSpPr>
          <a:xfrm>
            <a:off x="3581719" y="2865411"/>
            <a:ext cx="828912" cy="184666"/>
            <a:chOff x="2308861" y="2865411"/>
            <a:chExt cx="828912" cy="184666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7A766BBB-CA08-4E8A-AA4B-593563894290}"/>
                </a:ext>
              </a:extLst>
            </p:cNvPr>
            <p:cNvSpPr/>
            <p:nvPr/>
          </p:nvSpPr>
          <p:spPr>
            <a:xfrm>
              <a:off x="2308861" y="2926287"/>
              <a:ext cx="216000" cy="62914"/>
            </a:xfrm>
            <a:prstGeom prst="rect">
              <a:avLst/>
            </a:prstGeom>
            <a:solidFill>
              <a:srgbClr val="40B2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C30A6CB-367B-4F1D-8649-D7EC4D2D7C54}"/>
                </a:ext>
              </a:extLst>
            </p:cNvPr>
            <p:cNvSpPr txBox="1"/>
            <p:nvPr/>
          </p:nvSpPr>
          <p:spPr>
            <a:xfrm>
              <a:off x="2373124" y="2865411"/>
              <a:ext cx="764649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6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고등학교졸업</a:t>
              </a:r>
            </a:p>
          </p:txBody>
        </p:sp>
      </p:grp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E6C20D1-7A7B-4AF3-BCB5-7BEC9597A503}"/>
              </a:ext>
            </a:extLst>
          </p:cNvPr>
          <p:cNvSpPr/>
          <p:nvPr/>
        </p:nvSpPr>
        <p:spPr>
          <a:xfrm>
            <a:off x="4502059" y="2409825"/>
            <a:ext cx="2182684" cy="2638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3314946-C7CE-4C12-ACD3-500BF847334D}"/>
              </a:ext>
            </a:extLst>
          </p:cNvPr>
          <p:cNvSpPr txBox="1"/>
          <p:nvPr/>
        </p:nvSpPr>
        <p:spPr>
          <a:xfrm>
            <a:off x="4498819" y="2524445"/>
            <a:ext cx="2189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전공분류별</a:t>
            </a:r>
          </a:p>
        </p:txBody>
      </p:sp>
      <p:graphicFrame>
        <p:nvGraphicFramePr>
          <p:cNvPr id="95" name="표 14">
            <a:extLst>
              <a:ext uri="{FF2B5EF4-FFF2-40B4-BE49-F238E27FC236}">
                <a16:creationId xmlns:a16="http://schemas.microsoft.com/office/drawing/2014/main" id="{D87615C0-1822-4DAF-81C8-26DCEAC62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437901"/>
              </p:ext>
            </p:extLst>
          </p:nvPr>
        </p:nvGraphicFramePr>
        <p:xfrm>
          <a:off x="4582481" y="4228672"/>
          <a:ext cx="2021841" cy="42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4843">
                  <a:extLst>
                    <a:ext uri="{9D8B030D-6E8A-4147-A177-3AD203B41FA5}">
                      <a16:colId xmlns:a16="http://schemas.microsoft.com/office/drawing/2014/main" val="3967028989"/>
                    </a:ext>
                  </a:extLst>
                </a:gridCol>
                <a:gridCol w="644843">
                  <a:extLst>
                    <a:ext uri="{9D8B030D-6E8A-4147-A177-3AD203B41FA5}">
                      <a16:colId xmlns:a16="http://schemas.microsoft.com/office/drawing/2014/main" val="1551094610"/>
                    </a:ext>
                  </a:extLst>
                </a:gridCol>
                <a:gridCol w="732155">
                  <a:extLst>
                    <a:ext uri="{9D8B030D-6E8A-4147-A177-3AD203B41FA5}">
                      <a16:colId xmlns:a16="http://schemas.microsoft.com/office/drawing/2014/main" val="3772209565"/>
                    </a:ext>
                  </a:extLst>
                </a:gridCol>
              </a:tblGrid>
              <a:tr h="12986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대학교졸업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대학원졸업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고등학교졸업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632095"/>
                  </a:ext>
                </a:extLst>
              </a:tr>
              <a:tr h="20541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70.3%</a:t>
                      </a:r>
                      <a:endParaRPr lang="ko-KR" altLang="en-US" sz="8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26.4%</a:t>
                      </a:r>
                      <a:endParaRPr lang="ko-KR" altLang="en-US" sz="8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3.3%</a:t>
                      </a:r>
                      <a:endParaRPr lang="ko-KR" altLang="en-US" sz="8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112605"/>
                  </a:ext>
                </a:extLst>
              </a:tr>
            </a:tbl>
          </a:graphicData>
        </a:graphic>
      </p:graphicFrame>
      <p:pic>
        <p:nvPicPr>
          <p:cNvPr id="96" name="그림 95">
            <a:extLst>
              <a:ext uri="{FF2B5EF4-FFF2-40B4-BE49-F238E27FC236}">
                <a16:creationId xmlns:a16="http://schemas.microsoft.com/office/drawing/2014/main" id="{98656D8C-5475-4324-9ED1-D9E2670D37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0164" y="3070322"/>
            <a:ext cx="1166473" cy="1080597"/>
          </a:xfrm>
          <a:prstGeom prst="rect">
            <a:avLst/>
          </a:prstGeom>
        </p:spPr>
      </p:pic>
      <p:grpSp>
        <p:nvGrpSpPr>
          <p:cNvPr id="97" name="그룹 96">
            <a:extLst>
              <a:ext uri="{FF2B5EF4-FFF2-40B4-BE49-F238E27FC236}">
                <a16:creationId xmlns:a16="http://schemas.microsoft.com/office/drawing/2014/main" id="{D8470A39-5673-4981-AA6B-3E8FA84E14B2}"/>
              </a:ext>
            </a:extLst>
          </p:cNvPr>
          <p:cNvGrpSpPr/>
          <p:nvPr/>
        </p:nvGrpSpPr>
        <p:grpSpPr>
          <a:xfrm>
            <a:off x="4608660" y="2865411"/>
            <a:ext cx="828912" cy="184666"/>
            <a:chOff x="2308861" y="2865411"/>
            <a:chExt cx="828912" cy="184666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C8E06C4C-EB46-4BA6-A134-CD11F973CE8C}"/>
                </a:ext>
              </a:extLst>
            </p:cNvPr>
            <p:cNvSpPr/>
            <p:nvPr/>
          </p:nvSpPr>
          <p:spPr>
            <a:xfrm>
              <a:off x="2308861" y="2926287"/>
              <a:ext cx="216000" cy="62914"/>
            </a:xfrm>
            <a:prstGeom prst="rect">
              <a:avLst/>
            </a:prstGeom>
            <a:solidFill>
              <a:srgbClr val="074D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3DFCD5A-3474-4E16-B76A-71E7757D0A84}"/>
                </a:ext>
              </a:extLst>
            </p:cNvPr>
            <p:cNvSpPr txBox="1"/>
            <p:nvPr/>
          </p:nvSpPr>
          <p:spPr>
            <a:xfrm>
              <a:off x="2373124" y="2865411"/>
              <a:ext cx="764649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6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이학</a:t>
              </a:r>
              <a:r>
                <a:rPr lang="en-US" altLang="ko-KR" sz="6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/</a:t>
              </a:r>
              <a:r>
                <a:rPr lang="ko-KR" altLang="en-US" sz="6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공학</a:t>
              </a: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044AF054-50C5-490F-881E-75D48615B164}"/>
              </a:ext>
            </a:extLst>
          </p:cNvPr>
          <p:cNvGrpSpPr/>
          <p:nvPr/>
        </p:nvGrpSpPr>
        <p:grpSpPr>
          <a:xfrm>
            <a:off x="5271525" y="2865411"/>
            <a:ext cx="828912" cy="184666"/>
            <a:chOff x="2308861" y="2865411"/>
            <a:chExt cx="828912" cy="184666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0A1D1A98-633C-4E61-BEC6-04BCE4267FFF}"/>
                </a:ext>
              </a:extLst>
            </p:cNvPr>
            <p:cNvSpPr/>
            <p:nvPr/>
          </p:nvSpPr>
          <p:spPr>
            <a:xfrm>
              <a:off x="2308861" y="2926287"/>
              <a:ext cx="216000" cy="62914"/>
            </a:xfrm>
            <a:prstGeom prst="rect">
              <a:avLst/>
            </a:prstGeom>
            <a:solidFill>
              <a:srgbClr val="20CB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DAE9B43-BA6B-447C-902D-29AB0EA1D2C6}"/>
                </a:ext>
              </a:extLst>
            </p:cNvPr>
            <p:cNvSpPr txBox="1"/>
            <p:nvPr/>
          </p:nvSpPr>
          <p:spPr>
            <a:xfrm>
              <a:off x="2373124" y="2865411"/>
              <a:ext cx="764649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6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인문</a:t>
              </a:r>
              <a:r>
                <a:rPr lang="en-US" altLang="ko-KR" sz="6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/</a:t>
              </a:r>
              <a:r>
                <a:rPr lang="ko-KR" altLang="en-US" sz="6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사회</a:t>
              </a: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AF78F2B3-326B-4851-AE89-432F05882A89}"/>
              </a:ext>
            </a:extLst>
          </p:cNvPr>
          <p:cNvGrpSpPr/>
          <p:nvPr/>
        </p:nvGrpSpPr>
        <p:grpSpPr>
          <a:xfrm>
            <a:off x="5957718" y="2865411"/>
            <a:ext cx="783542" cy="184666"/>
            <a:chOff x="2308861" y="2865411"/>
            <a:chExt cx="783542" cy="184666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72FE0280-5981-4768-B18B-F1D1846E382B}"/>
                </a:ext>
              </a:extLst>
            </p:cNvPr>
            <p:cNvSpPr/>
            <p:nvPr/>
          </p:nvSpPr>
          <p:spPr>
            <a:xfrm>
              <a:off x="2308861" y="2926287"/>
              <a:ext cx="216000" cy="62914"/>
            </a:xfrm>
            <a:prstGeom prst="rect">
              <a:avLst/>
            </a:prstGeom>
            <a:solidFill>
              <a:srgbClr val="40B2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4D3F5A6-E8E1-4F18-BAE3-A5979B88406D}"/>
                </a:ext>
              </a:extLst>
            </p:cNvPr>
            <p:cNvSpPr txBox="1"/>
            <p:nvPr/>
          </p:nvSpPr>
          <p:spPr>
            <a:xfrm>
              <a:off x="2327754" y="2865411"/>
              <a:ext cx="764649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예체능</a:t>
              </a:r>
              <a:endParaRPr lang="ko-KR" altLang="en-US" sz="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81DE5271-5168-459E-B4EF-AEB255837527}"/>
              </a:ext>
            </a:extLst>
          </p:cNvPr>
          <p:cNvSpPr/>
          <p:nvPr/>
        </p:nvSpPr>
        <p:spPr>
          <a:xfrm>
            <a:off x="2126060" y="5395099"/>
            <a:ext cx="2182684" cy="13943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F9BBE671-A8DC-4556-BD62-39596DC66397}"/>
              </a:ext>
            </a:extLst>
          </p:cNvPr>
          <p:cNvSpPr txBox="1"/>
          <p:nvPr/>
        </p:nvSpPr>
        <p:spPr>
          <a:xfrm>
            <a:off x="2122820" y="5509719"/>
            <a:ext cx="2189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연봉별</a:t>
            </a:r>
          </a:p>
        </p:txBody>
      </p:sp>
      <p:pic>
        <p:nvPicPr>
          <p:cNvPr id="168" name="그림 167">
            <a:extLst>
              <a:ext uri="{FF2B5EF4-FFF2-40B4-BE49-F238E27FC236}">
                <a16:creationId xmlns:a16="http://schemas.microsoft.com/office/drawing/2014/main" id="{71206FC5-8498-4518-8FC3-706029FBBC6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32474"/>
          <a:stretch/>
        </p:blipFill>
        <p:spPr>
          <a:xfrm>
            <a:off x="2634165" y="6063217"/>
            <a:ext cx="1166473" cy="729690"/>
          </a:xfrm>
          <a:prstGeom prst="rect">
            <a:avLst/>
          </a:prstGeom>
        </p:spPr>
      </p:pic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4ABB6806-0000-4744-9470-05066BBDABE7}"/>
              </a:ext>
            </a:extLst>
          </p:cNvPr>
          <p:cNvGrpSpPr/>
          <p:nvPr/>
        </p:nvGrpSpPr>
        <p:grpSpPr>
          <a:xfrm>
            <a:off x="2232661" y="5850685"/>
            <a:ext cx="828912" cy="184666"/>
            <a:chOff x="2308861" y="2865411"/>
            <a:chExt cx="828912" cy="184666"/>
          </a:xfrm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1037D1D4-EF0D-49AC-A167-D066F5D3A618}"/>
                </a:ext>
              </a:extLst>
            </p:cNvPr>
            <p:cNvSpPr/>
            <p:nvPr/>
          </p:nvSpPr>
          <p:spPr>
            <a:xfrm>
              <a:off x="2308861" y="2926287"/>
              <a:ext cx="216000" cy="62914"/>
            </a:xfrm>
            <a:prstGeom prst="rect">
              <a:avLst/>
            </a:prstGeom>
            <a:solidFill>
              <a:srgbClr val="074D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3960E4B-77DA-4B5F-91D1-4C217F7AA31C}"/>
                </a:ext>
              </a:extLst>
            </p:cNvPr>
            <p:cNvSpPr txBox="1"/>
            <p:nvPr/>
          </p:nvSpPr>
          <p:spPr>
            <a:xfrm>
              <a:off x="2373124" y="2865411"/>
              <a:ext cx="764649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6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4000</a:t>
              </a:r>
              <a:endParaRPr lang="ko-KR" altLang="en-US" sz="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25BD6C04-09AE-496C-8C87-74CD2CDEE007}"/>
              </a:ext>
            </a:extLst>
          </p:cNvPr>
          <p:cNvGrpSpPr/>
          <p:nvPr/>
        </p:nvGrpSpPr>
        <p:grpSpPr>
          <a:xfrm>
            <a:off x="2895526" y="5850685"/>
            <a:ext cx="828912" cy="276999"/>
            <a:chOff x="2308861" y="2865411"/>
            <a:chExt cx="828912" cy="276999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94317EC1-7D47-4C23-ABC0-510E3D4F7479}"/>
                </a:ext>
              </a:extLst>
            </p:cNvPr>
            <p:cNvSpPr/>
            <p:nvPr/>
          </p:nvSpPr>
          <p:spPr>
            <a:xfrm>
              <a:off x="2308861" y="2926287"/>
              <a:ext cx="216000" cy="62914"/>
            </a:xfrm>
            <a:prstGeom prst="rect">
              <a:avLst/>
            </a:prstGeom>
            <a:solidFill>
              <a:srgbClr val="20CB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D3801E68-EF11-483B-8A5E-52503F642452}"/>
                </a:ext>
              </a:extLst>
            </p:cNvPr>
            <p:cNvSpPr txBox="1"/>
            <p:nvPr/>
          </p:nvSpPr>
          <p:spPr>
            <a:xfrm>
              <a:off x="2373124" y="2865411"/>
              <a:ext cx="76464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6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5000	</a:t>
              </a:r>
              <a:endParaRPr lang="ko-KR" altLang="en-US" sz="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9948392E-1B50-4915-9C8C-8BB9A188F7FB}"/>
              </a:ext>
            </a:extLst>
          </p:cNvPr>
          <p:cNvGrpSpPr/>
          <p:nvPr/>
        </p:nvGrpSpPr>
        <p:grpSpPr>
          <a:xfrm>
            <a:off x="3581719" y="5850685"/>
            <a:ext cx="828912" cy="184666"/>
            <a:chOff x="2308861" y="2865411"/>
            <a:chExt cx="828912" cy="184666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F295BB19-85CD-4806-8671-CA0D139FCCFB}"/>
                </a:ext>
              </a:extLst>
            </p:cNvPr>
            <p:cNvSpPr/>
            <p:nvPr/>
          </p:nvSpPr>
          <p:spPr>
            <a:xfrm>
              <a:off x="2308861" y="2926287"/>
              <a:ext cx="216000" cy="62914"/>
            </a:xfrm>
            <a:prstGeom prst="rect">
              <a:avLst/>
            </a:prstGeom>
            <a:solidFill>
              <a:srgbClr val="40B2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F9EB376B-904F-4BA7-93A5-FE09D7372A9C}"/>
                </a:ext>
              </a:extLst>
            </p:cNvPr>
            <p:cNvSpPr txBox="1"/>
            <p:nvPr/>
          </p:nvSpPr>
          <p:spPr>
            <a:xfrm>
              <a:off x="2373124" y="2865411"/>
              <a:ext cx="764649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6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3000</a:t>
              </a:r>
              <a:endParaRPr lang="ko-KR" altLang="en-US" sz="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D04EE5F7-99F9-4CC8-99A2-47740A0CF2C3}"/>
              </a:ext>
            </a:extLst>
          </p:cNvPr>
          <p:cNvSpPr/>
          <p:nvPr/>
        </p:nvSpPr>
        <p:spPr>
          <a:xfrm>
            <a:off x="4502059" y="5395099"/>
            <a:ext cx="2182684" cy="13943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4142B25-9C30-44A6-A93F-541E0A5F793D}"/>
              </a:ext>
            </a:extLst>
          </p:cNvPr>
          <p:cNvSpPr txBox="1"/>
          <p:nvPr/>
        </p:nvSpPr>
        <p:spPr>
          <a:xfrm>
            <a:off x="4498819" y="5509719"/>
            <a:ext cx="2189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가구원수별</a:t>
            </a:r>
          </a:p>
        </p:txBody>
      </p:sp>
      <p:pic>
        <p:nvPicPr>
          <p:cNvPr id="181" name="그림 180">
            <a:extLst>
              <a:ext uri="{FF2B5EF4-FFF2-40B4-BE49-F238E27FC236}">
                <a16:creationId xmlns:a16="http://schemas.microsoft.com/office/drawing/2014/main" id="{B9454456-4EB5-4916-8EE9-9E1FC3CE7AD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32474"/>
          <a:stretch/>
        </p:blipFill>
        <p:spPr>
          <a:xfrm>
            <a:off x="5010164" y="6063217"/>
            <a:ext cx="1166473" cy="729690"/>
          </a:xfrm>
          <a:prstGeom prst="rect">
            <a:avLst/>
          </a:prstGeom>
        </p:spPr>
      </p:pic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E9BFF90D-95D2-4966-8A6B-D8C57BFC141C}"/>
              </a:ext>
            </a:extLst>
          </p:cNvPr>
          <p:cNvGrpSpPr/>
          <p:nvPr/>
        </p:nvGrpSpPr>
        <p:grpSpPr>
          <a:xfrm>
            <a:off x="4783920" y="5850685"/>
            <a:ext cx="418322" cy="184666"/>
            <a:chOff x="2308861" y="2865411"/>
            <a:chExt cx="418322" cy="184666"/>
          </a:xfrm>
        </p:grpSpPr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00DC5A48-CF48-4C14-A2E1-798824BFAB3C}"/>
                </a:ext>
              </a:extLst>
            </p:cNvPr>
            <p:cNvSpPr/>
            <p:nvPr/>
          </p:nvSpPr>
          <p:spPr>
            <a:xfrm>
              <a:off x="2308861" y="2926287"/>
              <a:ext cx="216000" cy="62914"/>
            </a:xfrm>
            <a:prstGeom prst="rect">
              <a:avLst/>
            </a:prstGeom>
            <a:solidFill>
              <a:srgbClr val="074D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C778D372-C775-4D5F-9E2E-63243A64892B}"/>
                </a:ext>
              </a:extLst>
            </p:cNvPr>
            <p:cNvSpPr txBox="1"/>
            <p:nvPr/>
          </p:nvSpPr>
          <p:spPr>
            <a:xfrm>
              <a:off x="2409298" y="2865411"/>
              <a:ext cx="317885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6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3</a:t>
              </a:r>
              <a:endParaRPr lang="ko-KR" altLang="en-US" sz="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5EBA812B-ECF8-4C6B-8388-1EB804F52A54}"/>
              </a:ext>
            </a:extLst>
          </p:cNvPr>
          <p:cNvGrpSpPr/>
          <p:nvPr/>
        </p:nvGrpSpPr>
        <p:grpSpPr>
          <a:xfrm>
            <a:off x="5116596" y="5850685"/>
            <a:ext cx="418322" cy="184666"/>
            <a:chOff x="2308861" y="2865411"/>
            <a:chExt cx="418322" cy="184666"/>
          </a:xfrm>
        </p:grpSpPr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EA3DB338-A388-48FC-AC65-602FB13B9E02}"/>
                </a:ext>
              </a:extLst>
            </p:cNvPr>
            <p:cNvSpPr/>
            <p:nvPr/>
          </p:nvSpPr>
          <p:spPr>
            <a:xfrm>
              <a:off x="2308861" y="2926287"/>
              <a:ext cx="216000" cy="62914"/>
            </a:xfrm>
            <a:prstGeom prst="rect">
              <a:avLst/>
            </a:prstGeom>
            <a:solidFill>
              <a:srgbClr val="20CB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D9264786-68C1-4E0E-BFBB-569644803189}"/>
                </a:ext>
              </a:extLst>
            </p:cNvPr>
            <p:cNvSpPr txBox="1"/>
            <p:nvPr/>
          </p:nvSpPr>
          <p:spPr>
            <a:xfrm>
              <a:off x="2409298" y="2865411"/>
              <a:ext cx="317885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6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4</a:t>
              </a:r>
              <a:endParaRPr lang="ko-KR" altLang="en-US" sz="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D42487F1-5E43-4416-90FD-503C72FE8B0C}"/>
              </a:ext>
            </a:extLst>
          </p:cNvPr>
          <p:cNvGrpSpPr/>
          <p:nvPr/>
        </p:nvGrpSpPr>
        <p:grpSpPr>
          <a:xfrm>
            <a:off x="5425983" y="5850685"/>
            <a:ext cx="418322" cy="184666"/>
            <a:chOff x="2308861" y="2865411"/>
            <a:chExt cx="418322" cy="184666"/>
          </a:xfrm>
        </p:grpSpPr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F4EC4A2E-7E35-44BB-AA07-EA2B3C2F9613}"/>
                </a:ext>
              </a:extLst>
            </p:cNvPr>
            <p:cNvSpPr/>
            <p:nvPr/>
          </p:nvSpPr>
          <p:spPr>
            <a:xfrm>
              <a:off x="2308861" y="2926287"/>
              <a:ext cx="216000" cy="62914"/>
            </a:xfrm>
            <a:prstGeom prst="rect">
              <a:avLst/>
            </a:prstGeom>
            <a:solidFill>
              <a:srgbClr val="40B2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EB00B8CA-502F-4D3F-9272-4344BA9FD1BB}"/>
                </a:ext>
              </a:extLst>
            </p:cNvPr>
            <p:cNvSpPr txBox="1"/>
            <p:nvPr/>
          </p:nvSpPr>
          <p:spPr>
            <a:xfrm>
              <a:off x="2409298" y="2865411"/>
              <a:ext cx="317885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6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5</a:t>
              </a:r>
              <a:endParaRPr lang="ko-KR" altLang="en-US" sz="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E8E741FB-6555-4F1F-B1A5-8A432001B3DD}"/>
              </a:ext>
            </a:extLst>
          </p:cNvPr>
          <p:cNvGrpSpPr/>
          <p:nvPr/>
        </p:nvGrpSpPr>
        <p:grpSpPr>
          <a:xfrm>
            <a:off x="5740542" y="5850685"/>
            <a:ext cx="418322" cy="184666"/>
            <a:chOff x="2308861" y="2865411"/>
            <a:chExt cx="418322" cy="184666"/>
          </a:xfrm>
        </p:grpSpPr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9625614F-755A-447B-8C18-F89051D7B7DB}"/>
                </a:ext>
              </a:extLst>
            </p:cNvPr>
            <p:cNvSpPr/>
            <p:nvPr/>
          </p:nvSpPr>
          <p:spPr>
            <a:xfrm>
              <a:off x="2308861" y="2926287"/>
              <a:ext cx="216000" cy="62914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B1F5F61F-3BDE-44CB-BCDA-00CA2FD6201C}"/>
                </a:ext>
              </a:extLst>
            </p:cNvPr>
            <p:cNvSpPr txBox="1"/>
            <p:nvPr/>
          </p:nvSpPr>
          <p:spPr>
            <a:xfrm>
              <a:off x="2409298" y="2865411"/>
              <a:ext cx="317885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6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2</a:t>
              </a:r>
              <a:endParaRPr lang="ko-KR" altLang="en-US" sz="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31DBC353-C972-4BD0-A5D7-7612B28266CA}"/>
              </a:ext>
            </a:extLst>
          </p:cNvPr>
          <p:cNvGrpSpPr/>
          <p:nvPr/>
        </p:nvGrpSpPr>
        <p:grpSpPr>
          <a:xfrm>
            <a:off x="6070432" y="5850685"/>
            <a:ext cx="418322" cy="184666"/>
            <a:chOff x="2308861" y="2865411"/>
            <a:chExt cx="418322" cy="184666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46F297CD-B864-436C-9480-78AEA3BE591B}"/>
                </a:ext>
              </a:extLst>
            </p:cNvPr>
            <p:cNvSpPr/>
            <p:nvPr/>
          </p:nvSpPr>
          <p:spPr>
            <a:xfrm>
              <a:off x="2308861" y="2926287"/>
              <a:ext cx="216000" cy="62914"/>
            </a:xfrm>
            <a:prstGeom prst="rect">
              <a:avLst/>
            </a:prstGeom>
            <a:solidFill>
              <a:srgbClr val="863C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889F338-5E2E-4E17-BC6C-0503CFD466FE}"/>
                </a:ext>
              </a:extLst>
            </p:cNvPr>
            <p:cNvSpPr txBox="1"/>
            <p:nvPr/>
          </p:nvSpPr>
          <p:spPr>
            <a:xfrm>
              <a:off x="2409298" y="2865411"/>
              <a:ext cx="317885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</a:t>
              </a:r>
              <a:endParaRPr lang="ko-KR" altLang="en-US" sz="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sp>
        <p:nvSpPr>
          <p:cNvPr id="203" name="TextBox 202">
            <a:extLst>
              <a:ext uri="{FF2B5EF4-FFF2-40B4-BE49-F238E27FC236}">
                <a16:creationId xmlns:a16="http://schemas.microsoft.com/office/drawing/2014/main" id="{B6F75A1A-5A11-4EB4-97BB-CFCA353D3DFD}"/>
              </a:ext>
            </a:extLst>
          </p:cNvPr>
          <p:cNvSpPr txBox="1"/>
          <p:nvPr/>
        </p:nvSpPr>
        <p:spPr>
          <a:xfrm>
            <a:off x="1665551" y="2023232"/>
            <a:ext cx="48299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186DD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남</a:t>
            </a:r>
            <a:r>
              <a:rPr lang="en-US" altLang="ko-KR" sz="900" dirty="0">
                <a:solidFill>
                  <a:srgbClr val="186DD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900" dirty="0">
                <a:solidFill>
                  <a:srgbClr val="186DD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여성 </a:t>
            </a:r>
            <a:r>
              <a:rPr lang="en-US" altLang="ko-KR" sz="900" dirty="0">
                <a:solidFill>
                  <a:srgbClr val="186DD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30</a:t>
            </a:r>
            <a:r>
              <a:rPr lang="ko-KR" altLang="en-US" sz="900" dirty="0">
                <a:solidFill>
                  <a:srgbClr val="186DD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대 초반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사람들 중 삶의 만족도가 </a:t>
            </a:r>
            <a:r>
              <a:rPr lang="en-US" altLang="ko-KR" sz="900" dirty="0">
                <a:solidFill>
                  <a:srgbClr val="186DD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80</a:t>
            </a:r>
            <a:r>
              <a:rPr lang="ko-KR" altLang="en-US" sz="900" dirty="0">
                <a:solidFill>
                  <a:srgbClr val="186DD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점 대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 사람들의 구성은 다음과 같습니다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91D695C7-1964-4969-96FA-6CB88418D1F3}"/>
              </a:ext>
            </a:extLst>
          </p:cNvPr>
          <p:cNvSpPr txBox="1"/>
          <p:nvPr/>
        </p:nvSpPr>
        <p:spPr>
          <a:xfrm>
            <a:off x="95703" y="1519673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MyZeneration ver1.0</a:t>
            </a:r>
            <a:endParaRPr lang="ko-KR" altLang="en-US" sz="10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A904E0-6E5A-C595-BC92-0C70C1E277A6}"/>
              </a:ext>
            </a:extLst>
          </p:cNvPr>
          <p:cNvSpPr txBox="1"/>
          <p:nvPr/>
        </p:nvSpPr>
        <p:spPr>
          <a:xfrm>
            <a:off x="3736588" y="1528289"/>
            <a:ext cx="1651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ea typeface="Pretendard" panose="02000503000000020004" pitchFamily="50" charset="-127"/>
              </a:rPr>
              <a:t>나의 만족도 예측 서비스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77FD600-6913-AA91-ED11-7A1D23E62F49}"/>
              </a:ext>
            </a:extLst>
          </p:cNvPr>
          <p:cNvSpPr/>
          <p:nvPr/>
        </p:nvSpPr>
        <p:spPr>
          <a:xfrm>
            <a:off x="2171435" y="3968780"/>
            <a:ext cx="243298" cy="24329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A30364A-5EDF-18F5-3CE8-F469DEFC46EC}"/>
              </a:ext>
            </a:extLst>
          </p:cNvPr>
          <p:cNvSpPr/>
          <p:nvPr/>
        </p:nvSpPr>
        <p:spPr>
          <a:xfrm>
            <a:off x="2206482" y="2575081"/>
            <a:ext cx="243298" cy="24329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8EFA491-57FF-C6DC-7561-12A4EFFD6FD4}"/>
              </a:ext>
            </a:extLst>
          </p:cNvPr>
          <p:cNvSpPr/>
          <p:nvPr/>
        </p:nvSpPr>
        <p:spPr>
          <a:xfrm>
            <a:off x="2126059" y="2388659"/>
            <a:ext cx="2182685" cy="2647025"/>
          </a:xfrm>
          <a:prstGeom prst="rect">
            <a:avLst/>
          </a:prstGeom>
          <a:noFill/>
          <a:ln>
            <a:solidFill>
              <a:srgbClr val="0A3D6D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21AE025-1C59-6214-F9F6-CD059AA8CC01}"/>
              </a:ext>
            </a:extLst>
          </p:cNvPr>
          <p:cNvSpPr/>
          <p:nvPr/>
        </p:nvSpPr>
        <p:spPr>
          <a:xfrm>
            <a:off x="1928137" y="2267911"/>
            <a:ext cx="243298" cy="24329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5248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>
            <a:extLst>
              <a:ext uri="{FF2B5EF4-FFF2-40B4-BE49-F238E27FC236}">
                <a16:creationId xmlns:a16="http://schemas.microsoft.com/office/drawing/2014/main" id="{48A05B3B-45A3-454C-AA41-AAB1AABD4CA5}"/>
              </a:ext>
            </a:extLst>
          </p:cNvPr>
          <p:cNvSpPr/>
          <p:nvPr/>
        </p:nvSpPr>
        <p:spPr>
          <a:xfrm>
            <a:off x="73924" y="1461135"/>
            <a:ext cx="8712200" cy="5333361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1" hangingPunct="1"/>
            <a:r>
              <a:rPr lang="ko-KR" altLang="en-US"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대학교졸업</a:t>
            </a:r>
            <a:endParaRPr lang="ko-KR" altLang="en-US" sz="1800" kern="1200" dirty="0"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B28FE67-72C2-4E71-A86D-3CFC7760A951}"/>
              </a:ext>
            </a:extLst>
          </p:cNvPr>
          <p:cNvSpPr/>
          <p:nvPr/>
        </p:nvSpPr>
        <p:spPr>
          <a:xfrm>
            <a:off x="1415402" y="1840037"/>
            <a:ext cx="5657850" cy="4949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CA65E00-C04D-4BB7-9D1A-3719BF2FC29F}"/>
              </a:ext>
            </a:extLst>
          </p:cNvPr>
          <p:cNvSpPr/>
          <p:nvPr/>
        </p:nvSpPr>
        <p:spPr>
          <a:xfrm>
            <a:off x="73924" y="1461136"/>
            <a:ext cx="8701776" cy="378900"/>
          </a:xfrm>
          <a:prstGeom prst="rect">
            <a:avLst/>
          </a:prstGeom>
          <a:gradFill flip="none" rotWithShape="1">
            <a:gsLst>
              <a:gs pos="82000">
                <a:srgbClr val="7D32C5"/>
              </a:gs>
              <a:gs pos="9000">
                <a:srgbClr val="32A4CD"/>
              </a:gs>
              <a:gs pos="46000">
                <a:srgbClr val="2A5ED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658788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p.9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슬라이드와 내용 동일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39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967C744-60C6-4289-B3BC-7CF7206C976A}"/>
              </a:ext>
            </a:extLst>
          </p:cNvPr>
          <p:cNvGrpSpPr/>
          <p:nvPr/>
        </p:nvGrpSpPr>
        <p:grpSpPr>
          <a:xfrm>
            <a:off x="241781" y="844726"/>
            <a:ext cx="1295303" cy="246221"/>
            <a:chOff x="241781" y="835201"/>
            <a:chExt cx="1295303" cy="24622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AEE0C2-374B-4B29-82B0-D24026E0AD8E}"/>
                </a:ext>
              </a:extLst>
            </p:cNvPr>
            <p:cNvSpPr txBox="1"/>
            <p:nvPr/>
          </p:nvSpPr>
          <p:spPr>
            <a:xfrm>
              <a:off x="360159" y="835201"/>
              <a:ext cx="11769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세대 분석서비스</a:t>
              </a: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7B03008-0955-43DA-BA4C-EA2F9F48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593D685-5B41-384C-8715-DF489E6557F2}"/>
              </a:ext>
            </a:extLst>
          </p:cNvPr>
          <p:cNvGrpSpPr/>
          <p:nvPr/>
        </p:nvGrpSpPr>
        <p:grpSpPr>
          <a:xfrm>
            <a:off x="8635191" y="1461136"/>
            <a:ext cx="143440" cy="5328340"/>
            <a:chOff x="8649699" y="2668555"/>
            <a:chExt cx="126000" cy="411698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BD7A23A-9763-D694-4042-CF4686F9A772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DDBB24A-0AE5-154D-D4A9-53BF2DD4BB1B}"/>
                </a:ext>
              </a:extLst>
            </p:cNvPr>
            <p:cNvSpPr/>
            <p:nvPr/>
          </p:nvSpPr>
          <p:spPr>
            <a:xfrm>
              <a:off x="8668595" y="5215498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06BF9ACB-D77C-99F4-5F1E-5D98730ED7D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C6D4E62F-13ED-09CB-19FC-33AAC3E834A4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aphicFrame>
        <p:nvGraphicFramePr>
          <p:cNvPr id="11" name="표 15">
            <a:extLst>
              <a:ext uri="{FF2B5EF4-FFF2-40B4-BE49-F238E27FC236}">
                <a16:creationId xmlns:a16="http://schemas.microsoft.com/office/drawing/2014/main" id="{E5218E2A-F333-E915-A2CA-6F737B81A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245139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만족도 비교 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(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스크롤 아래로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)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3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analysisMz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만족도 비교 서비스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E8895333-78D4-48B9-AFEB-135638FFEFFB}"/>
              </a:ext>
            </a:extLst>
          </p:cNvPr>
          <p:cNvSpPr txBox="1"/>
          <p:nvPr/>
        </p:nvSpPr>
        <p:spPr>
          <a:xfrm>
            <a:off x="7255261" y="1528289"/>
            <a:ext cx="1325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Log in</a:t>
            </a:r>
            <a:r>
              <a:rPr lang="ko-KR" altLang="en-US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</a:t>
            </a:r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| Sign up</a:t>
            </a:r>
            <a:endParaRPr lang="ko-KR" altLang="en-US" sz="10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3724BE1-4DB8-4772-B246-0BD7E4BC23D5}"/>
              </a:ext>
            </a:extLst>
          </p:cNvPr>
          <p:cNvSpPr txBox="1"/>
          <p:nvPr/>
        </p:nvSpPr>
        <p:spPr>
          <a:xfrm>
            <a:off x="5245609" y="1528289"/>
            <a:ext cx="1412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66FFF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MZ</a:t>
            </a:r>
            <a:r>
              <a:rPr lang="ko-KR" altLang="en-US" sz="1000" dirty="0">
                <a:solidFill>
                  <a:srgbClr val="66FFF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세대 만족도 비교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1DBEA38-3B60-43A9-8BD4-06346B9C106D}"/>
              </a:ext>
            </a:extLst>
          </p:cNvPr>
          <p:cNvSpPr txBox="1"/>
          <p:nvPr/>
        </p:nvSpPr>
        <p:spPr>
          <a:xfrm>
            <a:off x="6481888" y="1528289"/>
            <a:ext cx="8736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문의하기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DE7AA6-E757-487B-B39B-010B72F0F9A2}"/>
              </a:ext>
            </a:extLst>
          </p:cNvPr>
          <p:cNvSpPr/>
          <p:nvPr/>
        </p:nvSpPr>
        <p:spPr>
          <a:xfrm>
            <a:off x="2126060" y="1841662"/>
            <a:ext cx="2182684" cy="12888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8" name="표 14">
            <a:extLst>
              <a:ext uri="{FF2B5EF4-FFF2-40B4-BE49-F238E27FC236}">
                <a16:creationId xmlns:a16="http://schemas.microsoft.com/office/drawing/2014/main" id="{58D916AB-6A29-4331-8B60-6BC8D08D3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635235"/>
              </p:ext>
            </p:extLst>
          </p:nvPr>
        </p:nvGraphicFramePr>
        <p:xfrm>
          <a:off x="2138210" y="2310972"/>
          <a:ext cx="2106129" cy="4035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3156">
                  <a:extLst>
                    <a:ext uri="{9D8B030D-6E8A-4147-A177-3AD203B41FA5}">
                      <a16:colId xmlns:a16="http://schemas.microsoft.com/office/drawing/2014/main" val="3967028989"/>
                    </a:ext>
                  </a:extLst>
                </a:gridCol>
                <a:gridCol w="699817">
                  <a:extLst>
                    <a:ext uri="{9D8B030D-6E8A-4147-A177-3AD203B41FA5}">
                      <a16:colId xmlns:a16="http://schemas.microsoft.com/office/drawing/2014/main" val="1551094610"/>
                    </a:ext>
                  </a:extLst>
                </a:gridCol>
                <a:gridCol w="703156">
                  <a:extLst>
                    <a:ext uri="{9D8B030D-6E8A-4147-A177-3AD203B41FA5}">
                      <a16:colId xmlns:a16="http://schemas.microsoft.com/office/drawing/2014/main" val="3772209565"/>
                    </a:ext>
                  </a:extLst>
                </a:gridCol>
              </a:tblGrid>
              <a:tr h="12986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4000</a:t>
                      </a:r>
                      <a:r>
                        <a:rPr lang="ko-KR" altLang="en-US" sz="7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만원 대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5000</a:t>
                      </a:r>
                      <a:r>
                        <a:rPr lang="ko-KR" altLang="en-US" sz="7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만원 대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3000</a:t>
                      </a:r>
                      <a:r>
                        <a:rPr lang="ko-KR" altLang="en-US" sz="7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만원 대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632095"/>
                  </a:ext>
                </a:extLst>
              </a:tr>
              <a:tr h="20541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66.3%</a:t>
                      </a:r>
                      <a:endParaRPr lang="ko-KR" altLang="en-US" sz="7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33.3%</a:t>
                      </a:r>
                      <a:endParaRPr lang="ko-KR" altLang="en-US" sz="7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0.4%</a:t>
                      </a:r>
                      <a:endParaRPr lang="ko-KR" altLang="en-US" sz="7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112605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B506CF47-EB24-4A5D-AE6D-1EC73F1BB10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3614"/>
          <a:stretch/>
        </p:blipFill>
        <p:spPr>
          <a:xfrm>
            <a:off x="2634164" y="1843209"/>
            <a:ext cx="1166473" cy="393185"/>
          </a:xfrm>
          <a:prstGeom prst="rect">
            <a:avLst/>
          </a:prstGeom>
        </p:spPr>
      </p:pic>
      <p:sp>
        <p:nvSpPr>
          <p:cNvPr id="93" name="직사각형 92">
            <a:extLst>
              <a:ext uri="{FF2B5EF4-FFF2-40B4-BE49-F238E27FC236}">
                <a16:creationId xmlns:a16="http://schemas.microsoft.com/office/drawing/2014/main" id="{6E6C20D1-7A7B-4AF3-BCB5-7BEC9597A503}"/>
              </a:ext>
            </a:extLst>
          </p:cNvPr>
          <p:cNvSpPr/>
          <p:nvPr/>
        </p:nvSpPr>
        <p:spPr>
          <a:xfrm>
            <a:off x="4502059" y="1841662"/>
            <a:ext cx="2182684" cy="12888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5" name="표 14">
            <a:extLst>
              <a:ext uri="{FF2B5EF4-FFF2-40B4-BE49-F238E27FC236}">
                <a16:creationId xmlns:a16="http://schemas.microsoft.com/office/drawing/2014/main" id="{D87615C0-1822-4DAF-81C8-26DCEAC62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225969"/>
              </p:ext>
            </p:extLst>
          </p:nvPr>
        </p:nvGraphicFramePr>
        <p:xfrm>
          <a:off x="4564379" y="2310972"/>
          <a:ext cx="2063605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710">
                  <a:extLst>
                    <a:ext uri="{9D8B030D-6E8A-4147-A177-3AD203B41FA5}">
                      <a16:colId xmlns:a16="http://schemas.microsoft.com/office/drawing/2014/main" val="3967028989"/>
                    </a:ext>
                  </a:extLst>
                </a:gridCol>
                <a:gridCol w="381710">
                  <a:extLst>
                    <a:ext uri="{9D8B030D-6E8A-4147-A177-3AD203B41FA5}">
                      <a16:colId xmlns:a16="http://schemas.microsoft.com/office/drawing/2014/main" val="1551094610"/>
                    </a:ext>
                  </a:extLst>
                </a:gridCol>
                <a:gridCol w="433395">
                  <a:extLst>
                    <a:ext uri="{9D8B030D-6E8A-4147-A177-3AD203B41FA5}">
                      <a16:colId xmlns:a16="http://schemas.microsoft.com/office/drawing/2014/main" val="3772209565"/>
                    </a:ext>
                  </a:extLst>
                </a:gridCol>
                <a:gridCol w="433395">
                  <a:extLst>
                    <a:ext uri="{9D8B030D-6E8A-4147-A177-3AD203B41FA5}">
                      <a16:colId xmlns:a16="http://schemas.microsoft.com/office/drawing/2014/main" val="4020312344"/>
                    </a:ext>
                  </a:extLst>
                </a:gridCol>
                <a:gridCol w="433395">
                  <a:extLst>
                    <a:ext uri="{9D8B030D-6E8A-4147-A177-3AD203B41FA5}">
                      <a16:colId xmlns:a16="http://schemas.microsoft.com/office/drawing/2014/main" val="2154566413"/>
                    </a:ext>
                  </a:extLst>
                </a:gridCol>
              </a:tblGrid>
              <a:tr h="12986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인 가구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인 가구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인 가구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인 가구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인 가구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632095"/>
                  </a:ext>
                </a:extLst>
              </a:tr>
              <a:tr h="20541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40.9%</a:t>
                      </a:r>
                      <a:endParaRPr lang="ko-KR" altLang="en-US" sz="8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26.1%</a:t>
                      </a:r>
                      <a:endParaRPr lang="ko-KR" altLang="en-US" sz="8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16.3 %</a:t>
                      </a:r>
                      <a:endParaRPr lang="ko-KR" altLang="en-US" sz="8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12.7%</a:t>
                      </a:r>
                      <a:endParaRPr lang="ko-KR" altLang="en-US" sz="8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4 %</a:t>
                      </a:r>
                      <a:endParaRPr lang="ko-KR" altLang="en-US" sz="8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112605"/>
                  </a:ext>
                </a:extLst>
              </a:tr>
            </a:tbl>
          </a:graphicData>
        </a:graphic>
      </p:graphicFrame>
      <p:pic>
        <p:nvPicPr>
          <p:cNvPr id="96" name="그림 95">
            <a:extLst>
              <a:ext uri="{FF2B5EF4-FFF2-40B4-BE49-F238E27FC236}">
                <a16:creationId xmlns:a16="http://schemas.microsoft.com/office/drawing/2014/main" id="{98656D8C-5475-4324-9ED1-D9E2670D378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3614"/>
          <a:stretch/>
        </p:blipFill>
        <p:spPr>
          <a:xfrm>
            <a:off x="5010164" y="1840034"/>
            <a:ext cx="1166473" cy="393185"/>
          </a:xfrm>
          <a:prstGeom prst="rect">
            <a:avLst/>
          </a:prstGeom>
        </p:spPr>
      </p:pic>
      <p:sp>
        <p:nvSpPr>
          <p:cNvPr id="86" name="직사각형 85">
            <a:extLst>
              <a:ext uri="{FF2B5EF4-FFF2-40B4-BE49-F238E27FC236}">
                <a16:creationId xmlns:a16="http://schemas.microsoft.com/office/drawing/2014/main" id="{77226710-F90D-40E0-8B51-EDAEF3E2EA2F}"/>
              </a:ext>
            </a:extLst>
          </p:cNvPr>
          <p:cNvSpPr/>
          <p:nvPr/>
        </p:nvSpPr>
        <p:spPr>
          <a:xfrm>
            <a:off x="2126060" y="3492205"/>
            <a:ext cx="2182684" cy="2638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3DDC66A-CEFF-46E4-82B2-DA84C72ABECE}"/>
              </a:ext>
            </a:extLst>
          </p:cNvPr>
          <p:cNvSpPr txBox="1"/>
          <p:nvPr/>
        </p:nvSpPr>
        <p:spPr>
          <a:xfrm>
            <a:off x="2122820" y="3606825"/>
            <a:ext cx="2189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거주지역별</a:t>
            </a:r>
          </a:p>
        </p:txBody>
      </p:sp>
      <p:graphicFrame>
        <p:nvGraphicFramePr>
          <p:cNvPr id="106" name="표 14">
            <a:extLst>
              <a:ext uri="{FF2B5EF4-FFF2-40B4-BE49-F238E27FC236}">
                <a16:creationId xmlns:a16="http://schemas.microsoft.com/office/drawing/2014/main" id="{FF5CD137-4038-4986-BCE2-C60C5A138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896705"/>
              </p:ext>
            </p:extLst>
          </p:nvPr>
        </p:nvGraphicFramePr>
        <p:xfrm>
          <a:off x="2206482" y="5311052"/>
          <a:ext cx="2021841" cy="42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4843">
                  <a:extLst>
                    <a:ext uri="{9D8B030D-6E8A-4147-A177-3AD203B41FA5}">
                      <a16:colId xmlns:a16="http://schemas.microsoft.com/office/drawing/2014/main" val="3967028989"/>
                    </a:ext>
                  </a:extLst>
                </a:gridCol>
                <a:gridCol w="644843">
                  <a:extLst>
                    <a:ext uri="{9D8B030D-6E8A-4147-A177-3AD203B41FA5}">
                      <a16:colId xmlns:a16="http://schemas.microsoft.com/office/drawing/2014/main" val="1551094610"/>
                    </a:ext>
                  </a:extLst>
                </a:gridCol>
                <a:gridCol w="732155">
                  <a:extLst>
                    <a:ext uri="{9D8B030D-6E8A-4147-A177-3AD203B41FA5}">
                      <a16:colId xmlns:a16="http://schemas.microsoft.com/office/drawing/2014/main" val="3772209565"/>
                    </a:ext>
                  </a:extLst>
                </a:gridCol>
              </a:tblGrid>
              <a:tr h="12986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서울특별시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부산광역시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광주광역시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632095"/>
                  </a:ext>
                </a:extLst>
              </a:tr>
              <a:tr h="20541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51.1%</a:t>
                      </a:r>
                      <a:endParaRPr lang="ko-KR" altLang="en-US" sz="8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29.7%</a:t>
                      </a:r>
                      <a:endParaRPr lang="ko-KR" altLang="en-US" sz="8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19.2 %</a:t>
                      </a:r>
                      <a:endParaRPr lang="ko-KR" altLang="en-US" sz="8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112605"/>
                  </a:ext>
                </a:extLst>
              </a:tr>
            </a:tbl>
          </a:graphicData>
        </a:graphic>
      </p:graphicFrame>
      <p:pic>
        <p:nvPicPr>
          <p:cNvPr id="107" name="그림 106">
            <a:extLst>
              <a:ext uri="{FF2B5EF4-FFF2-40B4-BE49-F238E27FC236}">
                <a16:creationId xmlns:a16="http://schemas.microsoft.com/office/drawing/2014/main" id="{1CBDB4FD-B435-4F10-A3E6-CC67DFEEAE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4165" y="4152702"/>
            <a:ext cx="1166473" cy="1080597"/>
          </a:xfrm>
          <a:prstGeom prst="rect">
            <a:avLst/>
          </a:prstGeom>
        </p:spPr>
      </p:pic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5AB6719-F17D-4A87-980B-608F5F235B33}"/>
              </a:ext>
            </a:extLst>
          </p:cNvPr>
          <p:cNvGrpSpPr/>
          <p:nvPr/>
        </p:nvGrpSpPr>
        <p:grpSpPr>
          <a:xfrm>
            <a:off x="2232661" y="3947791"/>
            <a:ext cx="828912" cy="184666"/>
            <a:chOff x="2308861" y="2865411"/>
            <a:chExt cx="828912" cy="184666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1D65D741-424C-436F-B854-4A0A4871E384}"/>
                </a:ext>
              </a:extLst>
            </p:cNvPr>
            <p:cNvSpPr/>
            <p:nvPr/>
          </p:nvSpPr>
          <p:spPr>
            <a:xfrm>
              <a:off x="2308861" y="2926287"/>
              <a:ext cx="216000" cy="62914"/>
            </a:xfrm>
            <a:prstGeom prst="rect">
              <a:avLst/>
            </a:prstGeom>
            <a:solidFill>
              <a:srgbClr val="074D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231BCEC-B04D-4B6A-BB67-30647EDE1576}"/>
                </a:ext>
              </a:extLst>
            </p:cNvPr>
            <p:cNvSpPr txBox="1"/>
            <p:nvPr/>
          </p:nvSpPr>
          <p:spPr>
            <a:xfrm>
              <a:off x="2373124" y="2865411"/>
              <a:ext cx="764649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6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서울특별시</a:t>
              </a: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82D15FA3-1888-4051-94AE-7B5ECED9743C}"/>
              </a:ext>
            </a:extLst>
          </p:cNvPr>
          <p:cNvGrpSpPr/>
          <p:nvPr/>
        </p:nvGrpSpPr>
        <p:grpSpPr>
          <a:xfrm>
            <a:off x="2895526" y="3947791"/>
            <a:ext cx="828912" cy="184666"/>
            <a:chOff x="2308861" y="2865411"/>
            <a:chExt cx="828912" cy="184666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F594072A-4ED5-4BC5-98AA-34BA8C97E49B}"/>
                </a:ext>
              </a:extLst>
            </p:cNvPr>
            <p:cNvSpPr/>
            <p:nvPr/>
          </p:nvSpPr>
          <p:spPr>
            <a:xfrm>
              <a:off x="2308861" y="2926287"/>
              <a:ext cx="216000" cy="62914"/>
            </a:xfrm>
            <a:prstGeom prst="rect">
              <a:avLst/>
            </a:prstGeom>
            <a:solidFill>
              <a:srgbClr val="20CB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3ABC64A-884D-4A0B-84B1-76A947E4E884}"/>
                </a:ext>
              </a:extLst>
            </p:cNvPr>
            <p:cNvSpPr txBox="1"/>
            <p:nvPr/>
          </p:nvSpPr>
          <p:spPr>
            <a:xfrm>
              <a:off x="2373124" y="2865411"/>
              <a:ext cx="764649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6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부산광역시</a:t>
              </a: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AF733F19-EAA8-4B3C-8E9C-0679B32D036B}"/>
              </a:ext>
            </a:extLst>
          </p:cNvPr>
          <p:cNvGrpSpPr/>
          <p:nvPr/>
        </p:nvGrpSpPr>
        <p:grpSpPr>
          <a:xfrm>
            <a:off x="3581719" y="3947791"/>
            <a:ext cx="828912" cy="184666"/>
            <a:chOff x="2308861" y="2865411"/>
            <a:chExt cx="828912" cy="184666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6FEB2FC1-4C62-4A05-921B-A4B6977C2ED8}"/>
                </a:ext>
              </a:extLst>
            </p:cNvPr>
            <p:cNvSpPr/>
            <p:nvPr/>
          </p:nvSpPr>
          <p:spPr>
            <a:xfrm>
              <a:off x="2308861" y="2926287"/>
              <a:ext cx="216000" cy="62914"/>
            </a:xfrm>
            <a:prstGeom prst="rect">
              <a:avLst/>
            </a:prstGeom>
            <a:solidFill>
              <a:srgbClr val="40B2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FA1AC27-415A-4FA1-8034-05575FEDA422}"/>
                </a:ext>
              </a:extLst>
            </p:cNvPr>
            <p:cNvSpPr txBox="1"/>
            <p:nvPr/>
          </p:nvSpPr>
          <p:spPr>
            <a:xfrm>
              <a:off x="2373124" y="2865411"/>
              <a:ext cx="764649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6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광주광역시</a:t>
              </a: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97EEEA0A-F0AC-4D36-AF2B-3A091555F635}"/>
              </a:ext>
            </a:extLst>
          </p:cNvPr>
          <p:cNvSpPr txBox="1"/>
          <p:nvPr/>
        </p:nvSpPr>
        <p:spPr>
          <a:xfrm>
            <a:off x="95703" y="1519673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MyZeneration ver1.0</a:t>
            </a:r>
            <a:endParaRPr lang="ko-KR" altLang="en-US" sz="10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E9594B-4A5A-B95D-E09F-4B522365ADE3}"/>
              </a:ext>
            </a:extLst>
          </p:cNvPr>
          <p:cNvSpPr txBox="1"/>
          <p:nvPr/>
        </p:nvSpPr>
        <p:spPr>
          <a:xfrm>
            <a:off x="3736588" y="1528289"/>
            <a:ext cx="1651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ea typeface="Pretendard" panose="02000503000000020004" pitchFamily="50" charset="-127"/>
              </a:rPr>
              <a:t>나의 만족도 예측 서비스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5097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6703</TotalTime>
  <Words>3380</Words>
  <Application>Microsoft Office PowerPoint</Application>
  <PresentationFormat>와이드스크린</PresentationFormat>
  <Paragraphs>1096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G마켓 산스 Medium</vt:lpstr>
      <vt:lpstr>HY신명조</vt:lpstr>
      <vt:lpstr>Noto Sans KR</vt:lpstr>
      <vt:lpstr>Pretendard</vt:lpstr>
      <vt:lpstr>Pretendard Medium</vt:lpstr>
      <vt:lpstr>Pretendard SemiBold</vt:lpstr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Heesun Yun</dc:creator>
  <cp:lastModifiedBy>Heesun Yun</cp:lastModifiedBy>
  <cp:revision>2478</cp:revision>
  <dcterms:created xsi:type="dcterms:W3CDTF">2023-05-26T05:47:42Z</dcterms:created>
  <dcterms:modified xsi:type="dcterms:W3CDTF">2023-08-23T09:17:44Z</dcterms:modified>
</cp:coreProperties>
</file>