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표준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algn="l" defTabSz="914400" rtl="0" eaLnBrk="1" latinLnBrk="1" hangingPunct="1">
              <a:defRPr/>
            </a:pPr>
            <a:r>
              <a:rPr lang="ko-KR" altLang="en-US" sz="1600" kern="1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업종 별 평균 연봉</a:t>
            </a:r>
          </a:p>
        </cx:rich>
      </cx:tx>
    </cx:title>
    <cx:plotArea>
      <cx:plotAreaRegion>
        <cx:series layoutId="clusteredColumn" uniqueId="{ACC8B212-AD4C-4097-9AA6-9E9FCAECEB10}">
          <cx:tx>
            <cx:txData>
              <cx:f>Sheet1!$A$1</cx:f>
              <cx:v>계열1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표준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algn="l" defTabSz="914400" rtl="0" eaLnBrk="1" latinLnBrk="1" hangingPunct="1">
              <a:defRPr/>
            </a:pPr>
            <a:r>
              <a:rPr lang="ko-KR" altLang="en-US" sz="1600" kern="12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대졸자 업종간 평균 연봉</a:t>
            </a:r>
          </a:p>
        </cx:rich>
      </cx:tx>
    </cx:title>
    <cx:plotArea>
      <cx:plotAreaRegion>
        <cx:series layoutId="clusteredColumn" uniqueId="{ACC8B212-AD4C-4097-9AA6-9E9FCAECEB10}">
          <cx:tx>
            <cx:txData>
              <cx:f>Sheet1!$A$1</cx:f>
              <cx:v>계열1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AFECA-1CCF-4114-913B-988A69645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B97E5-3D8D-4B61-8E75-0226D614A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4E31E-90C8-44F2-ACEB-22389E5F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7950-673C-413E-A8ED-2CC77898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FAABA-B163-4520-9FA2-3538BC08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2547A-2D1B-4129-997E-D4C476FD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12376-A46A-4750-B4F2-871A07DD7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7EBC1-D321-4A4B-B569-6B1C141F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0D9B5-AA9F-4C23-8745-033CB34E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4478B-8AF8-4559-A298-89D625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7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DAC150-D700-4004-A209-7A38C34C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6F2A53-A2DB-4784-ACF2-B803F066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55546-4EE5-43A0-AB22-2A5A4B2E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0BA38-1093-4473-A5E5-99FDA4EC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ADEAE-4D89-4312-BEF7-941FE939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0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77FAC-DD48-4B17-A08C-AF6280CD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BA570-71FA-4D77-8B0E-5D196CDD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95B23-B5C7-4996-8018-A98BFE2A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1C7A3-5921-4900-AB64-589FF6D0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110D0-66E7-47E3-A937-4C42834C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7CA66-784E-45B7-825F-CACAB2AD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14682C-B6E6-44CD-9BCA-DF8B222E7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A61DD-8D04-4E78-90F1-A8E20598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DC788-14CE-4113-BDDB-D5DD4104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E974C-EFD7-4EA5-950E-78D8022E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5F878-863E-49C3-914C-2B2426C6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3D168-DC2C-4640-A406-E5CB161E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01C7A-A28D-46D3-8F63-75B8E4BD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57650-CE43-428C-852A-E5414B6D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0B697-E877-49FB-AD22-34F2C2A5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5611D-61DD-4546-A10F-8E5C781D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95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54FA8-CB44-4A37-9BE9-4AD18A10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CC3DB-D523-4C09-8E22-1E5EA146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40C24-CFCF-4540-BDAC-9ACF010E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6855D4-04FD-44BD-A02F-D3F742559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36E8E4-AE02-4B91-93CA-77BF52FA7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59045E-5237-4AA4-BD01-198F40D3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F28E22-C7F3-4474-B643-B98949F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7949C4-2870-4BE6-88CE-CFFFBB99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0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DDB0B-7794-49AD-9284-42A2BD59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0DD32F-C4DB-4D0E-A9BD-DB985FCA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55F00-8B42-491F-A079-580D92C1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39896-830E-461D-A995-16270A30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2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902408-0FC0-4EE7-916B-1F934D54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B742-9A76-4B46-BA38-D89DF6ED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61EC7-8E4E-45B8-AED6-4607B4E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46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FD2B1-FDA2-4ED4-960A-443ECEA8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3156F-E9A4-4E2A-A1D4-70088D9C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B196D0-BE17-4E0A-B48E-3FC872AD3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AD33C-48E9-4A9C-A67C-C422B3D9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24116-5CC0-47D5-A7BB-E342C41A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80DFE-5355-4F2A-8984-8BDD5E7D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A399-EE72-4E2E-A4EC-5F09D289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3EB836-D507-4F39-9097-C7BB6894F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5A345-98EF-47B0-B3EC-BC92B3EE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141E7-1C1C-488C-B38F-321FF5A9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8429D-48B9-4A7E-A3AF-54F51D56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B9CE2-774B-4EAB-96BF-9A009E2E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4348F-DA7B-4881-A013-B71B550A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B3F36-96EE-49AC-8B3F-504C1C04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75431-8D8B-4749-B529-2861F5D8F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9395-6D99-47EB-AB09-F168F9ECDB4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8035A-3695-453A-9C01-328301C0F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6DFA8-4354-4D8C-9C18-555FE5197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8960-3393-47D7-9247-92E7C1FAA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4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F0648-F38B-4672-BDCA-362E9915A2D5}"/>
              </a:ext>
            </a:extLst>
          </p:cNvPr>
          <p:cNvSpPr txBox="1"/>
          <p:nvPr/>
        </p:nvSpPr>
        <p:spPr>
          <a:xfrm>
            <a:off x="0" y="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정의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0989C3-A3DA-49FC-95CC-7BCABE04DCB2}"/>
              </a:ext>
            </a:extLst>
          </p:cNvPr>
          <p:cNvSpPr/>
          <p:nvPr/>
        </p:nvSpPr>
        <p:spPr>
          <a:xfrm>
            <a:off x="1" y="369332"/>
            <a:ext cx="12192000" cy="1285875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823EC9-3370-45F0-AE29-C0B9C2994E1B}"/>
              </a:ext>
            </a:extLst>
          </p:cNvPr>
          <p:cNvSpPr/>
          <p:nvPr/>
        </p:nvSpPr>
        <p:spPr>
          <a:xfrm>
            <a:off x="0" y="2102882"/>
            <a:ext cx="1466849" cy="4031218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629DA-293A-4F65-BDC5-11C51F78C36A}"/>
              </a:ext>
            </a:extLst>
          </p:cNvPr>
          <p:cNvSpPr txBox="1"/>
          <p:nvPr/>
        </p:nvSpPr>
        <p:spPr>
          <a:xfrm>
            <a:off x="0" y="2102882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선택사항</a:t>
            </a:r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endParaRPr lang="ko-KR" altLang="en-US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F8F95-367D-4535-A3E8-E9BD69DB22D1}"/>
              </a:ext>
            </a:extLst>
          </p:cNvPr>
          <p:cNvSpPr txBox="1"/>
          <p:nvPr/>
        </p:nvSpPr>
        <p:spPr>
          <a:xfrm>
            <a:off x="0" y="2481857"/>
            <a:ext cx="8338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 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대학원 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7D476-754B-461C-93E4-105072B8D8BA}"/>
              </a:ext>
            </a:extLst>
          </p:cNvPr>
          <p:cNvSpPr txBox="1"/>
          <p:nvPr/>
        </p:nvSpPr>
        <p:spPr>
          <a:xfrm>
            <a:off x="0" y="3531632"/>
            <a:ext cx="72968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전국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경상도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전라도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9869E-0F5E-4F2F-B20E-65D7361DBCF1}"/>
              </a:ext>
            </a:extLst>
          </p:cNvPr>
          <p:cNvSpPr txBox="1"/>
          <p:nvPr/>
        </p:nvSpPr>
        <p:spPr>
          <a:xfrm>
            <a:off x="0" y="4684766"/>
            <a:ext cx="79380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업종선택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제조업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-IT</a:t>
            </a: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서비스업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7B08A-8A56-4640-83B8-AEE8074F7B41}"/>
              </a:ext>
            </a:extLst>
          </p:cNvPr>
          <p:cNvSpPr txBox="1"/>
          <p:nvPr/>
        </p:nvSpPr>
        <p:spPr>
          <a:xfrm>
            <a:off x="3676662" y="580934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C11F3F-E7C4-464F-83A3-B2FA329808AB}"/>
              </a:ext>
            </a:extLst>
          </p:cNvPr>
          <p:cNvCxnSpPr>
            <a:cxnSpLocks/>
          </p:cNvCxnSpPr>
          <p:nvPr/>
        </p:nvCxnSpPr>
        <p:spPr>
          <a:xfrm>
            <a:off x="2224864" y="5661435"/>
            <a:ext cx="342346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52C3E3-13FD-4CF1-A468-D40D810F05DC}"/>
              </a:ext>
            </a:extLst>
          </p:cNvPr>
          <p:cNvCxnSpPr>
            <a:cxnSpLocks/>
          </p:cNvCxnSpPr>
          <p:nvPr/>
        </p:nvCxnSpPr>
        <p:spPr>
          <a:xfrm flipV="1">
            <a:off x="2515014" y="2692738"/>
            <a:ext cx="0" cy="32603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8F4920-2E8E-4785-ABF7-F4791BD5CCF2}"/>
              </a:ext>
            </a:extLst>
          </p:cNvPr>
          <p:cNvSpPr txBox="1"/>
          <p:nvPr/>
        </p:nvSpPr>
        <p:spPr>
          <a:xfrm rot="16200000">
            <a:off x="1928149" y="4192126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88CD4A-4161-426A-A41F-9D9A81F54DDE}"/>
              </a:ext>
            </a:extLst>
          </p:cNvPr>
          <p:cNvSpPr txBox="1"/>
          <p:nvPr/>
        </p:nvSpPr>
        <p:spPr>
          <a:xfrm>
            <a:off x="35105" y="1294968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업종 선택 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D76A40-AEA1-49AB-8889-C3329568DE3F}"/>
              </a:ext>
            </a:extLst>
          </p:cNvPr>
          <p:cNvSpPr/>
          <p:nvPr/>
        </p:nvSpPr>
        <p:spPr>
          <a:xfrm>
            <a:off x="2095500" y="2614863"/>
            <a:ext cx="3727232" cy="351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4DD60E-BABE-4CAA-92D9-B680D46F63FC}"/>
              </a:ext>
            </a:extLst>
          </p:cNvPr>
          <p:cNvSpPr txBox="1"/>
          <p:nvPr/>
        </p:nvSpPr>
        <p:spPr>
          <a:xfrm>
            <a:off x="2019300" y="2102882"/>
            <a:ext cx="859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취업률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87%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이며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연봉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9000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만원이고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근로시간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 입니다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ko-KR" altLang="en-US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C6B290-D393-4A5E-9CCB-3AF70A4E682E}"/>
              </a:ext>
            </a:extLst>
          </p:cNvPr>
          <p:cNvSpPr txBox="1"/>
          <p:nvPr/>
        </p:nvSpPr>
        <p:spPr>
          <a:xfrm>
            <a:off x="2019300" y="1809584"/>
            <a:ext cx="3990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대졸자 기준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서울 지역 내 제조업 업종에서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5C88-010F-4D81-9DC8-E6940A7E59EE}"/>
              </a:ext>
            </a:extLst>
          </p:cNvPr>
          <p:cNvSpPr txBox="1"/>
          <p:nvPr/>
        </p:nvSpPr>
        <p:spPr>
          <a:xfrm>
            <a:off x="7811268" y="3856938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허전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,,,</a:t>
            </a:r>
            <a:endParaRPr lang="ko-KR" altLang="en-US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90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F0648-F38B-4672-BDCA-362E9915A2D5}"/>
              </a:ext>
            </a:extLst>
          </p:cNvPr>
          <p:cNvSpPr txBox="1"/>
          <p:nvPr/>
        </p:nvSpPr>
        <p:spPr>
          <a:xfrm>
            <a:off x="0" y="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정의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0989C3-A3DA-49FC-95CC-7BCABE04DCB2}"/>
              </a:ext>
            </a:extLst>
          </p:cNvPr>
          <p:cNvSpPr/>
          <p:nvPr/>
        </p:nvSpPr>
        <p:spPr>
          <a:xfrm>
            <a:off x="1" y="369332"/>
            <a:ext cx="12192000" cy="1285875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823EC9-3370-45F0-AE29-C0B9C2994E1B}"/>
              </a:ext>
            </a:extLst>
          </p:cNvPr>
          <p:cNvSpPr/>
          <p:nvPr/>
        </p:nvSpPr>
        <p:spPr>
          <a:xfrm>
            <a:off x="0" y="2102882"/>
            <a:ext cx="1466849" cy="4031218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629DA-293A-4F65-BDC5-11C51F78C36A}"/>
              </a:ext>
            </a:extLst>
          </p:cNvPr>
          <p:cNvSpPr txBox="1"/>
          <p:nvPr/>
        </p:nvSpPr>
        <p:spPr>
          <a:xfrm>
            <a:off x="0" y="2102882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선택사항</a:t>
            </a:r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endParaRPr lang="ko-KR" altLang="en-US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F8F95-367D-4535-A3E8-E9BD69DB22D1}"/>
              </a:ext>
            </a:extLst>
          </p:cNvPr>
          <p:cNvSpPr txBox="1"/>
          <p:nvPr/>
        </p:nvSpPr>
        <p:spPr>
          <a:xfrm>
            <a:off x="0" y="2481857"/>
            <a:ext cx="8338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 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대학원 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7D476-754B-461C-93E4-105072B8D8BA}"/>
              </a:ext>
            </a:extLst>
          </p:cNvPr>
          <p:cNvSpPr txBox="1"/>
          <p:nvPr/>
        </p:nvSpPr>
        <p:spPr>
          <a:xfrm>
            <a:off x="0" y="3531632"/>
            <a:ext cx="72968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전국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경상도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전라도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9869E-0F5E-4F2F-B20E-65D7361DBCF1}"/>
              </a:ext>
            </a:extLst>
          </p:cNvPr>
          <p:cNvSpPr txBox="1"/>
          <p:nvPr/>
        </p:nvSpPr>
        <p:spPr>
          <a:xfrm>
            <a:off x="0" y="4684766"/>
            <a:ext cx="79380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업종선택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제조업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-IT</a:t>
            </a: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서비스업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88CD4A-4161-426A-A41F-9D9A81F54DDE}"/>
              </a:ext>
            </a:extLst>
          </p:cNvPr>
          <p:cNvSpPr txBox="1"/>
          <p:nvPr/>
        </p:nvSpPr>
        <p:spPr>
          <a:xfrm>
            <a:off x="35105" y="1294968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학력만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32CDF5-C68A-44D5-A3EE-685994340EC9}"/>
              </a:ext>
            </a:extLst>
          </p:cNvPr>
          <p:cNvSpPr txBox="1"/>
          <p:nvPr/>
        </p:nvSpPr>
        <p:spPr>
          <a:xfrm>
            <a:off x="2019300" y="2102882"/>
            <a:ext cx="859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취업률은 서울 </a:t>
            </a:r>
            <a:r>
              <a:rPr lang="ko-KR" altLang="en-US" sz="1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90%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가장 높으며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업종간 평균 연봉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다음과 같습니다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ko-KR" altLang="en-US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차트 13">
                <a:extLst>
                  <a:ext uri="{FF2B5EF4-FFF2-40B4-BE49-F238E27FC236}">
                    <a16:creationId xmlns:a16="http://schemas.microsoft.com/office/drawing/2014/main" id="{6E1931AA-DD4E-4D64-A04B-930EE84385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8352546"/>
                  </p:ext>
                </p:extLst>
              </p:nvPr>
            </p:nvGraphicFramePr>
            <p:xfrm>
              <a:off x="5908675" y="2614863"/>
              <a:ext cx="5159375" cy="35192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4" name="차트 13">
                <a:extLst>
                  <a:ext uri="{FF2B5EF4-FFF2-40B4-BE49-F238E27FC236}">
                    <a16:creationId xmlns:a16="http://schemas.microsoft.com/office/drawing/2014/main" id="{6E1931AA-DD4E-4D64-A04B-930EE84385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8675" y="2614863"/>
                <a:ext cx="5159375" cy="3519237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FDB6204D-F5E6-441A-A112-1307DC869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2614863"/>
            <a:ext cx="3727232" cy="351923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C2DAC6-72C2-42AA-95A2-E4B7F384CA8F}"/>
              </a:ext>
            </a:extLst>
          </p:cNvPr>
          <p:cNvSpPr txBox="1"/>
          <p:nvPr/>
        </p:nvSpPr>
        <p:spPr>
          <a:xfrm>
            <a:off x="2135078" y="4205204"/>
            <a:ext cx="3648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취업률 높은 순으로 시각화해서 만들기</a:t>
            </a: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FBAC906B-AE2C-41EF-BAF5-9A4EEC93A11A}"/>
              </a:ext>
            </a:extLst>
          </p:cNvPr>
          <p:cNvSpPr/>
          <p:nvPr/>
        </p:nvSpPr>
        <p:spPr>
          <a:xfrm>
            <a:off x="78345" y="3000479"/>
            <a:ext cx="411814" cy="192584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B3FC03-2B72-461F-90DF-BA45C1588794}"/>
              </a:ext>
            </a:extLst>
          </p:cNvPr>
          <p:cNvSpPr txBox="1"/>
          <p:nvPr/>
        </p:nvSpPr>
        <p:spPr>
          <a:xfrm>
            <a:off x="2019300" y="1809584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대졸자 기준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0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3EFD6F-A88B-43DE-98F1-2ACBA0B140F5}"/>
              </a:ext>
            </a:extLst>
          </p:cNvPr>
          <p:cNvSpPr/>
          <p:nvPr/>
        </p:nvSpPr>
        <p:spPr>
          <a:xfrm>
            <a:off x="2095500" y="2614863"/>
            <a:ext cx="3727232" cy="351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F0648-F38B-4672-BDCA-362E9915A2D5}"/>
              </a:ext>
            </a:extLst>
          </p:cNvPr>
          <p:cNvSpPr txBox="1"/>
          <p:nvPr/>
        </p:nvSpPr>
        <p:spPr>
          <a:xfrm>
            <a:off x="0" y="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정의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0989C3-A3DA-49FC-95CC-7BCABE04DCB2}"/>
              </a:ext>
            </a:extLst>
          </p:cNvPr>
          <p:cNvSpPr/>
          <p:nvPr/>
        </p:nvSpPr>
        <p:spPr>
          <a:xfrm>
            <a:off x="1" y="369332"/>
            <a:ext cx="12192000" cy="1285875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823EC9-3370-45F0-AE29-C0B9C2994E1B}"/>
              </a:ext>
            </a:extLst>
          </p:cNvPr>
          <p:cNvSpPr/>
          <p:nvPr/>
        </p:nvSpPr>
        <p:spPr>
          <a:xfrm>
            <a:off x="0" y="2102882"/>
            <a:ext cx="1466849" cy="4031218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629DA-293A-4F65-BDC5-11C51F78C36A}"/>
              </a:ext>
            </a:extLst>
          </p:cNvPr>
          <p:cNvSpPr txBox="1"/>
          <p:nvPr/>
        </p:nvSpPr>
        <p:spPr>
          <a:xfrm>
            <a:off x="0" y="2102882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선택사항</a:t>
            </a:r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endParaRPr lang="ko-KR" altLang="en-US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F8F95-367D-4535-A3E8-E9BD69DB22D1}"/>
              </a:ext>
            </a:extLst>
          </p:cNvPr>
          <p:cNvSpPr txBox="1"/>
          <p:nvPr/>
        </p:nvSpPr>
        <p:spPr>
          <a:xfrm>
            <a:off x="0" y="2481857"/>
            <a:ext cx="8338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 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대학원 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7D476-754B-461C-93E4-105072B8D8BA}"/>
              </a:ext>
            </a:extLst>
          </p:cNvPr>
          <p:cNvSpPr txBox="1"/>
          <p:nvPr/>
        </p:nvSpPr>
        <p:spPr>
          <a:xfrm>
            <a:off x="0" y="3531632"/>
            <a:ext cx="72968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전국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경상도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전라도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9869E-0F5E-4F2F-B20E-65D7361DBCF1}"/>
              </a:ext>
            </a:extLst>
          </p:cNvPr>
          <p:cNvSpPr txBox="1"/>
          <p:nvPr/>
        </p:nvSpPr>
        <p:spPr>
          <a:xfrm>
            <a:off x="0" y="4684766"/>
            <a:ext cx="79380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업종선택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제조업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-IT</a:t>
            </a: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서비스업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88CD4A-4161-426A-A41F-9D9A81F54DDE}"/>
              </a:ext>
            </a:extLst>
          </p:cNvPr>
          <p:cNvSpPr txBox="1"/>
          <p:nvPr/>
        </p:nvSpPr>
        <p:spPr>
          <a:xfrm>
            <a:off x="35105" y="1294968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지역만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시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차트 13">
                <a:extLst>
                  <a:ext uri="{FF2B5EF4-FFF2-40B4-BE49-F238E27FC236}">
                    <a16:creationId xmlns:a16="http://schemas.microsoft.com/office/drawing/2014/main" id="{6E1931AA-DD4E-4D64-A04B-930EE84385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501678"/>
                  </p:ext>
                </p:extLst>
              </p:nvPr>
            </p:nvGraphicFramePr>
            <p:xfrm>
              <a:off x="5908675" y="2614863"/>
              <a:ext cx="5159375" cy="35192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4" name="차트 13">
                <a:extLst>
                  <a:ext uri="{FF2B5EF4-FFF2-40B4-BE49-F238E27FC236}">
                    <a16:creationId xmlns:a16="http://schemas.microsoft.com/office/drawing/2014/main" id="{6E1931AA-DD4E-4D64-A04B-930EE84385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8675" y="2614863"/>
                <a:ext cx="5159375" cy="3519237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8C2DAC6-72C2-42AA-95A2-E4B7F384CA8F}"/>
              </a:ext>
            </a:extLst>
          </p:cNvPr>
          <p:cNvSpPr txBox="1"/>
          <p:nvPr/>
        </p:nvSpPr>
        <p:spPr>
          <a:xfrm>
            <a:off x="2135078" y="4205204"/>
            <a:ext cx="364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학력별 취업률 높은 순으로 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이용해서</a:t>
            </a:r>
            <a:endParaRPr lang="en-US" altLang="ko-KR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시각화하기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D657C-5965-4B14-B430-4A13F70BE278}"/>
              </a:ext>
            </a:extLst>
          </p:cNvPr>
          <p:cNvSpPr txBox="1"/>
          <p:nvPr/>
        </p:nvSpPr>
        <p:spPr>
          <a:xfrm>
            <a:off x="2019300" y="2102882"/>
            <a:ext cx="859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취업률은 </a:t>
            </a:r>
            <a:r>
              <a:rPr lang="ko-KR" altLang="en-US" sz="1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대학졸업자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90%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가장 높으며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대졸자의 업종간 평균 연봉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다음과 같습니다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ko-KR" altLang="en-US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5AD3235-552E-40C6-BCF0-A6E6460AB255}"/>
              </a:ext>
            </a:extLst>
          </p:cNvPr>
          <p:cNvSpPr/>
          <p:nvPr/>
        </p:nvSpPr>
        <p:spPr>
          <a:xfrm>
            <a:off x="97064" y="3895829"/>
            <a:ext cx="374376" cy="192584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1CBF1-EBD6-423C-941D-2B4542E2BD79}"/>
              </a:ext>
            </a:extLst>
          </p:cNvPr>
          <p:cNvSpPr txBox="1"/>
          <p:nvPr/>
        </p:nvSpPr>
        <p:spPr>
          <a:xfrm>
            <a:off x="2019300" y="1809584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 지역 내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92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F0648-F38B-4672-BDCA-362E9915A2D5}"/>
              </a:ext>
            </a:extLst>
          </p:cNvPr>
          <p:cNvSpPr txBox="1"/>
          <p:nvPr/>
        </p:nvSpPr>
        <p:spPr>
          <a:xfrm>
            <a:off x="0" y="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정의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0989C3-A3DA-49FC-95CC-7BCABE04DCB2}"/>
              </a:ext>
            </a:extLst>
          </p:cNvPr>
          <p:cNvSpPr/>
          <p:nvPr/>
        </p:nvSpPr>
        <p:spPr>
          <a:xfrm>
            <a:off x="1" y="369332"/>
            <a:ext cx="12192000" cy="1285875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823EC9-3370-45F0-AE29-C0B9C2994E1B}"/>
              </a:ext>
            </a:extLst>
          </p:cNvPr>
          <p:cNvSpPr/>
          <p:nvPr/>
        </p:nvSpPr>
        <p:spPr>
          <a:xfrm>
            <a:off x="0" y="2102882"/>
            <a:ext cx="1466849" cy="4031218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629DA-293A-4F65-BDC5-11C51F78C36A}"/>
              </a:ext>
            </a:extLst>
          </p:cNvPr>
          <p:cNvSpPr txBox="1"/>
          <p:nvPr/>
        </p:nvSpPr>
        <p:spPr>
          <a:xfrm>
            <a:off x="0" y="2102882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선택사항</a:t>
            </a:r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endParaRPr lang="ko-KR" altLang="en-US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F8F95-367D-4535-A3E8-E9BD69DB22D1}"/>
              </a:ext>
            </a:extLst>
          </p:cNvPr>
          <p:cNvSpPr txBox="1"/>
          <p:nvPr/>
        </p:nvSpPr>
        <p:spPr>
          <a:xfrm>
            <a:off x="0" y="2481857"/>
            <a:ext cx="8338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 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대학원 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7D476-754B-461C-93E4-105072B8D8BA}"/>
              </a:ext>
            </a:extLst>
          </p:cNvPr>
          <p:cNvSpPr txBox="1"/>
          <p:nvPr/>
        </p:nvSpPr>
        <p:spPr>
          <a:xfrm>
            <a:off x="0" y="3531632"/>
            <a:ext cx="72968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전국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서울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경상도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전라도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9869E-0F5E-4F2F-B20E-65D7361DBCF1}"/>
              </a:ext>
            </a:extLst>
          </p:cNvPr>
          <p:cNvSpPr txBox="1"/>
          <p:nvPr/>
        </p:nvSpPr>
        <p:spPr>
          <a:xfrm>
            <a:off x="0" y="4684766"/>
            <a:ext cx="79380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업종선택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제조업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-IT</a:t>
            </a:r>
          </a:p>
          <a:p>
            <a:r>
              <a:rPr lang="en-US" altLang="ko-KR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서비스업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1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</a:t>
            </a:r>
            <a:endParaRPr lang="en-US" altLang="ko-KR" sz="11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88CD4A-4161-426A-A41F-9D9A81F54DDE}"/>
              </a:ext>
            </a:extLst>
          </p:cNvPr>
          <p:cNvSpPr txBox="1"/>
          <p:nvPr/>
        </p:nvSpPr>
        <p:spPr>
          <a:xfrm>
            <a:off x="35105" y="1294968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업종만 선택 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2CB0-1F0E-4C35-9ADD-419DA9275ACB}"/>
              </a:ext>
            </a:extLst>
          </p:cNvPr>
          <p:cNvSpPr/>
          <p:nvPr/>
        </p:nvSpPr>
        <p:spPr>
          <a:xfrm>
            <a:off x="2095500" y="2614863"/>
            <a:ext cx="3727232" cy="3519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F5490-7511-4F6E-A828-FA4D371E1BFF}"/>
              </a:ext>
            </a:extLst>
          </p:cNvPr>
          <p:cNvSpPr txBox="1"/>
          <p:nvPr/>
        </p:nvSpPr>
        <p:spPr>
          <a:xfrm>
            <a:off x="2135078" y="4205204"/>
            <a:ext cx="364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취업률 추이곡선</a:t>
            </a:r>
            <a:endParaRPr lang="en-US" altLang="ko-KR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(y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취업률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x = 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연도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513E64-6F99-4A93-B568-090EFED6E941}"/>
              </a:ext>
            </a:extLst>
          </p:cNvPr>
          <p:cNvSpPr txBox="1"/>
          <p:nvPr/>
        </p:nvSpPr>
        <p:spPr>
          <a:xfrm>
            <a:off x="2019300" y="2102882"/>
            <a:ext cx="859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취업률은 </a:t>
            </a:r>
            <a:r>
              <a:rPr lang="ko-KR" altLang="en-US" sz="1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대학졸업자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90%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가장 높으며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 중 서울의 </a:t>
            </a:r>
            <a:r>
              <a:rPr lang="ko-KR" altLang="en-US" sz="1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연봉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가장 높습니다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9751952-D8E8-42C9-942B-4A87237A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675" y="2614863"/>
            <a:ext cx="3727232" cy="351923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59E3D5-22AF-4EB4-B788-20AD2E71DEEB}"/>
              </a:ext>
            </a:extLst>
          </p:cNvPr>
          <p:cNvSpPr txBox="1"/>
          <p:nvPr/>
        </p:nvSpPr>
        <p:spPr>
          <a:xfrm>
            <a:off x="5987832" y="4177963"/>
            <a:ext cx="364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연봉 높은 순으로 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</a:t>
            </a:r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이용해서</a:t>
            </a:r>
            <a:endParaRPr lang="en-US" altLang="ko-KR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지역 데이터 시각화하기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8BA71D94-2939-48AB-B3D7-959459158CBD}"/>
              </a:ext>
            </a:extLst>
          </p:cNvPr>
          <p:cNvSpPr/>
          <p:nvPr/>
        </p:nvSpPr>
        <p:spPr>
          <a:xfrm>
            <a:off x="57815" y="4876904"/>
            <a:ext cx="548125" cy="192584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C08CF-38E6-48C8-BC1D-52794E54DB7D}"/>
              </a:ext>
            </a:extLst>
          </p:cNvPr>
          <p:cNvSpPr txBox="1"/>
          <p:nvPr/>
        </p:nvSpPr>
        <p:spPr>
          <a:xfrm>
            <a:off x="2019300" y="1809584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제조업 업종에서</a:t>
            </a:r>
            <a:r>
              <a:rPr lang="en-US" altLang="ko-KR" sz="1600" dirty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sz="1600" dirty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91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273</Words>
  <Application>Microsoft Office PowerPoint</Application>
  <PresentationFormat>와이드스크린</PresentationFormat>
  <Paragraphs>92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Heesun Yun</cp:lastModifiedBy>
  <cp:revision>22</cp:revision>
  <dcterms:created xsi:type="dcterms:W3CDTF">2023-05-22T08:31:41Z</dcterms:created>
  <dcterms:modified xsi:type="dcterms:W3CDTF">2023-05-22T09:14:06Z</dcterms:modified>
</cp:coreProperties>
</file>