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57" r:id="rId4"/>
    <p:sldId id="262" r:id="rId5"/>
    <p:sldId id="260" r:id="rId6"/>
    <p:sldId id="267" r:id="rId7"/>
    <p:sldId id="258" r:id="rId8"/>
    <p:sldId id="268" r:id="rId9"/>
    <p:sldId id="269" r:id="rId10"/>
    <p:sldId id="275" r:id="rId11"/>
    <p:sldId id="271" r:id="rId12"/>
    <p:sldId id="272" r:id="rId13"/>
    <p:sldId id="266" r:id="rId14"/>
    <p:sldId id="274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D38"/>
    <a:srgbClr val="3F6A75"/>
    <a:srgbClr val="2C526A"/>
    <a:srgbClr val="92CFA5"/>
    <a:srgbClr val="26475C"/>
    <a:srgbClr val="478C5C"/>
    <a:srgbClr val="FFFFFF"/>
    <a:srgbClr val="E2E98B"/>
    <a:srgbClr val="CCE7D4"/>
    <a:srgbClr val="CD6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6400" autoAdjust="0"/>
  </p:normalViewPr>
  <p:slideViewPr>
    <p:cSldViewPr>
      <p:cViewPr varScale="1">
        <p:scale>
          <a:sx n="74" d="100"/>
          <a:sy n="74" d="100"/>
        </p:scale>
        <p:origin x="8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61EE1-BBC8-4BCD-A80C-C3E087FB364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00F2D-0CCD-4901-8A01-9B63156A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5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7CBE9-FA26-409E-954B-AFDC29EA5A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8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00F2D-0CCD-4901-8A01-9B63156ADF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9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18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1928" y="2926467"/>
            <a:ext cx="13071927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kern="0" spc="-500" dirty="0" smtClean="0">
                <a:solidFill>
                  <a:srgbClr val="478C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Light" pitchFamily="34" charset="0"/>
              </a:rPr>
              <a:t>“N</a:t>
            </a:r>
            <a:r>
              <a:rPr lang="ko-KR" altLang="en-US" sz="7200" kern="0" spc="-500" dirty="0" smtClean="0">
                <a:solidFill>
                  <a:srgbClr val="478C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Light" pitchFamily="34" charset="0"/>
              </a:rPr>
              <a:t>잡러</a:t>
            </a:r>
            <a:r>
              <a:rPr lang="en-US" altLang="ko-KR" sz="7200" kern="0" spc="-500" dirty="0" smtClean="0">
                <a:solidFill>
                  <a:srgbClr val="478C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Light" pitchFamily="34" charset="0"/>
              </a:rPr>
              <a:t>”</a:t>
            </a:r>
            <a:r>
              <a:rPr lang="ko-KR" altLang="en-US" sz="7200" kern="0" spc="-500" dirty="0" smtClean="0">
                <a:solidFill>
                  <a:srgbClr val="478C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Light" pitchFamily="34" charset="0"/>
              </a:rPr>
              <a:t>를 위한</a:t>
            </a:r>
            <a:endParaRPr lang="en-US" altLang="ko-KR" sz="7200" kern="0" spc="-500" dirty="0" smtClean="0">
              <a:solidFill>
                <a:srgbClr val="478C5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Gmarket Sans Light" pitchFamily="34" charset="0"/>
            </a:endParaRPr>
          </a:p>
          <a:p>
            <a:pPr algn="ctr"/>
            <a:r>
              <a:rPr lang="ko-KR" altLang="en-US" sz="7200" kern="0" spc="-500" dirty="0" smtClean="0">
                <a:solidFill>
                  <a:srgbClr val="478C5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Light" pitchFamily="34" charset="0"/>
              </a:rPr>
              <a:t>무인 </a:t>
            </a:r>
            <a:r>
              <a:rPr lang="ko-KR" altLang="en-US" sz="7200" kern="0" spc="-500" smtClean="0">
                <a:solidFill>
                  <a:srgbClr val="478C5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Light" pitchFamily="34" charset="0"/>
              </a:rPr>
              <a:t>상점 개설 </a:t>
            </a:r>
            <a:r>
              <a:rPr lang="ko-KR" altLang="en-US" sz="7200" kern="0" spc="-500" dirty="0" smtClean="0">
                <a:solidFill>
                  <a:srgbClr val="478C5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Light" pitchFamily="34" charset="0"/>
              </a:rPr>
              <a:t>추천 </a:t>
            </a:r>
            <a:r>
              <a:rPr lang="ko-KR" altLang="en-US" sz="7200" kern="0" spc="-500" dirty="0" smtClean="0">
                <a:solidFill>
                  <a:srgbClr val="478C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Light" pitchFamily="34" charset="0"/>
              </a:rPr>
              <a:t>서비스</a:t>
            </a:r>
            <a:endParaRPr lang="en-US" sz="16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2817996" y="4967647"/>
            <a:ext cx="12726804" cy="175853"/>
            <a:chOff x="4419600" y="6492354"/>
            <a:chExt cx="11569822" cy="1758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19600" y="6492354"/>
              <a:ext cx="5863284" cy="175853"/>
              <a:chOff x="6211215" y="5527182"/>
              <a:chExt cx="5863284" cy="17585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11215" y="5527182"/>
                <a:ext cx="5863284" cy="175853"/>
              </a:xfrm>
              <a:prstGeom prst="rect">
                <a:avLst/>
              </a:prstGeom>
            </p:spPr>
          </p:pic>
        </p:grpSp>
        <p:grpSp>
          <p:nvGrpSpPr>
            <p:cNvPr id="19" name="그룹 1002"/>
            <p:cNvGrpSpPr/>
            <p:nvPr/>
          </p:nvGrpSpPr>
          <p:grpSpPr>
            <a:xfrm>
              <a:off x="10126138" y="6492354"/>
              <a:ext cx="5863284" cy="175853"/>
              <a:chOff x="6211215" y="5527182"/>
              <a:chExt cx="5863284" cy="175853"/>
            </a:xfrm>
          </p:grpSpPr>
          <p:pic>
            <p:nvPicPr>
              <p:cNvPr id="20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11215" y="5527182"/>
                <a:ext cx="5863284" cy="175853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304800" y="658493"/>
            <a:ext cx="8566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78C5C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[PBT </a:t>
            </a:r>
            <a:r>
              <a:rPr lang="ko-KR" altLang="en-US" sz="1600" dirty="0" smtClean="0">
                <a:solidFill>
                  <a:srgbClr val="478C5C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부트캠프</a:t>
            </a:r>
            <a:r>
              <a:rPr lang="en-US" altLang="ko-KR" sz="1600" dirty="0" smtClean="0">
                <a:solidFill>
                  <a:srgbClr val="478C5C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] </a:t>
            </a:r>
            <a:r>
              <a:rPr lang="ko-KR" altLang="en-US" sz="1600" dirty="0" smtClean="0">
                <a:solidFill>
                  <a:srgbClr val="478C5C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클라우드 </a:t>
            </a:r>
            <a:r>
              <a:rPr lang="en-US" altLang="ko-KR" sz="1600" dirty="0" smtClean="0">
                <a:solidFill>
                  <a:srgbClr val="478C5C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&amp; </a:t>
            </a:r>
            <a:r>
              <a:rPr lang="ko-KR" altLang="en-US" sz="1600" dirty="0" smtClean="0">
                <a:solidFill>
                  <a:srgbClr val="478C5C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빅데이터분석 </a:t>
            </a:r>
            <a:r>
              <a:rPr lang="en-US" altLang="ko-KR" sz="1600" dirty="0" smtClean="0">
                <a:solidFill>
                  <a:srgbClr val="478C5C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(API, MSTR, </a:t>
            </a:r>
            <a:r>
              <a:rPr lang="ko-KR" altLang="en-US" sz="1600" dirty="0" smtClean="0">
                <a:solidFill>
                  <a:srgbClr val="478C5C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엘라스틱</a:t>
            </a:r>
            <a:r>
              <a:rPr lang="en-US" altLang="ko-KR" sz="1600" dirty="0" smtClean="0">
                <a:solidFill>
                  <a:srgbClr val="478C5C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)</a:t>
            </a:r>
            <a:r>
              <a:rPr lang="ko-KR" altLang="en-US" sz="1600" dirty="0" smtClean="0">
                <a:solidFill>
                  <a:srgbClr val="478C5C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 웹 </a:t>
            </a:r>
            <a:r>
              <a:rPr lang="en-US" altLang="ko-KR" sz="1600" dirty="0" smtClean="0">
                <a:solidFill>
                  <a:srgbClr val="478C5C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&amp; </a:t>
            </a:r>
            <a:r>
              <a:rPr lang="ko-KR" altLang="en-US" sz="1600" dirty="0" smtClean="0">
                <a:solidFill>
                  <a:srgbClr val="478C5C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앱 풀스택개발자과정</a:t>
            </a:r>
            <a:endParaRPr lang="ko-KR" altLang="en-US" sz="1600" dirty="0">
              <a:solidFill>
                <a:srgbClr val="478C5C"/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31993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78C5C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2023</a:t>
            </a:r>
            <a:endParaRPr lang="ko-KR" altLang="en-US" sz="1600" dirty="0">
              <a:solidFill>
                <a:srgbClr val="478C5C"/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369554" y="8764369"/>
            <a:ext cx="29995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조명</a:t>
            </a:r>
            <a:r>
              <a:rPr lang="en-US" altLang="ko-KR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: DreamCatcher</a:t>
            </a:r>
          </a:p>
          <a:p>
            <a:r>
              <a:rPr lang="ko-KR" altLang="en-US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조원</a:t>
            </a:r>
            <a:r>
              <a:rPr lang="en-US" altLang="ko-KR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: </a:t>
            </a:r>
            <a:r>
              <a:rPr lang="ko-KR" altLang="en-US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윤희선</a:t>
            </a:r>
            <a:r>
              <a:rPr lang="en-US" altLang="ko-KR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, </a:t>
            </a:r>
            <a:r>
              <a:rPr lang="ko-KR" altLang="en-US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조민정</a:t>
            </a:r>
            <a:r>
              <a:rPr lang="en-US" altLang="ko-KR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, </a:t>
            </a:r>
            <a:r>
              <a:rPr lang="ko-KR" altLang="en-US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이준형</a:t>
            </a:r>
            <a:endParaRPr lang="en-US" altLang="ko-KR" dirty="0" smtClean="0">
              <a:solidFill>
                <a:srgbClr val="206D38"/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  <a:p>
            <a:r>
              <a:rPr lang="ko-KR" altLang="en-US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문서번호</a:t>
            </a:r>
            <a:r>
              <a:rPr lang="en-US" altLang="ko-KR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: ver.0.1</a:t>
            </a:r>
            <a:endParaRPr lang="ko-KR" altLang="en-US" dirty="0">
              <a:solidFill>
                <a:srgbClr val="206D38"/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2915872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95400" y="919092"/>
            <a:ext cx="980275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200" dirty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무인 상점 창업 위치 및 상품 추천</a:t>
            </a:r>
            <a:endParaRPr lang="en-US" sz="28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6" name="Object 39"/>
          <p:cNvSpPr txBox="1"/>
          <p:nvPr/>
        </p:nvSpPr>
        <p:spPr>
          <a:xfrm>
            <a:off x="762000" y="551520"/>
            <a:ext cx="488764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kern="0" spc="-4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Light" pitchFamily="34" charset="0"/>
              </a:rPr>
              <a:t>개발목표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7" name="그룹 1013"/>
          <p:cNvGrpSpPr/>
          <p:nvPr/>
        </p:nvGrpSpPr>
        <p:grpSpPr>
          <a:xfrm>
            <a:off x="765278" y="1561712"/>
            <a:ext cx="8724174" cy="152788"/>
            <a:chOff x="1277935" y="2362202"/>
            <a:chExt cx="8724174" cy="152788"/>
          </a:xfrm>
        </p:grpSpPr>
        <p:pic>
          <p:nvPicPr>
            <p:cNvPr id="48" name="Object 4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sp>
        <p:nvSpPr>
          <p:cNvPr id="28" name="Object 39"/>
          <p:cNvSpPr txBox="1"/>
          <p:nvPr/>
        </p:nvSpPr>
        <p:spPr>
          <a:xfrm>
            <a:off x="7467600" y="5448300"/>
            <a:ext cx="5105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추후 화면 설계 업데이트 예정</a:t>
            </a:r>
            <a:endParaRPr lang="en-US" altLang="ko-KR" dirty="0" smtClean="0">
              <a:solidFill>
                <a:srgbClr val="206D3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3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2915872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93848" y="919092"/>
            <a:ext cx="980275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200" dirty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무인 상점 창업 관련 정보 제공</a:t>
            </a:r>
            <a:endParaRPr lang="en-US" sz="28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7000" y="8491835"/>
            <a:ext cx="12039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200" dirty="0" smtClean="0">
                <a:solidFill>
                  <a:srgbClr val="2647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 데이터를 기반으로 창업 관련 정보 제공</a:t>
            </a:r>
            <a:r>
              <a:rPr lang="en-US" altLang="ko-KR" sz="2800" kern="0" spc="-200" dirty="0" smtClean="0">
                <a:solidFill>
                  <a:srgbClr val="2647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800" kern="0" spc="-200" dirty="0" smtClean="0">
                <a:solidFill>
                  <a:srgbClr val="2647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상권을 </a:t>
            </a:r>
            <a:r>
              <a:rPr lang="ko-KR" altLang="en-US" sz="2800" kern="0" spc="-200" dirty="0" smtClean="0">
                <a:solidFill>
                  <a:srgbClr val="26475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분석하여 위치와 상품을 예측</a:t>
            </a:r>
            <a:r>
              <a:rPr lang="en-US" altLang="ko-KR" sz="2800" kern="0" spc="-200" dirty="0" smtClean="0">
                <a:solidFill>
                  <a:srgbClr val="26475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kern="0" spc="-200" dirty="0" smtClean="0">
                <a:solidFill>
                  <a:srgbClr val="26475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추천</a:t>
            </a:r>
            <a:endParaRPr lang="en-US" altLang="ko-KR" sz="2800" kern="0" spc="-200" dirty="0" smtClean="0">
              <a:solidFill>
                <a:srgbClr val="26475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3581400" y="2507374"/>
            <a:ext cx="3001503" cy="2260207"/>
            <a:chOff x="1221816" y="4062464"/>
            <a:chExt cx="3001503" cy="226020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29810" y="4062464"/>
              <a:ext cx="2585507" cy="2260207"/>
              <a:chOff x="1429810" y="4062464"/>
              <a:chExt cx="2585507" cy="226020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29810" y="4062464"/>
                <a:ext cx="2585507" cy="2260207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221816" y="5550813"/>
              <a:ext cx="3001503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2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유동 인구</a:t>
              </a:r>
              <a:endParaRPr lang="en-US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3581400" y="5306097"/>
            <a:ext cx="3001503" cy="2611220"/>
            <a:chOff x="1221816" y="6966932"/>
            <a:chExt cx="3001503" cy="23749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5238" y="6966932"/>
              <a:ext cx="2434652" cy="2374934"/>
              <a:chOff x="1505238" y="6966932"/>
              <a:chExt cx="2434652" cy="237493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05238" y="6966932"/>
                <a:ext cx="2434652" cy="2374934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1221816" y="8572500"/>
              <a:ext cx="3001503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2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주변 지역 정보</a:t>
              </a:r>
              <a:endParaRPr lang="en-US" altLang="ko-KR" sz="24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7083984" y="5281301"/>
            <a:ext cx="3001503" cy="2556289"/>
            <a:chOff x="4923297" y="7132473"/>
            <a:chExt cx="3001503" cy="226020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187491" y="7132473"/>
              <a:ext cx="2585507" cy="2260207"/>
              <a:chOff x="5187491" y="7132473"/>
              <a:chExt cx="2585507" cy="226020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1700000">
                <a:off x="5187491" y="7132473"/>
                <a:ext cx="2585507" cy="2260207"/>
              </a:xfrm>
              <a:prstGeom prst="rect">
                <a:avLst/>
              </a:prstGeom>
            </p:spPr>
          </p:pic>
        </p:grpSp>
        <p:sp>
          <p:nvSpPr>
            <p:cNvPr id="33" name="Object 33"/>
            <p:cNvSpPr txBox="1"/>
            <p:nvPr/>
          </p:nvSpPr>
          <p:spPr>
            <a:xfrm>
              <a:off x="4923297" y="8600124"/>
              <a:ext cx="3001503" cy="7694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2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지역 내</a:t>
              </a:r>
              <a:endParaRPr lang="en-US" altLang="ko-KR" sz="2200" kern="0" spc="-1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22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평균 소득</a:t>
              </a:r>
              <a:endParaRPr lang="en-US" altLang="ko-KR" sz="2200" kern="0" spc="-1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endParaRPr>
            </a:p>
          </p:txBody>
        </p:sp>
      </p:grpSp>
      <p:grpSp>
        <p:nvGrpSpPr>
          <p:cNvPr id="1011" name="그룹 1011"/>
          <p:cNvGrpSpPr/>
          <p:nvPr/>
        </p:nvGrpSpPr>
        <p:grpSpPr>
          <a:xfrm>
            <a:off x="7160184" y="2400300"/>
            <a:ext cx="3001503" cy="2374934"/>
            <a:chOff x="4999497" y="3955390"/>
            <a:chExt cx="3001503" cy="237493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262918" y="3955390"/>
              <a:ext cx="2434652" cy="2374934"/>
              <a:chOff x="5262918" y="3955390"/>
              <a:chExt cx="2434652" cy="237493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262918" y="3955390"/>
                <a:ext cx="2434652" cy="2374934"/>
              </a:xfrm>
              <a:prstGeom prst="rect">
                <a:avLst/>
              </a:prstGeom>
            </p:spPr>
          </p:pic>
        </p:grpSp>
        <p:sp>
          <p:nvSpPr>
            <p:cNvPr id="39" name="Object 39"/>
            <p:cNvSpPr txBox="1"/>
            <p:nvPr/>
          </p:nvSpPr>
          <p:spPr>
            <a:xfrm>
              <a:off x="4999497" y="5550813"/>
              <a:ext cx="3001503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2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평균 임대료</a:t>
              </a:r>
              <a:endParaRPr lang="en-US" altLang="ko-KR" sz="24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</p:grpSp>
      <p:grpSp>
        <p:nvGrpSpPr>
          <p:cNvPr id="1013" name="그룹 1013"/>
          <p:cNvGrpSpPr/>
          <p:nvPr/>
        </p:nvGrpSpPr>
        <p:grpSpPr>
          <a:xfrm>
            <a:off x="10711881" y="2531060"/>
            <a:ext cx="3001503" cy="2260207"/>
            <a:chOff x="8352297" y="4086150"/>
            <a:chExt cx="3001503" cy="226020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571711" y="4086150"/>
              <a:ext cx="2585507" cy="2260207"/>
              <a:chOff x="8571711" y="4086150"/>
              <a:chExt cx="2585507" cy="226020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71711" y="4086150"/>
                <a:ext cx="2585507" cy="2260207"/>
              </a:xfrm>
              <a:prstGeom prst="rect">
                <a:avLst/>
              </a:prstGeom>
            </p:spPr>
          </p:pic>
        </p:grpSp>
        <p:sp>
          <p:nvSpPr>
            <p:cNvPr id="45" name="Object 45"/>
            <p:cNvSpPr txBox="1"/>
            <p:nvPr/>
          </p:nvSpPr>
          <p:spPr>
            <a:xfrm>
              <a:off x="8352297" y="5433807"/>
              <a:ext cx="3001503" cy="7694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2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유사 업종 밀도</a:t>
              </a:r>
              <a:endParaRPr lang="en-US" altLang="ko-KR" sz="2200" kern="0" spc="-1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22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및 평균 매출</a:t>
              </a:r>
              <a:endParaRPr lang="en-US" altLang="ko-KR" sz="24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</p:grpSp>
      <p:grpSp>
        <p:nvGrpSpPr>
          <p:cNvPr id="1015" name="그룹 1015"/>
          <p:cNvGrpSpPr/>
          <p:nvPr/>
        </p:nvGrpSpPr>
        <p:grpSpPr>
          <a:xfrm>
            <a:off x="10741584" y="5281301"/>
            <a:ext cx="3001503" cy="2636016"/>
            <a:chOff x="8382000" y="6836391"/>
            <a:chExt cx="3001503" cy="263601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513316" y="6836391"/>
              <a:ext cx="2702299" cy="2636016"/>
              <a:chOff x="8513316" y="6836391"/>
              <a:chExt cx="2702299" cy="263601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513316" y="6836391"/>
                <a:ext cx="2702299" cy="2636016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8382000" y="8488859"/>
              <a:ext cx="3001503" cy="7694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2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지역 내</a:t>
              </a:r>
              <a:endParaRPr lang="en-US" altLang="ko-KR" sz="2200" kern="0" spc="-1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2200" kern="0" spc="-100" dirty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인구</a:t>
              </a:r>
              <a:r>
                <a:rPr lang="en-US" altLang="ko-KR" sz="2200" kern="0" spc="-100" dirty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·</a:t>
              </a:r>
              <a:r>
                <a:rPr lang="ko-KR" altLang="en-US" sz="2200" kern="0" spc="-100" dirty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가구비</a:t>
              </a:r>
              <a:endParaRPr lang="en-US" altLang="ko-KR" sz="24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84" y="2750210"/>
            <a:ext cx="1067538" cy="10675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817" y="2723449"/>
            <a:ext cx="1113470" cy="11134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233" y="5680489"/>
            <a:ext cx="1093828" cy="10938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295" y="2735717"/>
            <a:ext cx="1033489" cy="10334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670" y="5672638"/>
            <a:ext cx="1016114" cy="10161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631317"/>
            <a:ext cx="1037270" cy="11347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72977" y="9029700"/>
            <a:ext cx="11517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kern="0" spc="-200" dirty="0">
                <a:solidFill>
                  <a:srgbClr val="2647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 데이터는 사용자에게도 제공되어</a:t>
            </a:r>
            <a:r>
              <a:rPr lang="en-US" altLang="ko-KR" sz="2800" kern="0" spc="-200" dirty="0" smtClean="0">
                <a:solidFill>
                  <a:srgbClr val="2647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 </a:t>
            </a:r>
            <a:r>
              <a:rPr lang="ko-KR" altLang="en-US" sz="2800" kern="0" spc="-200" dirty="0" smtClean="0">
                <a:solidFill>
                  <a:srgbClr val="26475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단순 </a:t>
            </a:r>
            <a:r>
              <a:rPr lang="ko-KR" altLang="en-US" sz="2800" kern="0" spc="-200" dirty="0">
                <a:solidFill>
                  <a:srgbClr val="26475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</a:t>
            </a:r>
            <a:r>
              <a:rPr lang="ko-KR" altLang="en-US" sz="2800" kern="0" spc="-200" dirty="0">
                <a:solidFill>
                  <a:srgbClr val="2647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만을 원하는 이들에게도 </a:t>
            </a:r>
            <a:r>
              <a:rPr lang="ko-KR" altLang="en-US" sz="2800" kern="0" spc="-200" dirty="0" smtClean="0">
                <a:solidFill>
                  <a:srgbClr val="2647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대응</a:t>
            </a:r>
            <a:endParaRPr lang="en-US" altLang="ko-KR" sz="2800" kern="0" spc="-200" dirty="0">
              <a:solidFill>
                <a:srgbClr val="26475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6" name="Object 39"/>
          <p:cNvSpPr txBox="1"/>
          <p:nvPr/>
        </p:nvSpPr>
        <p:spPr>
          <a:xfrm>
            <a:off x="762000" y="551520"/>
            <a:ext cx="488764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kern="0" spc="-4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Light" pitchFamily="34" charset="0"/>
              </a:rPr>
              <a:t>개발목표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7" name="그룹 1013"/>
          <p:cNvGrpSpPr/>
          <p:nvPr/>
        </p:nvGrpSpPr>
        <p:grpSpPr>
          <a:xfrm>
            <a:off x="765278" y="1561712"/>
            <a:ext cx="8724174" cy="152788"/>
            <a:chOff x="1277935" y="2362202"/>
            <a:chExt cx="8724174" cy="152788"/>
          </a:xfrm>
        </p:grpSpPr>
        <p:pic>
          <p:nvPicPr>
            <p:cNvPr id="48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62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9296400" y="4346257"/>
            <a:ext cx="7086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200" dirty="0" err="1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무인상점</a:t>
            </a:r>
            <a:r>
              <a:rPr lang="ko-KR" altLang="en-US" sz="3600" kern="0" spc="-2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 점주들의 </a:t>
            </a:r>
            <a:r>
              <a:rPr lang="ko-KR" altLang="en-US" sz="3600" kern="0" spc="-200" dirty="0" smtClean="0">
                <a:solidFill>
                  <a:srgbClr val="123E2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커뮤니티 개설</a:t>
            </a:r>
            <a:r>
              <a:rPr lang="ko-KR" altLang="en-US" sz="3600" kern="0" spc="-2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 </a:t>
            </a:r>
            <a:endParaRPr lang="en-US" sz="3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Object 39"/>
          <p:cNvSpPr txBox="1"/>
          <p:nvPr/>
        </p:nvSpPr>
        <p:spPr>
          <a:xfrm>
            <a:off x="990600" y="876300"/>
            <a:ext cx="488764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kern="0" spc="-4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Light" pitchFamily="34" charset="0"/>
              </a:rPr>
              <a:t>개발목표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7" name="그룹 1013"/>
          <p:cNvGrpSpPr/>
          <p:nvPr/>
        </p:nvGrpSpPr>
        <p:grpSpPr>
          <a:xfrm>
            <a:off x="993878" y="1868867"/>
            <a:ext cx="8724174" cy="152788"/>
            <a:chOff x="1277935" y="2362202"/>
            <a:chExt cx="8724174" cy="152788"/>
          </a:xfrm>
        </p:grpSpPr>
        <p:pic>
          <p:nvPicPr>
            <p:cNvPr id="38" name="Object 4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19" y="3390900"/>
            <a:ext cx="4877481" cy="4877481"/>
          </a:xfrm>
          <a:prstGeom prst="rect">
            <a:avLst/>
          </a:prstGeom>
        </p:spPr>
      </p:pic>
      <p:sp>
        <p:nvSpPr>
          <p:cNvPr id="41" name="Object 9"/>
          <p:cNvSpPr txBox="1"/>
          <p:nvPr/>
        </p:nvSpPr>
        <p:spPr>
          <a:xfrm>
            <a:off x="9296400" y="5032057"/>
            <a:ext cx="7086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200" dirty="0" smtClean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게시판 형식으로 </a:t>
            </a:r>
            <a:r>
              <a:rPr lang="ko-KR" altLang="en-US" sz="2400" kern="0" spc="-200" dirty="0" err="1" smtClean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무인상점에</a:t>
            </a:r>
            <a:r>
              <a:rPr lang="ko-KR" altLang="en-US" sz="2400" kern="0" spc="-200" dirty="0" smtClean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 대한 정보와 경험을 공유</a:t>
            </a:r>
            <a:endParaRPr lang="en-US" sz="2600" dirty="0">
              <a:solidFill>
                <a:srgbClr val="14442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96400" y="3145928"/>
            <a:ext cx="131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rgbClr val="2B914B">
                    <a:alpha val="71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7200" dirty="0">
              <a:solidFill>
                <a:srgbClr val="2B914B">
                  <a:alpha val="71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3" name="Object 9"/>
          <p:cNvSpPr txBox="1"/>
          <p:nvPr/>
        </p:nvSpPr>
        <p:spPr>
          <a:xfrm>
            <a:off x="9296400" y="7241857"/>
            <a:ext cx="7086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200" dirty="0" smtClean="0">
                <a:solidFill>
                  <a:srgbClr val="123E2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관련 기사</a:t>
            </a:r>
            <a:r>
              <a:rPr lang="ko-KR" altLang="en-US" sz="3600" kern="0" spc="-2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 모아보기</a:t>
            </a:r>
            <a:endParaRPr lang="en-US" sz="3600" dirty="0">
              <a:solidFill>
                <a:srgbClr val="206D3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Object 9"/>
          <p:cNvSpPr txBox="1"/>
          <p:nvPr/>
        </p:nvSpPr>
        <p:spPr>
          <a:xfrm>
            <a:off x="9296400" y="7927657"/>
            <a:ext cx="8610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kern="0" spc="-200" dirty="0" smtClean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“ </a:t>
            </a:r>
            <a:r>
              <a:rPr lang="ko-KR" altLang="en-US" sz="2400" kern="0" spc="-200" dirty="0" smtClean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무인화 </a:t>
            </a:r>
            <a:r>
              <a:rPr lang="en-US" altLang="ko-KR" sz="2400" kern="0" spc="-200" dirty="0" smtClean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”, “ </a:t>
            </a:r>
            <a:r>
              <a:rPr lang="ko-KR" altLang="en-US" sz="2400" kern="0" spc="-200" dirty="0" err="1" smtClean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무인상점</a:t>
            </a:r>
            <a:r>
              <a:rPr lang="ko-KR" altLang="en-US" sz="2400" kern="0" spc="-200" dirty="0" smtClean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 </a:t>
            </a:r>
            <a:r>
              <a:rPr lang="en-US" altLang="ko-KR" sz="2400" kern="0" spc="-200" dirty="0" smtClean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” </a:t>
            </a:r>
            <a:r>
              <a:rPr lang="ko-KR" altLang="en-US" sz="2400" kern="0" spc="-200" dirty="0" smtClean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키워드가 포함된 관련 기사를 모아서 제공 </a:t>
            </a:r>
            <a:endParaRPr lang="en-US" sz="2400" dirty="0">
              <a:solidFill>
                <a:srgbClr val="206D3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96400" y="6041528"/>
            <a:ext cx="169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2B914B">
                    <a:alpha val="71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</a:t>
            </a:r>
            <a:r>
              <a:rPr lang="en-US" altLang="ko-KR" sz="7200" dirty="0" smtClean="0">
                <a:solidFill>
                  <a:srgbClr val="2B914B">
                    <a:alpha val="71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2B914B">
                  <a:alpha val="71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1849543" y="1228251"/>
            <a:ext cx="980275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200" dirty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무인 </a:t>
            </a:r>
            <a:r>
              <a:rPr lang="ko-KR" altLang="en-US" sz="2800" kern="0" spc="-200" dirty="0" smtClean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상점</a:t>
            </a:r>
            <a:r>
              <a:rPr lang="ko-KR" altLang="en-US" sz="2800" kern="0" spc="-200" dirty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 </a:t>
            </a:r>
            <a:r>
              <a:rPr lang="ko-KR" altLang="en-US" sz="2800" kern="0" spc="-200" dirty="0" smtClean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커뮤니티 및 </a:t>
            </a:r>
            <a:r>
              <a:rPr lang="ko-KR" altLang="en-US" sz="2800" kern="0" spc="-200" dirty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관련 기사 </a:t>
            </a:r>
            <a:r>
              <a:rPr lang="ko-KR" altLang="en-US" sz="2800" kern="0" spc="-200" dirty="0" smtClean="0">
                <a:solidFill>
                  <a:srgbClr val="206D3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제공</a:t>
            </a:r>
            <a:endParaRPr lang="en-US" sz="28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1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2660" y="3694711"/>
            <a:ext cx="6940395" cy="1277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7700" kern="0" spc="-500" dirty="0">
                <a:solidFill>
                  <a:srgbClr val="206D38"/>
                </a:solidFill>
                <a:latin typeface="Gmarket Sans Light" pitchFamily="34" charset="0"/>
                <a:cs typeface="Gmarket Sans Light" pitchFamily="34" charset="0"/>
              </a:rPr>
              <a:t>Q&amp;A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2660" y="3694711"/>
            <a:ext cx="6940395" cy="1761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700" kern="0" spc="-500" dirty="0" smtClean="0">
                <a:solidFill>
                  <a:srgbClr val="206D38"/>
                </a:solidFill>
                <a:latin typeface="Gmarket Sans Light" pitchFamily="34" charset="0"/>
                <a:cs typeface="Gmarket Sans Light" pitchFamily="34" charset="0"/>
              </a:rPr>
              <a:t>감사합니다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1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335602"/>
              </p:ext>
            </p:extLst>
          </p:nvPr>
        </p:nvGraphicFramePr>
        <p:xfrm>
          <a:off x="1219200" y="2171700"/>
          <a:ext cx="11333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458013921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2546127593"/>
                    </a:ext>
                  </a:extLst>
                </a:gridCol>
                <a:gridCol w="6299200">
                  <a:extLst>
                    <a:ext uri="{9D8B030D-6E8A-4147-A177-3AD203B41FA5}">
                      <a16:colId xmlns:a16="http://schemas.microsoft.com/office/drawing/2014/main" val="3959921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업데이트 일자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rgbClr val="206D3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문서번호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rgbClr val="206D3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변경사항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rgbClr val="206D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7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23.04.28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ver.0.1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프로젝트 기획안 초안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656"/>
                  </a:ext>
                </a:extLst>
              </a:tr>
            </a:tbl>
          </a:graphicData>
        </a:graphic>
      </p:graphicFrame>
      <p:sp>
        <p:nvSpPr>
          <p:cNvPr id="25" name="Object 29"/>
          <p:cNvSpPr txBox="1"/>
          <p:nvPr/>
        </p:nvSpPr>
        <p:spPr>
          <a:xfrm>
            <a:off x="819775" y="625831"/>
            <a:ext cx="1367733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kern="0" spc="-4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문서 변경사항</a:t>
            </a:r>
            <a:endParaRPr lang="en-US" dirty="0"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3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0200" y="80010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71606" y="1506292"/>
            <a:ext cx="197067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300" dirty="0" smtClean="0">
                <a:solidFill>
                  <a:srgbClr val="478C5C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목차</a:t>
            </a:r>
            <a:endParaRPr lang="en-US" dirty="0"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grpSp>
        <p:nvGrpSpPr>
          <p:cNvPr id="113" name="그룹 1001"/>
          <p:cNvGrpSpPr/>
          <p:nvPr/>
        </p:nvGrpSpPr>
        <p:grpSpPr>
          <a:xfrm flipH="1">
            <a:off x="5527585" y="-1181100"/>
            <a:ext cx="19389815" cy="12416120"/>
            <a:chOff x="-552050" y="-792109"/>
            <a:chExt cx="19389815" cy="4262328"/>
          </a:xfrm>
        </p:grpSpPr>
        <p:pic>
          <p:nvPicPr>
            <p:cNvPr id="114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7304724" y="1388227"/>
            <a:ext cx="9611676" cy="839307"/>
            <a:chOff x="6618924" y="1388227"/>
            <a:chExt cx="9611676" cy="839307"/>
          </a:xfrm>
        </p:grpSpPr>
        <p:sp>
          <p:nvSpPr>
            <p:cNvPr id="6" name="Object 6"/>
            <p:cNvSpPr txBox="1"/>
            <p:nvPr/>
          </p:nvSpPr>
          <p:spPr>
            <a:xfrm>
              <a:off x="7696200" y="1484511"/>
              <a:ext cx="8534400" cy="55953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kern="0" spc="-2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“N</a:t>
              </a:r>
              <a:r>
                <a:rPr lang="ko-KR" altLang="en-US" sz="3000" kern="0" spc="-2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잡러</a:t>
              </a:r>
              <a:r>
                <a:rPr lang="en-US" altLang="ko-KR" sz="3000" kern="0" spc="-2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”</a:t>
              </a:r>
              <a:r>
                <a:rPr lang="ko-KR" altLang="en-US" sz="3000" kern="0" spc="-2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의 등장</a:t>
              </a:r>
              <a:r>
                <a:rPr lang="en-US" altLang="ko-KR" sz="3000" kern="0" spc="-2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/</a:t>
              </a:r>
              <a:r>
                <a:rPr lang="ko-KR" altLang="en-US" sz="3000" kern="0" spc="-2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증가</a:t>
              </a:r>
              <a:r>
                <a:rPr lang="en-US" altLang="ko-KR" sz="3000" kern="0" spc="-200" dirty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 </a:t>
              </a:r>
              <a:r>
                <a:rPr lang="ko-KR" altLang="en-US" sz="3000" kern="0" spc="-2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및 주요 부수입맵</a:t>
              </a:r>
              <a:endParaRPr lang="en-US" altLang="ko-KR" sz="3000" kern="0" spc="-2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618924" y="1388227"/>
              <a:ext cx="909223" cy="83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478C5C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01</a:t>
              </a:r>
              <a:endParaRPr lang="ko-KR" altLang="en-US" sz="4800" dirty="0">
                <a:solidFill>
                  <a:srgbClr val="478C5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7696200" y="2055812"/>
              <a:ext cx="6120000" cy="0"/>
            </a:xfrm>
            <a:prstGeom prst="line">
              <a:avLst/>
            </a:prstGeom>
            <a:ln w="25400">
              <a:solidFill>
                <a:srgbClr val="478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0" name="그룹 959"/>
          <p:cNvGrpSpPr/>
          <p:nvPr/>
        </p:nvGrpSpPr>
        <p:grpSpPr>
          <a:xfrm>
            <a:off x="7245413" y="2779140"/>
            <a:ext cx="9670987" cy="839307"/>
            <a:chOff x="6559613" y="2787537"/>
            <a:chExt cx="9670987" cy="839307"/>
          </a:xfrm>
        </p:grpSpPr>
        <p:sp>
          <p:nvSpPr>
            <p:cNvPr id="53" name="Object 6"/>
            <p:cNvSpPr txBox="1"/>
            <p:nvPr/>
          </p:nvSpPr>
          <p:spPr>
            <a:xfrm>
              <a:off x="7696200" y="2883821"/>
              <a:ext cx="8534400" cy="5906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200" kern="0" spc="-200" dirty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무인상점의 증가</a:t>
              </a:r>
              <a:endParaRPr lang="en-US" altLang="ko-KR" sz="32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59613" y="2787537"/>
              <a:ext cx="1027845" cy="83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478C5C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02</a:t>
              </a:r>
              <a:endParaRPr lang="ko-KR" altLang="en-US" sz="4800" dirty="0">
                <a:solidFill>
                  <a:srgbClr val="478C5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7696200" y="3455121"/>
              <a:ext cx="6120000" cy="0"/>
            </a:xfrm>
            <a:prstGeom prst="line">
              <a:avLst/>
            </a:prstGeom>
            <a:ln w="25400">
              <a:solidFill>
                <a:srgbClr val="478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그룹 960"/>
          <p:cNvGrpSpPr/>
          <p:nvPr/>
        </p:nvGrpSpPr>
        <p:grpSpPr>
          <a:xfrm>
            <a:off x="7243810" y="4170053"/>
            <a:ext cx="9672590" cy="839307"/>
            <a:chOff x="6558010" y="4186845"/>
            <a:chExt cx="9672590" cy="839307"/>
          </a:xfrm>
        </p:grpSpPr>
        <p:sp>
          <p:nvSpPr>
            <p:cNvPr id="56" name="Object 6"/>
            <p:cNvSpPr txBox="1"/>
            <p:nvPr/>
          </p:nvSpPr>
          <p:spPr>
            <a:xfrm>
              <a:off x="7696200" y="4283129"/>
              <a:ext cx="8534400" cy="5906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200" kern="0" spc="-200" dirty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프로젝트 기획의도</a:t>
              </a:r>
              <a:endParaRPr lang="en-US" altLang="ko-KR" sz="32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58010" y="4186845"/>
              <a:ext cx="1031051" cy="83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478C5C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03</a:t>
              </a:r>
              <a:endParaRPr lang="ko-KR" altLang="en-US" sz="4800" dirty="0">
                <a:solidFill>
                  <a:srgbClr val="478C5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696200" y="4854430"/>
              <a:ext cx="6120000" cy="0"/>
            </a:xfrm>
            <a:prstGeom prst="line">
              <a:avLst/>
            </a:prstGeom>
            <a:ln w="25400">
              <a:solidFill>
                <a:srgbClr val="478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2" name="그룹 961"/>
          <p:cNvGrpSpPr/>
          <p:nvPr/>
        </p:nvGrpSpPr>
        <p:grpSpPr>
          <a:xfrm>
            <a:off x="7239000" y="5560966"/>
            <a:ext cx="9677400" cy="839307"/>
            <a:chOff x="6553200" y="5642126"/>
            <a:chExt cx="9677400" cy="839307"/>
          </a:xfrm>
        </p:grpSpPr>
        <p:sp>
          <p:nvSpPr>
            <p:cNvPr id="59" name="Object 6"/>
            <p:cNvSpPr txBox="1"/>
            <p:nvPr/>
          </p:nvSpPr>
          <p:spPr>
            <a:xfrm>
              <a:off x="7696200" y="5738410"/>
              <a:ext cx="8534400" cy="5906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200" kern="0" spc="-200" dirty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목표 대상</a:t>
              </a:r>
              <a:endParaRPr lang="en-US" altLang="ko-KR" sz="32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53200" y="5642126"/>
              <a:ext cx="1040670" cy="83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478C5C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04</a:t>
              </a:r>
              <a:endParaRPr lang="ko-KR" altLang="en-US" sz="4800" dirty="0">
                <a:solidFill>
                  <a:srgbClr val="478C5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7696200" y="6309711"/>
              <a:ext cx="6120000" cy="0"/>
            </a:xfrm>
            <a:prstGeom prst="line">
              <a:avLst/>
            </a:prstGeom>
            <a:ln w="25400">
              <a:solidFill>
                <a:srgbClr val="478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3" name="그룹 962"/>
          <p:cNvGrpSpPr/>
          <p:nvPr/>
        </p:nvGrpSpPr>
        <p:grpSpPr>
          <a:xfrm>
            <a:off x="7244611" y="6951879"/>
            <a:ext cx="9671789" cy="839307"/>
            <a:chOff x="6558811" y="7041435"/>
            <a:chExt cx="9671789" cy="839307"/>
          </a:xfrm>
        </p:grpSpPr>
        <p:sp>
          <p:nvSpPr>
            <p:cNvPr id="62" name="Object 6"/>
            <p:cNvSpPr txBox="1"/>
            <p:nvPr/>
          </p:nvSpPr>
          <p:spPr>
            <a:xfrm>
              <a:off x="7696200" y="7137719"/>
              <a:ext cx="8534400" cy="5906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200" kern="0" spc="-200" dirty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개발목표</a:t>
              </a:r>
              <a:endParaRPr lang="en-US" altLang="ko-KR" sz="32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58811" y="7041435"/>
              <a:ext cx="1029449" cy="83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478C5C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05</a:t>
              </a:r>
              <a:endParaRPr lang="ko-KR" altLang="en-US" sz="4800" dirty="0">
                <a:solidFill>
                  <a:srgbClr val="478C5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7696200" y="7709020"/>
              <a:ext cx="6120000" cy="0"/>
            </a:xfrm>
            <a:prstGeom prst="line">
              <a:avLst/>
            </a:prstGeom>
            <a:ln w="25400">
              <a:solidFill>
                <a:srgbClr val="478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4" name="그룹 963"/>
          <p:cNvGrpSpPr/>
          <p:nvPr/>
        </p:nvGrpSpPr>
        <p:grpSpPr>
          <a:xfrm>
            <a:off x="7244611" y="8342793"/>
            <a:ext cx="9671789" cy="839307"/>
            <a:chOff x="6558811" y="8342793"/>
            <a:chExt cx="9671789" cy="839307"/>
          </a:xfrm>
        </p:grpSpPr>
        <p:sp>
          <p:nvSpPr>
            <p:cNvPr id="65" name="Object 6"/>
            <p:cNvSpPr txBox="1"/>
            <p:nvPr/>
          </p:nvSpPr>
          <p:spPr>
            <a:xfrm>
              <a:off x="7696200" y="8439077"/>
              <a:ext cx="8534400" cy="5906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200" kern="0" spc="-200" dirty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업무분장</a:t>
              </a:r>
              <a:endParaRPr lang="en-US" altLang="ko-KR" sz="32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58811" y="8342793"/>
              <a:ext cx="1029449" cy="83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478C5C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06</a:t>
              </a:r>
              <a:endParaRPr lang="ko-KR" altLang="en-US" sz="4800" dirty="0">
                <a:solidFill>
                  <a:srgbClr val="478C5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7696200" y="9010378"/>
              <a:ext cx="6120000" cy="0"/>
            </a:xfrm>
            <a:prstGeom prst="line">
              <a:avLst/>
            </a:prstGeom>
            <a:ln w="25400">
              <a:solidFill>
                <a:srgbClr val="478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ject 2"/>
          <p:cNvPicPr>
            <a:picLocks noChangeAspect="1"/>
          </p:cNvPicPr>
          <p:nvPr/>
        </p:nvPicPr>
        <p:blipFill rotWithShape="1">
          <a:blip r:embed="rId2" cstate="print"/>
          <a:srcRect r="52533"/>
          <a:stretch/>
        </p:blipFill>
        <p:spPr>
          <a:xfrm rot="16200000">
            <a:off x="7147163" y="-8556862"/>
            <a:ext cx="3862285" cy="1998541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53" y="6683249"/>
            <a:ext cx="5962650" cy="2619375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457" y="495300"/>
            <a:ext cx="5119343" cy="486422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5" name="Object 5"/>
          <p:cNvSpPr txBox="1"/>
          <p:nvPr/>
        </p:nvSpPr>
        <p:spPr>
          <a:xfrm>
            <a:off x="819775" y="625831"/>
            <a:ext cx="90407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000" kern="0" spc="-4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“N</a:t>
            </a:r>
            <a:r>
              <a:rPr lang="ko-KR" altLang="en-US" sz="6000" kern="0" spc="-4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잡러</a:t>
            </a:r>
            <a:r>
              <a:rPr lang="en-US" altLang="ko-KR" sz="6000" kern="0" spc="-4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”</a:t>
            </a:r>
            <a:r>
              <a:rPr lang="ko-KR" altLang="en-US" sz="6000" kern="0" spc="-4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의 </a:t>
            </a:r>
            <a:r>
              <a:rPr lang="ko-KR" altLang="en-US" sz="6000" kern="0" spc="-400" dirty="0" smtClean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등장과 증가</a:t>
            </a:r>
            <a:endParaRPr lang="en-US" altLang="ko-KR" sz="6000" dirty="0">
              <a:solidFill>
                <a:schemeClr val="bg1"/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266" y="2969803"/>
            <a:ext cx="5212776" cy="4978977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99760" y="1929200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2</a:t>
            </a:r>
            <a:r>
              <a:rPr lang="ko-KR" altLang="en-US" dirty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개 </a:t>
            </a:r>
            <a:r>
              <a:rPr lang="ko-KR" altLang="en-US" dirty="0" smtClean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이상의</a:t>
            </a:r>
            <a:endParaRPr lang="en-US" altLang="ko-KR" dirty="0" smtClean="0">
              <a:solidFill>
                <a:srgbClr val="206D38"/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복수를 뜻하는</a:t>
            </a:r>
            <a:r>
              <a:rPr lang="ko-KR" altLang="en-US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 </a:t>
            </a:r>
            <a:r>
              <a:rPr lang="en-US" altLang="ko-KR" dirty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N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49933" y="1790700"/>
            <a:ext cx="1893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직업 </a:t>
            </a:r>
            <a:r>
              <a:rPr lang="en-US" altLang="ko-KR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Job</a:t>
            </a:r>
            <a:r>
              <a:rPr lang="ko-KR" altLang="en-US" dirty="0" smtClean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과</a:t>
            </a:r>
            <a:endParaRPr lang="en-US" altLang="ko-KR" dirty="0" smtClean="0">
              <a:solidFill>
                <a:srgbClr val="206D38"/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사람을 뜻하는</a:t>
            </a:r>
            <a:endParaRPr lang="en-US" altLang="ko-KR" dirty="0" smtClean="0">
              <a:solidFill>
                <a:srgbClr val="206D38"/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'</a:t>
            </a:r>
            <a:r>
              <a:rPr lang="ko-KR" altLang="en-US" dirty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러</a:t>
            </a:r>
            <a:r>
              <a:rPr lang="en-US" altLang="ko-KR" dirty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(</a:t>
            </a:r>
            <a:r>
              <a:rPr lang="en-US" altLang="ko-KR" dirty="0" err="1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er</a:t>
            </a:r>
            <a:r>
              <a:rPr lang="en-US" altLang="ko-KR" dirty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)'</a:t>
            </a:r>
            <a:r>
              <a:rPr lang="ko-KR" altLang="en-US" dirty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의 합성어</a:t>
            </a:r>
            <a:endParaRPr lang="en-US" altLang="ko-KR" dirty="0">
              <a:solidFill>
                <a:srgbClr val="206D38"/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5" y="1606678"/>
            <a:ext cx="2883821" cy="131971"/>
          </a:xfrm>
          <a:prstGeom prst="rect">
            <a:avLst/>
          </a:prstGeom>
        </p:spPr>
      </p:pic>
      <p:sp>
        <p:nvSpPr>
          <p:cNvPr id="17" name="십자형 16"/>
          <p:cNvSpPr/>
          <p:nvPr/>
        </p:nvSpPr>
        <p:spPr>
          <a:xfrm>
            <a:off x="2148343" y="2098218"/>
            <a:ext cx="301590" cy="308295"/>
          </a:xfrm>
          <a:prstGeom prst="plus">
            <a:avLst>
              <a:gd name="adj" fmla="val 372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92987" y="2993825"/>
            <a:ext cx="5507182" cy="2797661"/>
            <a:chOff x="643075" y="3247855"/>
            <a:chExt cx="5507182" cy="279766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3075" y="3247855"/>
              <a:ext cx="5507182" cy="2537114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643075" y="5783906"/>
              <a:ext cx="1210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출처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아시아경제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</p:grpSp>
      <p:sp>
        <p:nvSpPr>
          <p:cNvPr id="26" name="도형 25"/>
          <p:cNvSpPr/>
          <p:nvPr/>
        </p:nvSpPr>
        <p:spPr>
          <a:xfrm rot="7558878" flipH="1">
            <a:off x="3707339" y="2425155"/>
            <a:ext cx="15555990" cy="7859641"/>
          </a:xfrm>
          <a:prstGeom prst="swooshArrow">
            <a:avLst>
              <a:gd name="adj1" fmla="val 17977"/>
              <a:gd name="adj2" fmla="val 45565"/>
            </a:avLst>
          </a:prstGeom>
          <a:solidFill>
            <a:srgbClr val="CCE7D4">
              <a:alpha val="45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자유형 28"/>
          <p:cNvSpPr/>
          <p:nvPr/>
        </p:nvSpPr>
        <p:spPr>
          <a:xfrm>
            <a:off x="9052560" y="2008854"/>
            <a:ext cx="6004560" cy="6924008"/>
          </a:xfrm>
          <a:custGeom>
            <a:avLst/>
            <a:gdLst>
              <a:gd name="connsiteX0" fmla="*/ 1000780 w 6004560"/>
              <a:gd name="connsiteY0" fmla="*/ 0 h 6924008"/>
              <a:gd name="connsiteX1" fmla="*/ 6004560 w 6004560"/>
              <a:gd name="connsiteY1" fmla="*/ 0 h 6924008"/>
              <a:gd name="connsiteX2" fmla="*/ 6004560 w 6004560"/>
              <a:gd name="connsiteY2" fmla="*/ 0 h 6924008"/>
              <a:gd name="connsiteX3" fmla="*/ 6004560 w 6004560"/>
              <a:gd name="connsiteY3" fmla="*/ 5923228 h 6924008"/>
              <a:gd name="connsiteX4" fmla="*/ 5003780 w 6004560"/>
              <a:gd name="connsiteY4" fmla="*/ 6924008 h 6924008"/>
              <a:gd name="connsiteX5" fmla="*/ 0 w 6004560"/>
              <a:gd name="connsiteY5" fmla="*/ 6924008 h 6924008"/>
              <a:gd name="connsiteX6" fmla="*/ 0 w 6004560"/>
              <a:gd name="connsiteY6" fmla="*/ 6924008 h 6924008"/>
              <a:gd name="connsiteX7" fmla="*/ 0 w 6004560"/>
              <a:gd name="connsiteY7" fmla="*/ 1000780 h 6924008"/>
              <a:gd name="connsiteX8" fmla="*/ 1000780 w 6004560"/>
              <a:gd name="connsiteY8" fmla="*/ 0 h 692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4560" h="6924008">
                <a:moveTo>
                  <a:pt x="1000780" y="0"/>
                </a:moveTo>
                <a:lnTo>
                  <a:pt x="6004560" y="0"/>
                </a:lnTo>
                <a:lnTo>
                  <a:pt x="6004560" y="0"/>
                </a:lnTo>
                <a:lnTo>
                  <a:pt x="6004560" y="5923228"/>
                </a:lnTo>
                <a:cubicBezTo>
                  <a:pt x="6004560" y="6475944"/>
                  <a:pt x="5556496" y="6924008"/>
                  <a:pt x="5003780" y="6924008"/>
                </a:cubicBezTo>
                <a:lnTo>
                  <a:pt x="0" y="6924008"/>
                </a:lnTo>
                <a:lnTo>
                  <a:pt x="0" y="6924008"/>
                </a:lnTo>
                <a:lnTo>
                  <a:pt x="0" y="1000780"/>
                </a:lnTo>
                <a:cubicBezTo>
                  <a:pt x="0" y="448064"/>
                  <a:pt x="448064" y="0"/>
                  <a:pt x="1000780" y="0"/>
                </a:cubicBez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3118" tIns="293118" rIns="881731" bIns="293118" numCol="1" spcCol="1270" anchor="t" anchorCtr="0">
            <a:noAutofit/>
          </a:bodyPr>
          <a:lstStyle/>
          <a:p>
            <a:pPr lvl="0" algn="r" defTabSz="2889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6500" kern="1200" dirty="0"/>
          </a:p>
        </p:txBody>
      </p:sp>
      <p:sp>
        <p:nvSpPr>
          <p:cNvPr id="2" name="직사각형 1"/>
          <p:cNvSpPr/>
          <p:nvPr/>
        </p:nvSpPr>
        <p:spPr>
          <a:xfrm>
            <a:off x="12043227" y="7208107"/>
            <a:ext cx="57390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= </a:t>
            </a:r>
            <a:r>
              <a:rPr lang="ko-KR" altLang="en-US" sz="3200" dirty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본업 </a:t>
            </a:r>
            <a:r>
              <a:rPr lang="ko-KR" altLang="en-US" sz="32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외에 </a:t>
            </a:r>
            <a:r>
              <a:rPr lang="ko-KR" altLang="en-US" sz="3200" dirty="0" smtClean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다양한 </a:t>
            </a:r>
            <a:r>
              <a:rPr lang="ko-KR" altLang="en-US" sz="3200" dirty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일을 </a:t>
            </a:r>
            <a:r>
              <a:rPr lang="ko-KR" altLang="en-US" sz="3200" dirty="0" smtClean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하면서</a:t>
            </a:r>
            <a:endParaRPr lang="en-US" altLang="ko-KR" sz="3200" dirty="0" smtClean="0">
              <a:solidFill>
                <a:srgbClr val="206D38"/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  <a:p>
            <a:pPr algn="ctr"/>
            <a:r>
              <a:rPr lang="ko-KR" altLang="en-US" sz="32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여러 분야에서</a:t>
            </a:r>
            <a:endParaRPr lang="en-US" altLang="ko-KR" sz="3200" dirty="0" smtClean="0">
              <a:solidFill>
                <a:srgbClr val="206D38"/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  <a:p>
            <a:pPr algn="ctr"/>
            <a:r>
              <a:rPr lang="ko-KR" altLang="en-US" sz="32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수익을 </a:t>
            </a:r>
            <a:r>
              <a:rPr lang="ko-KR" altLang="en-US" sz="3200" dirty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창출</a:t>
            </a:r>
            <a:r>
              <a:rPr lang="ko-KR" altLang="en-US" sz="3200" dirty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하는 사람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-316052" y="6069219"/>
            <a:ext cx="18998931" cy="440828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159265" y="8514234"/>
            <a:ext cx="3524129" cy="852471"/>
            <a:chOff x="3159265" y="8788892"/>
            <a:chExt cx="3524129" cy="85247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464" b="85567" l="1746" r="97257">
                          <a14:foregroundMark x1="5985" y1="32990" x2="5985" y2="32990"/>
                          <a14:foregroundMark x1="47382" y1="31959" x2="45137" y2="10309"/>
                          <a14:foregroundMark x1="41895" y1="35052" x2="38903" y2="0"/>
                          <a14:foregroundMark x1="39401" y1="19588" x2="22195" y2="21649"/>
                          <a14:foregroundMark x1="33666" y1="21649" x2="10474" y2="37113"/>
                          <a14:foregroundMark x1="39900" y1="35052" x2="81047" y2="49485"/>
                          <a14:foregroundMark x1="76559" y1="37113" x2="93516" y2="35052"/>
                          <a14:foregroundMark x1="3990" y1="26804" x2="2244" y2="525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59265" y="8788892"/>
              <a:ext cx="3524129" cy="852471"/>
            </a:xfrm>
            <a:prstGeom prst="rect">
              <a:avLst/>
            </a:prstGeom>
          </p:spPr>
        </p:pic>
        <p:sp>
          <p:nvSpPr>
            <p:cNvPr id="84" name="Object 38"/>
            <p:cNvSpPr txBox="1"/>
            <p:nvPr/>
          </p:nvSpPr>
          <p:spPr>
            <a:xfrm>
              <a:off x="3507566" y="8866794"/>
              <a:ext cx="3016794" cy="7694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kern="0" spc="-100" dirty="0" smtClean="0">
                  <a:solidFill>
                    <a:srgbClr val="FF0000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무인 상점</a:t>
              </a:r>
              <a:r>
                <a:rPr lang="en-US" altLang="ko-KR" sz="24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,</a:t>
              </a:r>
              <a:endParaRPr lang="en-US" altLang="ko-KR" sz="2000" kern="0" spc="-100" dirty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  <a:p>
              <a:pPr algn="ctr"/>
              <a:r>
                <a:rPr lang="ko-KR" altLang="en-US" sz="20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편의점 등 대면 상점</a:t>
              </a:r>
              <a:endParaRPr lang="en-US" sz="24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19775" y="625831"/>
            <a:ext cx="1367733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-4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“N</a:t>
            </a:r>
            <a:r>
              <a:rPr lang="ko-KR" altLang="en-US" sz="6000" kern="0" spc="-4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잡러</a:t>
            </a:r>
            <a:r>
              <a:rPr lang="en-US" altLang="ko-KR" sz="6000" kern="0" spc="-4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”</a:t>
            </a:r>
            <a:r>
              <a:rPr lang="ko-KR" altLang="en-US" sz="6000" kern="0" spc="-4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의 주요 부수입맵</a:t>
            </a:r>
            <a:endParaRPr lang="en-US" dirty="0"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84892" y="1638300"/>
            <a:ext cx="562070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 smtClean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‘N</a:t>
            </a:r>
            <a:r>
              <a:rPr lang="ko-KR" altLang="en-US" sz="2400" kern="0" spc="-200" dirty="0" smtClean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잡러</a:t>
            </a:r>
            <a:r>
              <a:rPr lang="en-US" altLang="ko-KR" sz="2400" kern="0" spc="-200" dirty="0" smtClean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’</a:t>
            </a:r>
            <a:r>
              <a:rPr lang="ko-KR" altLang="en-US" sz="2400" kern="0" spc="-200" dirty="0" smtClean="0">
                <a:solidFill>
                  <a:srgbClr val="206D38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가 선택하는 주요 부수입원</a:t>
            </a:r>
            <a:endParaRPr lang="en-US" dirty="0"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2659336" y="3123633"/>
            <a:ext cx="3819525" cy="923925"/>
            <a:chOff x="1630416" y="5741088"/>
            <a:chExt cx="3819525" cy="923925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630416" y="5741088"/>
              <a:ext cx="3819525" cy="923925"/>
            </a:xfrm>
            <a:prstGeom prst="rect">
              <a:avLst/>
            </a:prstGeom>
          </p:spPr>
        </p:pic>
        <p:sp>
          <p:nvSpPr>
            <p:cNvPr id="116" name="Object 38"/>
            <p:cNvSpPr txBox="1"/>
            <p:nvPr/>
          </p:nvSpPr>
          <p:spPr>
            <a:xfrm>
              <a:off x="2130345" y="5869684"/>
              <a:ext cx="30167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0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숨고</a:t>
              </a:r>
              <a:r>
                <a:rPr lang="en-US" altLang="ko-KR" sz="20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, </a:t>
              </a:r>
              <a:r>
                <a:rPr lang="ko-KR" altLang="en-US" sz="2000" kern="0" spc="-100" dirty="0" err="1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크몽</a:t>
              </a:r>
              <a:r>
                <a:rPr lang="en-US" altLang="ko-KR" sz="20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,</a:t>
              </a:r>
            </a:p>
            <a:p>
              <a:pPr algn="ctr"/>
              <a:r>
                <a:rPr lang="en-US" altLang="ko-KR" sz="20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PDF </a:t>
              </a:r>
              <a:r>
                <a:rPr lang="ko-KR" altLang="en-US" sz="2000" kern="0" spc="-100" dirty="0" err="1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파일판매</a:t>
              </a:r>
              <a:r>
                <a:rPr lang="ko-KR" altLang="en-US" sz="20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 등</a:t>
              </a:r>
              <a:endParaRPr lang="en-US" altLang="ko-KR" sz="24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76795" y="4704003"/>
            <a:ext cx="2309860" cy="2224647"/>
            <a:chOff x="8045589" y="4649231"/>
            <a:chExt cx="2309860" cy="222464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062239" y="4649231"/>
              <a:ext cx="2280586" cy="2224647"/>
              <a:chOff x="7311599" y="5292098"/>
              <a:chExt cx="3696257" cy="360559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311599" y="5292098"/>
                <a:ext cx="3696257" cy="3605594"/>
              </a:xfrm>
              <a:prstGeom prst="rect">
                <a:avLst/>
              </a:prstGeom>
            </p:spPr>
          </p:pic>
        </p:grpSp>
        <p:sp>
          <p:nvSpPr>
            <p:cNvPr id="31" name="Object 31"/>
            <p:cNvSpPr txBox="1"/>
            <p:nvPr/>
          </p:nvSpPr>
          <p:spPr>
            <a:xfrm>
              <a:off x="8045589" y="5217485"/>
              <a:ext cx="2309860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600" kern="0" spc="-300" dirty="0" smtClean="0">
                  <a:solidFill>
                    <a:srgbClr val="FFFFFF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주요</a:t>
              </a:r>
              <a:endParaRPr lang="en-US" altLang="ko-KR" sz="3600" kern="0" spc="-3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3600" kern="0" spc="-300" dirty="0" smtClean="0">
                  <a:solidFill>
                    <a:srgbClr val="FFFFFF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부수입원</a:t>
              </a:r>
              <a:endParaRPr lang="en-US" sz="14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657177" y="2231153"/>
            <a:ext cx="5711411" cy="1928443"/>
            <a:chOff x="9032923" y="2326568"/>
            <a:chExt cx="5711411" cy="1928443"/>
          </a:xfrm>
        </p:grpSpPr>
        <p:grpSp>
          <p:nvGrpSpPr>
            <p:cNvPr id="11" name="그룹 10"/>
            <p:cNvGrpSpPr/>
            <p:nvPr/>
          </p:nvGrpSpPr>
          <p:grpSpPr>
            <a:xfrm>
              <a:off x="10924809" y="2407707"/>
              <a:ext cx="3819525" cy="923925"/>
              <a:chOff x="11218783" y="3778781"/>
              <a:chExt cx="3819525" cy="923925"/>
            </a:xfrm>
          </p:grpSpPr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18783" y="3778781"/>
                <a:ext cx="3819525" cy="923925"/>
              </a:xfrm>
              <a:prstGeom prst="rect">
                <a:avLst/>
              </a:prstGeom>
            </p:spPr>
          </p:pic>
          <p:sp>
            <p:nvSpPr>
              <p:cNvPr id="81" name="Object 38"/>
              <p:cNvSpPr txBox="1"/>
              <p:nvPr/>
            </p:nvSpPr>
            <p:spPr>
              <a:xfrm>
                <a:off x="11718712" y="3907377"/>
                <a:ext cx="3016794" cy="7078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sz="2000" kern="0" spc="-100" dirty="0" smtClean="0">
                    <a:solidFill>
                      <a:srgbClr val="206D38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유튜브</a:t>
                </a:r>
                <a:r>
                  <a:rPr lang="en-US" altLang="ko-KR" sz="2000" kern="0" spc="-100" dirty="0" smtClean="0">
                    <a:solidFill>
                      <a:srgbClr val="206D38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, </a:t>
                </a:r>
                <a:r>
                  <a:rPr lang="ko-KR" altLang="en-US" sz="2000" kern="0" spc="-100" dirty="0" smtClean="0">
                    <a:solidFill>
                      <a:srgbClr val="206D38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인스타그램 </a:t>
                </a:r>
                <a:r>
                  <a:rPr lang="en-US" altLang="ko-KR" sz="2000" kern="0" spc="-100" dirty="0">
                    <a:solidFill>
                      <a:srgbClr val="206D38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 </a:t>
                </a:r>
                <a:r>
                  <a:rPr lang="en-US" altLang="ko-KR" sz="2000" kern="0" spc="-100" dirty="0" smtClean="0">
                    <a:solidFill>
                      <a:srgbClr val="206D38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SNS</a:t>
                </a:r>
                <a:r>
                  <a:rPr lang="ko-KR" altLang="en-US" sz="2000" kern="0" spc="-100" dirty="0" smtClean="0">
                    <a:solidFill>
                      <a:srgbClr val="206D38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를 통한 판매활동 등</a:t>
                </a:r>
                <a:endParaRPr lang="en-US" sz="2400" dirty="0">
                  <a:latin typeface="Gmarket Sans Medium" panose="02000000000000000000" pitchFamily="50" charset="-127"/>
                  <a:ea typeface="Gmarket Sans Medium" panose="02000000000000000000" pitchFamily="50" charset="-127"/>
                </a:endParaRPr>
              </a:p>
            </p:txBody>
          </p:sp>
        </p:grpSp>
        <p:grpSp>
          <p:nvGrpSpPr>
            <p:cNvPr id="1008" name="그룹 1008"/>
            <p:cNvGrpSpPr/>
            <p:nvPr/>
          </p:nvGrpSpPr>
          <p:grpSpPr>
            <a:xfrm>
              <a:off x="9256035" y="2326568"/>
              <a:ext cx="2205995" cy="1928443"/>
              <a:chOff x="11630453" y="6052202"/>
              <a:chExt cx="2385524" cy="208538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30453" y="6052202"/>
                <a:ext cx="2385524" cy="2085385"/>
              </a:xfrm>
              <a:prstGeom prst="rect">
                <a:avLst/>
              </a:prstGeom>
            </p:spPr>
          </p:pic>
        </p:grpSp>
        <p:sp>
          <p:nvSpPr>
            <p:cNvPr id="35" name="Object 35"/>
            <p:cNvSpPr txBox="1"/>
            <p:nvPr/>
          </p:nvSpPr>
          <p:spPr>
            <a:xfrm>
              <a:off x="9032923" y="3022087"/>
              <a:ext cx="25814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800" kern="0" spc="-200" dirty="0" smtClean="0">
                  <a:solidFill>
                    <a:srgbClr val="FFFFFF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인플루언서</a:t>
              </a:r>
              <a:endParaRPr lang="en-US" sz="16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2625515" y="7294083"/>
            <a:ext cx="3819525" cy="923925"/>
            <a:chOff x="12136876" y="6547572"/>
            <a:chExt cx="3819525" cy="92392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6876" y="6547572"/>
              <a:ext cx="3819525" cy="923925"/>
            </a:xfrm>
            <a:prstGeom prst="rect">
              <a:avLst/>
            </a:prstGeom>
          </p:spPr>
        </p:pic>
        <p:sp>
          <p:nvSpPr>
            <p:cNvPr id="75" name="Object 38"/>
            <p:cNvSpPr txBox="1"/>
            <p:nvPr/>
          </p:nvSpPr>
          <p:spPr>
            <a:xfrm>
              <a:off x="12410464" y="6636373"/>
              <a:ext cx="3144438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0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강의 혹은</a:t>
              </a:r>
              <a:endParaRPr lang="en-US" altLang="ko-KR" sz="2000" kern="0" spc="-1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20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출판을 통한 인세 등</a:t>
              </a:r>
              <a:endParaRPr lang="en-US" sz="24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</p:grpSp>
      <p:grpSp>
        <p:nvGrpSpPr>
          <p:cNvPr id="52" name="그룹 1008"/>
          <p:cNvGrpSpPr/>
          <p:nvPr/>
        </p:nvGrpSpPr>
        <p:grpSpPr>
          <a:xfrm>
            <a:off x="10909472" y="6029958"/>
            <a:ext cx="2205995" cy="1928443"/>
            <a:chOff x="11630453" y="6052202"/>
            <a:chExt cx="2385524" cy="2085385"/>
          </a:xfrm>
        </p:grpSpPr>
        <p:pic>
          <p:nvPicPr>
            <p:cNvPr id="53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30453" y="6052202"/>
              <a:ext cx="2385524" cy="2085385"/>
            </a:xfrm>
            <a:prstGeom prst="rect">
              <a:avLst/>
            </a:prstGeom>
          </p:spPr>
        </p:pic>
      </p:grpSp>
      <p:sp>
        <p:nvSpPr>
          <p:cNvPr id="54" name="Object 35"/>
          <p:cNvSpPr txBox="1"/>
          <p:nvPr/>
        </p:nvSpPr>
        <p:spPr>
          <a:xfrm>
            <a:off x="10753514" y="6674703"/>
            <a:ext cx="258148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2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강의 </a:t>
            </a:r>
            <a:r>
              <a:rPr lang="en-US" altLang="ko-KR" sz="2400" kern="0" spc="-200" dirty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 </a:t>
            </a:r>
            <a:r>
              <a:rPr lang="ko-KR" altLang="en-US" sz="2400" kern="0" spc="-2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및</a:t>
            </a:r>
            <a:endParaRPr lang="en-US" altLang="ko-KR" sz="2400" kern="0" spc="-200" dirty="0" smtClean="0">
              <a:solidFill>
                <a:srgbClr val="FFFFFF"/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  <a:p>
            <a:pPr algn="ctr"/>
            <a:r>
              <a:rPr lang="ko-KR" altLang="en-US" sz="2400" kern="0" spc="-2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출판</a:t>
            </a:r>
            <a:endParaRPr lang="en-US" altLang="ko-KR" sz="2400" kern="0" spc="-200" dirty="0" smtClean="0">
              <a:solidFill>
                <a:srgbClr val="FFFFFF"/>
              </a:solidFill>
              <a:latin typeface="Gmarket Sans Medium" panose="02000000000000000000" pitchFamily="50" charset="-127"/>
              <a:ea typeface="Gmarket Sans Medium" panose="02000000000000000000" pitchFamily="50" charset="-127"/>
              <a:cs typeface="Gmarket Sans Medium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348866" y="7511679"/>
            <a:ext cx="5334684" cy="2409608"/>
            <a:chOff x="8813374" y="7430565"/>
            <a:chExt cx="5334684" cy="2409608"/>
          </a:xfrm>
        </p:grpSpPr>
        <p:grpSp>
          <p:nvGrpSpPr>
            <p:cNvPr id="85" name="그룹 84"/>
            <p:cNvGrpSpPr/>
            <p:nvPr/>
          </p:nvGrpSpPr>
          <p:grpSpPr>
            <a:xfrm>
              <a:off x="10328533" y="8916248"/>
              <a:ext cx="3819525" cy="923925"/>
              <a:chOff x="11218783" y="3778781"/>
              <a:chExt cx="3819525" cy="923925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18783" y="3778781"/>
                <a:ext cx="3819525" cy="923925"/>
              </a:xfrm>
              <a:prstGeom prst="rect">
                <a:avLst/>
              </a:prstGeom>
            </p:spPr>
          </p:pic>
          <p:sp>
            <p:nvSpPr>
              <p:cNvPr id="91" name="Object 38"/>
              <p:cNvSpPr txBox="1"/>
              <p:nvPr/>
            </p:nvSpPr>
            <p:spPr>
              <a:xfrm>
                <a:off x="11718712" y="3907377"/>
                <a:ext cx="3016794" cy="7078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sz="2000" kern="0" spc="-100" dirty="0">
                    <a:solidFill>
                      <a:srgbClr val="206D38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네이버스토어</a:t>
                </a:r>
                <a:r>
                  <a:rPr lang="en-US" altLang="ko-KR" sz="2000" kern="0" spc="-100" dirty="0">
                    <a:solidFill>
                      <a:srgbClr val="206D38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, 11</a:t>
                </a:r>
                <a:r>
                  <a:rPr lang="ko-KR" altLang="en-US" sz="2000" kern="0" spc="-100" dirty="0">
                    <a:solidFill>
                      <a:srgbClr val="206D38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번가</a:t>
                </a:r>
                <a:r>
                  <a:rPr lang="en-US" altLang="ko-KR" sz="2000" kern="0" spc="-100" dirty="0">
                    <a:solidFill>
                      <a:srgbClr val="206D38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, G</a:t>
                </a:r>
                <a:r>
                  <a:rPr lang="ko-KR" altLang="en-US" sz="2000" kern="0" spc="-100" dirty="0">
                    <a:solidFill>
                      <a:srgbClr val="206D38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마켓</a:t>
                </a:r>
                <a:r>
                  <a:rPr lang="en-US" altLang="ko-KR" sz="2000" kern="0" spc="-100" dirty="0">
                    <a:solidFill>
                      <a:srgbClr val="206D38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, </a:t>
                </a:r>
                <a:r>
                  <a:rPr lang="ko-KR" altLang="en-US" sz="2000" kern="0" spc="-100" dirty="0">
                    <a:solidFill>
                      <a:srgbClr val="206D38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쿠팡 입점 등</a:t>
                </a:r>
                <a:endParaRPr lang="en-US" altLang="ko-KR" sz="2400" dirty="0">
                  <a:latin typeface="Gmarket Sans Medium" panose="02000000000000000000" pitchFamily="50" charset="-127"/>
                  <a:ea typeface="Gmarket Sans Medium" panose="02000000000000000000" pitchFamily="50" charset="-127"/>
                </a:endParaRPr>
              </a:p>
            </p:txBody>
          </p:sp>
        </p:grpSp>
        <p:grpSp>
          <p:nvGrpSpPr>
            <p:cNvPr id="64" name="그룹 1008"/>
            <p:cNvGrpSpPr/>
            <p:nvPr/>
          </p:nvGrpSpPr>
          <p:grpSpPr>
            <a:xfrm>
              <a:off x="9001120" y="7430565"/>
              <a:ext cx="2205995" cy="1928443"/>
              <a:chOff x="11630453" y="6052202"/>
              <a:chExt cx="2385524" cy="2085385"/>
            </a:xfrm>
          </p:grpSpPr>
          <p:pic>
            <p:nvPicPr>
              <p:cNvPr id="65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30453" y="6052202"/>
                <a:ext cx="2385524" cy="2085385"/>
              </a:xfrm>
              <a:prstGeom prst="rect">
                <a:avLst/>
              </a:prstGeom>
            </p:spPr>
          </p:pic>
        </p:grpSp>
        <p:sp>
          <p:nvSpPr>
            <p:cNvPr id="66" name="Object 35"/>
            <p:cNvSpPr txBox="1"/>
            <p:nvPr/>
          </p:nvSpPr>
          <p:spPr>
            <a:xfrm>
              <a:off x="8813374" y="7953154"/>
              <a:ext cx="2581486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kern="0" spc="-200" dirty="0" smtClean="0">
                  <a:solidFill>
                    <a:srgbClr val="FFFFFF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쇼핑몰 등</a:t>
              </a:r>
              <a:endParaRPr lang="en-US" altLang="ko-KR" sz="2400" kern="0" spc="-2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2400" kern="0" spc="-200" dirty="0" smtClean="0">
                  <a:solidFill>
                    <a:srgbClr val="FFFFFF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온라인 사업</a:t>
              </a:r>
              <a:endParaRPr lang="en-US" sz="14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661047" y="7055296"/>
            <a:ext cx="2581486" cy="1928443"/>
            <a:chOff x="5680059" y="6493070"/>
            <a:chExt cx="2581486" cy="1928443"/>
          </a:xfrm>
        </p:grpSpPr>
        <p:grpSp>
          <p:nvGrpSpPr>
            <p:cNvPr id="70" name="그룹 1008"/>
            <p:cNvGrpSpPr/>
            <p:nvPr/>
          </p:nvGrpSpPr>
          <p:grpSpPr>
            <a:xfrm>
              <a:off x="5867805" y="6493070"/>
              <a:ext cx="2205995" cy="1928443"/>
              <a:chOff x="11630453" y="6052202"/>
              <a:chExt cx="2385524" cy="2085385"/>
            </a:xfrm>
          </p:grpSpPr>
          <p:pic>
            <p:nvPicPr>
              <p:cNvPr id="71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30453" y="6052202"/>
                <a:ext cx="2385524" cy="2085385"/>
              </a:xfrm>
              <a:prstGeom prst="rect">
                <a:avLst/>
              </a:prstGeom>
            </p:spPr>
          </p:pic>
        </p:grpSp>
        <p:sp>
          <p:nvSpPr>
            <p:cNvPr id="72" name="Object 35"/>
            <p:cNvSpPr txBox="1"/>
            <p:nvPr/>
          </p:nvSpPr>
          <p:spPr>
            <a:xfrm>
              <a:off x="5680059" y="6914971"/>
              <a:ext cx="2581486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kern="0" spc="-200" dirty="0" smtClean="0">
                  <a:solidFill>
                    <a:srgbClr val="FFFFFF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가게 등 </a:t>
              </a:r>
              <a:endParaRPr lang="en-US" altLang="ko-KR" sz="2400" kern="0" spc="-2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2400" kern="0" spc="-200" dirty="0" smtClean="0">
                  <a:solidFill>
                    <a:srgbClr val="FFFFFF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오프라인</a:t>
              </a:r>
              <a:endParaRPr lang="en-US" altLang="ko-KR" sz="2400" kern="0" spc="-2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  <a:p>
              <a:pPr algn="ctr"/>
              <a:r>
                <a:rPr lang="ko-KR" altLang="en-US" sz="2400" kern="0" spc="-200" dirty="0" smtClean="0">
                  <a:solidFill>
                    <a:srgbClr val="FFFFFF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</a:rPr>
                <a:t>사업</a:t>
              </a:r>
              <a:endParaRPr lang="en-US" sz="14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668703" y="4640714"/>
            <a:ext cx="5674215" cy="2218669"/>
            <a:chOff x="2014738" y="4622765"/>
            <a:chExt cx="5674215" cy="2218669"/>
          </a:xfrm>
        </p:grpSpPr>
        <p:grpSp>
          <p:nvGrpSpPr>
            <p:cNvPr id="14" name="그룹 13"/>
            <p:cNvGrpSpPr/>
            <p:nvPr/>
          </p:nvGrpSpPr>
          <p:grpSpPr>
            <a:xfrm>
              <a:off x="2014738" y="5917509"/>
              <a:ext cx="3819525" cy="923925"/>
              <a:chOff x="1630416" y="5741088"/>
              <a:chExt cx="3819525" cy="923925"/>
            </a:xfrm>
          </p:grpSpPr>
          <p:pic>
            <p:nvPicPr>
              <p:cNvPr id="112" name="그림 1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630416" y="5741088"/>
                <a:ext cx="3819525" cy="923925"/>
              </a:xfrm>
              <a:prstGeom prst="rect">
                <a:avLst/>
              </a:prstGeom>
            </p:spPr>
          </p:pic>
          <p:sp>
            <p:nvSpPr>
              <p:cNvPr id="113" name="Object 38"/>
              <p:cNvSpPr txBox="1"/>
              <p:nvPr/>
            </p:nvSpPr>
            <p:spPr>
              <a:xfrm>
                <a:off x="2130345" y="5869684"/>
                <a:ext cx="3016794" cy="7078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sz="2000" kern="0" spc="-100" dirty="0">
                    <a:solidFill>
                      <a:srgbClr val="206D38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쿠팡</a:t>
                </a:r>
                <a:r>
                  <a:rPr lang="en-US" altLang="ko-KR" sz="2000" kern="0" spc="-100" dirty="0">
                    <a:solidFill>
                      <a:srgbClr val="206D38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, </a:t>
                </a:r>
                <a:r>
                  <a:rPr lang="ko-KR" altLang="en-US" sz="2000" kern="0" spc="-100" dirty="0">
                    <a:solidFill>
                      <a:srgbClr val="206D38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배달의 민족 라이더 활동 등</a:t>
                </a:r>
                <a:endParaRPr lang="en-US" altLang="ko-KR" sz="2400" dirty="0">
                  <a:latin typeface="Gmarket Sans Medium" panose="02000000000000000000" pitchFamily="50" charset="-127"/>
                  <a:ea typeface="Gmarket Sans Medium" panose="02000000000000000000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5107467" y="4622765"/>
              <a:ext cx="2581486" cy="1928443"/>
              <a:chOff x="5680059" y="6493070"/>
              <a:chExt cx="2581486" cy="1928443"/>
            </a:xfrm>
          </p:grpSpPr>
          <p:grpSp>
            <p:nvGrpSpPr>
              <p:cNvPr id="88" name="그룹 1008"/>
              <p:cNvGrpSpPr/>
              <p:nvPr/>
            </p:nvGrpSpPr>
            <p:grpSpPr>
              <a:xfrm>
                <a:off x="5867805" y="6493070"/>
                <a:ext cx="2205995" cy="1928443"/>
                <a:chOff x="11630453" y="6052202"/>
                <a:chExt cx="2385524" cy="2085385"/>
              </a:xfrm>
            </p:grpSpPr>
            <p:pic>
              <p:nvPicPr>
                <p:cNvPr id="90" name="Object 2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1630453" y="6052202"/>
                  <a:ext cx="2385524" cy="2085385"/>
                </a:xfrm>
                <a:prstGeom prst="rect">
                  <a:avLst/>
                </a:prstGeom>
              </p:spPr>
            </p:pic>
          </p:grpSp>
          <p:sp>
            <p:nvSpPr>
              <p:cNvPr id="89" name="Object 35"/>
              <p:cNvSpPr txBox="1"/>
              <p:nvPr/>
            </p:nvSpPr>
            <p:spPr>
              <a:xfrm>
                <a:off x="5680059" y="6914971"/>
                <a:ext cx="2581486" cy="120032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sz="2400" kern="0" spc="-200" dirty="0" smtClean="0">
                    <a:solidFill>
                      <a:srgbClr val="FFFFFF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배달 등 </a:t>
                </a:r>
                <a:endParaRPr lang="en-US" altLang="ko-KR" sz="2400" kern="0" spc="-200" dirty="0" smtClean="0">
                  <a:solidFill>
                    <a:srgbClr val="FFFFFF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endParaRPr>
              </a:p>
              <a:p>
                <a:pPr algn="ctr"/>
                <a:r>
                  <a:rPr lang="en-US" altLang="ko-KR" sz="2400" kern="0" spc="-200" dirty="0" smtClean="0">
                    <a:solidFill>
                      <a:srgbClr val="FFFFFF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O2O </a:t>
                </a:r>
                <a:r>
                  <a:rPr lang="ko-KR" altLang="en-US" sz="2400" kern="0" spc="-200" dirty="0" smtClean="0">
                    <a:solidFill>
                      <a:srgbClr val="FFFFFF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  <a:cs typeface="Gmarket Sans Medium" pitchFamily="34" charset="0"/>
                  </a:rPr>
                  <a:t>플랫폼</a:t>
                </a:r>
                <a:endParaRPr lang="en-US" altLang="ko-KR" sz="2400" kern="0" spc="-200" dirty="0" smtClean="0">
                  <a:solidFill>
                    <a:srgbClr val="FFFFFF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endParaRPr>
              </a:p>
              <a:p>
                <a:pPr algn="ctr"/>
                <a:r>
                  <a:rPr lang="ko-KR" altLang="en-US" sz="2400" kern="0" spc="-200" dirty="0" smtClean="0">
                    <a:solidFill>
                      <a:srgbClr val="FFFFFF"/>
                    </a:solidFill>
                    <a:latin typeface="Gmarket Sans Medium" panose="02000000000000000000" pitchFamily="50" charset="-127"/>
                    <a:ea typeface="Gmarket Sans Medium" panose="02000000000000000000" pitchFamily="50" charset="-127"/>
                  </a:rPr>
                  <a:t>아르바이트</a:t>
                </a:r>
                <a:endParaRPr lang="en-US" sz="1400" dirty="0">
                  <a:latin typeface="Gmarket Sans Medium" panose="02000000000000000000" pitchFamily="50" charset="-127"/>
                  <a:ea typeface="Gmarket Sans Medium" panose="02000000000000000000" pitchFamily="50" charset="-127"/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6045331" y="2432922"/>
            <a:ext cx="2581486" cy="1928443"/>
            <a:chOff x="5680059" y="6493070"/>
            <a:chExt cx="2581486" cy="1928443"/>
          </a:xfrm>
        </p:grpSpPr>
        <p:grpSp>
          <p:nvGrpSpPr>
            <p:cNvPr id="96" name="그룹 1008"/>
            <p:cNvGrpSpPr/>
            <p:nvPr/>
          </p:nvGrpSpPr>
          <p:grpSpPr>
            <a:xfrm>
              <a:off x="5867805" y="6493070"/>
              <a:ext cx="2205995" cy="1928443"/>
              <a:chOff x="11630453" y="6052202"/>
              <a:chExt cx="2385524" cy="2085385"/>
            </a:xfrm>
          </p:grpSpPr>
          <p:pic>
            <p:nvPicPr>
              <p:cNvPr id="98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30453" y="6052202"/>
                <a:ext cx="2385524" cy="2085385"/>
              </a:xfrm>
              <a:prstGeom prst="rect">
                <a:avLst/>
              </a:prstGeom>
            </p:spPr>
          </p:pic>
        </p:grpSp>
        <p:sp>
          <p:nvSpPr>
            <p:cNvPr id="97" name="Object 35"/>
            <p:cNvSpPr txBox="1"/>
            <p:nvPr/>
          </p:nvSpPr>
          <p:spPr>
            <a:xfrm>
              <a:off x="5680059" y="6914971"/>
              <a:ext cx="2581486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kern="0" spc="-200" dirty="0" smtClean="0">
                  <a:solidFill>
                    <a:srgbClr val="FFFFFF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재능 공유 등 </a:t>
              </a:r>
              <a:endParaRPr lang="en-US" altLang="ko-KR" sz="2400" kern="0" spc="-2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2400" kern="0" spc="-200" dirty="0" smtClean="0">
                  <a:solidFill>
                    <a:srgbClr val="FFFFFF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비대면 </a:t>
              </a:r>
              <a:endParaRPr lang="en-US" altLang="ko-KR" sz="2400" kern="0" spc="-2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endParaRPr>
            </a:p>
            <a:p>
              <a:pPr algn="ctr"/>
              <a:r>
                <a:rPr lang="ko-KR" altLang="en-US" sz="2400" kern="0" spc="-200" dirty="0" smtClean="0">
                  <a:solidFill>
                    <a:srgbClr val="FFFFFF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아르바이트</a:t>
              </a:r>
              <a:endParaRPr lang="en-US" sz="14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2948510" y="4541867"/>
            <a:ext cx="3819525" cy="923925"/>
            <a:chOff x="12136876" y="6547572"/>
            <a:chExt cx="3819525" cy="923925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6876" y="6547572"/>
              <a:ext cx="3819525" cy="923925"/>
            </a:xfrm>
            <a:prstGeom prst="rect">
              <a:avLst/>
            </a:prstGeom>
          </p:spPr>
        </p:pic>
        <p:sp>
          <p:nvSpPr>
            <p:cNvPr id="123" name="Object 38"/>
            <p:cNvSpPr txBox="1"/>
            <p:nvPr/>
          </p:nvSpPr>
          <p:spPr>
            <a:xfrm>
              <a:off x="12410464" y="6636373"/>
              <a:ext cx="3144438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0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카페</a:t>
              </a:r>
              <a:r>
                <a:rPr lang="en-US" altLang="ko-KR" sz="20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, </a:t>
              </a:r>
              <a:r>
                <a:rPr lang="ko-KR" altLang="en-US" sz="20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식당</a:t>
              </a:r>
              <a:r>
                <a:rPr lang="en-US" altLang="ko-KR" sz="20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, </a:t>
              </a:r>
              <a:r>
                <a:rPr lang="ko-KR" altLang="en-US" sz="20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약국</a:t>
              </a:r>
              <a:r>
                <a:rPr lang="en-US" altLang="ko-KR" sz="20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, </a:t>
              </a:r>
              <a:r>
                <a:rPr lang="ko-KR" altLang="en-US" sz="20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볼링장 아르바이트 등</a:t>
              </a:r>
              <a:r>
                <a:rPr lang="en-US" altLang="ko-KR" sz="2000" kern="0" spc="-100" dirty="0" smtClean="0">
                  <a:solidFill>
                    <a:srgbClr val="206D38"/>
                  </a:solidFill>
                  <a:latin typeface="Gmarket Sans Medium" panose="02000000000000000000" pitchFamily="50" charset="-127"/>
                  <a:ea typeface="Gmarket Sans Medium" panose="02000000000000000000" pitchFamily="50" charset="-127"/>
                  <a:cs typeface="Gmarket Sans Medium" pitchFamily="34" charset="0"/>
                </a:rPr>
                <a:t> </a:t>
              </a:r>
              <a:endParaRPr lang="en-US" sz="2400" dirty="0">
                <a:latin typeface="Gmarket Sans Medium" panose="02000000000000000000" pitchFamily="50" charset="-127"/>
                <a:ea typeface="Gmarket Sans Medium" panose="02000000000000000000" pitchFamily="50" charset="-127"/>
              </a:endParaRPr>
            </a:p>
          </p:txBody>
        </p:sp>
      </p:grpSp>
      <p:grpSp>
        <p:nvGrpSpPr>
          <p:cNvPr id="119" name="그룹 1008"/>
          <p:cNvGrpSpPr/>
          <p:nvPr/>
        </p:nvGrpSpPr>
        <p:grpSpPr>
          <a:xfrm>
            <a:off x="10944587" y="3769437"/>
            <a:ext cx="2205995" cy="1928443"/>
            <a:chOff x="11630453" y="6052202"/>
            <a:chExt cx="2385524" cy="2085385"/>
          </a:xfrm>
        </p:grpSpPr>
        <p:pic>
          <p:nvPicPr>
            <p:cNvPr id="121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30453" y="6052202"/>
              <a:ext cx="2385524" cy="2085385"/>
            </a:xfrm>
            <a:prstGeom prst="rect">
              <a:avLst/>
            </a:prstGeom>
          </p:spPr>
        </p:pic>
      </p:grpSp>
      <p:sp>
        <p:nvSpPr>
          <p:cNvPr id="120" name="Object 35"/>
          <p:cNvSpPr txBox="1"/>
          <p:nvPr/>
        </p:nvSpPr>
        <p:spPr>
          <a:xfrm>
            <a:off x="10756841" y="4121995"/>
            <a:ext cx="25814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kern="0" spc="-2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서비스직 등 </a:t>
            </a:r>
            <a:endParaRPr lang="en-US" altLang="ko-KR" sz="2400" kern="0" spc="-200" dirty="0" smtClean="0">
              <a:solidFill>
                <a:srgbClr val="FFFFFF"/>
              </a:solidFill>
              <a:latin typeface="Gmarket Sans Medium" panose="02000000000000000000" pitchFamily="50" charset="-127"/>
              <a:ea typeface="Gmarket Sans Medium" panose="02000000000000000000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2400" kern="0" spc="-2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출근형 </a:t>
            </a:r>
            <a:endParaRPr lang="en-US" altLang="ko-KR" sz="2400" kern="0" spc="-200" dirty="0" smtClean="0">
              <a:solidFill>
                <a:srgbClr val="FFFFFF"/>
              </a:solidFill>
              <a:latin typeface="Gmarket Sans Medium" panose="02000000000000000000" pitchFamily="50" charset="-127"/>
              <a:ea typeface="Gmarket Sans Medium" panose="02000000000000000000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2400" kern="0" spc="-2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아르바이드</a:t>
            </a:r>
            <a:endParaRPr lang="en-US" sz="1400" dirty="0"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grpSp>
        <p:nvGrpSpPr>
          <p:cNvPr id="59" name="그룹 1013"/>
          <p:cNvGrpSpPr/>
          <p:nvPr/>
        </p:nvGrpSpPr>
        <p:grpSpPr>
          <a:xfrm>
            <a:off x="993831" y="2105620"/>
            <a:ext cx="4282061" cy="218480"/>
            <a:chOff x="1277935" y="2362202"/>
            <a:chExt cx="4282061" cy="218480"/>
          </a:xfrm>
        </p:grpSpPr>
        <p:pic>
          <p:nvPicPr>
            <p:cNvPr id="60" name="Object 41"/>
            <p:cNvPicPr>
              <a:picLocks noChangeAspect="1"/>
            </p:cNvPicPr>
            <p:nvPr/>
          </p:nvPicPr>
          <p:blipFill rotWithShape="1">
            <a:blip r:embed="rId8" cstate="print"/>
            <a:srcRect r="50917" b="-42996"/>
            <a:stretch/>
          </p:blipFill>
          <p:spPr>
            <a:xfrm>
              <a:off x="1277935" y="2362202"/>
              <a:ext cx="4282061" cy="2184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1481028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373785" y="838016"/>
            <a:ext cx="980275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kern="0" spc="-4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“ </a:t>
            </a:r>
            <a:r>
              <a:rPr lang="ko-KR" altLang="en-US" sz="6000" kern="0" spc="-400" dirty="0" err="1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무인상점</a:t>
            </a:r>
            <a:r>
              <a:rPr lang="ko-KR" altLang="en-US" sz="6000" kern="0" spc="-4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 </a:t>
            </a:r>
            <a:r>
              <a:rPr lang="en-US" altLang="ko-KR" sz="6000" kern="0" spc="-4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”</a:t>
            </a:r>
            <a:endParaRPr lang="en-US" dirty="0"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53600" y="3848100"/>
            <a:ext cx="7467600" cy="2369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kern="0" spc="-200" dirty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코로나</a:t>
            </a:r>
            <a:r>
              <a:rPr lang="en-US" altLang="ko-KR" sz="2600" kern="0" spc="-200" dirty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19 </a:t>
            </a:r>
            <a:r>
              <a:rPr lang="ko-KR" altLang="en-US" sz="2600" kern="0" spc="-200" dirty="0" err="1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팬데믹</a:t>
            </a:r>
            <a:r>
              <a:rPr lang="ko-KR" altLang="en-US" sz="2600" kern="0" spc="-200" dirty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 </a:t>
            </a:r>
            <a:r>
              <a:rPr lang="ko-KR" altLang="en-US" sz="2600" kern="0" spc="-2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이후</a:t>
            </a:r>
            <a:endParaRPr lang="en-US" altLang="ko-KR" sz="2600" kern="0" spc="-200" dirty="0" smtClean="0">
              <a:solidFill>
                <a:srgbClr val="206D3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Gmarket Sans Medium" pitchFamily="34" charset="0"/>
            </a:endParaRPr>
          </a:p>
          <a:p>
            <a:r>
              <a:rPr lang="ko-KR" altLang="en-US" sz="2600" kern="0" spc="-200" dirty="0" smtClean="0">
                <a:solidFill>
                  <a:srgbClr val="123E2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비대면 서비스</a:t>
            </a:r>
            <a:r>
              <a:rPr lang="ko-KR" altLang="en-US" sz="2600" kern="0" spc="-2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에 익숙해지면서 </a:t>
            </a:r>
            <a:r>
              <a:rPr lang="ko-KR" altLang="en-US" sz="2600" kern="0" spc="-200" dirty="0" err="1" smtClean="0">
                <a:solidFill>
                  <a:srgbClr val="123E2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Gmarket Sans Medium" pitchFamily="34" charset="0"/>
              </a:rPr>
              <a:t>무인상점의</a:t>
            </a:r>
            <a:r>
              <a:rPr lang="ko-KR" altLang="en-US" sz="2600" kern="0" spc="-200" dirty="0" smtClean="0">
                <a:solidFill>
                  <a:srgbClr val="123E2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Gmarket Sans Medium" pitchFamily="34" charset="0"/>
              </a:rPr>
              <a:t> 수 증가</a:t>
            </a:r>
            <a:endParaRPr lang="en-US" altLang="ko-KR" sz="2600" kern="0" spc="-200" dirty="0" smtClean="0">
              <a:solidFill>
                <a:srgbClr val="123E20"/>
              </a:solidFill>
              <a:latin typeface="G마켓 산스 Bold" panose="02000000000000000000" pitchFamily="50" charset="-127"/>
              <a:ea typeface="G마켓 산스 Bold" panose="02000000000000000000" pitchFamily="50" charset="-127"/>
              <a:cs typeface="Gmarket Sans Medium" pitchFamily="34" charset="0"/>
            </a:endParaRPr>
          </a:p>
          <a:p>
            <a:endParaRPr lang="en-US" altLang="ko-KR" sz="2600" kern="0" spc="-200" dirty="0" smtClean="0">
              <a:solidFill>
                <a:srgbClr val="206D3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Gmarket Sans Medium" pitchFamily="34" charset="0"/>
            </a:endParaRPr>
          </a:p>
          <a:p>
            <a:r>
              <a:rPr lang="en-US" altLang="ko-KR" sz="2600" kern="0" spc="-200" dirty="0">
                <a:solidFill>
                  <a:srgbClr val="FCE45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KB</a:t>
            </a:r>
            <a:r>
              <a:rPr lang="ko-KR" altLang="en-US" sz="2600" kern="0" spc="-200" dirty="0" smtClean="0">
                <a:solidFill>
                  <a:srgbClr val="FCE45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국민카드</a:t>
            </a:r>
            <a:r>
              <a:rPr lang="ko-KR" altLang="en-US" sz="2600" kern="0" spc="-2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가 </a:t>
            </a:r>
            <a:r>
              <a:rPr lang="ko-KR" altLang="en-US" sz="2600" kern="0" spc="-200" dirty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최근 </a:t>
            </a:r>
            <a:r>
              <a:rPr lang="en-US" altLang="ko-KR" sz="2600" kern="0" spc="-200" dirty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4</a:t>
            </a:r>
            <a:r>
              <a:rPr lang="ko-KR" altLang="en-US" sz="2600" kern="0" spc="-200" dirty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년간 </a:t>
            </a:r>
            <a:r>
              <a:rPr lang="ko-KR" altLang="en-US" sz="2600" kern="0" spc="-2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신</a:t>
            </a:r>
            <a:r>
              <a:rPr lang="ko-KR" altLang="en-US" sz="2600" kern="0" spc="-200" dirty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용카드 및 </a:t>
            </a:r>
            <a:r>
              <a:rPr lang="ko-KR" altLang="en-US" sz="2600" kern="0" spc="-2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체크카드의</a:t>
            </a:r>
            <a:endParaRPr lang="en-US" altLang="ko-KR" sz="2600" kern="0" spc="-200" dirty="0" smtClean="0">
              <a:solidFill>
                <a:srgbClr val="206D3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Gmarket Sans Medium" pitchFamily="34" charset="0"/>
            </a:endParaRPr>
          </a:p>
          <a:p>
            <a:r>
              <a:rPr lang="ko-KR" altLang="en-US" sz="2600" kern="0" spc="-2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매출 </a:t>
            </a:r>
            <a:r>
              <a:rPr lang="ko-KR" altLang="en-US" sz="2600" kern="0" spc="-200" dirty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데이터를 </a:t>
            </a:r>
            <a:r>
              <a:rPr lang="ko-KR" altLang="en-US" sz="2600" kern="0" spc="-2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기반으로 소비 </a:t>
            </a:r>
            <a:r>
              <a:rPr lang="ko-KR" altLang="en-US" sz="2600" kern="0" spc="-200" dirty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트렌드 추이를 분석한 </a:t>
            </a:r>
            <a:r>
              <a:rPr lang="ko-KR" altLang="en-US" sz="2600" kern="0" spc="-2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결과</a:t>
            </a:r>
            <a:endParaRPr lang="en-US" altLang="ko-KR" sz="2600" kern="0" spc="-200" dirty="0">
              <a:solidFill>
                <a:srgbClr val="206D3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Gmarket Sans Medium" pitchFamily="34" charset="0"/>
            </a:endParaRPr>
          </a:p>
          <a:p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402466" y="1866512"/>
            <a:ext cx="5696420" cy="152788"/>
            <a:chOff x="6409186" y="2638607"/>
            <a:chExt cx="5696420" cy="1527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9186" y="2638607"/>
              <a:ext cx="5696420" cy="152788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71900"/>
            <a:ext cx="7015099" cy="5364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1047" y="9182100"/>
            <a:ext cx="241123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400" kern="0" spc="-20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defRPr>
            </a:lvl1pPr>
          </a:lstStyle>
          <a:p>
            <a:r>
              <a:rPr lang="ko-KR" altLang="en-US" sz="16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출처 </a:t>
            </a:r>
            <a:r>
              <a:rPr lang="en-US" altLang="ko-KR" sz="16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KB</a:t>
            </a:r>
            <a:r>
              <a:rPr lang="ko-KR" altLang="en-US" sz="16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국민은행</a:t>
            </a:r>
          </a:p>
        </p:txBody>
      </p:sp>
      <p:sp>
        <p:nvSpPr>
          <p:cNvPr id="41" name="Object 6"/>
          <p:cNvSpPr txBox="1"/>
          <p:nvPr/>
        </p:nvSpPr>
        <p:spPr>
          <a:xfrm>
            <a:off x="10714411" y="6191534"/>
            <a:ext cx="5744789" cy="3016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altLang="ko-KR" sz="2400" kern="0" spc="-200" dirty="0">
              <a:solidFill>
                <a:srgbClr val="206D3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Gmarket Sans Medium" pitchFamily="34" charset="0"/>
            </a:endParaRPr>
          </a:p>
          <a:p>
            <a:pPr algn="ctr"/>
            <a:endParaRPr lang="en-US" altLang="ko-KR" sz="2400" kern="0" spc="-200" dirty="0">
              <a:solidFill>
                <a:srgbClr val="CD646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3200" kern="0" spc="-200" dirty="0" smtClean="0">
                <a:solidFill>
                  <a:srgbClr val="CA5D5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주요 </a:t>
            </a:r>
            <a:r>
              <a:rPr lang="ko-KR" altLang="en-US" sz="3200" kern="0" spc="-200" dirty="0">
                <a:solidFill>
                  <a:srgbClr val="CA5D5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소비 </a:t>
            </a:r>
            <a:r>
              <a:rPr lang="ko-KR" altLang="en-US" sz="3200" kern="0" spc="-200" dirty="0" smtClean="0">
                <a:solidFill>
                  <a:srgbClr val="CA5D5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</a:t>
            </a:r>
            <a:endParaRPr lang="en-US" altLang="ko-KR" sz="3200" kern="0" spc="-200" dirty="0" smtClean="0">
              <a:solidFill>
                <a:srgbClr val="CA5D5A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2000" kern="0" spc="-200" dirty="0" smtClean="0">
              <a:solidFill>
                <a:srgbClr val="CD646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4800" kern="0" spc="-200" dirty="0">
                <a:solidFill>
                  <a:srgbClr val="CD646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 </a:t>
            </a:r>
            <a:r>
              <a:rPr lang="ko-KR" altLang="en-US" sz="4800" kern="0" spc="-200" dirty="0">
                <a:solidFill>
                  <a:srgbClr val="CA5D5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‘무인화</a:t>
            </a:r>
            <a:r>
              <a:rPr lang="en-US" altLang="ko-KR" sz="4800" kern="0" spc="-200" dirty="0">
                <a:solidFill>
                  <a:srgbClr val="CA5D5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·</a:t>
            </a:r>
            <a:r>
              <a:rPr lang="ko-KR" altLang="en-US" sz="4800" kern="0" spc="-200" dirty="0">
                <a:solidFill>
                  <a:srgbClr val="CA5D5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전문화’</a:t>
            </a:r>
            <a:endParaRPr lang="en-US" altLang="ko-KR" sz="4800" kern="0" spc="-200" dirty="0">
              <a:solidFill>
                <a:srgbClr val="CA5D5A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endParaRPr lang="en-US" altLang="ko-KR" sz="2400" kern="0" spc="-200" dirty="0">
              <a:solidFill>
                <a:srgbClr val="206D3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Gmarket Sans Medium" pitchFamily="34" charset="0"/>
            </a:endParaRPr>
          </a:p>
          <a:p>
            <a:pPr algn="ctr"/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29800" y="6286500"/>
            <a:ext cx="7391400" cy="284988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1" r="23983"/>
          <a:stretch/>
        </p:blipFill>
        <p:spPr>
          <a:xfrm>
            <a:off x="9263357" y="0"/>
            <a:ext cx="9024644" cy="103300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0"/>
          <a:stretch/>
        </p:blipFill>
        <p:spPr>
          <a:xfrm>
            <a:off x="0" y="0"/>
            <a:ext cx="9263356" cy="1033001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8288000" cy="10330016"/>
          </a:xfrm>
          <a:prstGeom prst="rect">
            <a:avLst/>
          </a:prstGeom>
          <a:solidFill>
            <a:srgbClr val="CCE7D4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91000" y="4152900"/>
            <a:ext cx="10363200" cy="21336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20150" y="3568125"/>
            <a:ext cx="5647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2</a:t>
            </a:r>
            <a:r>
              <a:rPr lang="ko-KR" altLang="en-US" sz="3200" dirty="0" smtClean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개의 사회 흐름을 하나로 엮은</a:t>
            </a:r>
            <a:endParaRPr lang="en-US" altLang="ko-KR" sz="3200" dirty="0" smtClean="0">
              <a:solidFill>
                <a:schemeClr val="bg1"/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1702" y="4379774"/>
            <a:ext cx="100238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0" spc="-500" dirty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“N</a:t>
            </a:r>
            <a:r>
              <a:rPr lang="ko-KR" altLang="en-US" sz="5400" kern="0" spc="-500" dirty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잡러</a:t>
            </a:r>
            <a:r>
              <a:rPr lang="en-US" altLang="ko-KR" sz="5400" kern="0" spc="-500" dirty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”</a:t>
            </a:r>
            <a:r>
              <a:rPr lang="ko-KR" altLang="en-US" sz="5400" kern="0" spc="-500" dirty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를</a:t>
            </a:r>
            <a:r>
              <a:rPr lang="en-US" altLang="ko-KR" sz="5400" kern="0" spc="-500" dirty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 </a:t>
            </a:r>
            <a:r>
              <a:rPr lang="ko-KR" altLang="en-US" sz="5400" kern="0" spc="-5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위한 무인상점개설 </a:t>
            </a:r>
            <a:r>
              <a:rPr lang="ko-KR" altLang="en-US" sz="5400" kern="0" spc="-500" dirty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위치 </a:t>
            </a:r>
            <a:r>
              <a:rPr lang="ko-KR" altLang="en-US" sz="5400" kern="0" spc="-5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및</a:t>
            </a:r>
            <a:endParaRPr lang="en-US" altLang="ko-KR" sz="5400" kern="0" spc="-500" dirty="0" smtClean="0">
              <a:solidFill>
                <a:srgbClr val="206D38"/>
              </a:solidFill>
              <a:latin typeface="Gmarket Sans Medium" panose="02000000000000000000" pitchFamily="50" charset="-127"/>
              <a:ea typeface="Gmarket Sans Medium" panose="02000000000000000000" pitchFamily="50" charset="-127"/>
              <a:cs typeface="Gmarket Sans Light" pitchFamily="34" charset="0"/>
            </a:endParaRPr>
          </a:p>
          <a:p>
            <a:pPr algn="ctr"/>
            <a:r>
              <a:rPr lang="ko-KR" altLang="en-US" sz="5400" kern="0" spc="-5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상품 추천 </a:t>
            </a:r>
            <a:r>
              <a:rPr lang="ko-KR" altLang="en-US" sz="5400" kern="0" spc="-500" dirty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서비스</a:t>
            </a:r>
            <a:endParaRPr lang="en-US" altLang="ko-KR" sz="5400" kern="0" spc="-500" dirty="0">
              <a:solidFill>
                <a:srgbClr val="206D38"/>
              </a:solidFill>
              <a:latin typeface="Gmarket Sans Medium" panose="02000000000000000000" pitchFamily="50" charset="-127"/>
              <a:ea typeface="Gmarket Sans Medium" panose="02000000000000000000" pitchFamily="50" charset="-127"/>
              <a:cs typeface="Gmarket 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316052" y="6755020"/>
            <a:ext cx="18998931" cy="4408280"/>
            <a:chOff x="-316052" y="6100576"/>
            <a:chExt cx="18998931" cy="44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16052" y="6100576"/>
              <a:ext cx="18998931" cy="44082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82810" y="1989523"/>
            <a:ext cx="4945367" cy="3314418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7022" y="4229100"/>
            <a:ext cx="2686885" cy="1800768"/>
            <a:chOff x="679991" y="4276122"/>
            <a:chExt cx="2686885" cy="1800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679991" y="4276122"/>
              <a:ext cx="2686885" cy="18007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52216" y="6052202"/>
            <a:ext cx="2385524" cy="2085385"/>
            <a:chOff x="4352216" y="6052202"/>
            <a:chExt cx="2385524" cy="20853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2216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1068" y="5889883"/>
            <a:ext cx="2470623" cy="2410023"/>
            <a:chOff x="1271068" y="5889883"/>
            <a:chExt cx="2470623" cy="24100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1068" y="5889883"/>
              <a:ext cx="2470623" cy="24100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58652" y="6052202"/>
            <a:ext cx="2385524" cy="2085385"/>
            <a:chOff x="14858652" y="6052202"/>
            <a:chExt cx="2385524" cy="20853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9000000">
              <a:off x="14858652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30453" y="6052202"/>
            <a:ext cx="2385524" cy="2085385"/>
            <a:chOff x="11630453" y="6052202"/>
            <a:chExt cx="2385524" cy="20853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30453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11599" y="5292098"/>
            <a:ext cx="3696257" cy="3605594"/>
            <a:chOff x="7311599" y="5292098"/>
            <a:chExt cx="3696257" cy="360559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1599" y="5292098"/>
              <a:ext cx="3696257" cy="360559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58102" y="625831"/>
            <a:ext cx="7271498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kern="0" spc="-400" dirty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기획 의도</a:t>
            </a:r>
            <a:endParaRPr lang="en-US" altLang="ko-KR" sz="6000" dirty="0"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69278" y="6217731"/>
            <a:ext cx="2780897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kern="0" spc="-3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무인 상점</a:t>
            </a:r>
            <a:endParaRPr lang="en-US" altLang="ko-KR" sz="3600" kern="0" spc="-300" dirty="0" smtClean="0">
              <a:solidFill>
                <a:srgbClr val="FFFFFF"/>
              </a:solidFill>
              <a:latin typeface="Gmarket Sans Medium" panose="02000000000000000000" pitchFamily="50" charset="-127"/>
              <a:ea typeface="Gmarket Sans Medium" panose="02000000000000000000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3600" kern="0" spc="-3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창업 정보</a:t>
            </a:r>
            <a:endParaRPr lang="en-US" altLang="ko-KR" sz="3600" kern="0" spc="-300" dirty="0" smtClean="0">
              <a:solidFill>
                <a:srgbClr val="FFFFFF"/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  <a:p>
            <a:pPr algn="ctr"/>
            <a:r>
              <a:rPr lang="ko-KR" altLang="en-US" sz="3600" kern="0" spc="-3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제공 </a:t>
            </a:r>
            <a:r>
              <a:rPr lang="en-US" altLang="ko-KR" sz="3600" kern="0" spc="-3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&amp;</a:t>
            </a:r>
            <a:r>
              <a:rPr lang="ko-KR" altLang="en-US" sz="3600" kern="0" spc="-300" dirty="0" smtClean="0">
                <a:solidFill>
                  <a:srgbClr val="FFFFFF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 추천</a:t>
            </a:r>
            <a:endParaRPr lang="en-US" sz="3600" dirty="0"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97800" y="6580882"/>
            <a:ext cx="25814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kern="0" spc="-200" dirty="0" smtClean="0"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높은</a:t>
            </a:r>
            <a:endParaRPr lang="en-US" altLang="ko-KR" sz="3200" kern="0" spc="-200" dirty="0" smtClean="0"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3200" kern="0" spc="-200" dirty="0" smtClean="0"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부수입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15638" y="6580882"/>
            <a:ext cx="25814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kern="0" spc="-200" dirty="0" smtClean="0"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짧은</a:t>
            </a:r>
            <a:endParaRPr lang="en-US" altLang="ko-KR" sz="3200" kern="0" spc="-200" dirty="0" smtClean="0"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3200" kern="0" spc="-200" dirty="0" smtClean="0"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부업 시간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760705" y="6580882"/>
            <a:ext cx="25814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kern="0" spc="-200" dirty="0" smtClean="0"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인건비 </a:t>
            </a:r>
            <a:r>
              <a:rPr lang="en-US" altLang="ko-KR" sz="3200" kern="0" spc="-200" dirty="0" smtClean="0"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X</a:t>
            </a:r>
          </a:p>
          <a:p>
            <a:pPr algn="ctr"/>
            <a:r>
              <a:rPr lang="ko-KR" altLang="en-US" sz="3200" kern="0" spc="-200" dirty="0" smtClean="0"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 수익</a:t>
            </a:r>
            <a:endParaRPr lang="en-US" altLang="ko-KR" sz="3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532514" y="6558129"/>
            <a:ext cx="25814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kern="0" spc="-200" dirty="0" smtClean="0"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짧은</a:t>
            </a:r>
            <a:endParaRPr lang="en-US" altLang="ko-KR" sz="3200" kern="0" spc="-200" dirty="0" smtClean="0"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3200" kern="0" spc="-200" dirty="0" smtClean="0"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관리 시간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37740" y="2608605"/>
            <a:ext cx="5584338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kern="0" spc="-200" dirty="0" smtClean="0">
                <a:solidFill>
                  <a:srgbClr val="CD646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무인 상점으로</a:t>
            </a:r>
            <a:endParaRPr lang="en-US" altLang="ko-KR" sz="2800" kern="0" spc="-200" dirty="0" smtClean="0">
              <a:solidFill>
                <a:srgbClr val="CD646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2800" kern="0" spc="-200" dirty="0" smtClean="0">
                <a:solidFill>
                  <a:srgbClr val="CD646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높은 부수입을 얻고자 하는</a:t>
            </a:r>
            <a:endParaRPr lang="en-US" altLang="ko-KR" sz="2800" kern="0" spc="-200" dirty="0" smtClean="0">
              <a:solidFill>
                <a:srgbClr val="CD646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2800" kern="0" spc="-200" dirty="0" smtClean="0">
                <a:solidFill>
                  <a:srgbClr val="CD646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직장인 </a:t>
            </a:r>
            <a:r>
              <a:rPr lang="en-US" altLang="ko-KR" sz="2800" kern="0" spc="-200" dirty="0" smtClean="0">
                <a:solidFill>
                  <a:srgbClr val="CD646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N</a:t>
            </a:r>
            <a:r>
              <a:rPr lang="ko-KR" altLang="en-US" sz="2800" kern="0" spc="-200" dirty="0" err="1" smtClean="0">
                <a:solidFill>
                  <a:srgbClr val="CD646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잡러들에게</a:t>
            </a:r>
            <a:endParaRPr lang="en-US" altLang="ko-KR" sz="2800" kern="0" spc="-200" dirty="0" smtClean="0">
              <a:solidFill>
                <a:srgbClr val="CD646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Gmarket Sans Medium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84640" y="4519186"/>
            <a:ext cx="285416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N</a:t>
            </a:r>
            <a:r>
              <a:rPr lang="ko-KR" altLang="en-US" sz="2500" kern="0" spc="-100" dirty="0" err="1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잡러의</a:t>
            </a:r>
            <a:endParaRPr lang="en-US" altLang="ko-KR" sz="2500" kern="0" spc="-100" dirty="0">
              <a:solidFill>
                <a:srgbClr val="206D3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2500" kern="0" spc="-100" dirty="0" smtClean="0">
                <a:solidFill>
                  <a:srgbClr val="206D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Gmarket Sans Medium" pitchFamily="34" charset="0"/>
              </a:rPr>
              <a:t>증가</a:t>
            </a:r>
            <a:endParaRPr lang="en-US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838200" y="1638300"/>
            <a:ext cx="3600964" cy="163007"/>
            <a:chOff x="866508" y="2784361"/>
            <a:chExt cx="3600964" cy="16300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866508" y="2784361"/>
              <a:ext cx="3600964" cy="16300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flipH="1">
            <a:off x="13262706" y="4152900"/>
            <a:ext cx="2686885" cy="1800768"/>
            <a:chOff x="14918839" y="4047055"/>
            <a:chExt cx="2686885" cy="180076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918839" y="4047055"/>
              <a:ext cx="2686885" cy="180076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3126687" y="4457700"/>
            <a:ext cx="302771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kern="0" spc="-1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무인 상점의</a:t>
            </a:r>
            <a:endParaRPr lang="en-US" altLang="ko-KR" sz="2500" kern="0" spc="-100" dirty="0" smtClean="0">
              <a:solidFill>
                <a:srgbClr val="206D3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500" kern="0" spc="-100" dirty="0" smtClean="0">
                <a:solidFill>
                  <a:srgbClr val="206D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증가</a:t>
            </a:r>
            <a:endParaRPr lang="en-US" altLang="ko-KR" sz="25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29200" y="2690233"/>
            <a:ext cx="1186253" cy="12340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58" y="2756929"/>
            <a:ext cx="1055982" cy="10559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16" y="2722599"/>
            <a:ext cx="1066495" cy="10664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376" y="2745407"/>
            <a:ext cx="1061878" cy="10618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705" y="2791994"/>
            <a:ext cx="995563" cy="99556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859001" y="3303426"/>
            <a:ext cx="816428" cy="411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Self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1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39000" y="-764804"/>
            <a:ext cx="12828687" cy="12426044"/>
            <a:chOff x="7239000" y="-764804"/>
            <a:chExt cx="12828687" cy="124260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440322" y="-966126"/>
              <a:ext cx="12426044" cy="128286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17245" y="749560"/>
            <a:ext cx="857418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kern="0" spc="-600" dirty="0" smtClean="0">
                <a:solidFill>
                  <a:srgbClr val="CD646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프로젝트 목표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083" y="1883343"/>
            <a:ext cx="842541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 smtClean="0">
                <a:solidFill>
                  <a:srgbClr val="CD646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‘N</a:t>
            </a:r>
            <a:r>
              <a:rPr lang="ko-KR" altLang="en-US" sz="2400" kern="0" spc="-200" dirty="0" err="1" smtClean="0">
                <a:solidFill>
                  <a:srgbClr val="CD646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잡러</a:t>
            </a:r>
            <a:r>
              <a:rPr lang="en-US" altLang="ko-KR" sz="2400" kern="0" spc="-200" dirty="0" smtClean="0">
                <a:solidFill>
                  <a:srgbClr val="CD646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’</a:t>
            </a:r>
            <a:r>
              <a:rPr lang="ko-KR" altLang="en-US" sz="2400" kern="0" spc="-200" dirty="0" smtClean="0">
                <a:solidFill>
                  <a:srgbClr val="CD646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를 꿈꾸며</a:t>
            </a:r>
            <a:endParaRPr lang="en-US" altLang="ko-KR" sz="2400" kern="0" spc="-200" dirty="0" smtClean="0">
              <a:solidFill>
                <a:srgbClr val="CD646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Gmarket Sans Medium" pitchFamily="34" charset="0"/>
            </a:endParaRPr>
          </a:p>
          <a:p>
            <a:r>
              <a:rPr lang="ko-KR" altLang="en-US" sz="2400" kern="0" spc="-200" dirty="0" smtClean="0">
                <a:solidFill>
                  <a:srgbClr val="CD646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Gmarket Sans Medium" pitchFamily="34" charset="0"/>
              </a:rPr>
              <a:t>무인 상점을 창업하고자 하는 직장인들에게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774388" y="2694493"/>
            <a:ext cx="5434982" cy="163007"/>
            <a:chOff x="774388" y="2841831"/>
            <a:chExt cx="5434982" cy="1630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388" y="2841831"/>
              <a:ext cx="5434982" cy="163007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42" y="4386142"/>
            <a:ext cx="1747958" cy="174795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594" y="4381500"/>
            <a:ext cx="1730406" cy="17304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47642" y="7346732"/>
            <a:ext cx="4948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소득 수준과 가구 단위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,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환경이 다른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  <a:p>
            <a:pPr algn="ctr"/>
            <a:r>
              <a:rPr lang="ko-KR" altLang="en-US" sz="2000" dirty="0" err="1" smtClean="0">
                <a:solidFill>
                  <a:schemeClr val="tx2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구도시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와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00B0F0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신도시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를 하나씩 지정하여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,</a:t>
            </a:r>
          </a:p>
          <a:p>
            <a:pPr algn="ctr"/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다양한 상황의 상권 데이터를 분석하고자 함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.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9121" y="6320135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부평구</a:t>
            </a:r>
            <a:endParaRPr lang="ko-KR" altLang="en-US" sz="25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8297" y="6317099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연수구</a:t>
            </a:r>
            <a:endParaRPr lang="ko-KR" altLang="en-US" sz="2500" dirty="0">
              <a:solidFill>
                <a:srgbClr val="00B0F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8298" y="3321104"/>
            <a:ext cx="1252787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편의점 별 매출액</a:t>
            </a:r>
            <a:r>
              <a:rPr lang="en-US" altLang="ko-KR" kern="0" spc="-1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kern="0" spc="-1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경쟁업체</a:t>
            </a:r>
            <a:r>
              <a:rPr lang="en-US" altLang="ko-KR" kern="0" spc="-1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kern="0" spc="-1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주변 정보 데이터를 활용하여 기존 편의점 데이터 분석 </a:t>
            </a:r>
            <a:endParaRPr lang="en-US" altLang="ko-KR" kern="0" spc="-100" dirty="0" smtClean="0">
              <a:solidFill>
                <a:srgbClr val="206D3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8298" y="2791370"/>
            <a:ext cx="12624302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kern="0" spc="-2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지역 내 무인 상점의 경쟁업체인 기존 편의점 데이터 분석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78298" y="1576510"/>
            <a:ext cx="131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rgbClr val="E2E98B"/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7200" dirty="0">
              <a:solidFill>
                <a:srgbClr val="E2E98B"/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8298" y="5807903"/>
            <a:ext cx="1262430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지역의 성별</a:t>
            </a:r>
            <a:r>
              <a:rPr lang="en-US" altLang="ko-KR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연령별 인구 데이터 및</a:t>
            </a:r>
            <a:endParaRPr lang="en-US" altLang="ko-KR" dirty="0" smtClean="0">
              <a:solidFill>
                <a:srgbClr val="206D3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유동인구 </a:t>
            </a:r>
            <a:r>
              <a:rPr lang="en-US" altLang="ko-KR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거주민</a:t>
            </a:r>
            <a:r>
              <a:rPr lang="en-US" altLang="ko-KR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직장인</a:t>
            </a:r>
            <a:r>
              <a:rPr lang="en-US" altLang="ko-KR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방문객</a:t>
            </a:r>
            <a:r>
              <a:rPr lang="en-US" altLang="ko-KR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  <a:endParaRPr lang="en-US" dirty="0">
              <a:solidFill>
                <a:srgbClr val="206D3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8298" y="5278159"/>
            <a:ext cx="12624302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kern="0" spc="-2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해당 지역 내 거주민과 유동인구 분석 </a:t>
            </a:r>
            <a:endParaRPr lang="en-US" altLang="ko-KR" sz="2800" dirty="0"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78298" y="4138624"/>
            <a:ext cx="1461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rgbClr val="E2E98B"/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7200" dirty="0">
              <a:solidFill>
                <a:srgbClr val="E2E98B"/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78298" y="8459569"/>
            <a:ext cx="1262430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Noto Sans CJK KR Regular" pitchFamily="34" charset="0"/>
              </a:rPr>
              <a:t>기존 상권분석 데이터</a:t>
            </a:r>
            <a:r>
              <a:rPr lang="en-US" altLang="ko-KR" kern="0" spc="-1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Noto Sans CJK KR Regular" pitchFamily="34" charset="0"/>
              </a:rPr>
              <a:t>, </a:t>
            </a:r>
            <a:r>
              <a:rPr lang="ko-KR" altLang="en-US" kern="0" spc="-1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Noto Sans CJK KR Regular" pitchFamily="34" charset="0"/>
              </a:rPr>
              <a:t>해당 지역 내 거주민 및 유동인구 분석</a:t>
            </a:r>
            <a:r>
              <a:rPr lang="en-US" altLang="ko-KR" kern="0" spc="-1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Noto Sans CJK KR Regular" pitchFamily="34" charset="0"/>
              </a:rPr>
              <a:t>, </a:t>
            </a:r>
            <a:r>
              <a:rPr lang="ko-KR" altLang="en-US" kern="0" spc="-1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Noto Sans CJK KR Regular" pitchFamily="34" charset="0"/>
              </a:rPr>
              <a:t>초기창업투자비용을 고려하여 </a:t>
            </a:r>
            <a:endParaRPr lang="en-US" altLang="ko-KR" kern="0" spc="-100" dirty="0" smtClean="0">
              <a:solidFill>
                <a:srgbClr val="206D3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Noto Sans CJK KR Regular" pitchFamily="34" charset="0"/>
            </a:endParaRPr>
          </a:p>
          <a:p>
            <a:r>
              <a:rPr lang="ko-KR" altLang="en-US" kern="0" spc="-100" dirty="0" smtClean="0">
                <a:solidFill>
                  <a:srgbClr val="206D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무인 상점 개설 후 이익률 예측</a:t>
            </a:r>
            <a:endParaRPr lang="en-US" altLang="ko-KR" dirty="0">
              <a:solidFill>
                <a:srgbClr val="206D3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8298" y="7929835"/>
            <a:ext cx="12624302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kern="0" spc="-200" dirty="0" smtClean="0">
                <a:solidFill>
                  <a:srgbClr val="206D38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무인 상점 개설 후 이익률 예측</a:t>
            </a:r>
            <a:endParaRPr lang="en-US" altLang="ko-KR" sz="2800" dirty="0"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78298" y="6720108"/>
            <a:ext cx="1461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rgbClr val="E2E98B"/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  <a:endParaRPr lang="ko-KR" altLang="en-US" sz="7200" dirty="0">
              <a:solidFill>
                <a:srgbClr val="E2E98B"/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1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525</Words>
  <Application>Microsoft Office PowerPoint</Application>
  <PresentationFormat>사용자 지정</PresentationFormat>
  <Paragraphs>150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?? ??</vt:lpstr>
      <vt:lpstr>Gmarket Sans Light</vt:lpstr>
      <vt:lpstr>Gmarket Sans Medium</vt:lpstr>
      <vt:lpstr>G마켓 산스 Bold</vt:lpstr>
      <vt:lpstr>G마켓 산스 Light</vt:lpstr>
      <vt:lpstr>G마켓 산스 Medium</vt:lpstr>
      <vt:lpstr>Noto Sans CJK KR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141</cp:revision>
  <dcterms:created xsi:type="dcterms:W3CDTF">2023-04-24T17:02:46Z</dcterms:created>
  <dcterms:modified xsi:type="dcterms:W3CDTF">2023-04-28T01:07:26Z</dcterms:modified>
</cp:coreProperties>
</file>