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5" r:id="rId2"/>
    <p:sldId id="426" r:id="rId3"/>
    <p:sldId id="300" r:id="rId4"/>
    <p:sldId id="416" r:id="rId5"/>
    <p:sldId id="417" r:id="rId6"/>
    <p:sldId id="418" r:id="rId7"/>
    <p:sldId id="384" r:id="rId8"/>
    <p:sldId id="385" r:id="rId9"/>
    <p:sldId id="423" r:id="rId10"/>
    <p:sldId id="421" r:id="rId11"/>
    <p:sldId id="422" r:id="rId12"/>
    <p:sldId id="357" r:id="rId13"/>
    <p:sldId id="392" r:id="rId14"/>
    <p:sldId id="393" r:id="rId15"/>
    <p:sldId id="389" r:id="rId16"/>
    <p:sldId id="400" r:id="rId17"/>
    <p:sldId id="401" r:id="rId18"/>
    <p:sldId id="399" r:id="rId19"/>
    <p:sldId id="398" r:id="rId20"/>
    <p:sldId id="405" r:id="rId21"/>
    <p:sldId id="414" r:id="rId22"/>
    <p:sldId id="415" r:id="rId23"/>
    <p:sldId id="42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3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2BCBC2"/>
    <a:srgbClr val="A26BD8"/>
    <a:srgbClr val="F5F5F5"/>
    <a:srgbClr val="6774D8"/>
    <a:srgbClr val="6796D9"/>
    <a:srgbClr val="43B3E3"/>
    <a:srgbClr val="0D66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6187" autoAdjust="0"/>
  </p:normalViewPr>
  <p:slideViewPr>
    <p:cSldViewPr snapToGrid="0">
      <p:cViewPr varScale="1">
        <p:scale>
          <a:sx n="106" d="100"/>
          <a:sy n="106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127.0.0.1:5501/analysisMz.html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33815" y="1699158"/>
            <a:ext cx="4703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나는 어떤 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일까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50525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2153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779975" y="3805768"/>
            <a:ext cx="1824537" cy="476798"/>
            <a:chOff x="8880882" y="3805768"/>
            <a:chExt cx="1824537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880882" y="3805768"/>
              <a:ext cx="1824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팀원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윤희선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조민정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528494" y="4020956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문서번호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ver0.2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63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D2CF74E-88FD-9015-AA47-35EBBEE7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10" y="4063599"/>
            <a:ext cx="2320408" cy="2320408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50996"/>
              </p:ext>
            </p:extLst>
          </p:nvPr>
        </p:nvGraphicFramePr>
        <p:xfrm>
          <a:off x="8840764" y="711200"/>
          <a:ext cx="3287735" cy="4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사이드바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화면의 왼쪽에 고정되어 있으며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본화면의 스크롤을 내리더라도 사이드바는 내려가지 않음 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여성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(20~23)/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(24~26)/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(27~29)/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(30~33)/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(34~36)/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(37~39)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삶의 만족도 점수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40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60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70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80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/90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본 화면에 사용자가 선택한 조건에 따라 내용물이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사용자가 선택한 조건이 텍스트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전공분류별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연봉별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가구인원별 순서대로 나타나며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도넛그래프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7494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6563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3580455" y="30727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28C994-53DE-B63E-6173-09E98390C4A7}"/>
              </a:ext>
            </a:extLst>
          </p:cNvPr>
          <p:cNvSpPr/>
          <p:nvPr/>
        </p:nvSpPr>
        <p:spPr>
          <a:xfrm>
            <a:off x="3061666" y="3268078"/>
            <a:ext cx="44776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 남자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 삶의 만족도가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사람들의 특징 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B44FCE-4D6D-FBEA-7712-A858A451F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406" y="4003147"/>
            <a:ext cx="2221741" cy="222174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3898714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902746" y="3898714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전공분류별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21BCC0-FBB0-FD97-E1CA-125EDB82EF11}"/>
              </a:ext>
            </a:extLst>
          </p:cNvPr>
          <p:cNvSpPr txBox="1"/>
          <p:nvPr/>
        </p:nvSpPr>
        <p:spPr>
          <a:xfrm>
            <a:off x="3889159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A3827B-6BCD-F4DB-70DF-DBFDC677BB52}"/>
              </a:ext>
            </a:extLst>
          </p:cNvPr>
          <p:cNvSpPr txBox="1"/>
          <p:nvPr/>
        </p:nvSpPr>
        <p:spPr>
          <a:xfrm>
            <a:off x="6503262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1F58F6-C4DB-F340-4F89-0109EA29D407}"/>
              </a:ext>
            </a:extLst>
          </p:cNvPr>
          <p:cNvGrpSpPr/>
          <p:nvPr/>
        </p:nvGrpSpPr>
        <p:grpSpPr>
          <a:xfrm>
            <a:off x="3049358" y="6346363"/>
            <a:ext cx="1842681" cy="448136"/>
            <a:chOff x="3049358" y="6346363"/>
            <a:chExt cx="1842681" cy="4481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F62F77-3FAA-01BB-443D-71EF1788821B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5D9CE6-4F98-E4AB-5730-F9880E41EEA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학교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(2,3,4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A5C17B-9DFC-1200-2AD7-527F840AD657}"/>
              </a:ext>
            </a:extLst>
          </p:cNvPr>
          <p:cNvGrpSpPr/>
          <p:nvPr/>
        </p:nvGrpSpPr>
        <p:grpSpPr>
          <a:xfrm>
            <a:off x="5517647" y="6346363"/>
            <a:ext cx="1842681" cy="448136"/>
            <a:chOff x="3049358" y="6346363"/>
            <a:chExt cx="1842681" cy="44813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6E8478-267B-082A-3B93-19F586C54B49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A012CB-1C4D-2D05-73B3-C9B7E0CE401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인문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사회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공학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6D4D213-164A-FB6C-7B30-2753B125E56C}"/>
              </a:ext>
            </a:extLst>
          </p:cNvPr>
          <p:cNvSpPr/>
          <p:nvPr/>
        </p:nvSpPr>
        <p:spPr>
          <a:xfrm>
            <a:off x="3023582" y="36749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E6987-724A-9F1D-E709-69AF33797746}"/>
              </a:ext>
            </a:extLst>
          </p:cNvPr>
          <p:cNvSpPr/>
          <p:nvPr/>
        </p:nvSpPr>
        <p:spPr>
          <a:xfrm>
            <a:off x="129289" y="2225569"/>
            <a:ext cx="1803002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D117B4-44F2-EB2D-0B4F-1A1E5EAF7707}"/>
              </a:ext>
            </a:extLst>
          </p:cNvPr>
          <p:cNvSpPr/>
          <p:nvPr/>
        </p:nvSpPr>
        <p:spPr>
          <a:xfrm>
            <a:off x="9741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97414" y="25829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72E1616-96CB-6D8A-ED40-4CBAA6862BED}"/>
              </a:ext>
            </a:extLst>
          </p:cNvPr>
          <p:cNvSpPr/>
          <p:nvPr/>
        </p:nvSpPr>
        <p:spPr>
          <a:xfrm>
            <a:off x="97414" y="3306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0561B1D-5D17-CEDD-CF99-0AA6F04138E4}"/>
              </a:ext>
            </a:extLst>
          </p:cNvPr>
          <p:cNvSpPr/>
          <p:nvPr/>
        </p:nvSpPr>
        <p:spPr>
          <a:xfrm>
            <a:off x="97414" y="449903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554CB5-400A-4E2A-53C6-FBE3E111077D}"/>
              </a:ext>
            </a:extLst>
          </p:cNvPr>
          <p:cNvSpPr/>
          <p:nvPr/>
        </p:nvSpPr>
        <p:spPr>
          <a:xfrm>
            <a:off x="97414" y="61742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1723AE-E0E0-233A-850A-B6D875BD4B63}"/>
              </a:ext>
            </a:extLst>
          </p:cNvPr>
          <p:cNvSpPr/>
          <p:nvPr/>
        </p:nvSpPr>
        <p:spPr>
          <a:xfrm>
            <a:off x="2081394" y="2225569"/>
            <a:ext cx="6442187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C32BF35-59C9-B154-AE14-DA3DAC49E767}"/>
              </a:ext>
            </a:extLst>
          </p:cNvPr>
          <p:cNvSpPr/>
          <p:nvPr/>
        </p:nvSpPr>
        <p:spPr>
          <a:xfrm>
            <a:off x="209918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7" name="표 15">
            <a:extLst>
              <a:ext uri="{FF2B5EF4-FFF2-40B4-BE49-F238E27FC236}">
                <a16:creationId xmlns:a16="http://schemas.microsoft.com/office/drawing/2014/main" id="{B28EDE54-B6F2-69A8-C6EA-344F0DA2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407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9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22971AC-4BB5-0745-18F7-C7CCC567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5" y="2755706"/>
            <a:ext cx="2350494" cy="235049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7C48A6E-3585-E33C-A395-882DF203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425" y="2755706"/>
            <a:ext cx="2485988" cy="24859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128F0-1D69-85D6-F3E9-2DA3B37B7776}"/>
              </a:ext>
            </a:extLst>
          </p:cNvPr>
          <p:cNvSpPr/>
          <p:nvPr/>
        </p:nvSpPr>
        <p:spPr>
          <a:xfrm>
            <a:off x="3049358" y="5219780"/>
            <a:ext cx="1842681" cy="139671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60286-6DED-595A-4F2E-6BA642E9D956}"/>
              </a:ext>
            </a:extLst>
          </p:cNvPr>
          <p:cNvSpPr/>
          <p:nvPr/>
        </p:nvSpPr>
        <p:spPr>
          <a:xfrm>
            <a:off x="3049359" y="5295054"/>
            <a:ext cx="1707550" cy="1232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1000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2000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3000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4000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96D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5000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74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 이상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FA1837-D1F0-BF4D-8697-617F9BF44F98}"/>
              </a:ext>
            </a:extLst>
          </p:cNvPr>
          <p:cNvSpPr/>
          <p:nvPr/>
        </p:nvSpPr>
        <p:spPr>
          <a:xfrm>
            <a:off x="5517647" y="5219780"/>
            <a:ext cx="1842681" cy="5724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B823B-E7A5-E50F-C660-3F0FFB95096E}"/>
              </a:ext>
            </a:extLst>
          </p:cNvPr>
          <p:cNvSpPr/>
          <p:nvPr/>
        </p:nvSpPr>
        <p:spPr>
          <a:xfrm>
            <a:off x="5517648" y="5280740"/>
            <a:ext cx="1707550" cy="429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서울특별시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8065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조건에 따라 계산된 비율이 숫자 형태로 화면에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34172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2862645" y="50779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2506787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연봉별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880120" y="2506787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5814B407-D03F-7972-1E52-31DA1A9C4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320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203B-AF5F-1216-D778-8CEAEEB00969}"/>
              </a:ext>
            </a:extLst>
          </p:cNvPr>
          <p:cNvSpPr>
            <a:spLocks/>
          </p:cNvSpPr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CE0E925-671A-DD08-902B-006147A5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77C9C-DC37-0505-011D-8BE62D4EF34B}"/>
              </a:ext>
            </a:extLst>
          </p:cNvPr>
          <p:cNvSpPr txBox="1">
            <a:spLocks/>
          </p:cNvSpPr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161E-81A0-0F03-B5EF-1FA0574EF215}"/>
              </a:ext>
            </a:extLst>
          </p:cNvPr>
          <p:cNvSpPr txBox="1">
            <a:spLocks/>
          </p:cNvSpPr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75968-5264-7DA6-DC9D-7449CBD5DDC5}"/>
              </a:ext>
            </a:extLst>
          </p:cNvPr>
          <p:cNvSpPr txBox="1">
            <a:spLocks/>
          </p:cNvSpPr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211F9-81C1-8F70-9827-DAE4AAE95009}"/>
              </a:ext>
            </a:extLst>
          </p:cNvPr>
          <p:cNvSpPr txBox="1">
            <a:spLocks/>
          </p:cNvSpPr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40068"/>
              </p:ext>
            </p:extLst>
          </p:nvPr>
        </p:nvGraphicFramePr>
        <p:xfrm>
          <a:off x="8840764" y="711200"/>
          <a:ext cx="3287735" cy="394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글작성버튼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작성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조회수가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개의 게시글이 목록에 나타남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제목의 댓글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댓글은 본 제목보다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한칸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오른쪽으로 들어간 채 나타나고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(5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이전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다음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8549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34A1FE-203F-3C8C-CAD0-B3C8D913F776}"/>
              </a:ext>
            </a:extLst>
          </p:cNvPr>
          <p:cNvGrpSpPr/>
          <p:nvPr/>
        </p:nvGrpSpPr>
        <p:grpSpPr>
          <a:xfrm>
            <a:off x="6176599" y="2935760"/>
            <a:ext cx="1044782" cy="230832"/>
            <a:chOff x="7406960" y="2558389"/>
            <a:chExt cx="1044782" cy="23083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566105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558389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566AA5-5A83-4898-A8A5-311540248D2E}"/>
              </a:ext>
            </a:extLst>
          </p:cNvPr>
          <p:cNvCxnSpPr/>
          <p:nvPr/>
        </p:nvCxnSpPr>
        <p:spPr>
          <a:xfrm>
            <a:off x="1416815" y="3254591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CBB5A26-D008-41C0-BD21-B3E5876AF49A}"/>
              </a:ext>
            </a:extLst>
          </p:cNvPr>
          <p:cNvCxnSpPr/>
          <p:nvPr/>
        </p:nvCxnSpPr>
        <p:spPr>
          <a:xfrm>
            <a:off x="1416815" y="3637826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A7574B-6885-48F4-A1A0-62DEFBD8E7D2}"/>
              </a:ext>
            </a:extLst>
          </p:cNvPr>
          <p:cNvCxnSpPr/>
          <p:nvPr/>
        </p:nvCxnSpPr>
        <p:spPr>
          <a:xfrm>
            <a:off x="1416815" y="402106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74B40E0-13F5-4630-BFFD-167674835117}"/>
              </a:ext>
            </a:extLst>
          </p:cNvPr>
          <p:cNvCxnSpPr/>
          <p:nvPr/>
        </p:nvCxnSpPr>
        <p:spPr>
          <a:xfrm>
            <a:off x="1416815" y="4404296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CE185-3170-46FB-BE36-E75BB8E75223}"/>
              </a:ext>
            </a:extLst>
          </p:cNvPr>
          <p:cNvCxnSpPr/>
          <p:nvPr/>
        </p:nvCxnSpPr>
        <p:spPr>
          <a:xfrm>
            <a:off x="1416815" y="478753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291444B-C415-4EE8-9BCC-4C319ED9E3F8}"/>
              </a:ext>
            </a:extLst>
          </p:cNvPr>
          <p:cNvCxnSpPr/>
          <p:nvPr/>
        </p:nvCxnSpPr>
        <p:spPr>
          <a:xfrm>
            <a:off x="1416815" y="5170767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15907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159076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159076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159076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159076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71993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444264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444264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444264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4442643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444264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543587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작성일자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543587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543587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5435873" y="44850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543587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F2678-D043-EA80-240B-93BF087EA584}"/>
              </a:ext>
            </a:extLst>
          </p:cNvPr>
          <p:cNvGrpSpPr/>
          <p:nvPr/>
        </p:nvGrpSpPr>
        <p:grpSpPr>
          <a:xfrm>
            <a:off x="3301074" y="6049513"/>
            <a:ext cx="1858239" cy="194574"/>
            <a:chOff x="2557630" y="5647637"/>
            <a:chExt cx="1858239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653058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4221295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410249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└ 댓글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485050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86760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6317545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6317545" y="372763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6317545" y="4116440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6317545" y="4492784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6317545" y="487672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6167183" y="26552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3603980" y="57659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C540-FA05-3F33-8DB2-99F7D65E94C8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DB09A1-57DC-3E1E-0B9B-51F339FE5ABC}"/>
              </a:ext>
            </a:extLst>
          </p:cNvPr>
          <p:cNvSpPr/>
          <p:nvPr/>
        </p:nvSpPr>
        <p:spPr>
          <a:xfrm>
            <a:off x="1058275" y="30222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5D3ABA-9F93-8F97-7CD0-12D21ED0D4E8}"/>
              </a:ext>
            </a:extLst>
          </p:cNvPr>
          <p:cNvSpPr/>
          <p:nvPr/>
        </p:nvSpPr>
        <p:spPr>
          <a:xfrm>
            <a:off x="1344664" y="3311450"/>
            <a:ext cx="5838463" cy="27941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0FB4574-129A-4608-FF66-145E1DEC7DFE}"/>
              </a:ext>
            </a:extLst>
          </p:cNvPr>
          <p:cNvSpPr/>
          <p:nvPr/>
        </p:nvSpPr>
        <p:spPr>
          <a:xfrm>
            <a:off x="3147834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012DB6-0F9E-056A-7E9B-D6F1355907CF}"/>
              </a:ext>
            </a:extLst>
          </p:cNvPr>
          <p:cNvGrpSpPr/>
          <p:nvPr/>
        </p:nvGrpSpPr>
        <p:grpSpPr>
          <a:xfrm>
            <a:off x="1159076" y="5245590"/>
            <a:ext cx="6155575" cy="303162"/>
            <a:chOff x="1159076" y="5207490"/>
            <a:chExt cx="6155575" cy="30316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A3727D4-CD95-8A19-4EAD-C1D1EA785D09}"/>
                </a:ext>
              </a:extLst>
            </p:cNvPr>
            <p:cNvCxnSpPr/>
            <p:nvPr/>
          </p:nvCxnSpPr>
          <p:spPr>
            <a:xfrm>
              <a:off x="1416815" y="5510652"/>
              <a:ext cx="564490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38FD4E-AA04-24D0-AF19-CAAFDAF827F7}"/>
                </a:ext>
              </a:extLst>
            </p:cNvPr>
            <p:cNvSpPr txBox="1"/>
            <p:nvPr/>
          </p:nvSpPr>
          <p:spPr>
            <a:xfrm>
              <a:off x="1159076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A92D9-29EB-5F33-F72D-F0DAE40B4F8C}"/>
                </a:ext>
              </a:extLst>
            </p:cNvPr>
            <p:cNvSpPr txBox="1"/>
            <p:nvPr/>
          </p:nvSpPr>
          <p:spPr>
            <a:xfrm>
              <a:off x="444264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user5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F89BDC-B9B0-D3C5-75FB-0D802D26C9A7}"/>
                </a:ext>
              </a:extLst>
            </p:cNvPr>
            <p:cNvSpPr txBox="1"/>
            <p:nvPr/>
          </p:nvSpPr>
          <p:spPr>
            <a:xfrm>
              <a:off x="543587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235536-EC3F-C2E1-0306-CC0A4C29AB39}"/>
                </a:ext>
              </a:extLst>
            </p:cNvPr>
            <p:cNvSpPr txBox="1"/>
            <p:nvPr/>
          </p:nvSpPr>
          <p:spPr>
            <a:xfrm>
              <a:off x="2278829" y="520749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F91D32-A3A7-3DF3-5AFF-90DF5A94CB4F}"/>
                </a:ext>
              </a:extLst>
            </p:cNvPr>
            <p:cNvSpPr txBox="1"/>
            <p:nvPr/>
          </p:nvSpPr>
          <p:spPr>
            <a:xfrm>
              <a:off x="6317545" y="521661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0987713-D9F6-2569-B7D6-523902449756}"/>
              </a:ext>
            </a:extLst>
          </p:cNvPr>
          <p:cNvSpPr/>
          <p:nvPr/>
        </p:nvSpPr>
        <p:spPr>
          <a:xfrm>
            <a:off x="3071863" y="36122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4D55DF-B796-DCD4-A050-5DE640D99788}"/>
              </a:ext>
            </a:extLst>
          </p:cNvPr>
          <p:cNvSpPr/>
          <p:nvPr/>
        </p:nvSpPr>
        <p:spPr>
          <a:xfrm>
            <a:off x="3287517" y="39463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AB7BDF-F7E4-6A39-1D4A-45B62A24ABD7}"/>
              </a:ext>
            </a:extLst>
          </p:cNvPr>
          <p:cNvSpPr/>
          <p:nvPr/>
        </p:nvSpPr>
        <p:spPr>
          <a:xfrm>
            <a:off x="4940377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46" name="표 15">
            <a:extLst>
              <a:ext uri="{FF2B5EF4-FFF2-40B4-BE49-F238E27FC236}">
                <a16:creationId xmlns:a16="http://schemas.microsoft.com/office/drawing/2014/main" id="{37DBA54D-4268-B803-5E26-D9D213B9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2079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6F5599B2-BF84-7802-4B8F-504381C465A9}"/>
              </a:ext>
            </a:extLst>
          </p:cNvPr>
          <p:cNvSpPr/>
          <p:nvPr/>
        </p:nvSpPr>
        <p:spPr>
          <a:xfrm>
            <a:off x="1112194" y="420286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4C7A1-5303-9AE5-67C8-BCC497628A24}"/>
              </a:ext>
            </a:extLst>
          </p:cNvPr>
          <p:cNvSpPr/>
          <p:nvPr/>
        </p:nvSpPr>
        <p:spPr>
          <a:xfrm>
            <a:off x="1506020" y="3711448"/>
            <a:ext cx="278166" cy="17845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1D7F0-6898-3576-7941-C9576D9AA96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6A8A2FB-E34B-A3C3-D325-A56314FB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FAC98-EC78-A727-36C4-B57ACB9CE670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7F35-0B9D-8BD0-D67E-A3361CDC95D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B1B5-ED6B-4A93-9ECA-39A5F0C0CC1B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1A2DB-F661-A44C-EC2C-DAD51B222BA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1533-EEA5-CD79-9D1C-E9D5905C56A3}"/>
              </a:ext>
            </a:extLst>
          </p:cNvPr>
          <p:cNvGrpSpPr/>
          <p:nvPr/>
        </p:nvGrpSpPr>
        <p:grpSpPr>
          <a:xfrm>
            <a:off x="6795813" y="5881026"/>
            <a:ext cx="811964" cy="279307"/>
            <a:chOff x="7406960" y="5457441"/>
            <a:chExt cx="811964" cy="27930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F13343B-3D56-4BC6-B881-E44D73363BA0}"/>
                </a:ext>
              </a:extLst>
            </p:cNvPr>
            <p:cNvGrpSpPr/>
            <p:nvPr/>
          </p:nvGrpSpPr>
          <p:grpSpPr>
            <a:xfrm>
              <a:off x="7406960" y="5457441"/>
              <a:ext cx="811964" cy="279307"/>
              <a:chOff x="7406960" y="3216604"/>
              <a:chExt cx="1044782" cy="230832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CE46F63-4524-4606-8174-6324F29391CF}"/>
                  </a:ext>
                </a:extLst>
              </p:cNvPr>
              <p:cNvSpPr txBox="1"/>
              <p:nvPr/>
            </p:nvSpPr>
            <p:spPr>
              <a:xfrm>
                <a:off x="7406960" y="3216604"/>
                <a:ext cx="104478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등록</a:t>
                </a: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9A4644F-6419-4D37-8E6E-3EF6A76B7A77}"/>
                  </a:ext>
                </a:extLst>
              </p:cNvPr>
              <p:cNvSpPr/>
              <p:nvPr/>
            </p:nvSpPr>
            <p:spPr>
              <a:xfrm>
                <a:off x="7551192" y="3224320"/>
                <a:ext cx="756319" cy="215401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6A821A8-2B47-4756-92A3-A949CCA96CB9}"/>
                </a:ext>
              </a:extLst>
            </p:cNvPr>
            <p:cNvSpPr txBox="1"/>
            <p:nvPr/>
          </p:nvSpPr>
          <p:spPr>
            <a:xfrm>
              <a:off x="7500956" y="5481678"/>
              <a:ext cx="623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 록</a:t>
              </a: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83239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제목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내용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등록버튼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작성한 게시글이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4647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33AD8-F19E-5808-4EAC-0920688591EE}"/>
              </a:ext>
            </a:extLst>
          </p:cNvPr>
          <p:cNvGrpSpPr/>
          <p:nvPr/>
        </p:nvGrpSpPr>
        <p:grpSpPr>
          <a:xfrm>
            <a:off x="1744383" y="2973224"/>
            <a:ext cx="5756571" cy="2763524"/>
            <a:chOff x="1165138" y="2973224"/>
            <a:chExt cx="6262025" cy="2763524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75A6B93-1921-42E6-A6A1-CF760784C8E1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38" y="2973224"/>
              <a:ext cx="626159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0E8BD6F-85D8-476D-A54D-5D1EB4CE7487}"/>
                </a:ext>
              </a:extLst>
            </p:cNvPr>
            <p:cNvSpPr txBox="1"/>
            <p:nvPr/>
          </p:nvSpPr>
          <p:spPr>
            <a:xfrm>
              <a:off x="1171915" y="3105999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260DEA-0CA7-4162-8701-520D75B404D4}"/>
                </a:ext>
              </a:extLst>
            </p:cNvPr>
            <p:cNvSpPr/>
            <p:nvPr/>
          </p:nvSpPr>
          <p:spPr>
            <a:xfrm>
              <a:off x="1171916" y="3385263"/>
              <a:ext cx="6255247" cy="28961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CFC07B6-5334-4F47-89C7-17A68E6FA941}"/>
                </a:ext>
              </a:extLst>
            </p:cNvPr>
            <p:cNvSpPr txBox="1"/>
            <p:nvPr/>
          </p:nvSpPr>
          <p:spPr>
            <a:xfrm>
              <a:off x="1171915" y="3981803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내용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67DD4F1-0AE0-4FEF-8B60-74A0CCE85F26}"/>
                </a:ext>
              </a:extLst>
            </p:cNvPr>
            <p:cNvSpPr/>
            <p:nvPr/>
          </p:nvSpPr>
          <p:spPr>
            <a:xfrm>
              <a:off x="1171916" y="4227946"/>
              <a:ext cx="6255247" cy="150880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1563900" y="29478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000EF4-C456-6A3B-FA56-EFB4CB94CCBB}"/>
              </a:ext>
            </a:extLst>
          </p:cNvPr>
          <p:cNvSpPr/>
          <p:nvPr/>
        </p:nvSpPr>
        <p:spPr>
          <a:xfrm>
            <a:off x="1563900" y="38311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F50ACB-1E62-7A6E-A448-8A9E36F0832F}"/>
              </a:ext>
            </a:extLst>
          </p:cNvPr>
          <p:cNvSpPr/>
          <p:nvPr/>
        </p:nvSpPr>
        <p:spPr>
          <a:xfrm>
            <a:off x="6711880" y="561349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0" name="표 15">
            <a:extLst>
              <a:ext uri="{FF2B5EF4-FFF2-40B4-BE49-F238E27FC236}">
                <a16:creationId xmlns:a16="http://schemas.microsoft.com/office/drawing/2014/main" id="{BF27BF37-69D7-57FA-B4B9-20C17D65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9025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글작성버튼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635BE9-76D9-887A-9C0B-8586C69C5492}"/>
              </a:ext>
            </a:extLst>
          </p:cNvPr>
          <p:cNvSpPr/>
          <p:nvPr/>
        </p:nvSpPr>
        <p:spPr>
          <a:xfrm>
            <a:off x="1054202" y="2969335"/>
            <a:ext cx="2723686" cy="65884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2EEF1E-502C-2FA3-D6A9-C8F1CAAAAD21}"/>
              </a:ext>
            </a:extLst>
          </p:cNvPr>
          <p:cNvSpPr/>
          <p:nvPr/>
        </p:nvSpPr>
        <p:spPr>
          <a:xfrm rot="16200000">
            <a:off x="4683348" y="2903998"/>
            <a:ext cx="126000" cy="5724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6806EA-746B-2FF5-0F1E-60424F71065D}"/>
              </a:ext>
            </a:extLst>
          </p:cNvPr>
          <p:cNvSpPr/>
          <p:nvPr/>
        </p:nvSpPr>
        <p:spPr>
          <a:xfrm>
            <a:off x="7608512" y="4935348"/>
            <a:ext cx="126000" cy="90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812E313-7568-01E3-E3E9-5F6C7094A0DE}"/>
              </a:ext>
            </a:extLst>
          </p:cNvPr>
          <p:cNvSpPr/>
          <p:nvPr/>
        </p:nvSpPr>
        <p:spPr>
          <a:xfrm>
            <a:off x="7641365" y="4971619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4D408C-1D13-FE81-9621-5F46EA553E0A}"/>
              </a:ext>
            </a:extLst>
          </p:cNvPr>
          <p:cNvSpPr/>
          <p:nvPr/>
        </p:nvSpPr>
        <p:spPr>
          <a:xfrm rot="10800000">
            <a:off x="7641366" y="561914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2E259C-1FFB-4F56-6360-89AAF9B6B2F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E9C9AC3-0C6D-118B-0ABE-BDC2281B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1847C-20A0-B790-7118-FBD2C046719A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875F4-3236-9A40-22E1-499E1169501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03819-8405-783C-271D-A2F5D460389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76838-7301-47C1-7072-BF652755E5A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05966"/>
              </p:ext>
            </p:extLst>
          </p:nvPr>
        </p:nvGraphicFramePr>
        <p:xfrm>
          <a:off x="8840764" y="711200"/>
          <a:ext cx="3287735" cy="31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작성자의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내용이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textarea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형태의 답글 입력칸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답글달기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입력한 답글이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게시글 목록화면으로 이동하며 해당 게시글은 삭제됨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목록버튼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251171" y="2573891"/>
            <a:ext cx="436560" cy="230832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0623D1-FE83-45F8-A69D-895EC74524A0}"/>
              </a:ext>
            </a:extLst>
          </p:cNvPr>
          <p:cNvSpPr/>
          <p:nvPr/>
        </p:nvSpPr>
        <p:spPr>
          <a:xfrm>
            <a:off x="6751787" y="2573987"/>
            <a:ext cx="429488" cy="215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143845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119696B-7DA2-431E-94C1-FBDC760A20E3}"/>
              </a:ext>
            </a:extLst>
          </p:cNvPr>
          <p:cNvSpPr/>
          <p:nvPr/>
        </p:nvSpPr>
        <p:spPr>
          <a:xfrm>
            <a:off x="8642079" y="2112906"/>
            <a:ext cx="126000" cy="467263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5D4D7E65-AA13-4BE0-8AB9-4D77616F08AD}"/>
              </a:ext>
            </a:extLst>
          </p:cNvPr>
          <p:cNvSpPr/>
          <p:nvPr/>
        </p:nvSpPr>
        <p:spPr>
          <a:xfrm>
            <a:off x="8674932" y="2149177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2BA56A2-63DA-41ED-B100-EB3C16664571}"/>
              </a:ext>
            </a:extLst>
          </p:cNvPr>
          <p:cNvSpPr/>
          <p:nvPr/>
        </p:nvSpPr>
        <p:spPr>
          <a:xfrm rot="10800000">
            <a:off x="8674932" y="6277788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1075427" y="2879739"/>
            <a:ext cx="66615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1075427" y="3725216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1131087" y="3002978"/>
            <a:ext cx="25417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1131087" y="3838404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1077537" y="3359359"/>
            <a:ext cx="20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A1DE041-BAFB-4BCA-8ADA-E30610918DD8}"/>
              </a:ext>
            </a:extLst>
          </p:cNvPr>
          <p:cNvCxnSpPr/>
          <p:nvPr/>
        </p:nvCxnSpPr>
        <p:spPr>
          <a:xfrm>
            <a:off x="1075427" y="4935348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E83A68-607D-40C8-0EB8-63480C565959}"/>
              </a:ext>
            </a:extLst>
          </p:cNvPr>
          <p:cNvSpPr txBox="1"/>
          <p:nvPr/>
        </p:nvSpPr>
        <p:spPr>
          <a:xfrm>
            <a:off x="1075427" y="5304680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 달기</a:t>
            </a:r>
            <a:endParaRPr lang="ko-KR" altLang="en-US" sz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AF8E4D-BECA-A0A1-F6C3-1302F74654FD}"/>
              </a:ext>
            </a:extLst>
          </p:cNvPr>
          <p:cNvCxnSpPr/>
          <p:nvPr/>
        </p:nvCxnSpPr>
        <p:spPr>
          <a:xfrm>
            <a:off x="1075427" y="5831641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9D0D769B-6418-EAC0-D35A-085963C532F4}"/>
              </a:ext>
            </a:extLst>
          </p:cNvPr>
          <p:cNvSpPr/>
          <p:nvPr/>
        </p:nvSpPr>
        <p:spPr>
          <a:xfrm rot="5400000">
            <a:off x="7511405" y="574368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449393B-7689-5374-12AB-0DB9A2998602}"/>
              </a:ext>
            </a:extLst>
          </p:cNvPr>
          <p:cNvSpPr/>
          <p:nvPr/>
        </p:nvSpPr>
        <p:spPr>
          <a:xfrm rot="16200000">
            <a:off x="1905426" y="5744555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976906" y="27963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FBD6D6-C8DB-CF37-AAC0-1E70E853E266}"/>
              </a:ext>
            </a:extLst>
          </p:cNvPr>
          <p:cNvSpPr/>
          <p:nvPr/>
        </p:nvSpPr>
        <p:spPr>
          <a:xfrm>
            <a:off x="935018" y="366355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5D3991-A655-20AB-4574-DCC5C4037110}"/>
              </a:ext>
            </a:extLst>
          </p:cNvPr>
          <p:cNvSpPr/>
          <p:nvPr/>
        </p:nvSpPr>
        <p:spPr>
          <a:xfrm>
            <a:off x="1852202" y="481369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1ADDC1-1669-E2B3-C4E9-1A62D6C8C9BD}"/>
              </a:ext>
            </a:extLst>
          </p:cNvPr>
          <p:cNvSpPr/>
          <p:nvPr/>
        </p:nvSpPr>
        <p:spPr>
          <a:xfrm>
            <a:off x="1022063" y="50758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BE395A-F1AB-BAEE-B5CA-9023F99B37D7}"/>
              </a:ext>
            </a:extLst>
          </p:cNvPr>
          <p:cNvSpPr/>
          <p:nvPr/>
        </p:nvSpPr>
        <p:spPr>
          <a:xfrm>
            <a:off x="6686723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A924A4A9-612F-A7E2-2CDA-EEE778E3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705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해당 게시글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56FC4F-C5E2-4C9F-1B7B-83F519B5A7F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4485BA58-8885-315A-1D4C-9B8775B7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D0BF8-C282-5897-0FA9-509015634AC6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075B-620C-D2D2-3C44-10263D1730C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674F8-CDB8-10A2-E62C-FDB46F479EA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4FBF8-BCE4-0F52-8622-3E54442BE34F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77820"/>
              </p:ext>
            </p:extLst>
          </p:nvPr>
        </p:nvGraphicFramePr>
        <p:xfrm>
          <a:off x="8840764" y="711200"/>
          <a:ext cx="3287735" cy="388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 가입할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중복확인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아이디가 중복됐는지 여부를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나타냄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확인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가입할 사용자의 이름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입렵칸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이메일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휴대폰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완료버튼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회원가입완료 화면으로 이동하며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브라우저의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새탭에서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MyZeneration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구글 설문지가 나타남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493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4780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4392033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966265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이메일 입력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5542614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3DBEFC-06B7-E0E4-935E-FF8977928A98}"/>
              </a:ext>
            </a:extLst>
          </p:cNvPr>
          <p:cNvSpPr/>
          <p:nvPr/>
        </p:nvSpPr>
        <p:spPr>
          <a:xfrm>
            <a:off x="2428760" y="6303618"/>
            <a:ext cx="4143983" cy="370578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E9199F-73D4-2AC3-7A48-13598D2EC887}"/>
              </a:ext>
            </a:extLst>
          </p:cNvPr>
          <p:cNvGrpSpPr/>
          <p:nvPr/>
        </p:nvGrpSpPr>
        <p:grpSpPr>
          <a:xfrm>
            <a:off x="2328771" y="3819917"/>
            <a:ext cx="4243972" cy="484518"/>
            <a:chOff x="2328771" y="3772274"/>
            <a:chExt cx="4243972" cy="4845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00DD3-2F10-8E44-7D2E-5353191A0632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34E93B-E373-02F1-F829-280C36142D32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9156E-3FCF-03C3-13E4-B7EF249A18F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59441F24-805A-E6D2-C934-676BFD56260F}"/>
              </a:ext>
            </a:extLst>
          </p:cNvPr>
          <p:cNvSpPr/>
          <p:nvPr/>
        </p:nvSpPr>
        <p:spPr>
          <a:xfrm>
            <a:off x="2225920" y="28446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89892A-2C44-827D-D2DB-CDF86DE82196}"/>
              </a:ext>
            </a:extLst>
          </p:cNvPr>
          <p:cNvSpPr/>
          <p:nvPr/>
        </p:nvSpPr>
        <p:spPr>
          <a:xfrm>
            <a:off x="2225920" y="33390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C32E7E-8661-542B-4864-BA79A86BA456}"/>
              </a:ext>
            </a:extLst>
          </p:cNvPr>
          <p:cNvSpPr/>
          <p:nvPr/>
        </p:nvSpPr>
        <p:spPr>
          <a:xfrm>
            <a:off x="2225920" y="38449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EA70D6-0849-3CA4-7826-1C82D91B1BFE}"/>
              </a:ext>
            </a:extLst>
          </p:cNvPr>
          <p:cNvSpPr/>
          <p:nvPr/>
        </p:nvSpPr>
        <p:spPr>
          <a:xfrm>
            <a:off x="2225920" y="44442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A4403D-A237-017A-BC9D-18D0993F3C9F}"/>
              </a:ext>
            </a:extLst>
          </p:cNvPr>
          <p:cNvSpPr/>
          <p:nvPr/>
        </p:nvSpPr>
        <p:spPr>
          <a:xfrm>
            <a:off x="2225920" y="500603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4308BE-834F-2C8D-FD93-2514B16BE930}"/>
              </a:ext>
            </a:extLst>
          </p:cNvPr>
          <p:cNvSpPr/>
          <p:nvPr/>
        </p:nvSpPr>
        <p:spPr>
          <a:xfrm>
            <a:off x="2225920" y="564317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4AE9C6-6F07-E861-05AD-C87288A1E9C9}"/>
              </a:ext>
            </a:extLst>
          </p:cNvPr>
          <p:cNvSpPr/>
          <p:nvPr/>
        </p:nvSpPr>
        <p:spPr>
          <a:xfrm>
            <a:off x="3858485" y="61831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F8E25D-3410-9B61-F543-9A62EC97E2F7}"/>
              </a:ext>
            </a:extLst>
          </p:cNvPr>
          <p:cNvSpPr/>
          <p:nvPr/>
        </p:nvSpPr>
        <p:spPr>
          <a:xfrm>
            <a:off x="5740870" y="27153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5F52B346-0305-F601-063D-0764AD76A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5002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528871-ADA9-DB34-15B3-3B2ED580875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2CAC95CA-A0D5-9B6E-23A3-1AB6BEAC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EEDBB-D7A0-DA0E-5DF1-4B68B0826E71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CA6D0-23D6-D0BE-3F89-081A718D12B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E2EDD-7947-AEBE-FDD0-4CD485BABD91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15A6-9A01-4265-B952-277474D2FD77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99878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EA50BD-5F6B-73F8-FD01-9E7492792C4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9F9614-36C7-46A8-6C0C-A02A1DD266CD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9BC7D9-7CE2-BD15-3606-38A3CA0C3EEF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81D119-CC61-4EA5-27C3-26B6C657E2AC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4E5484-A4EA-F0A8-1D8A-4C5301C8047E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488A2D-31E1-7B74-B4A9-DB9BF5D2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334113-81E1-0EF2-F943-133451271D9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후 </a:t>
            </a:r>
            <a:r>
              <a:rPr lang="ko-KR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마이제너레이션에서</a:t>
            </a: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제공되는 모든 서비스를 이용하실 수 있습니다.</a:t>
            </a: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FC3B7C-AC38-DB2D-CB9E-3F482771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0241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402639-95EC-3BCB-D5AD-5FC7AC63A7E3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E97FCE20-EC11-1C1F-25B9-6B6E3618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76344"/>
              </p:ext>
            </p:extLst>
          </p:nvPr>
        </p:nvGraphicFramePr>
        <p:xfrm>
          <a:off x="8840764" y="711200"/>
          <a:ext cx="3287735" cy="325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로그인에 성공하면 메인 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실패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로그인 실패를 알리고 다시 로그인 화면으로 돌아감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070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617AA5-6DA0-D2F7-DF4E-F82A0CA4F05D}"/>
              </a:ext>
            </a:extLst>
          </p:cNvPr>
          <p:cNvSpPr/>
          <p:nvPr/>
        </p:nvSpPr>
        <p:spPr>
          <a:xfrm>
            <a:off x="3247737" y="2055542"/>
            <a:ext cx="2343727" cy="4091257"/>
          </a:xfrm>
          <a:prstGeom prst="roundRect">
            <a:avLst>
              <a:gd name="adj" fmla="val 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23396-B7CA-61AB-70AE-354D6B6C35F6}"/>
              </a:ext>
            </a:extLst>
          </p:cNvPr>
          <p:cNvSpPr txBox="1"/>
          <p:nvPr/>
        </p:nvSpPr>
        <p:spPr>
          <a:xfrm>
            <a:off x="4014682" y="26274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Login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8F233-24B5-5EC4-2ADF-DF288EA8A4AC}"/>
              </a:ext>
            </a:extLst>
          </p:cNvPr>
          <p:cNvCxnSpPr>
            <a:cxnSpLocks/>
          </p:cNvCxnSpPr>
          <p:nvPr/>
        </p:nvCxnSpPr>
        <p:spPr>
          <a:xfrm>
            <a:off x="3509963" y="3419475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EC1A83-B74B-46B7-8CA4-A472C80A77AC}"/>
              </a:ext>
            </a:extLst>
          </p:cNvPr>
          <p:cNvCxnSpPr>
            <a:cxnSpLocks/>
          </p:cNvCxnSpPr>
          <p:nvPr/>
        </p:nvCxnSpPr>
        <p:spPr>
          <a:xfrm>
            <a:off x="3509963" y="3870640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4C804A-80E4-9510-749A-2874FAF59566}"/>
              </a:ext>
            </a:extLst>
          </p:cNvPr>
          <p:cNvSpPr txBox="1"/>
          <p:nvPr/>
        </p:nvSpPr>
        <p:spPr>
          <a:xfrm>
            <a:off x="3509963" y="318911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아이디입력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F996-8BD0-4EA1-FC24-0DC4E53E0085}"/>
              </a:ext>
            </a:extLst>
          </p:cNvPr>
          <p:cNvSpPr txBox="1"/>
          <p:nvPr/>
        </p:nvSpPr>
        <p:spPr>
          <a:xfrm>
            <a:off x="3509963" y="364183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7ACE-D002-4FA8-9BF4-4743C8D23A9E}"/>
              </a:ext>
            </a:extLst>
          </p:cNvPr>
          <p:cNvSpPr txBox="1"/>
          <p:nvPr/>
        </p:nvSpPr>
        <p:spPr>
          <a:xfrm>
            <a:off x="4046601" y="3892008"/>
            <a:ext cx="12891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아이디찾기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ABEE63-5C2C-003F-19D7-B221FF794A02}"/>
              </a:ext>
            </a:extLst>
          </p:cNvPr>
          <p:cNvSpPr/>
          <p:nvPr/>
        </p:nvSpPr>
        <p:spPr>
          <a:xfrm>
            <a:off x="3509963" y="4457308"/>
            <a:ext cx="1819275" cy="2936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5E968-27F1-F21C-533C-F516287C89CD}"/>
              </a:ext>
            </a:extLst>
          </p:cNvPr>
          <p:cNvSpPr txBox="1"/>
          <p:nvPr/>
        </p:nvSpPr>
        <p:spPr>
          <a:xfrm>
            <a:off x="4192615" y="450412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A0B28-65F4-40C8-FB45-631190D8DF7A}"/>
              </a:ext>
            </a:extLst>
          </p:cNvPr>
          <p:cNvSpPr txBox="1"/>
          <p:nvPr/>
        </p:nvSpPr>
        <p:spPr>
          <a:xfrm>
            <a:off x="3509963" y="4928658"/>
            <a:ext cx="1789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MyZeneration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의 회원이 아니신가요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600" dirty="0">
                <a:solidFill>
                  <a:srgbClr val="0070C0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A21FB9-79EC-4A4A-94FA-901F8837C0D4}"/>
              </a:ext>
            </a:extLst>
          </p:cNvPr>
          <p:cNvSpPr/>
          <p:nvPr/>
        </p:nvSpPr>
        <p:spPr>
          <a:xfrm>
            <a:off x="3387912" y="29355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F39DC-5379-D7C8-4DA6-168180DB597A}"/>
              </a:ext>
            </a:extLst>
          </p:cNvPr>
          <p:cNvSpPr/>
          <p:nvPr/>
        </p:nvSpPr>
        <p:spPr>
          <a:xfrm>
            <a:off x="3387912" y="344968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507AB6-534F-8528-4109-30D6C8827AF0}"/>
              </a:ext>
            </a:extLst>
          </p:cNvPr>
          <p:cNvSpPr/>
          <p:nvPr/>
        </p:nvSpPr>
        <p:spPr>
          <a:xfrm>
            <a:off x="4404598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8545D2-4A4F-B5A3-31AF-0C09019B361D}"/>
              </a:ext>
            </a:extLst>
          </p:cNvPr>
          <p:cNvSpPr/>
          <p:nvPr/>
        </p:nvSpPr>
        <p:spPr>
          <a:xfrm>
            <a:off x="5085940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DB7366-943A-AB4C-DEAA-7D03F48C0E7E}"/>
              </a:ext>
            </a:extLst>
          </p:cNvPr>
          <p:cNvSpPr/>
          <p:nvPr/>
        </p:nvSpPr>
        <p:spPr>
          <a:xfrm>
            <a:off x="3509561" y="42657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2B758C-3B24-B444-1A29-E417B09BDA7E}"/>
              </a:ext>
            </a:extLst>
          </p:cNvPr>
          <p:cNvSpPr/>
          <p:nvPr/>
        </p:nvSpPr>
        <p:spPr>
          <a:xfrm>
            <a:off x="4708249" y="467411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FEA809D9-6936-2D52-D2F7-17C4E6AD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36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A107EDD-5D92-94B7-9244-4BD7CD75EA3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BC334C-0513-FD38-DF1E-F1113974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3B423-452C-AE9D-83FC-F1A3A21ADBC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3D170-EFED-B88F-36E6-2F952F86F686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07976-98D0-3886-B677-440A418EFBF6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460FD-AAAB-695D-B946-F9A33255C99E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62094"/>
              </p:ext>
            </p:extLst>
          </p:nvPr>
        </p:nvGraphicFramePr>
        <p:xfrm>
          <a:off x="8840764" y="711200"/>
          <a:ext cx="3287735" cy="343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가입정보가 있으면 아이디 조회 결과 페이지로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가입정보가 없으면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가입정보가 없음을 알리고 다시 아이디 찾기 화면으로 돌아감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6708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E8638D-F77A-B968-4170-D7D2498A885C}"/>
              </a:ext>
            </a:extLst>
          </p:cNvPr>
          <p:cNvSpPr/>
          <p:nvPr/>
        </p:nvSpPr>
        <p:spPr>
          <a:xfrm>
            <a:off x="2580931" y="385219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D308AC1A-AD80-B9D3-7199-37C4A672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700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C19D0-CFE1-0D8B-50CF-B79359A696F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8338298-C3F5-9EC1-F621-122D57E5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8A10C-B514-B932-88B0-9C8BCEBA635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823B2-71B5-F434-E94B-82F6ECF907FE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00275-5D7F-E12D-9AE4-D4D025714A92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F6FA-C539-45F1-A760-93B7F5E5DA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1836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가입정보와 매칭되는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3485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4192568" y="38800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8ED7ED-E7EA-CBEA-84B8-16F22CD36AC3}"/>
              </a:ext>
            </a:extLst>
          </p:cNvPr>
          <p:cNvSpPr/>
          <p:nvPr/>
        </p:nvSpPr>
        <p:spPr>
          <a:xfrm>
            <a:off x="285949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FA05A03-D2AE-8035-2528-5BD8BE87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805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FC091-7773-B9CC-CE00-41687B628681}"/>
              </a:ext>
            </a:extLst>
          </p:cNvPr>
          <p:cNvSpPr txBox="1"/>
          <p:nvPr/>
        </p:nvSpPr>
        <p:spPr>
          <a:xfrm>
            <a:off x="675942" y="4859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화면목록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28E0495-B80D-DC36-F775-A6F972E6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32784"/>
              </p:ext>
            </p:extLst>
          </p:nvPr>
        </p:nvGraphicFramePr>
        <p:xfrm>
          <a:off x="675942" y="1326248"/>
          <a:ext cx="6711687" cy="504575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70599">
                  <a:extLst>
                    <a:ext uri="{9D8B030D-6E8A-4147-A177-3AD203B41FA5}">
                      <a16:colId xmlns:a16="http://schemas.microsoft.com/office/drawing/2014/main" val="2215048538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3114252890"/>
                    </a:ext>
                  </a:extLst>
                </a:gridCol>
                <a:gridCol w="2403018">
                  <a:extLst>
                    <a:ext uri="{9D8B030D-6E8A-4147-A177-3AD203B41FA5}">
                      <a16:colId xmlns:a16="http://schemas.microsoft.com/office/drawing/2014/main" val="2760871578"/>
                    </a:ext>
                  </a:extLst>
                </a:gridCol>
                <a:gridCol w="1958702">
                  <a:extLst>
                    <a:ext uri="{9D8B030D-6E8A-4147-A177-3AD203B41FA5}">
                      <a16:colId xmlns:a16="http://schemas.microsoft.com/office/drawing/2014/main" val="551547614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#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화면 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1447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index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112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나의 만족도 예측서비스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4496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5008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6683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0102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554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596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467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6940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6725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6597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048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53727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9854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1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31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A38606-064E-3B42-51AE-FF60EA64A10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6707B54-726F-6D9C-44AD-62724101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6D3E1-FCB5-9D4C-EABE-04EEE0551D2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79651-8791-CAE1-DFFF-30691D122BC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30F-BE3C-5507-E979-C8477479D27F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B2541-FC8A-4C6A-660C-C4B0A09CCF3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07589"/>
              </p:ext>
            </p:extLst>
          </p:nvPr>
        </p:nvGraphicFramePr>
        <p:xfrm>
          <a:off x="8840764" y="711200"/>
          <a:ext cx="3287735" cy="380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정보가 맞으면 비밀번호 변경화면으로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정보가 틀릴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비밀번호 찾기 실패를 알리고 다시 비밀번호 찾기 화면으로 돌아감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5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8983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2D4A12-14B3-F5D1-C989-0957C906948E}"/>
              </a:ext>
            </a:extLst>
          </p:cNvPr>
          <p:cNvSpPr/>
          <p:nvPr/>
        </p:nvSpPr>
        <p:spPr>
          <a:xfrm>
            <a:off x="2580931" y="38062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AACE84-2D55-67F2-5BAD-6DD7998D7945}"/>
              </a:ext>
            </a:extLst>
          </p:cNvPr>
          <p:cNvSpPr/>
          <p:nvPr/>
        </p:nvSpPr>
        <p:spPr>
          <a:xfrm>
            <a:off x="2580931" y="431257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3E04D771-8EB9-EC9E-419F-571070DF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199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19E729-E5CA-4853-9D4E-D0D2C04D14F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CC26A93-D3F5-E618-1EB6-B923C783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A86CB-5EF0-A1A1-5F68-EB5A1B5F3AE3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39505-EF6B-E2D3-96EA-911409994B4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878-7610-A212-882A-8FB1929BD79A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842A9-A784-23A2-018C-11F30246C47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9491"/>
              </p:ext>
            </p:extLst>
          </p:nvPr>
        </p:nvGraphicFramePr>
        <p:xfrm>
          <a:off x="8840764" y="711200"/>
          <a:ext cx="3287735" cy="25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변경할 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변경 완료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5538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607080" y="35574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FA1C52-F73A-AAD0-60AB-8E88597A9C41}"/>
              </a:ext>
            </a:extLst>
          </p:cNvPr>
          <p:cNvSpPr/>
          <p:nvPr/>
        </p:nvSpPr>
        <p:spPr>
          <a:xfrm>
            <a:off x="2363782" y="42220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6AF3D337-2193-4733-CE98-4B88978D0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8346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BE0B7C-87E1-1FE0-CD06-1E1C39B3F1B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C76142-9DC4-7D35-8FC0-111412A4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A1008-3D61-0B20-48F5-7DE0E436CB27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79433-C39D-EABB-E58C-ED15651AC50A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54E6E-9B8F-5223-E775-253B5272F8C8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7A33-4FB9-3111-404E-7AD6FE40E1B3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3957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로그인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4F972B-EE6C-4471-8B5F-1B5B2822C4D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2EE23AD-9830-43EB-A1DA-A641E0F75C44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54810D-E1E5-4733-98EE-06826F777BD6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927525-3DF4-4207-9C09-4411BAA7BB39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D04375-251D-49C3-A26C-D84B725EECC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변경된 비밀번호로 로그인 해주시기 바랍니다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0929E-151C-A012-4F07-50694518F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8BAE68A1-A147-7788-7889-88084C3B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7930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변경화면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04FA24-FB5E-6604-8173-30AEE85CE290}"/>
              </a:ext>
            </a:extLst>
          </p:cNvPr>
          <p:cNvSpPr/>
          <p:nvPr/>
        </p:nvSpPr>
        <p:spPr>
          <a:xfrm>
            <a:off x="1447800" y="2060662"/>
            <a:ext cx="5943600" cy="3708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306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1924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37BB-B427-32F6-1A69-B2A0664F2CC7}"/>
              </a:ext>
            </a:extLst>
          </p:cNvPr>
          <p:cNvSpPr txBox="1"/>
          <p:nvPr/>
        </p:nvSpPr>
        <p:spPr>
          <a:xfrm>
            <a:off x="1792273" y="24596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Oops!</a:t>
            </a:r>
            <a:endParaRPr lang="ko-KR" altLang="en-US" sz="28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A5619-F3EC-E438-E0ED-CBB2290F4471}"/>
              </a:ext>
            </a:extLst>
          </p:cNvPr>
          <p:cNvSpPr txBox="1"/>
          <p:nvPr/>
        </p:nvSpPr>
        <p:spPr>
          <a:xfrm>
            <a:off x="1792273" y="3033963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이용에 불편을 드려 죄송합니다</a:t>
            </a:r>
            <a:r>
              <a:rPr lang="en-US" altLang="ko-KR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4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9BCCF-A29C-5CD9-9F17-A6043B29FFC4}"/>
              </a:ext>
            </a:extLst>
          </p:cNvPr>
          <p:cNvSpPr txBox="1"/>
          <p:nvPr/>
        </p:nvSpPr>
        <p:spPr>
          <a:xfrm>
            <a:off x="1792273" y="3606997"/>
            <a:ext cx="3621504" cy="124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방문하시려는 페이지의 주소가 잘못되었거나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페이지의 주소가 변경 혹은 삭제되어 요청하신 페이지를 찾을 수 없습니다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현상이 지속될 경우 관리자에게 문의바랍니다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문의번호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02-715-2111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에러코드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500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F9656E-EB98-8F95-1D31-41F9AABE85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40" t="17662"/>
          <a:stretch/>
        </p:blipFill>
        <p:spPr>
          <a:xfrm>
            <a:off x="1928534" y="5090613"/>
            <a:ext cx="196770" cy="177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8E3533-9EFA-634A-ADAB-27FCFE1009F3}"/>
              </a:ext>
            </a:extLst>
          </p:cNvPr>
          <p:cNvSpPr txBox="1"/>
          <p:nvPr/>
        </p:nvSpPr>
        <p:spPr>
          <a:xfrm>
            <a:off x="2041522" y="5118268"/>
            <a:ext cx="1129031" cy="21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메인화면으로</a:t>
            </a:r>
            <a:r>
              <a:rPr lang="ko-KR" altLang="en-US" sz="700" dirty="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EC045E-F572-40C3-6D7F-D25717CBB588}"/>
              </a:ext>
            </a:extLst>
          </p:cNvPr>
          <p:cNvSpPr/>
          <p:nvPr/>
        </p:nvSpPr>
        <p:spPr>
          <a:xfrm>
            <a:off x="1756349" y="4931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82D4CD89-AF66-2AFC-3686-1F8A09D6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048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에러발생 시 나타남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5083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54562"/>
              </p:ext>
            </p:extLst>
          </p:nvPr>
        </p:nvGraphicFramePr>
        <p:xfrm>
          <a:off x="8840764" y="711200"/>
          <a:ext cx="3287735" cy="40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네비게이션바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화면을 제외한 모든 화면에 존재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텍스트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(I am happy now!, I am good. , I am depressed. , Not that bad, I don’t know.)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타이핑효과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유도 마크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위에서 아래로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989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30194" y="1638220"/>
            <a:ext cx="174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245644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51785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24076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3962079" y="6429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9" name="그림 8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C8BAFE9C-ECB8-3F40-AC64-CF717B8C4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1/2 액자 44">
            <a:extLst>
              <a:ext uri="{FF2B5EF4-FFF2-40B4-BE49-F238E27FC236}">
                <a16:creationId xmlns:a16="http://schemas.microsoft.com/office/drawing/2014/main" id="{BBDA1E1C-CA79-81E2-69CA-4DB3BBDC1925}"/>
              </a:ext>
            </a:extLst>
          </p:cNvPr>
          <p:cNvSpPr/>
          <p:nvPr/>
        </p:nvSpPr>
        <p:spPr>
          <a:xfrm rot="13500000">
            <a:off x="4314129" y="6434751"/>
            <a:ext cx="210943" cy="210943"/>
          </a:xfrm>
          <a:prstGeom prst="halfFrame">
            <a:avLst>
              <a:gd name="adj1" fmla="val 20915"/>
              <a:gd name="adj2" fmla="val 20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40E43-B909-6032-0D4F-975AF360B5FA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7CD8F3-4BF1-0663-8B12-2422EA7435BC}"/>
              </a:ext>
            </a:extLst>
          </p:cNvPr>
          <p:cNvSpPr/>
          <p:nvPr/>
        </p:nvSpPr>
        <p:spPr>
          <a:xfrm>
            <a:off x="39774" y="130546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2786870" y="40882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B5461D-F267-838F-DC9B-0CE08D081166}"/>
              </a:ext>
            </a:extLst>
          </p:cNvPr>
          <p:cNvSpPr>
            <a:spLocks/>
          </p:cNvSpPr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68741"/>
              </p:ext>
            </p:extLst>
          </p:nvPr>
        </p:nvGraphicFramePr>
        <p:xfrm>
          <a:off x="8840764" y="711200"/>
          <a:ext cx="3287735" cy="147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스크롤을 아래로 이동 시 내비게이션 바와 버튼 색상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화면을 이루는 각 요소가 화면에 나타날 때 애니메이션 적용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효과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6F4244-6A4A-DDDF-C865-9465C338751E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SERVICE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ED24053-611A-F31E-9423-4B660F0FCD88}"/>
              </a:ext>
            </a:extLst>
          </p:cNvPr>
          <p:cNvSpPr/>
          <p:nvPr/>
        </p:nvSpPr>
        <p:spPr>
          <a:xfrm>
            <a:off x="1521894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0CA782-8040-AF7B-9087-8CE8DA686C8C}"/>
              </a:ext>
            </a:extLst>
          </p:cNvPr>
          <p:cNvSpPr/>
          <p:nvPr/>
        </p:nvSpPr>
        <p:spPr>
          <a:xfrm>
            <a:off x="3556898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6910A9-23C6-525F-D6F8-D2D32707D06F}"/>
              </a:ext>
            </a:extLst>
          </p:cNvPr>
          <p:cNvSpPr/>
          <p:nvPr/>
        </p:nvSpPr>
        <p:spPr>
          <a:xfrm>
            <a:off x="5591902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707E47-5BDB-5616-8C64-57D583E3EB29}"/>
              </a:ext>
            </a:extLst>
          </p:cNvPr>
          <p:cNvSpPr txBox="1"/>
          <p:nvPr/>
        </p:nvSpPr>
        <p:spPr>
          <a:xfrm>
            <a:off x="3018903" y="2881161"/>
            <a:ext cx="2801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향상을 위한 맞춤 솔루션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268B21-798D-F85E-E547-0B63F389C194}"/>
              </a:ext>
            </a:extLst>
          </p:cNvPr>
          <p:cNvSpPr txBox="1"/>
          <p:nvPr/>
        </p:nvSpPr>
        <p:spPr>
          <a:xfrm>
            <a:off x="1784967" y="3943631"/>
            <a:ext cx="1199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F60EC4-DC13-BC90-6427-13F53F16BBEE}"/>
              </a:ext>
            </a:extLst>
          </p:cNvPr>
          <p:cNvSpPr txBox="1"/>
          <p:nvPr/>
        </p:nvSpPr>
        <p:spPr>
          <a:xfrm>
            <a:off x="3688435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 예측 서비스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CB5411-D522-CC58-6758-F96DB652F7B5}"/>
              </a:ext>
            </a:extLst>
          </p:cNvPr>
          <p:cNvSpPr txBox="1"/>
          <p:nvPr/>
        </p:nvSpPr>
        <p:spPr>
          <a:xfrm>
            <a:off x="5723439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20F43B-3C85-D7DF-EA39-1C8A6864F24E}"/>
              </a:ext>
            </a:extLst>
          </p:cNvPr>
          <p:cNvCxnSpPr>
            <a:cxnSpLocks/>
          </p:cNvCxnSpPr>
          <p:nvPr/>
        </p:nvCxnSpPr>
        <p:spPr>
          <a:xfrm>
            <a:off x="1670477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AC4CBD-28A3-3A90-39BB-EFFBCD6DAE8B}"/>
              </a:ext>
            </a:extLst>
          </p:cNvPr>
          <p:cNvCxnSpPr>
            <a:cxnSpLocks/>
          </p:cNvCxnSpPr>
          <p:nvPr/>
        </p:nvCxnSpPr>
        <p:spPr>
          <a:xfrm>
            <a:off x="3705481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FEC2F9A-9AC5-10CA-481C-965E496215DB}"/>
              </a:ext>
            </a:extLst>
          </p:cNvPr>
          <p:cNvCxnSpPr>
            <a:cxnSpLocks/>
          </p:cNvCxnSpPr>
          <p:nvPr/>
        </p:nvCxnSpPr>
        <p:spPr>
          <a:xfrm>
            <a:off x="5740485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B53124C-4133-FC6B-9F4F-7E9015A551A5}"/>
              </a:ext>
            </a:extLst>
          </p:cNvPr>
          <p:cNvSpPr txBox="1"/>
          <p:nvPr/>
        </p:nvSpPr>
        <p:spPr>
          <a:xfrm>
            <a:off x="1667149" y="4314925"/>
            <a:ext cx="1434895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2030 MZ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세대의 만족도 향상을 위해 한국 노동연구원에서 약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13,000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여가구를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년간 추적조사한 데이터를 바탕으로 각 개인의 만족도를 향상시키기 위한 솔루션을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3B68A-DFE3-5E58-9952-BD2B924AD290}"/>
              </a:ext>
            </a:extLst>
          </p:cNvPr>
          <p:cNvSpPr txBox="1"/>
          <p:nvPr/>
        </p:nvSpPr>
        <p:spPr>
          <a:xfrm>
            <a:off x="3702153" y="4314925"/>
            <a:ext cx="1434895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입력한 정보를 바탕으로 회원님의 만족도를 높일 수 있는 방법에 대한 방향성을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7BE517-E00E-8BBB-1B4F-657E63BD06CD}"/>
              </a:ext>
            </a:extLst>
          </p:cNvPr>
          <p:cNvSpPr txBox="1"/>
          <p:nvPr/>
        </p:nvSpPr>
        <p:spPr>
          <a:xfrm>
            <a:off x="5737157" y="4314925"/>
            <a:ext cx="1434895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 내 성별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선택하면 학력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연봉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전공분류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가구원수 별 각 해당 인원의 비율 정보를 제공합니다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02800-C7B7-DF2D-AE1A-963A7AA33324}"/>
              </a:ext>
            </a:extLst>
          </p:cNvPr>
          <p:cNvSpPr/>
          <p:nvPr/>
        </p:nvSpPr>
        <p:spPr>
          <a:xfrm>
            <a:off x="1362845" y="328856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25EE8-EF21-3E15-0D30-C39C01238E18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0A1700E-1E6B-F1BA-44D8-63E8FFD9BA81}"/>
              </a:ext>
            </a:extLst>
          </p:cNvPr>
          <p:cNvSpPr/>
          <p:nvPr/>
        </p:nvSpPr>
        <p:spPr>
          <a:xfrm>
            <a:off x="259198" y="14670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5600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815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67B6BC-7F4B-CD45-9261-7621CF2EB874}"/>
              </a:ext>
            </a:extLst>
          </p:cNvPr>
          <p:cNvSpPr/>
          <p:nvPr/>
        </p:nvSpPr>
        <p:spPr>
          <a:xfrm>
            <a:off x="558094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92BAF6-0BFF-6811-5378-F81654D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3349374"/>
            <a:ext cx="1448107" cy="16894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86893"/>
              </p:ext>
            </p:extLst>
          </p:nvPr>
        </p:nvGraphicFramePr>
        <p:xfrm>
          <a:off x="8840764" y="711200"/>
          <a:ext cx="3287735" cy="10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순서가 화면에 나타날 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구글 설문지에 회원정보 입력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서비스 이용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순서대로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적용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7AD2D-6B78-CC9F-9473-EAA2F4C5BABF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HOW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ADE0B8E-8A44-CF63-7EA3-179CCBE4B59C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167EB3-D39D-1A9F-9C0C-9788B7A948F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436CCF9-693E-8AEC-7A79-9E6885BA84DF}"/>
                </a:ext>
              </a:extLst>
            </p:cNvPr>
            <p:cNvSpPr/>
            <p:nvPr/>
          </p:nvSpPr>
          <p:spPr>
            <a:xfrm>
              <a:off x="8668595" y="4435382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21BAEE6-4945-8B5D-CF80-04EB9CA59342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E546307-2E30-B96F-E143-3C84CDDFB7F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0C98AD-8F57-7BF6-2474-E0799A801656}"/>
              </a:ext>
            </a:extLst>
          </p:cNvPr>
          <p:cNvSpPr/>
          <p:nvPr/>
        </p:nvSpPr>
        <p:spPr>
          <a:xfrm>
            <a:off x="2498718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0A9F0D9-202A-61E6-D972-55C5938E6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486" y="3349373"/>
            <a:ext cx="1448107" cy="168945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D2C085-F229-4F01-40E1-89F306EE5B3C}"/>
              </a:ext>
            </a:extLst>
          </p:cNvPr>
          <p:cNvSpPr/>
          <p:nvPr/>
        </p:nvSpPr>
        <p:spPr>
          <a:xfrm>
            <a:off x="4439342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206334D-1DB0-C277-7D2E-4A41496DC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110" y="3349373"/>
            <a:ext cx="1448107" cy="1689458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1796815-1B95-093C-BE7D-A84CA7AA25D7}"/>
              </a:ext>
            </a:extLst>
          </p:cNvPr>
          <p:cNvSpPr/>
          <p:nvPr/>
        </p:nvSpPr>
        <p:spPr>
          <a:xfrm>
            <a:off x="6379967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165FCF0-22B2-E21B-0C4C-FFAB1A9A98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735" y="3349373"/>
            <a:ext cx="1448107" cy="1689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0ECB44-3D63-7133-DB77-DC0F883F8332}"/>
              </a:ext>
            </a:extLst>
          </p:cNvPr>
          <p:cNvSpPr txBox="1"/>
          <p:nvPr/>
        </p:nvSpPr>
        <p:spPr>
          <a:xfrm>
            <a:off x="859971" y="5115845"/>
            <a:ext cx="1147890" cy="20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EDF5-2106-512A-5BB4-49EE04B1A8D5}"/>
              </a:ext>
            </a:extLst>
          </p:cNvPr>
          <p:cNvSpPr txBox="1"/>
          <p:nvPr/>
        </p:nvSpPr>
        <p:spPr>
          <a:xfrm>
            <a:off x="689162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회원가입을 진행합니다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0914C-B417-5910-E2A8-E16639272411}"/>
              </a:ext>
            </a:extLst>
          </p:cNvPr>
          <p:cNvSpPr txBox="1"/>
          <p:nvPr/>
        </p:nvSpPr>
        <p:spPr>
          <a:xfrm>
            <a:off x="2714786" y="5115845"/>
            <a:ext cx="1319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 설문지에 회원정보 입력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31DC2-C1A5-E38E-2CD1-8C249D53ED10}"/>
              </a:ext>
            </a:extLst>
          </p:cNvPr>
          <p:cNvSpPr txBox="1"/>
          <p:nvPr/>
        </p:nvSpPr>
        <p:spPr>
          <a:xfrm>
            <a:off x="2629786" y="5273004"/>
            <a:ext cx="1468806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 후 나타나는 구글설문지에 회원님의 정보를 입력합니다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B518D6-8BDB-C9A6-5CBE-0053AAF1CDD2}"/>
              </a:ext>
            </a:extLst>
          </p:cNvPr>
          <p:cNvSpPr txBox="1"/>
          <p:nvPr/>
        </p:nvSpPr>
        <p:spPr>
          <a:xfrm>
            <a:off x="4741219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48F4A-EEB2-1BCE-ABE4-861A70C38298}"/>
              </a:ext>
            </a:extLst>
          </p:cNvPr>
          <p:cNvSpPr txBox="1"/>
          <p:nvPr/>
        </p:nvSpPr>
        <p:spPr>
          <a:xfrm>
            <a:off x="4570410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회원가입한 아이디와 비밀번호로 로그인합니다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05A88A-EC8B-5BA6-D36D-DB313DC37C0E}"/>
              </a:ext>
            </a:extLst>
          </p:cNvPr>
          <p:cNvSpPr txBox="1"/>
          <p:nvPr/>
        </p:nvSpPr>
        <p:spPr>
          <a:xfrm>
            <a:off x="6681844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이용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B61258-A7CA-1670-DA21-0065431778A1}"/>
              </a:ext>
            </a:extLst>
          </p:cNvPr>
          <p:cNvSpPr txBox="1"/>
          <p:nvPr/>
        </p:nvSpPr>
        <p:spPr>
          <a:xfrm>
            <a:off x="6511035" y="5273004"/>
            <a:ext cx="1468806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구글설문지에 입력한 내용을 바탕으로 나의 만족도 점수를 분석하고 만족도 향상을 위한 솔루션을 제시합니다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121BDF97-8EE3-0789-5C6D-D4AA8FCD17E2}"/>
              </a:ext>
            </a:extLst>
          </p:cNvPr>
          <p:cNvSpPr/>
          <p:nvPr/>
        </p:nvSpPr>
        <p:spPr>
          <a:xfrm rot="8100000">
            <a:off x="2333326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1/2 액자 88">
            <a:extLst>
              <a:ext uri="{FF2B5EF4-FFF2-40B4-BE49-F238E27FC236}">
                <a16:creationId xmlns:a16="http://schemas.microsoft.com/office/drawing/2014/main" id="{222A64EE-C797-3FBC-EEDF-DD68893D70BF}"/>
              </a:ext>
            </a:extLst>
          </p:cNvPr>
          <p:cNvSpPr/>
          <p:nvPr/>
        </p:nvSpPr>
        <p:spPr>
          <a:xfrm rot="8100000">
            <a:off x="4275587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1/2 액자 89">
            <a:extLst>
              <a:ext uri="{FF2B5EF4-FFF2-40B4-BE49-F238E27FC236}">
                <a16:creationId xmlns:a16="http://schemas.microsoft.com/office/drawing/2014/main" id="{8E958BB3-307C-6E69-EF07-65D5FBA4C4B1}"/>
              </a:ext>
            </a:extLst>
          </p:cNvPr>
          <p:cNvSpPr/>
          <p:nvPr/>
        </p:nvSpPr>
        <p:spPr>
          <a:xfrm rot="8100000">
            <a:off x="6217849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1AEF80-63CE-CB0C-CEE9-212E82F592E8}"/>
              </a:ext>
            </a:extLst>
          </p:cNvPr>
          <p:cNvSpPr/>
          <p:nvPr/>
        </p:nvSpPr>
        <p:spPr>
          <a:xfrm>
            <a:off x="520694" y="29822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4FDF6600-B0FB-F190-87E9-B8F451CE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9231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30964-FAF9-862F-0FDD-E74E1319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73"/>
          <a:stretch/>
        </p:blipFill>
        <p:spPr>
          <a:xfrm>
            <a:off x="558094" y="2105211"/>
            <a:ext cx="7584081" cy="11705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6845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footer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footer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내 나의 만족도 점수분석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링크는 클릭 시 해당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772703"/>
            <a:ext cx="143440" cy="5969606"/>
            <a:chOff x="8649699" y="2132753"/>
            <a:chExt cx="126000" cy="461246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132753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2260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166F5-D53B-B709-92BA-4FE7F266E3F1}"/>
              </a:ext>
            </a:extLst>
          </p:cNvPr>
          <p:cNvSpPr/>
          <p:nvPr/>
        </p:nvSpPr>
        <p:spPr>
          <a:xfrm>
            <a:off x="63501" y="4762500"/>
            <a:ext cx="8553180" cy="20319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DDD198A2-E7F5-831B-6C92-AD36DAF7CA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6332678"/>
            <a:ext cx="1136723" cy="3789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68F9B5-3E13-041F-DB4D-3AAA5322E393}"/>
              </a:ext>
            </a:extLst>
          </p:cNvPr>
          <p:cNvSpPr txBox="1"/>
          <p:nvPr/>
        </p:nvSpPr>
        <p:spPr>
          <a:xfrm>
            <a:off x="1578713" y="4999328"/>
            <a:ext cx="5522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나의 만족도 점수 분석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분석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문의하기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로그인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회원가입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D98A-F45D-249B-0306-6219E6A03170}"/>
              </a:ext>
            </a:extLst>
          </p:cNvPr>
          <p:cNvSpPr txBox="1"/>
          <p:nvPr/>
        </p:nvSpPr>
        <p:spPr>
          <a:xfrm>
            <a:off x="575819" y="5495553"/>
            <a:ext cx="752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MyZeneration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대표이사 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TEL: 010)3009-9383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웹페이지 책임자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서울 마포구 신촌로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104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그린컴퓨터 아카데미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C3B7A-A869-340E-E704-0AF4EBF29F7B}"/>
              </a:ext>
            </a:extLst>
          </p:cNvPr>
          <p:cNvSpPr txBox="1"/>
          <p:nvPr/>
        </p:nvSpPr>
        <p:spPr>
          <a:xfrm>
            <a:off x="1578713" y="5948320"/>
            <a:ext cx="552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MyZeneration.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Rights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Reserved.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70D5AE-BDDC-D845-1200-8813BCBBF2E7}"/>
              </a:ext>
            </a:extLst>
          </p:cNvPr>
          <p:cNvSpPr/>
          <p:nvPr/>
        </p:nvSpPr>
        <p:spPr>
          <a:xfrm>
            <a:off x="2231313" y="48623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0694551B-7E5E-8E99-8C51-254E415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0405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5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C0095D-FE80-7B38-B2D1-B740C9C4F50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449D033-8800-A2E1-1909-203904B26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376E1-5137-FDD4-D8BC-ACD5C1A11DB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94263-1B2D-8111-2765-832AB19C8D2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C98F0-4C42-5C45-AE8C-56DB5F81775D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5103B-FF0D-DD04-3D06-7905BA7DE67B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28512" y="2793447"/>
            <a:ext cx="1648556" cy="261610"/>
            <a:chOff x="3457589" y="3297003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내가 입력한 정보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25924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1,5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나의 만족도 점수가 숫자로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개인정보가 테이블 형식으로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3,6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회원가입시 사용자가 입력한 데이터를 바탕으로 산출된 다른 사람들의 평균 만족도가 숫자로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이름이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57370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48958"/>
              </p:ext>
            </p:extLst>
          </p:nvPr>
        </p:nvGraphicFramePr>
        <p:xfrm>
          <a:off x="3245240" y="3307043"/>
          <a:ext cx="2206301" cy="180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428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924873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나이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최종학력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전공분류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이학</a:t>
                      </a:r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공학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서울특별시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 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5000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가구원수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6" y="2335801"/>
            <a:ext cx="2206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나의 만족도 예측 서비스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48492"/>
              <a:ext cx="164855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동일조건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87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2582678" y="5816384"/>
            <a:ext cx="3817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예측 그래프 확인하기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0133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삶의 만족도는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87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16031-A4B9-F755-FFA5-1EE9A435EC60}"/>
              </a:ext>
            </a:extLst>
          </p:cNvPr>
          <p:cNvSpPr txBox="1"/>
          <p:nvPr/>
        </p:nvSpPr>
        <p:spPr>
          <a:xfrm>
            <a:off x="1884410" y="6529318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BE20C1-7B2A-0F65-E67E-754D20041A28}"/>
              </a:ext>
            </a:extLst>
          </p:cNvPr>
          <p:cNvSpPr/>
          <p:nvPr/>
        </p:nvSpPr>
        <p:spPr>
          <a:xfrm>
            <a:off x="3406863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35FECD6-5D74-D948-E94A-31A806F2D622}"/>
              </a:ext>
            </a:extLst>
          </p:cNvPr>
          <p:cNvSpPr/>
          <p:nvPr/>
        </p:nvSpPr>
        <p:spPr>
          <a:xfrm>
            <a:off x="4830236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EDC315-3B54-4936-A8F8-143458DEB56D}"/>
              </a:ext>
            </a:extLst>
          </p:cNvPr>
          <p:cNvSpPr/>
          <p:nvPr/>
        </p:nvSpPr>
        <p:spPr>
          <a:xfrm>
            <a:off x="5451541" y="62892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2FB962-B870-87BE-A0CC-37DAE1C2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4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690FE09-DBDB-F8F0-F4B7-E27FA15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1" y="4238248"/>
            <a:ext cx="4056099" cy="2118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6667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정보를 바탕으로 산출된 만족도 예측 그래프가 꺾은 선 그래프 형태로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전공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거주지역 순으로 그래프가 일렬로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3998948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159132-D2DE-4700-9CE1-22183AB8FB06}"/>
              </a:ext>
            </a:extLst>
          </p:cNvPr>
          <p:cNvSpPr txBox="1"/>
          <p:nvPr/>
        </p:nvSpPr>
        <p:spPr>
          <a:xfrm>
            <a:off x="1663721" y="2684137"/>
            <a:ext cx="56470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회원님이 입력하신 정보를 바탕으로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항목에 따른 미래 만족도 추이 정보를 제공합니다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(*60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세까지 만족도 정보 제공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마켓 산스 Medium" panose="02000000000000000000" pitchFamily="50" charset="-127"/>
              </a:rPr>
              <a:t> 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22C-0849-4173-90E5-C3CA83A0708B}"/>
              </a:ext>
            </a:extLst>
          </p:cNvPr>
          <p:cNvSpPr txBox="1"/>
          <p:nvPr/>
        </p:nvSpPr>
        <p:spPr>
          <a:xfrm>
            <a:off x="2554449" y="3795186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성별만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2E0A9-5217-4EBB-B2B7-CEF33A15AF5F}"/>
              </a:ext>
            </a:extLst>
          </p:cNvPr>
          <p:cNvSpPr txBox="1"/>
          <p:nvPr/>
        </p:nvSpPr>
        <p:spPr>
          <a:xfrm>
            <a:off x="5389662" y="423824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AB7E7D-269E-2AB3-7805-648863873A38}"/>
              </a:ext>
            </a:extLst>
          </p:cNvPr>
          <p:cNvSpPr/>
          <p:nvPr/>
        </p:nvSpPr>
        <p:spPr>
          <a:xfrm>
            <a:off x="3119330" y="36310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C2F1F06A-7AFF-E563-82EF-B8999FF8C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21501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21C0D1-B274-F71F-FEDD-CF3398A63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80"/>
          <a:stretch/>
        </p:blipFill>
        <p:spPr>
          <a:xfrm>
            <a:off x="2391551" y="2112905"/>
            <a:ext cx="4056099" cy="4326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75299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＂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006883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F2C91-FCC3-7441-7417-C1B9188CC4A8}"/>
              </a:ext>
            </a:extLst>
          </p:cNvPr>
          <p:cNvSpPr txBox="1"/>
          <p:nvPr/>
        </p:nvSpPr>
        <p:spPr>
          <a:xfrm>
            <a:off x="2554449" y="2892348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거주지역만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A91B-C58C-A028-9C6D-4D5BF4F9813D}"/>
              </a:ext>
            </a:extLst>
          </p:cNvPr>
          <p:cNvSpPr txBox="1"/>
          <p:nvPr/>
        </p:nvSpPr>
        <p:spPr>
          <a:xfrm>
            <a:off x="5389662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DF8361-49E7-EAEF-DC38-7BB6AF863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1551" y="3335410"/>
            <a:ext cx="4035423" cy="21080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F80A5-28C9-6B91-0AE6-C17068F0F06B}"/>
              </a:ext>
            </a:extLst>
          </p:cNvPr>
          <p:cNvSpPr txBox="1"/>
          <p:nvPr/>
        </p:nvSpPr>
        <p:spPr>
          <a:xfrm>
            <a:off x="5368986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225D4-9A06-F666-B060-019B922A46D7}"/>
              </a:ext>
            </a:extLst>
          </p:cNvPr>
          <p:cNvSpPr txBox="1"/>
          <p:nvPr/>
        </p:nvSpPr>
        <p:spPr>
          <a:xfrm>
            <a:off x="1911025" y="587276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다른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MZ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세대의 만족도를 비교해서 보고싶다면 </a:t>
            </a:r>
            <a:r>
              <a:rPr lang="ko-KR" altLang="en-US" sz="1000" b="0" i="0" u="none" strike="noStrike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  <a:hlinkClick r:id="rId11"/>
              </a:rPr>
              <a:t>여기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를 클릭해주세요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A4166C-38F2-CE36-D797-CE9E235C2A62}"/>
              </a:ext>
            </a:extLst>
          </p:cNvPr>
          <p:cNvSpPr/>
          <p:nvPr/>
        </p:nvSpPr>
        <p:spPr>
          <a:xfrm>
            <a:off x="4981766" y="55881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ADC45C28-7C09-D4DC-0A71-82DB1BEA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4498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0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3049</Words>
  <Application>Microsoft Office PowerPoint</Application>
  <PresentationFormat>와이드스크린</PresentationFormat>
  <Paragraphs>989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GmarketSansMedium</vt:lpstr>
      <vt:lpstr>G마켓 산스 Light</vt:lpstr>
      <vt:lpstr>G마켓 산스 Medium</vt:lpstr>
      <vt:lpstr>G마켓 산스 TTF Medium</vt:lpstr>
      <vt:lpstr>HY신명조</vt:lpstr>
      <vt:lpstr>Noto Sans KR</vt:lpstr>
      <vt:lpstr>Noto Sans KR Black</vt:lpstr>
      <vt:lpstr>Noto Sans KR Light</vt:lpstr>
      <vt:lpstr>Noto Sans KR Medium</vt:lpstr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Yun Heesun</cp:lastModifiedBy>
  <cp:revision>1902</cp:revision>
  <dcterms:created xsi:type="dcterms:W3CDTF">2023-05-26T05:47:42Z</dcterms:created>
  <dcterms:modified xsi:type="dcterms:W3CDTF">2023-07-16T07:26:05Z</dcterms:modified>
</cp:coreProperties>
</file>