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37B60A-4F80-42E8-8704-E27557D64321}">
          <p14:sldIdLst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83"/>
    <a:srgbClr val="BED5FD"/>
    <a:srgbClr val="A6B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9" autoAdjust="0"/>
    <p:restoredTop sz="94941" autoAdjust="0"/>
  </p:normalViewPr>
  <p:slideViewPr>
    <p:cSldViewPr snapToGrid="0">
      <p:cViewPr varScale="1">
        <p:scale>
          <a:sx n="91" d="100"/>
          <a:sy n="91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09D8-B7F1-AC2A-884D-3C7DDB084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ED653-E796-CCB9-E213-3FDBA029D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8D94-82A4-2709-BDCD-6D0866CE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6B7A-A895-D670-69C5-D3EC6909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CB59-5D48-884F-6217-01ABF350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62CF-848D-551D-0A7E-AFB6D7D4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3694C-1D56-0A5B-43D5-BE2A4719C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C184-873E-BAA3-1080-9C1DC757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2A8B-6210-C824-DCF2-54476711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6B37-4BDA-348E-A5A8-4192302D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7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FC35A-8E59-0188-CA0D-B01EFF6A9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23A-74C2-8CE7-9B40-8263CCF4E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E18D2-15B5-21FD-59D8-59D01222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8429-21EC-394E-3F5F-0F28294B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5C4B-22EF-2861-FCE6-5187931D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63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40D9-5C74-98E6-81AD-25503FAA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C40F-C367-8921-CF48-D2B3D5F47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DC62B-807C-F2F9-1B14-F35B1CCF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8DF5-C3BC-3AB4-943E-2E1B4EA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0E98-4F1A-FFBE-016F-C5C02BC1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D8C6-0AFA-5AA6-2C7E-3F44C637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46985-00B0-FA75-8B9D-B13D54D3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EF7C-35F9-485E-68AB-C5A73BEE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4377-FCA4-1E62-3C70-34BF5936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63A1-EE32-76F8-7CCC-0E400EEF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0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6868-07B2-63F6-FFB9-E7EA2F05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51C0-B5F4-081B-859E-B024B107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63270-DFE5-F496-93AE-FCF08F62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078C0-3CC6-9FD9-EEEB-C241C55F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59FA-08AE-8667-3555-F329C470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77331-C3E7-4C74-717A-6CC8248D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60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A92A-0F37-049E-CC12-9A7C2940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AADE-68AA-6346-4F90-8B5CE8027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6C341-E443-028D-6FAE-F962A6F8F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82860-BD42-7078-ACF7-3DA7128A5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0FE82-FEC2-857F-61D4-4833D8426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C5D1-E51B-2C0D-D9AA-30D7ED48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9E088-19C7-CFBB-A742-EAF4AD88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CAD74-749A-809F-96C3-26CF9D7C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A023-B705-583D-DA2C-5DD66EF0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CB599-CF56-F931-006E-F9A821AC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37FF-7B51-7213-107E-FFE258D2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7AF1-3789-AAA3-6F6B-1208DA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6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9D680-79B6-36C7-213F-BD50FB94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0173-E7A0-2E94-635D-0E82E5D7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F2C4C-89D4-7133-6CA0-810BB7E7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19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A469-5832-074D-9656-0FD0A663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1C1D-834A-7D47-87D4-EABCAF10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2555-2CB6-EBB5-3E17-393BE020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C7BF4-6FF3-CCCA-0C6F-F7AB34C9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FF2A5-CCA9-3BEF-1600-BE8DF049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AF4ED-7CEA-D671-CCA7-58B7C2A9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C0B-F7D3-21CA-8995-ECF5D5BF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EBA89-EBE8-62CE-C5ED-1CAF73665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72BF-D8F4-01A1-9F9F-BDB89F38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9B5CF-1711-341A-6C35-0C3B5001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9E19-B300-4005-93B9-A11D5275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88D5A-8B89-68B7-AD25-EBF835DA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1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8AF3A-74AA-7A93-EC10-0FE18C02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52D52-D2A4-DA58-633F-689AE23E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74B0-D51B-CD9B-4DBF-9D7B6433E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F432-F1A8-4B5D-BC41-5A6ED34EA17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736F1-7FD4-1B94-99B6-DB4BF4520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1A7D-1601-9870-4184-8837CE3A9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439C-B5CC-4891-9AD8-48DBF4797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3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C532-F7FE-BBE1-673B-DD8E958B7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SemiBold" pitchFamily="2" charset="0"/>
              </a:rPr>
              <a:t>Secure Chat Application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Semi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EDDE0-E44D-6408-BDC2-490F3B854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</a:rPr>
              <a:t>Flow Diagram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989CAD-F20B-6774-F7E4-8F885E25C79B}"/>
              </a:ext>
            </a:extLst>
          </p:cNvPr>
          <p:cNvSpPr/>
          <p:nvPr/>
        </p:nvSpPr>
        <p:spPr>
          <a:xfrm>
            <a:off x="7842427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Bob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1409AC-6106-DF18-DE42-69800AB87BB4}"/>
              </a:ext>
            </a:extLst>
          </p:cNvPr>
          <p:cNvSpPr/>
          <p:nvPr/>
        </p:nvSpPr>
        <p:spPr>
          <a:xfrm>
            <a:off x="2520775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Alice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B170F6-342E-9953-BD76-8734925256A7}"/>
              </a:ext>
            </a:extLst>
          </p:cNvPr>
          <p:cNvCxnSpPr>
            <a:stCxn id="7" idx="2"/>
          </p:cNvCxnSpPr>
          <p:nvPr/>
        </p:nvCxnSpPr>
        <p:spPr>
          <a:xfrm flipH="1">
            <a:off x="3429005" y="1002979"/>
            <a:ext cx="6170" cy="5523646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6B597-7393-7FC4-0B71-9647FD0891CA}"/>
              </a:ext>
            </a:extLst>
          </p:cNvPr>
          <p:cNvCxnSpPr/>
          <p:nvPr/>
        </p:nvCxnSpPr>
        <p:spPr>
          <a:xfrm flipH="1">
            <a:off x="8750657" y="1002979"/>
            <a:ext cx="6174" cy="5509669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803500-7C77-7DC0-A921-64024AB6253F}"/>
              </a:ext>
            </a:extLst>
          </p:cNvPr>
          <p:cNvCxnSpPr>
            <a:cxnSpLocks/>
          </p:cNvCxnSpPr>
          <p:nvPr/>
        </p:nvCxnSpPr>
        <p:spPr>
          <a:xfrm>
            <a:off x="3444437" y="1411938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F92AF0-32F3-7D17-D5FB-25B4DF6FF532}"/>
              </a:ext>
            </a:extLst>
          </p:cNvPr>
          <p:cNvCxnSpPr>
            <a:cxnSpLocks/>
          </p:cNvCxnSpPr>
          <p:nvPr/>
        </p:nvCxnSpPr>
        <p:spPr>
          <a:xfrm flipH="1">
            <a:off x="3435175" y="2283134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111CB9-258E-E58E-8C04-8050ADC8A578}"/>
              </a:ext>
            </a:extLst>
          </p:cNvPr>
          <p:cNvCxnSpPr>
            <a:cxnSpLocks/>
          </p:cNvCxnSpPr>
          <p:nvPr/>
        </p:nvCxnSpPr>
        <p:spPr>
          <a:xfrm>
            <a:off x="3435175" y="3154329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346885-861C-CA50-DD19-8803857C34BF}"/>
              </a:ext>
            </a:extLst>
          </p:cNvPr>
          <p:cNvCxnSpPr>
            <a:cxnSpLocks/>
          </p:cNvCxnSpPr>
          <p:nvPr/>
        </p:nvCxnSpPr>
        <p:spPr>
          <a:xfrm flipH="1">
            <a:off x="3429001" y="4025525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2AEB0A-18C8-A2CB-4ADC-AF955A750097}"/>
              </a:ext>
            </a:extLst>
          </p:cNvPr>
          <p:cNvSpPr txBox="1"/>
          <p:nvPr/>
        </p:nvSpPr>
        <p:spPr>
          <a:xfrm rot="300000">
            <a:off x="5537521" y="1319825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chat_hello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63C4E-3A73-3FF1-469C-ECDF241A2503}"/>
              </a:ext>
            </a:extLst>
          </p:cNvPr>
          <p:cNvSpPr txBox="1"/>
          <p:nvPr/>
        </p:nvSpPr>
        <p:spPr>
          <a:xfrm rot="300000">
            <a:off x="5256993" y="3063464"/>
            <a:ext cx="1686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chat_START_SSL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2409C-4BE4-6C97-27CF-1C13F7A43397}"/>
              </a:ext>
            </a:extLst>
          </p:cNvPr>
          <p:cNvSpPr txBox="1"/>
          <p:nvPr/>
        </p:nvSpPr>
        <p:spPr>
          <a:xfrm rot="-300000">
            <a:off x="5637618" y="2190628"/>
            <a:ext cx="904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chat_ok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02D1E-CC8B-4A38-A8C1-BA544C89D30A}"/>
              </a:ext>
            </a:extLst>
          </p:cNvPr>
          <p:cNvSpPr txBox="1"/>
          <p:nvPr/>
        </p:nvSpPr>
        <p:spPr>
          <a:xfrm rot="-300000">
            <a:off x="5016542" y="3915805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chat_START_SSL_ACK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6DE25E2-479F-45DA-529F-4E9CDC0297AC}"/>
              </a:ext>
            </a:extLst>
          </p:cNvPr>
          <p:cNvSpPr/>
          <p:nvPr/>
        </p:nvSpPr>
        <p:spPr>
          <a:xfrm flipH="1">
            <a:off x="1658492" y="1411942"/>
            <a:ext cx="282528" cy="3075820"/>
          </a:xfrm>
          <a:prstGeom prst="rightBrace">
            <a:avLst>
              <a:gd name="adj1" fmla="val 166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1AC54-9250-3A0F-DD4C-5C24682E1DE3}"/>
              </a:ext>
            </a:extLst>
          </p:cNvPr>
          <p:cNvSpPr txBox="1"/>
          <p:nvPr/>
        </p:nvSpPr>
        <p:spPr>
          <a:xfrm>
            <a:off x="194132" y="2237949"/>
            <a:ext cx="13821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ontserrat Medium" pitchFamily="2" charset="0"/>
              </a:rPr>
              <a:t>UDP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Based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Application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Control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Message</a:t>
            </a:r>
            <a:endParaRPr lang="en-IN" sz="1600" dirty="0">
              <a:latin typeface="Montserrat Medium" pitchFamily="2" charset="0"/>
            </a:endParaRPr>
          </a:p>
        </p:txBody>
      </p:sp>
      <p:pic>
        <p:nvPicPr>
          <p:cNvPr id="30" name="Graphic 29" descr="Stopwatch">
            <a:extLst>
              <a:ext uri="{FF2B5EF4-FFF2-40B4-BE49-F238E27FC236}">
                <a16:creationId xmlns:a16="http://schemas.microsoft.com/office/drawing/2014/main" id="{C004D7C6-E259-CCB8-E55E-C38B0B502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2543" y="2145974"/>
            <a:ext cx="274320" cy="2743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62C39B-A0B1-B490-6177-9ABC7E9C5BAD}"/>
              </a:ext>
            </a:extLst>
          </p:cNvPr>
          <p:cNvSpPr txBox="1"/>
          <p:nvPr/>
        </p:nvSpPr>
        <p:spPr>
          <a:xfrm>
            <a:off x="9076863" y="2131931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32" name="Graphic 31" descr="Stopwatch">
            <a:extLst>
              <a:ext uri="{FF2B5EF4-FFF2-40B4-BE49-F238E27FC236}">
                <a16:creationId xmlns:a16="http://schemas.microsoft.com/office/drawing/2014/main" id="{D649D1B1-9F10-5DB8-E7E9-DEFB9E1EE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3923" y="3902224"/>
            <a:ext cx="274320" cy="2743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0DB098F-B28D-0CB2-C2F6-4B015EC046C2}"/>
              </a:ext>
            </a:extLst>
          </p:cNvPr>
          <p:cNvSpPr txBox="1"/>
          <p:nvPr/>
        </p:nvSpPr>
        <p:spPr>
          <a:xfrm>
            <a:off x="9078243" y="3888181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Graphic 33" descr="Stopwatch">
            <a:extLst>
              <a:ext uri="{FF2B5EF4-FFF2-40B4-BE49-F238E27FC236}">
                <a16:creationId xmlns:a16="http://schemas.microsoft.com/office/drawing/2014/main" id="{EE8FC5DC-BC5F-03D1-0853-013F0CC2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6254" y="1258576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D45918-E31C-48BC-0DEB-DB3FC0E78419}"/>
              </a:ext>
            </a:extLst>
          </p:cNvPr>
          <p:cNvSpPr txBox="1"/>
          <p:nvPr/>
        </p:nvSpPr>
        <p:spPr>
          <a:xfrm>
            <a:off x="2690574" y="124453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36" name="Graphic 35" descr="Stopwatch">
            <a:extLst>
              <a:ext uri="{FF2B5EF4-FFF2-40B4-BE49-F238E27FC236}">
                <a16:creationId xmlns:a16="http://schemas.microsoft.com/office/drawing/2014/main" id="{5CB9F809-EB40-D4DA-E45D-E72AA33EB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6254" y="2990977"/>
            <a:ext cx="274320" cy="2743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0211AA-5D62-4361-48C8-B98E1FFF411C}"/>
              </a:ext>
            </a:extLst>
          </p:cNvPr>
          <p:cNvSpPr txBox="1"/>
          <p:nvPr/>
        </p:nvSpPr>
        <p:spPr>
          <a:xfrm>
            <a:off x="2690574" y="297693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38" name="Graphic 37" descr="Stopwatch">
            <a:extLst>
              <a:ext uri="{FF2B5EF4-FFF2-40B4-BE49-F238E27FC236}">
                <a16:creationId xmlns:a16="http://schemas.microsoft.com/office/drawing/2014/main" id="{9A15EB00-9348-27E0-5929-1ADF2474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6254" y="4363061"/>
            <a:ext cx="274320" cy="2743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600A96F-55C9-47AA-1061-1CAACC7DF96E}"/>
              </a:ext>
            </a:extLst>
          </p:cNvPr>
          <p:cNvSpPr txBox="1"/>
          <p:nvPr/>
        </p:nvSpPr>
        <p:spPr>
          <a:xfrm>
            <a:off x="2690574" y="434901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B8E001D-B63A-02E6-403C-57223BCDEDBE}"/>
              </a:ext>
            </a:extLst>
          </p:cNvPr>
          <p:cNvCxnSpPr>
            <a:cxnSpLocks/>
          </p:cNvCxnSpPr>
          <p:nvPr/>
        </p:nvCxnSpPr>
        <p:spPr>
          <a:xfrm rot="-300000">
            <a:off x="2442732" y="5059667"/>
            <a:ext cx="7315200" cy="0"/>
          </a:xfrm>
          <a:prstGeom prst="line">
            <a:avLst/>
          </a:prstGeom>
          <a:ln w="15875">
            <a:solidFill>
              <a:schemeClr val="bg1">
                <a:lumMod val="50000"/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47987A28-E97D-7D08-B4E2-55E444C6B068}"/>
              </a:ext>
            </a:extLst>
          </p:cNvPr>
          <p:cNvSpPr/>
          <p:nvPr/>
        </p:nvSpPr>
        <p:spPr>
          <a:xfrm>
            <a:off x="5891094" y="5853623"/>
            <a:ext cx="418475" cy="637562"/>
          </a:xfrm>
          <a:prstGeom prst="downArrow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0000">
                <a:srgbClr val="BED5FD"/>
              </a:gs>
            </a:gsLst>
            <a:lin ang="5400000" scaled="1"/>
          </a:gra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775CB-85FA-B874-70D6-8030DCB1729A}"/>
              </a:ext>
            </a:extLst>
          </p:cNvPr>
          <p:cNvSpPr txBox="1"/>
          <p:nvPr/>
        </p:nvSpPr>
        <p:spPr>
          <a:xfrm>
            <a:off x="4504057" y="5616669"/>
            <a:ext cx="3183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ontserrat Medium" pitchFamily="2" charset="0"/>
              </a:rPr>
              <a:t>Initiating DTLSv1.2 </a:t>
            </a:r>
            <a:r>
              <a:rPr lang="en-US" sz="1600" dirty="0" err="1">
                <a:latin typeface="Montserrat Medium" pitchFamily="2" charset="0"/>
              </a:rPr>
              <a:t>Hanshake</a:t>
            </a:r>
            <a:endParaRPr lang="en-IN" sz="1600" dirty="0"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27" grpId="0" animBg="1"/>
      <p:bldP spid="28" grpId="0"/>
      <p:bldP spid="31" grpId="0"/>
      <p:bldP spid="33" grpId="0"/>
      <p:bldP spid="35" grpId="0"/>
      <p:bldP spid="37" grpId="0"/>
      <p:bldP spid="39" grpId="0"/>
      <p:bldP spid="2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82AEB0A-18C8-A2CB-4ADC-AF955A750097}"/>
              </a:ext>
            </a:extLst>
          </p:cNvPr>
          <p:cNvSpPr txBox="1"/>
          <p:nvPr/>
        </p:nvSpPr>
        <p:spPr>
          <a:xfrm rot="300000">
            <a:off x="5481417" y="1318080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Client Hello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63C4E-3A73-3FF1-469C-ECDF241A2503}"/>
              </a:ext>
            </a:extLst>
          </p:cNvPr>
          <p:cNvSpPr txBox="1"/>
          <p:nvPr/>
        </p:nvSpPr>
        <p:spPr>
          <a:xfrm rot="300000">
            <a:off x="5481415" y="3062989"/>
            <a:ext cx="123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Client Hello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2409C-4BE4-6C97-27CF-1C13F7A43397}"/>
              </a:ext>
            </a:extLst>
          </p:cNvPr>
          <p:cNvSpPr txBox="1"/>
          <p:nvPr/>
        </p:nvSpPr>
        <p:spPr>
          <a:xfrm rot="-300000">
            <a:off x="5071763" y="2193963"/>
            <a:ext cx="2036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Hello Verify Request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02D1E-CC8B-4A38-A8C1-BA544C89D30A}"/>
              </a:ext>
            </a:extLst>
          </p:cNvPr>
          <p:cNvSpPr txBox="1"/>
          <p:nvPr/>
        </p:nvSpPr>
        <p:spPr>
          <a:xfrm rot="-300000">
            <a:off x="3933723" y="3930570"/>
            <a:ext cx="4333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Server Hello, Certificate, Server Key Exchange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C1222-1D51-5264-491F-5ACDE39C98E9}"/>
              </a:ext>
            </a:extLst>
          </p:cNvPr>
          <p:cNvSpPr txBox="1"/>
          <p:nvPr/>
        </p:nvSpPr>
        <p:spPr>
          <a:xfrm rot="-300000">
            <a:off x="4297653" y="4271143"/>
            <a:ext cx="3667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Certificate Request, Server Hello Done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87CDB2-D193-9FB9-BAE2-8CDEFE1057B7}"/>
              </a:ext>
            </a:extLst>
          </p:cNvPr>
          <p:cNvCxnSpPr>
            <a:cxnSpLocks/>
          </p:cNvCxnSpPr>
          <p:nvPr/>
        </p:nvCxnSpPr>
        <p:spPr>
          <a:xfrm>
            <a:off x="3419751" y="4896721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85E980-A21D-B2B9-EDED-926AFC0C2D1E}"/>
              </a:ext>
            </a:extLst>
          </p:cNvPr>
          <p:cNvSpPr txBox="1"/>
          <p:nvPr/>
        </p:nvSpPr>
        <p:spPr>
          <a:xfrm rot="300000">
            <a:off x="3746161" y="4804641"/>
            <a:ext cx="4708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Certificate, Client Key Exchange, Certificate Verify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2B85AD-E1A4-3A57-973C-A3824A1C15E8}"/>
              </a:ext>
            </a:extLst>
          </p:cNvPr>
          <p:cNvSpPr/>
          <p:nvPr/>
        </p:nvSpPr>
        <p:spPr>
          <a:xfrm>
            <a:off x="7842427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Bob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E45D25-7AFD-B5D6-ABEE-4C5997C16CC0}"/>
              </a:ext>
            </a:extLst>
          </p:cNvPr>
          <p:cNvSpPr/>
          <p:nvPr/>
        </p:nvSpPr>
        <p:spPr>
          <a:xfrm>
            <a:off x="2520775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Alice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599C6E-18C3-CCE6-C27D-E6EC16C8FDBB}"/>
              </a:ext>
            </a:extLst>
          </p:cNvPr>
          <p:cNvCxnSpPr>
            <a:stCxn id="20" idx="2"/>
          </p:cNvCxnSpPr>
          <p:nvPr/>
        </p:nvCxnSpPr>
        <p:spPr>
          <a:xfrm flipH="1">
            <a:off x="3429005" y="1002979"/>
            <a:ext cx="6170" cy="5523646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D766E8-1E5C-83C8-8734-C364A07552DE}"/>
              </a:ext>
            </a:extLst>
          </p:cNvPr>
          <p:cNvCxnSpPr/>
          <p:nvPr/>
        </p:nvCxnSpPr>
        <p:spPr>
          <a:xfrm flipH="1">
            <a:off x="8750657" y="1002979"/>
            <a:ext cx="6174" cy="5509669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72653B-51F1-5834-467E-6DC7BDD6A47E}"/>
              </a:ext>
            </a:extLst>
          </p:cNvPr>
          <p:cNvCxnSpPr>
            <a:cxnSpLocks/>
          </p:cNvCxnSpPr>
          <p:nvPr/>
        </p:nvCxnSpPr>
        <p:spPr>
          <a:xfrm>
            <a:off x="3444437" y="1411938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3BA8B8-726C-EA0E-CA64-18BFEC957F53}"/>
              </a:ext>
            </a:extLst>
          </p:cNvPr>
          <p:cNvCxnSpPr>
            <a:cxnSpLocks/>
          </p:cNvCxnSpPr>
          <p:nvPr/>
        </p:nvCxnSpPr>
        <p:spPr>
          <a:xfrm flipH="1">
            <a:off x="3435175" y="2283134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1C73CE-E55C-2167-BAA3-565E194BD9FD}"/>
              </a:ext>
            </a:extLst>
          </p:cNvPr>
          <p:cNvCxnSpPr>
            <a:cxnSpLocks/>
          </p:cNvCxnSpPr>
          <p:nvPr/>
        </p:nvCxnSpPr>
        <p:spPr>
          <a:xfrm>
            <a:off x="3435175" y="3154329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322C18-C7B8-E63F-0A64-C00DA96B0A26}"/>
              </a:ext>
            </a:extLst>
          </p:cNvPr>
          <p:cNvCxnSpPr>
            <a:cxnSpLocks/>
          </p:cNvCxnSpPr>
          <p:nvPr/>
        </p:nvCxnSpPr>
        <p:spPr>
          <a:xfrm flipH="1">
            <a:off x="3429001" y="4025525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36D935-ADD6-40AD-0406-657D7572FE6B}"/>
              </a:ext>
            </a:extLst>
          </p:cNvPr>
          <p:cNvSpPr txBox="1"/>
          <p:nvPr/>
        </p:nvSpPr>
        <p:spPr>
          <a:xfrm rot="300000">
            <a:off x="4014673" y="5147915"/>
            <a:ext cx="4171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Change Cipher Spec, Encrypted Handshake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36B7E7EA-306D-90E7-00C9-84F0DAEC517A}"/>
              </a:ext>
            </a:extLst>
          </p:cNvPr>
          <p:cNvSpPr/>
          <p:nvPr/>
        </p:nvSpPr>
        <p:spPr>
          <a:xfrm flipH="1">
            <a:off x="1658492" y="1411942"/>
            <a:ext cx="282528" cy="4827646"/>
          </a:xfrm>
          <a:prstGeom prst="rightBrace">
            <a:avLst>
              <a:gd name="adj1" fmla="val 166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97ABB9-29A1-7358-C149-637F6B02A785}"/>
              </a:ext>
            </a:extLst>
          </p:cNvPr>
          <p:cNvSpPr txBox="1"/>
          <p:nvPr/>
        </p:nvSpPr>
        <p:spPr>
          <a:xfrm>
            <a:off x="197636" y="3429000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ontserrat Medium" pitchFamily="2" charset="0"/>
              </a:rPr>
              <a:t>DTLS v1.2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Handshake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Message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8F7815-E082-D672-1E73-2A9A636A87A5}"/>
              </a:ext>
            </a:extLst>
          </p:cNvPr>
          <p:cNvSpPr txBox="1"/>
          <p:nvPr/>
        </p:nvSpPr>
        <p:spPr>
          <a:xfrm rot="-300000">
            <a:off x="5115229" y="5682400"/>
            <a:ext cx="193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New Session Ticket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3596C6-D713-F71A-9280-FEEB73BB5F51}"/>
              </a:ext>
            </a:extLst>
          </p:cNvPr>
          <p:cNvCxnSpPr>
            <a:cxnSpLocks/>
          </p:cNvCxnSpPr>
          <p:nvPr/>
        </p:nvCxnSpPr>
        <p:spPr>
          <a:xfrm flipH="1">
            <a:off x="3413861" y="5777355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65E8F2B-6A0A-9E01-2042-E5604B473992}"/>
              </a:ext>
            </a:extLst>
          </p:cNvPr>
          <p:cNvSpPr txBox="1"/>
          <p:nvPr/>
        </p:nvSpPr>
        <p:spPr>
          <a:xfrm rot="-300000">
            <a:off x="4025335" y="6028454"/>
            <a:ext cx="4171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Change Cipher Spec, Encrypted Handshake</a:t>
            </a:r>
            <a:endParaRPr lang="en-IN" sz="1400" dirty="0"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4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4" grpId="0"/>
      <p:bldP spid="12" grpId="0"/>
      <p:bldP spid="44" grpId="0"/>
      <p:bldP spid="46" grpId="0" animBg="1"/>
      <p:bldP spid="47" grpId="0"/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2B85AD-E1A4-3A57-973C-A3824A1C15E8}"/>
              </a:ext>
            </a:extLst>
          </p:cNvPr>
          <p:cNvSpPr/>
          <p:nvPr/>
        </p:nvSpPr>
        <p:spPr>
          <a:xfrm>
            <a:off x="7842427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Bob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E45D25-7AFD-B5D6-ABEE-4C5997C16CC0}"/>
              </a:ext>
            </a:extLst>
          </p:cNvPr>
          <p:cNvSpPr/>
          <p:nvPr/>
        </p:nvSpPr>
        <p:spPr>
          <a:xfrm>
            <a:off x="2520775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Alice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599C6E-18C3-CCE6-C27D-E6EC16C8FDBB}"/>
              </a:ext>
            </a:extLst>
          </p:cNvPr>
          <p:cNvCxnSpPr>
            <a:stCxn id="20" idx="2"/>
          </p:cNvCxnSpPr>
          <p:nvPr/>
        </p:nvCxnSpPr>
        <p:spPr>
          <a:xfrm flipH="1">
            <a:off x="3429005" y="1002979"/>
            <a:ext cx="6170" cy="5523646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D766E8-1E5C-83C8-8734-C364A07552DE}"/>
              </a:ext>
            </a:extLst>
          </p:cNvPr>
          <p:cNvCxnSpPr/>
          <p:nvPr/>
        </p:nvCxnSpPr>
        <p:spPr>
          <a:xfrm flipH="1">
            <a:off x="8750657" y="1002979"/>
            <a:ext cx="6174" cy="5509669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36B7E7EA-306D-90E7-00C9-84F0DAEC517A}"/>
              </a:ext>
            </a:extLst>
          </p:cNvPr>
          <p:cNvSpPr/>
          <p:nvPr/>
        </p:nvSpPr>
        <p:spPr>
          <a:xfrm flipH="1">
            <a:off x="1349595" y="1411942"/>
            <a:ext cx="282528" cy="3947012"/>
          </a:xfrm>
          <a:prstGeom prst="rightBrace">
            <a:avLst>
              <a:gd name="adj1" fmla="val 166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97ABB9-29A1-7358-C149-637F6B02A785}"/>
              </a:ext>
            </a:extLst>
          </p:cNvPr>
          <p:cNvSpPr txBox="1"/>
          <p:nvPr/>
        </p:nvSpPr>
        <p:spPr>
          <a:xfrm>
            <a:off x="107299" y="3093060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ontserrat Medium" pitchFamily="2" charset="0"/>
              </a:rPr>
              <a:t>End to End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Encrypted 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Chat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0422E-3AD2-D95D-A5F9-DFC91B7E31A1}"/>
              </a:ext>
            </a:extLst>
          </p:cNvPr>
          <p:cNvSpPr txBox="1"/>
          <p:nvPr/>
        </p:nvSpPr>
        <p:spPr>
          <a:xfrm rot="300000">
            <a:off x="5450971" y="131808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#Sj9Scjxo@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9C586-1691-08FC-3F88-D061E4E95031}"/>
              </a:ext>
            </a:extLst>
          </p:cNvPr>
          <p:cNvSpPr txBox="1"/>
          <p:nvPr/>
        </p:nvSpPr>
        <p:spPr>
          <a:xfrm rot="-300000">
            <a:off x="5377140" y="2193963"/>
            <a:ext cx="1425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Ak-2Ia02mKd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7701D-2FC1-7536-1E2F-3365FADEAF19}"/>
              </a:ext>
            </a:extLst>
          </p:cNvPr>
          <p:cNvCxnSpPr>
            <a:cxnSpLocks/>
          </p:cNvCxnSpPr>
          <p:nvPr/>
        </p:nvCxnSpPr>
        <p:spPr>
          <a:xfrm>
            <a:off x="3419751" y="4896721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72467B-1B2E-E037-274B-349C5E56A65D}"/>
              </a:ext>
            </a:extLst>
          </p:cNvPr>
          <p:cNvSpPr txBox="1"/>
          <p:nvPr/>
        </p:nvSpPr>
        <p:spPr>
          <a:xfrm rot="300000">
            <a:off x="5469396" y="480464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Ai0Kpdkcm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1723DA-9343-C58E-765F-CE1FC00AD32E}"/>
              </a:ext>
            </a:extLst>
          </p:cNvPr>
          <p:cNvCxnSpPr>
            <a:cxnSpLocks/>
          </p:cNvCxnSpPr>
          <p:nvPr/>
        </p:nvCxnSpPr>
        <p:spPr>
          <a:xfrm>
            <a:off x="3444437" y="1411938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C93F39-30DA-EB82-6DFB-A23173000CC4}"/>
              </a:ext>
            </a:extLst>
          </p:cNvPr>
          <p:cNvCxnSpPr>
            <a:cxnSpLocks/>
          </p:cNvCxnSpPr>
          <p:nvPr/>
        </p:nvCxnSpPr>
        <p:spPr>
          <a:xfrm flipH="1">
            <a:off x="3435175" y="2283134"/>
            <a:ext cx="5321650" cy="4622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8820-AF54-5AD6-1AFF-080B6EB37815}"/>
              </a:ext>
            </a:extLst>
          </p:cNvPr>
          <p:cNvCxnSpPr>
            <a:cxnSpLocks/>
          </p:cNvCxnSpPr>
          <p:nvPr/>
        </p:nvCxnSpPr>
        <p:spPr>
          <a:xfrm>
            <a:off x="6104332" y="2677919"/>
            <a:ext cx="0" cy="207734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6C8F9B-7F12-327C-C8B4-BFA90F46D5D5}"/>
              </a:ext>
            </a:extLst>
          </p:cNvPr>
          <p:cNvCxnSpPr>
            <a:cxnSpLocks/>
          </p:cNvCxnSpPr>
          <p:nvPr/>
        </p:nvCxnSpPr>
        <p:spPr>
          <a:xfrm>
            <a:off x="2493045" y="5449651"/>
            <a:ext cx="7214577" cy="0"/>
          </a:xfrm>
          <a:prstGeom prst="line">
            <a:avLst/>
          </a:prstGeom>
          <a:ln w="15875">
            <a:solidFill>
              <a:schemeClr val="bg1">
                <a:lumMod val="50000"/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3D13C0-ACE7-5AB1-CF3E-76347BF4FAB4}"/>
              </a:ext>
            </a:extLst>
          </p:cNvPr>
          <p:cNvSpPr txBox="1"/>
          <p:nvPr/>
        </p:nvSpPr>
        <p:spPr>
          <a:xfrm>
            <a:off x="4928055" y="5616669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ontserrat Medium" pitchFamily="2" charset="0"/>
              </a:rPr>
              <a:t>Terminating Process</a:t>
            </a:r>
            <a:endParaRPr lang="en-IN" sz="1600" dirty="0">
              <a:latin typeface="Montserrat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B42389-8A1E-5198-4F56-0B806D4764EE}"/>
              </a:ext>
            </a:extLst>
          </p:cNvPr>
          <p:cNvSpPr txBox="1"/>
          <p:nvPr/>
        </p:nvSpPr>
        <p:spPr>
          <a:xfrm>
            <a:off x="8750657" y="1726033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Application Data 1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EB6291-47D8-3E90-5C64-CB748E517C37}"/>
              </a:ext>
            </a:extLst>
          </p:cNvPr>
          <p:cNvSpPr txBox="1"/>
          <p:nvPr/>
        </p:nvSpPr>
        <p:spPr>
          <a:xfrm>
            <a:off x="1606903" y="1254459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Application Data 1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417335-B078-3A43-A81D-6F1D05A7837E}"/>
              </a:ext>
            </a:extLst>
          </p:cNvPr>
          <p:cNvSpPr txBox="1"/>
          <p:nvPr/>
        </p:nvSpPr>
        <p:spPr>
          <a:xfrm>
            <a:off x="1560739" y="2591478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Application Data 2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24D8C5-7006-E397-E1F4-A744BC78A63B}"/>
              </a:ext>
            </a:extLst>
          </p:cNvPr>
          <p:cNvSpPr txBox="1"/>
          <p:nvPr/>
        </p:nvSpPr>
        <p:spPr>
          <a:xfrm>
            <a:off x="8754219" y="2120023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Application Data 2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D06584-336D-F006-73A2-5DB45DB38245}"/>
              </a:ext>
            </a:extLst>
          </p:cNvPr>
          <p:cNvSpPr txBox="1"/>
          <p:nvPr/>
        </p:nvSpPr>
        <p:spPr>
          <a:xfrm>
            <a:off x="8750655" y="5177229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chat_close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7F9A1-A53F-F315-41FF-8020C508E3DE}"/>
              </a:ext>
            </a:extLst>
          </p:cNvPr>
          <p:cNvSpPr txBox="1"/>
          <p:nvPr/>
        </p:nvSpPr>
        <p:spPr>
          <a:xfrm>
            <a:off x="2288712" y="4707478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chat_close</a:t>
            </a:r>
            <a:endParaRPr lang="en-IN" sz="1400" dirty="0"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944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" grpId="0"/>
      <p:bldP spid="6" grpId="0"/>
      <p:bldP spid="8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C532-F7FE-BBE1-673B-DD8E958B7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7963"/>
            <a:ext cx="9144000" cy="2387600"/>
          </a:xfrm>
        </p:spPr>
        <p:txBody>
          <a:bodyPr>
            <a:normAutofit/>
          </a:bodyPr>
          <a:lstStyle/>
          <a:p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SemiBold" pitchFamily="2" charset="0"/>
              </a:rPr>
            </a:b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SemiBold" pitchFamily="2" charset="0"/>
              </a:rPr>
              <a:t>Secure Chat Intercepting using</a:t>
            </a: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SemiBold" pitchFamily="2" charset="0"/>
              </a:rPr>
            </a:b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SemiBold" pitchFamily="2" charset="0"/>
              </a:rPr>
              <a:t>SSL Downgrade Attack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Semi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EDDE0-E44D-6408-BDC2-490F3B85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763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</a:rPr>
              <a:t>Flow Diagram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3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55"/>
    </mc:Choice>
    <mc:Fallback>
      <p:transition spd="slow" advTm="55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989CAD-F20B-6774-F7E4-8F885E25C79B}"/>
              </a:ext>
            </a:extLst>
          </p:cNvPr>
          <p:cNvSpPr/>
          <p:nvPr/>
        </p:nvSpPr>
        <p:spPr>
          <a:xfrm>
            <a:off x="8493929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Bob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1409AC-6106-DF18-DE42-69800AB87BB4}"/>
              </a:ext>
            </a:extLst>
          </p:cNvPr>
          <p:cNvSpPr/>
          <p:nvPr/>
        </p:nvSpPr>
        <p:spPr>
          <a:xfrm>
            <a:off x="1924289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Alice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B170F6-342E-9953-BD76-8734925256A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832519" y="1002979"/>
            <a:ext cx="6170" cy="5523646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6B597-7393-7FC4-0B71-9647FD0891CA}"/>
              </a:ext>
            </a:extLst>
          </p:cNvPr>
          <p:cNvCxnSpPr/>
          <p:nvPr/>
        </p:nvCxnSpPr>
        <p:spPr>
          <a:xfrm flipH="1">
            <a:off x="9402159" y="1002979"/>
            <a:ext cx="6174" cy="5509669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803500-7C77-7DC0-A921-64024AB6253F}"/>
              </a:ext>
            </a:extLst>
          </p:cNvPr>
          <p:cNvCxnSpPr>
            <a:cxnSpLocks/>
          </p:cNvCxnSpPr>
          <p:nvPr/>
        </p:nvCxnSpPr>
        <p:spPr>
          <a:xfrm rot="300000">
            <a:off x="2840965" y="1535133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2AEB0A-18C8-A2CB-4ADC-AF955A750097}"/>
              </a:ext>
            </a:extLst>
          </p:cNvPr>
          <p:cNvSpPr txBox="1"/>
          <p:nvPr/>
        </p:nvSpPr>
        <p:spPr>
          <a:xfrm rot="300000">
            <a:off x="3901558" y="122249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chat_hello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2409C-4BE4-6C97-27CF-1C13F7A43397}"/>
              </a:ext>
            </a:extLst>
          </p:cNvPr>
          <p:cNvSpPr txBox="1"/>
          <p:nvPr/>
        </p:nvSpPr>
        <p:spPr>
          <a:xfrm rot="-300000">
            <a:off x="7299545" y="2056988"/>
            <a:ext cx="904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chat_ok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6DE25E2-479F-45DA-529F-4E9CDC0297AC}"/>
              </a:ext>
            </a:extLst>
          </p:cNvPr>
          <p:cNvSpPr/>
          <p:nvPr/>
        </p:nvSpPr>
        <p:spPr>
          <a:xfrm flipH="1">
            <a:off x="1465545" y="1411942"/>
            <a:ext cx="282528" cy="2592937"/>
          </a:xfrm>
          <a:prstGeom prst="rightBrace">
            <a:avLst>
              <a:gd name="adj1" fmla="val 166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1AC54-9250-3A0F-DD4C-5C24682E1DE3}"/>
              </a:ext>
            </a:extLst>
          </p:cNvPr>
          <p:cNvSpPr txBox="1"/>
          <p:nvPr/>
        </p:nvSpPr>
        <p:spPr>
          <a:xfrm>
            <a:off x="144189" y="2033216"/>
            <a:ext cx="13821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ontserrat Medium" pitchFamily="2" charset="0"/>
              </a:rPr>
              <a:t>UDP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Based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Application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Control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Message</a:t>
            </a:r>
            <a:endParaRPr lang="en-IN" sz="1600" dirty="0">
              <a:latin typeface="Montserrat Medium" pitchFamily="2" charset="0"/>
            </a:endParaRPr>
          </a:p>
        </p:txBody>
      </p:sp>
      <p:pic>
        <p:nvPicPr>
          <p:cNvPr id="34" name="Graphic 33" descr="Stopwatch">
            <a:extLst>
              <a:ext uri="{FF2B5EF4-FFF2-40B4-BE49-F238E27FC236}">
                <a16:creationId xmlns:a16="http://schemas.microsoft.com/office/drawing/2014/main" id="{EE8FC5DC-BC5F-03D1-0853-013F0CC2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1303" y="1258576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D45918-E31C-48BC-0DEB-DB3FC0E78419}"/>
              </a:ext>
            </a:extLst>
          </p:cNvPr>
          <p:cNvSpPr txBox="1"/>
          <p:nvPr/>
        </p:nvSpPr>
        <p:spPr>
          <a:xfrm>
            <a:off x="2195623" y="124453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30EE07-41AA-8568-C1C1-914D37088DA9}"/>
              </a:ext>
            </a:extLst>
          </p:cNvPr>
          <p:cNvSpPr/>
          <p:nvPr/>
        </p:nvSpPr>
        <p:spPr>
          <a:xfrm>
            <a:off x="5175425" y="362899"/>
            <a:ext cx="1828800" cy="640080"/>
          </a:xfrm>
          <a:prstGeom prst="roundRect">
            <a:avLst/>
          </a:prstGeom>
          <a:solidFill>
            <a:srgbClr val="FFA283"/>
          </a:solidFill>
          <a:ln>
            <a:noFill/>
          </a:ln>
          <a:effectLst>
            <a:outerShdw blurRad="317500" dist="127000" dir="5400000" algn="ctr" rotWithShape="0">
              <a:srgbClr val="FFA283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Trudy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FD6FA4-60C5-E25E-51A1-C4144B2C1C41}"/>
              </a:ext>
            </a:extLst>
          </p:cNvPr>
          <p:cNvCxnSpPr>
            <a:cxnSpLocks/>
          </p:cNvCxnSpPr>
          <p:nvPr/>
        </p:nvCxnSpPr>
        <p:spPr>
          <a:xfrm flipH="1">
            <a:off x="6095177" y="1002979"/>
            <a:ext cx="6170" cy="5523646"/>
          </a:xfrm>
          <a:prstGeom prst="straightConnector1">
            <a:avLst/>
          </a:prstGeom>
          <a:ln w="19050">
            <a:solidFill>
              <a:srgbClr val="FFA2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B92BE-D22C-D025-1F47-24C122AB37E4}"/>
              </a:ext>
            </a:extLst>
          </p:cNvPr>
          <p:cNvCxnSpPr>
            <a:cxnSpLocks/>
          </p:cNvCxnSpPr>
          <p:nvPr/>
        </p:nvCxnSpPr>
        <p:spPr>
          <a:xfrm rot="300000">
            <a:off x="6129906" y="1827422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5609B8-3445-8F63-A799-8BB1703BD217}"/>
              </a:ext>
            </a:extLst>
          </p:cNvPr>
          <p:cNvSpPr txBox="1"/>
          <p:nvPr/>
        </p:nvSpPr>
        <p:spPr>
          <a:xfrm rot="300000">
            <a:off x="7190499" y="1514783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chat_hello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A4CAA-3C8A-9985-CD75-A7707898F32D}"/>
              </a:ext>
            </a:extLst>
          </p:cNvPr>
          <p:cNvCxnSpPr>
            <a:cxnSpLocks/>
          </p:cNvCxnSpPr>
          <p:nvPr/>
        </p:nvCxnSpPr>
        <p:spPr>
          <a:xfrm rot="21300000" flipH="1">
            <a:off x="6129907" y="2365601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AA0512-6DDE-D562-3F64-9A34F772F83E}"/>
              </a:ext>
            </a:extLst>
          </p:cNvPr>
          <p:cNvSpPr txBox="1"/>
          <p:nvPr/>
        </p:nvSpPr>
        <p:spPr>
          <a:xfrm rot="-300000">
            <a:off x="4010604" y="2355646"/>
            <a:ext cx="904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chat_ok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462A0A-589E-E1B5-DDFD-5F5339DF484A}"/>
              </a:ext>
            </a:extLst>
          </p:cNvPr>
          <p:cNvCxnSpPr>
            <a:cxnSpLocks/>
          </p:cNvCxnSpPr>
          <p:nvPr/>
        </p:nvCxnSpPr>
        <p:spPr>
          <a:xfrm rot="21300000" flipH="1">
            <a:off x="2840966" y="2664259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1D30E3-6256-3532-05C6-B0C260B91F50}"/>
              </a:ext>
            </a:extLst>
          </p:cNvPr>
          <p:cNvCxnSpPr>
            <a:cxnSpLocks/>
          </p:cNvCxnSpPr>
          <p:nvPr/>
        </p:nvCxnSpPr>
        <p:spPr>
          <a:xfrm rot="300000">
            <a:off x="2857655" y="3246853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97E3A5-DECB-D823-84CC-6D3716A6A3CB}"/>
              </a:ext>
            </a:extLst>
          </p:cNvPr>
          <p:cNvSpPr txBox="1"/>
          <p:nvPr/>
        </p:nvSpPr>
        <p:spPr>
          <a:xfrm rot="300000">
            <a:off x="3637723" y="2934214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chat_START_SSL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4D592E-8434-B470-22D1-193EBDEC2E78}"/>
              </a:ext>
            </a:extLst>
          </p:cNvPr>
          <p:cNvSpPr txBox="1"/>
          <p:nvPr/>
        </p:nvSpPr>
        <p:spPr>
          <a:xfrm rot="-300000">
            <a:off x="2877411" y="3559569"/>
            <a:ext cx="3169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chat_START_SSL_NOT_SUPPORT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29A980-EDF9-A57B-4CD1-C54591862B1A}"/>
              </a:ext>
            </a:extLst>
          </p:cNvPr>
          <p:cNvCxnSpPr>
            <a:cxnSpLocks/>
          </p:cNvCxnSpPr>
          <p:nvPr/>
        </p:nvCxnSpPr>
        <p:spPr>
          <a:xfrm rot="21300000" flipH="1">
            <a:off x="2840290" y="3868182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Stopwatch">
            <a:extLst>
              <a:ext uri="{FF2B5EF4-FFF2-40B4-BE49-F238E27FC236}">
                <a16:creationId xmlns:a16="http://schemas.microsoft.com/office/drawing/2014/main" id="{F80A54A0-BC26-6AE2-CB31-101AC8217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0337" y="2948875"/>
            <a:ext cx="274320" cy="2743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C4A5D8-D2B2-C486-CF37-6EAFF6B58EB7}"/>
              </a:ext>
            </a:extLst>
          </p:cNvPr>
          <p:cNvSpPr txBox="1"/>
          <p:nvPr/>
        </p:nvSpPr>
        <p:spPr>
          <a:xfrm>
            <a:off x="2204657" y="2934832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48" name="Graphic 47" descr="Stopwatch">
            <a:extLst>
              <a:ext uri="{FF2B5EF4-FFF2-40B4-BE49-F238E27FC236}">
                <a16:creationId xmlns:a16="http://schemas.microsoft.com/office/drawing/2014/main" id="{48AA9933-546B-CF98-3D4B-8EA67A1B4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393" y="2084401"/>
            <a:ext cx="274320" cy="27432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0976C73-EA19-9AD6-1EB0-9A18D00B5A6F}"/>
              </a:ext>
            </a:extLst>
          </p:cNvPr>
          <p:cNvSpPr txBox="1"/>
          <p:nvPr/>
        </p:nvSpPr>
        <p:spPr>
          <a:xfrm>
            <a:off x="9718713" y="207035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DD6262-E5EA-024A-AD59-6B9267EF418D}"/>
              </a:ext>
            </a:extLst>
          </p:cNvPr>
          <p:cNvCxnSpPr>
            <a:cxnSpLocks/>
          </p:cNvCxnSpPr>
          <p:nvPr/>
        </p:nvCxnSpPr>
        <p:spPr>
          <a:xfrm rot="300000">
            <a:off x="2840290" y="4450776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55A99E-8B4C-C214-A4D8-368179254848}"/>
              </a:ext>
            </a:extLst>
          </p:cNvPr>
          <p:cNvSpPr txBox="1"/>
          <p:nvPr/>
        </p:nvSpPr>
        <p:spPr>
          <a:xfrm rot="300000">
            <a:off x="3606734" y="4138137"/>
            <a:ext cx="171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Application Data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0F7A3A-9817-DCF1-5AD1-B44F7FF3EE7E}"/>
              </a:ext>
            </a:extLst>
          </p:cNvPr>
          <p:cNvCxnSpPr>
            <a:cxnSpLocks/>
          </p:cNvCxnSpPr>
          <p:nvPr/>
        </p:nvCxnSpPr>
        <p:spPr>
          <a:xfrm rot="300000">
            <a:off x="6129904" y="4747871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F884D0-DE46-AF29-0396-9C9D45CF97CB}"/>
              </a:ext>
            </a:extLst>
          </p:cNvPr>
          <p:cNvSpPr txBox="1"/>
          <p:nvPr/>
        </p:nvSpPr>
        <p:spPr>
          <a:xfrm rot="300000">
            <a:off x="6896348" y="4435232"/>
            <a:ext cx="171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Application Data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556855-FDEC-C875-E442-C0F217B9E809}"/>
              </a:ext>
            </a:extLst>
          </p:cNvPr>
          <p:cNvSpPr txBox="1"/>
          <p:nvPr/>
        </p:nvSpPr>
        <p:spPr>
          <a:xfrm rot="-300000">
            <a:off x="6894113" y="4972630"/>
            <a:ext cx="171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Application Data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65080E-87B3-D79C-177C-0CFD58C0B120}"/>
              </a:ext>
            </a:extLst>
          </p:cNvPr>
          <p:cNvCxnSpPr>
            <a:cxnSpLocks/>
          </p:cNvCxnSpPr>
          <p:nvPr/>
        </p:nvCxnSpPr>
        <p:spPr>
          <a:xfrm rot="21300000" flipH="1">
            <a:off x="6129231" y="5281243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05AC03-0CAA-9880-2411-57E50EB28C0E}"/>
              </a:ext>
            </a:extLst>
          </p:cNvPr>
          <p:cNvSpPr txBox="1"/>
          <p:nvPr/>
        </p:nvSpPr>
        <p:spPr>
          <a:xfrm rot="-300000">
            <a:off x="3605172" y="5271288"/>
            <a:ext cx="171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Application Data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BB8DAF-AE8E-8DD4-22B7-40E6CF2089BB}"/>
              </a:ext>
            </a:extLst>
          </p:cNvPr>
          <p:cNvCxnSpPr>
            <a:cxnSpLocks/>
          </p:cNvCxnSpPr>
          <p:nvPr/>
        </p:nvCxnSpPr>
        <p:spPr>
          <a:xfrm rot="21300000" flipH="1">
            <a:off x="2840290" y="5579901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39938C8-92CB-AB2F-8630-F2F63B14DE4C}"/>
              </a:ext>
            </a:extLst>
          </p:cNvPr>
          <p:cNvSpPr/>
          <p:nvPr/>
        </p:nvSpPr>
        <p:spPr>
          <a:xfrm flipH="1">
            <a:off x="1416492" y="4264555"/>
            <a:ext cx="282528" cy="1658074"/>
          </a:xfrm>
          <a:prstGeom prst="rightBrace">
            <a:avLst>
              <a:gd name="adj1" fmla="val 166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8C2DCA-A58F-9D38-3503-E1D0F6BFA6C9}"/>
              </a:ext>
            </a:extLst>
          </p:cNvPr>
          <p:cNvSpPr txBox="1"/>
          <p:nvPr/>
        </p:nvSpPr>
        <p:spPr>
          <a:xfrm>
            <a:off x="77472" y="4554983"/>
            <a:ext cx="1382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ontserrat Medium" pitchFamily="2" charset="0"/>
              </a:rPr>
              <a:t>UDP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Based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Application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Message</a:t>
            </a:r>
            <a:endParaRPr lang="en-IN" sz="1600" dirty="0">
              <a:latin typeface="Montserrat Medium" pitchFamily="2" charset="0"/>
            </a:endParaRPr>
          </a:p>
        </p:txBody>
      </p:sp>
      <p:pic>
        <p:nvPicPr>
          <p:cNvPr id="60" name="Graphic 59" descr="Stopwatch">
            <a:extLst>
              <a:ext uri="{FF2B5EF4-FFF2-40B4-BE49-F238E27FC236}">
                <a16:creationId xmlns:a16="http://schemas.microsoft.com/office/drawing/2014/main" id="{5AA96434-29DD-ED79-FFB5-DB65C44CF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637" y="5002729"/>
            <a:ext cx="274320" cy="27432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4739D9B-7893-5923-6F5A-2CF9E03D364F}"/>
              </a:ext>
            </a:extLst>
          </p:cNvPr>
          <p:cNvSpPr txBox="1"/>
          <p:nvPr/>
        </p:nvSpPr>
        <p:spPr>
          <a:xfrm>
            <a:off x="9692957" y="498868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62" name="Graphic 61" descr="Stopwatch">
            <a:extLst>
              <a:ext uri="{FF2B5EF4-FFF2-40B4-BE49-F238E27FC236}">
                <a16:creationId xmlns:a16="http://schemas.microsoft.com/office/drawing/2014/main" id="{FD236C45-BC1C-DE48-725E-29A83D4C6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937" y="4169576"/>
            <a:ext cx="274320" cy="2743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EBF7640-94FA-E2C1-50FF-8FADA6D537D9}"/>
              </a:ext>
            </a:extLst>
          </p:cNvPr>
          <p:cNvSpPr txBox="1"/>
          <p:nvPr/>
        </p:nvSpPr>
        <p:spPr>
          <a:xfrm>
            <a:off x="2197257" y="415553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9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7" grpId="0" animBg="1"/>
      <p:bldP spid="28" grpId="0"/>
      <p:bldP spid="35" grpId="0"/>
      <p:bldP spid="20" grpId="0"/>
      <p:bldP spid="25" grpId="0"/>
      <p:bldP spid="40" grpId="0"/>
      <p:bldP spid="42" grpId="0"/>
      <p:bldP spid="47" grpId="0"/>
      <p:bldP spid="49" grpId="0"/>
      <p:bldP spid="51" grpId="0"/>
      <p:bldP spid="53" grpId="0"/>
      <p:bldP spid="54" grpId="0"/>
      <p:bldP spid="56" grpId="0"/>
      <p:bldP spid="58" grpId="0" animBg="1"/>
      <p:bldP spid="59" grpId="0"/>
      <p:bldP spid="61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C532-F7FE-BBE1-673B-DD8E958B7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SemiBold" pitchFamily="2" charset="0"/>
              </a:rPr>
              <a:t>Active MITM attack for tampering</a:t>
            </a: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SemiBold" pitchFamily="2" charset="0"/>
              </a:rPr>
            </a:b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SemiBold" pitchFamily="2" charset="0"/>
              </a:rPr>
              <a:t>Secure Chat Message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Semi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EDDE0-E44D-6408-BDC2-490F3B85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763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</a:rPr>
              <a:t>Flow Diagram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6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989CAD-F20B-6774-F7E4-8F885E25C79B}"/>
              </a:ext>
            </a:extLst>
          </p:cNvPr>
          <p:cNvSpPr/>
          <p:nvPr/>
        </p:nvSpPr>
        <p:spPr>
          <a:xfrm>
            <a:off x="8493929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Bob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1409AC-6106-DF18-DE42-69800AB87BB4}"/>
              </a:ext>
            </a:extLst>
          </p:cNvPr>
          <p:cNvSpPr/>
          <p:nvPr/>
        </p:nvSpPr>
        <p:spPr>
          <a:xfrm>
            <a:off x="1924289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Alice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B170F6-342E-9953-BD76-8734925256A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832519" y="1002979"/>
            <a:ext cx="6170" cy="5523646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6B597-7393-7FC4-0B71-9647FD0891CA}"/>
              </a:ext>
            </a:extLst>
          </p:cNvPr>
          <p:cNvCxnSpPr/>
          <p:nvPr/>
        </p:nvCxnSpPr>
        <p:spPr>
          <a:xfrm flipH="1">
            <a:off x="9402159" y="1002979"/>
            <a:ext cx="6174" cy="5509669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803500-7C77-7DC0-A921-64024AB6253F}"/>
              </a:ext>
            </a:extLst>
          </p:cNvPr>
          <p:cNvCxnSpPr>
            <a:cxnSpLocks/>
          </p:cNvCxnSpPr>
          <p:nvPr/>
        </p:nvCxnSpPr>
        <p:spPr>
          <a:xfrm rot="300000">
            <a:off x="2840965" y="1535133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2AEB0A-18C8-A2CB-4ADC-AF955A750097}"/>
              </a:ext>
            </a:extLst>
          </p:cNvPr>
          <p:cNvSpPr txBox="1"/>
          <p:nvPr/>
        </p:nvSpPr>
        <p:spPr>
          <a:xfrm rot="300000">
            <a:off x="3901558" y="122249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chat_hello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2409C-4BE4-6C97-27CF-1C13F7A43397}"/>
              </a:ext>
            </a:extLst>
          </p:cNvPr>
          <p:cNvSpPr txBox="1"/>
          <p:nvPr/>
        </p:nvSpPr>
        <p:spPr>
          <a:xfrm rot="-300000">
            <a:off x="7299545" y="2056988"/>
            <a:ext cx="904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chat_ok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6DE25E2-479F-45DA-529F-4E9CDC0297AC}"/>
              </a:ext>
            </a:extLst>
          </p:cNvPr>
          <p:cNvSpPr/>
          <p:nvPr/>
        </p:nvSpPr>
        <p:spPr>
          <a:xfrm flipH="1">
            <a:off x="1465545" y="1411942"/>
            <a:ext cx="282528" cy="3067485"/>
          </a:xfrm>
          <a:prstGeom prst="rightBrace">
            <a:avLst>
              <a:gd name="adj1" fmla="val 166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1AC54-9250-3A0F-DD4C-5C24682E1DE3}"/>
              </a:ext>
            </a:extLst>
          </p:cNvPr>
          <p:cNvSpPr txBox="1"/>
          <p:nvPr/>
        </p:nvSpPr>
        <p:spPr>
          <a:xfrm>
            <a:off x="94019" y="2283964"/>
            <a:ext cx="13821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ontserrat Medium" pitchFamily="2" charset="0"/>
              </a:rPr>
              <a:t>UDP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Based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Application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Control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Message</a:t>
            </a:r>
            <a:endParaRPr lang="en-IN" sz="1600" dirty="0">
              <a:latin typeface="Montserrat Medium" pitchFamily="2" charset="0"/>
            </a:endParaRPr>
          </a:p>
        </p:txBody>
      </p:sp>
      <p:pic>
        <p:nvPicPr>
          <p:cNvPr id="34" name="Graphic 33" descr="Stopwatch">
            <a:extLst>
              <a:ext uri="{FF2B5EF4-FFF2-40B4-BE49-F238E27FC236}">
                <a16:creationId xmlns:a16="http://schemas.microsoft.com/office/drawing/2014/main" id="{EE8FC5DC-BC5F-03D1-0853-013F0CC2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1303" y="1258576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D45918-E31C-48BC-0DEB-DB3FC0E78419}"/>
              </a:ext>
            </a:extLst>
          </p:cNvPr>
          <p:cNvSpPr txBox="1"/>
          <p:nvPr/>
        </p:nvSpPr>
        <p:spPr>
          <a:xfrm>
            <a:off x="2195623" y="124453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30EE07-41AA-8568-C1C1-914D37088DA9}"/>
              </a:ext>
            </a:extLst>
          </p:cNvPr>
          <p:cNvSpPr/>
          <p:nvPr/>
        </p:nvSpPr>
        <p:spPr>
          <a:xfrm>
            <a:off x="5175425" y="362899"/>
            <a:ext cx="1828800" cy="640080"/>
          </a:xfrm>
          <a:prstGeom prst="roundRect">
            <a:avLst/>
          </a:prstGeom>
          <a:solidFill>
            <a:srgbClr val="FFA283"/>
          </a:solidFill>
          <a:ln>
            <a:noFill/>
          </a:ln>
          <a:effectLst>
            <a:outerShdw blurRad="317500" dist="127000" dir="5400000" algn="ctr" rotWithShape="0">
              <a:srgbClr val="FFA283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Trudy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FD6FA4-60C5-E25E-51A1-C4144B2C1C41}"/>
              </a:ext>
            </a:extLst>
          </p:cNvPr>
          <p:cNvCxnSpPr>
            <a:cxnSpLocks/>
          </p:cNvCxnSpPr>
          <p:nvPr/>
        </p:nvCxnSpPr>
        <p:spPr>
          <a:xfrm flipH="1">
            <a:off x="6095177" y="1002979"/>
            <a:ext cx="0" cy="3931920"/>
          </a:xfrm>
          <a:prstGeom prst="straightConnector1">
            <a:avLst/>
          </a:prstGeom>
          <a:ln w="19050">
            <a:solidFill>
              <a:srgbClr val="FFA2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B92BE-D22C-D025-1F47-24C122AB37E4}"/>
              </a:ext>
            </a:extLst>
          </p:cNvPr>
          <p:cNvCxnSpPr>
            <a:cxnSpLocks/>
          </p:cNvCxnSpPr>
          <p:nvPr/>
        </p:nvCxnSpPr>
        <p:spPr>
          <a:xfrm rot="300000">
            <a:off x="6129906" y="1827422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5609B8-3445-8F63-A799-8BB1703BD217}"/>
              </a:ext>
            </a:extLst>
          </p:cNvPr>
          <p:cNvSpPr txBox="1"/>
          <p:nvPr/>
        </p:nvSpPr>
        <p:spPr>
          <a:xfrm rot="300000">
            <a:off x="7190499" y="1514783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chat_hello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A4CAA-3C8A-9985-CD75-A7707898F32D}"/>
              </a:ext>
            </a:extLst>
          </p:cNvPr>
          <p:cNvCxnSpPr>
            <a:cxnSpLocks/>
          </p:cNvCxnSpPr>
          <p:nvPr/>
        </p:nvCxnSpPr>
        <p:spPr>
          <a:xfrm rot="21300000" flipH="1">
            <a:off x="6129907" y="2365601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AA0512-6DDE-D562-3F64-9A34F772F83E}"/>
              </a:ext>
            </a:extLst>
          </p:cNvPr>
          <p:cNvSpPr txBox="1"/>
          <p:nvPr/>
        </p:nvSpPr>
        <p:spPr>
          <a:xfrm rot="-300000">
            <a:off x="4010604" y="2355646"/>
            <a:ext cx="904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chat_ok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462A0A-589E-E1B5-DDFD-5F5339DF484A}"/>
              </a:ext>
            </a:extLst>
          </p:cNvPr>
          <p:cNvCxnSpPr>
            <a:cxnSpLocks/>
          </p:cNvCxnSpPr>
          <p:nvPr/>
        </p:nvCxnSpPr>
        <p:spPr>
          <a:xfrm rot="21300000" flipH="1">
            <a:off x="2840966" y="2664259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Stopwatch">
            <a:extLst>
              <a:ext uri="{FF2B5EF4-FFF2-40B4-BE49-F238E27FC236}">
                <a16:creationId xmlns:a16="http://schemas.microsoft.com/office/drawing/2014/main" id="{48AA9933-546B-CF98-3D4B-8EA67A1B4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393" y="2084401"/>
            <a:ext cx="274320" cy="27432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0976C73-EA19-9AD6-1EB0-9A18D00B5A6F}"/>
              </a:ext>
            </a:extLst>
          </p:cNvPr>
          <p:cNvSpPr txBox="1"/>
          <p:nvPr/>
        </p:nvSpPr>
        <p:spPr>
          <a:xfrm>
            <a:off x="9718713" y="207035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DD6262-E5EA-024A-AD59-6B9267EF418D}"/>
              </a:ext>
            </a:extLst>
          </p:cNvPr>
          <p:cNvCxnSpPr>
            <a:cxnSpLocks/>
          </p:cNvCxnSpPr>
          <p:nvPr/>
        </p:nvCxnSpPr>
        <p:spPr>
          <a:xfrm rot="300000">
            <a:off x="2821895" y="3208948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55A99E-8B4C-C214-A4D8-368179254848}"/>
              </a:ext>
            </a:extLst>
          </p:cNvPr>
          <p:cNvSpPr txBox="1"/>
          <p:nvPr/>
        </p:nvSpPr>
        <p:spPr>
          <a:xfrm rot="300000">
            <a:off x="3588339" y="2896309"/>
            <a:ext cx="171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chat_START_SSL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0F7A3A-9817-DCF1-5AD1-B44F7FF3EE7E}"/>
              </a:ext>
            </a:extLst>
          </p:cNvPr>
          <p:cNvCxnSpPr>
            <a:cxnSpLocks/>
          </p:cNvCxnSpPr>
          <p:nvPr/>
        </p:nvCxnSpPr>
        <p:spPr>
          <a:xfrm rot="300000">
            <a:off x="6111509" y="3506043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F884D0-DE46-AF29-0396-9C9D45CF97CB}"/>
              </a:ext>
            </a:extLst>
          </p:cNvPr>
          <p:cNvSpPr txBox="1"/>
          <p:nvPr/>
        </p:nvSpPr>
        <p:spPr>
          <a:xfrm rot="300000">
            <a:off x="6877953" y="3193404"/>
            <a:ext cx="171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chat_START_SSL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556855-FDEC-C875-E442-C0F217B9E809}"/>
              </a:ext>
            </a:extLst>
          </p:cNvPr>
          <p:cNvSpPr txBox="1"/>
          <p:nvPr/>
        </p:nvSpPr>
        <p:spPr>
          <a:xfrm rot="-300000">
            <a:off x="6648894" y="3730802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chat_START_SSL_ACK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65080E-87B3-D79C-177C-0CFD58C0B120}"/>
              </a:ext>
            </a:extLst>
          </p:cNvPr>
          <p:cNvCxnSpPr>
            <a:cxnSpLocks/>
          </p:cNvCxnSpPr>
          <p:nvPr/>
        </p:nvCxnSpPr>
        <p:spPr>
          <a:xfrm rot="21300000" flipH="1">
            <a:off x="6110836" y="4039415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05AC03-0CAA-9880-2411-57E50EB28C0E}"/>
              </a:ext>
            </a:extLst>
          </p:cNvPr>
          <p:cNvSpPr txBox="1"/>
          <p:nvPr/>
        </p:nvSpPr>
        <p:spPr>
          <a:xfrm rot="-300000">
            <a:off x="3359953" y="402946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0"/>
              </a:rPr>
              <a:t>chat_START_SSL_ACK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BB8DAF-AE8E-8DD4-22B7-40E6CF2089BB}"/>
              </a:ext>
            </a:extLst>
          </p:cNvPr>
          <p:cNvCxnSpPr>
            <a:cxnSpLocks/>
          </p:cNvCxnSpPr>
          <p:nvPr/>
        </p:nvCxnSpPr>
        <p:spPr>
          <a:xfrm rot="21300000" flipH="1">
            <a:off x="2821895" y="4338073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Stopwatch">
            <a:extLst>
              <a:ext uri="{FF2B5EF4-FFF2-40B4-BE49-F238E27FC236}">
                <a16:creationId xmlns:a16="http://schemas.microsoft.com/office/drawing/2014/main" id="{5AA96434-29DD-ED79-FFB5-DB65C44CF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0242" y="3760901"/>
            <a:ext cx="274320" cy="27432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4739D9B-7893-5923-6F5A-2CF9E03D364F}"/>
              </a:ext>
            </a:extLst>
          </p:cNvPr>
          <p:cNvSpPr txBox="1"/>
          <p:nvPr/>
        </p:nvSpPr>
        <p:spPr>
          <a:xfrm>
            <a:off x="9674562" y="374685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62" name="Graphic 61" descr="Stopwatch">
            <a:extLst>
              <a:ext uri="{FF2B5EF4-FFF2-40B4-BE49-F238E27FC236}">
                <a16:creationId xmlns:a16="http://schemas.microsoft.com/office/drawing/2014/main" id="{FD236C45-BC1C-DE48-725E-29A83D4C6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542" y="2927748"/>
            <a:ext cx="274320" cy="2743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EBF7640-94FA-E2C1-50FF-8FADA6D537D9}"/>
              </a:ext>
            </a:extLst>
          </p:cNvPr>
          <p:cNvSpPr txBox="1"/>
          <p:nvPr/>
        </p:nvSpPr>
        <p:spPr>
          <a:xfrm>
            <a:off x="2178862" y="2913705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5 sec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00EC0-E01D-8AED-767E-2FF8DE281F93}"/>
              </a:ext>
            </a:extLst>
          </p:cNvPr>
          <p:cNvCxnSpPr>
            <a:cxnSpLocks/>
          </p:cNvCxnSpPr>
          <p:nvPr/>
        </p:nvCxnSpPr>
        <p:spPr>
          <a:xfrm rot="-300000">
            <a:off x="2442732" y="5059667"/>
            <a:ext cx="7315200" cy="0"/>
          </a:xfrm>
          <a:prstGeom prst="line">
            <a:avLst/>
          </a:prstGeom>
          <a:ln w="15875">
            <a:solidFill>
              <a:schemeClr val="bg1">
                <a:lumMod val="50000"/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21937B-DEB2-74D0-6486-92DB5CA43F49}"/>
              </a:ext>
            </a:extLst>
          </p:cNvPr>
          <p:cNvSpPr/>
          <p:nvPr/>
        </p:nvSpPr>
        <p:spPr>
          <a:xfrm>
            <a:off x="5891094" y="5853623"/>
            <a:ext cx="418475" cy="637562"/>
          </a:xfrm>
          <a:prstGeom prst="downArrow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0000">
                <a:srgbClr val="BED5FD"/>
              </a:gs>
            </a:gsLst>
            <a:lin ang="5400000" scaled="1"/>
          </a:gra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9A4B4-E721-28CC-C619-5532F78814CC}"/>
              </a:ext>
            </a:extLst>
          </p:cNvPr>
          <p:cNvSpPr txBox="1"/>
          <p:nvPr/>
        </p:nvSpPr>
        <p:spPr>
          <a:xfrm>
            <a:off x="4344583" y="5432111"/>
            <a:ext cx="3502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ontserrat Medium" pitchFamily="2" charset="0"/>
              </a:rPr>
              <a:t>Assuming Trudy has generated 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fake </a:t>
            </a:r>
            <a:r>
              <a:rPr lang="en-US" sz="1600" dirty="0" err="1">
                <a:latin typeface="Montserrat Medium" pitchFamily="2" charset="0"/>
              </a:rPr>
              <a:t>alice’s</a:t>
            </a:r>
            <a:r>
              <a:rPr lang="en-US" sz="1600" dirty="0">
                <a:latin typeface="Montserrat Medium" pitchFamily="2" charset="0"/>
              </a:rPr>
              <a:t> and bob’s certificate</a:t>
            </a:r>
            <a:endParaRPr lang="en-IN" sz="1600" dirty="0"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7" grpId="0" animBg="1"/>
      <p:bldP spid="28" grpId="0"/>
      <p:bldP spid="35" grpId="0"/>
      <p:bldP spid="20" grpId="0"/>
      <p:bldP spid="25" grpId="0"/>
      <p:bldP spid="49" grpId="0"/>
      <p:bldP spid="51" grpId="0"/>
      <p:bldP spid="53" grpId="0"/>
      <p:bldP spid="54" grpId="0"/>
      <p:bldP spid="56" grpId="0"/>
      <p:bldP spid="61" grpId="0"/>
      <p:bldP spid="63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AB11B9-42A3-0539-49AF-7866BCC1FBC8}"/>
              </a:ext>
            </a:extLst>
          </p:cNvPr>
          <p:cNvCxnSpPr>
            <a:cxnSpLocks/>
          </p:cNvCxnSpPr>
          <p:nvPr/>
        </p:nvCxnSpPr>
        <p:spPr>
          <a:xfrm rot="300000">
            <a:off x="6141398" y="4555324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FD6FA4-60C5-E25E-51A1-C4144B2C1C41}"/>
              </a:ext>
            </a:extLst>
          </p:cNvPr>
          <p:cNvCxnSpPr>
            <a:cxnSpLocks/>
          </p:cNvCxnSpPr>
          <p:nvPr/>
        </p:nvCxnSpPr>
        <p:spPr>
          <a:xfrm flipH="1">
            <a:off x="6095177" y="1002979"/>
            <a:ext cx="0" cy="5486400"/>
          </a:xfrm>
          <a:prstGeom prst="straightConnector1">
            <a:avLst/>
          </a:prstGeom>
          <a:ln w="19050">
            <a:solidFill>
              <a:srgbClr val="FFA2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B329BAE-A9AE-E7C1-65CA-A0F1C1054231}"/>
              </a:ext>
            </a:extLst>
          </p:cNvPr>
          <p:cNvSpPr/>
          <p:nvPr/>
        </p:nvSpPr>
        <p:spPr>
          <a:xfrm>
            <a:off x="5339170" y="4011845"/>
            <a:ext cx="1524070" cy="815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989CAD-F20B-6774-F7E4-8F885E25C79B}"/>
              </a:ext>
            </a:extLst>
          </p:cNvPr>
          <p:cNvSpPr/>
          <p:nvPr/>
        </p:nvSpPr>
        <p:spPr>
          <a:xfrm>
            <a:off x="8493929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Bob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1409AC-6106-DF18-DE42-69800AB87BB4}"/>
              </a:ext>
            </a:extLst>
          </p:cNvPr>
          <p:cNvSpPr/>
          <p:nvPr/>
        </p:nvSpPr>
        <p:spPr>
          <a:xfrm>
            <a:off x="1924289" y="362899"/>
            <a:ext cx="1828800" cy="640080"/>
          </a:xfrm>
          <a:prstGeom prst="roundRect">
            <a:avLst/>
          </a:prstGeom>
          <a:solidFill>
            <a:srgbClr val="BED5FD"/>
          </a:solidFill>
          <a:ln>
            <a:noFill/>
          </a:ln>
          <a:effectLst>
            <a:outerShdw blurRad="317500" dist="127000" dir="5400000" algn="ctr" rotWithShape="0">
              <a:srgbClr val="BED5FD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Alice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B170F6-342E-9953-BD76-8734925256A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832519" y="1002979"/>
            <a:ext cx="6170" cy="5523646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6B597-7393-7FC4-0B71-9647FD0891CA}"/>
              </a:ext>
            </a:extLst>
          </p:cNvPr>
          <p:cNvCxnSpPr/>
          <p:nvPr/>
        </p:nvCxnSpPr>
        <p:spPr>
          <a:xfrm flipH="1">
            <a:off x="9402159" y="1002979"/>
            <a:ext cx="6174" cy="5509669"/>
          </a:xfrm>
          <a:prstGeom prst="straightConnector1">
            <a:avLst/>
          </a:prstGeom>
          <a:ln w="19050">
            <a:solidFill>
              <a:srgbClr val="BED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6DE25E2-479F-45DA-529F-4E9CDC0297AC}"/>
              </a:ext>
            </a:extLst>
          </p:cNvPr>
          <p:cNvSpPr/>
          <p:nvPr/>
        </p:nvSpPr>
        <p:spPr>
          <a:xfrm flipH="1">
            <a:off x="1465545" y="1789181"/>
            <a:ext cx="282528" cy="1398837"/>
          </a:xfrm>
          <a:prstGeom prst="rightBrace">
            <a:avLst>
              <a:gd name="adj1" fmla="val 166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1AC54-9250-3A0F-DD4C-5C24682E1DE3}"/>
              </a:ext>
            </a:extLst>
          </p:cNvPr>
          <p:cNvSpPr txBox="1"/>
          <p:nvPr/>
        </p:nvSpPr>
        <p:spPr>
          <a:xfrm>
            <a:off x="99631" y="2196334"/>
            <a:ext cx="1370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ontserrat Medium" pitchFamily="2" charset="0"/>
              </a:rPr>
              <a:t>DTLS 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Handshake</a:t>
            </a:r>
            <a:endParaRPr lang="en-IN" sz="1600" dirty="0">
              <a:latin typeface="Montserrat Medium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30EE07-41AA-8568-C1C1-914D37088DA9}"/>
              </a:ext>
            </a:extLst>
          </p:cNvPr>
          <p:cNvSpPr/>
          <p:nvPr/>
        </p:nvSpPr>
        <p:spPr>
          <a:xfrm>
            <a:off x="5175425" y="362899"/>
            <a:ext cx="1828800" cy="640080"/>
          </a:xfrm>
          <a:prstGeom prst="roundRect">
            <a:avLst/>
          </a:prstGeom>
          <a:solidFill>
            <a:srgbClr val="FFA283"/>
          </a:solidFill>
          <a:ln>
            <a:noFill/>
          </a:ln>
          <a:effectLst>
            <a:outerShdw blurRad="317500" dist="127000" dir="5400000" algn="ctr" rotWithShape="0">
              <a:srgbClr val="FFA283">
                <a:alpha val="7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ln w="0"/>
                <a:solidFill>
                  <a:schemeClr val="tx1"/>
                </a:solidFill>
                <a:effectLst>
                  <a:glow rad="1905000">
                    <a:schemeClr val="bg1">
                      <a:lumMod val="95000"/>
                      <a:alpha val="15000"/>
                    </a:schemeClr>
                  </a:glow>
                </a:effectLst>
                <a:latin typeface="Montserrat" pitchFamily="2" charset="0"/>
              </a:rPr>
              <a:t>Trudy</a:t>
            </a:r>
            <a:endParaRPr lang="en-IN" sz="1801" b="1" dirty="0">
              <a:effectLst>
                <a:glow rad="1905000">
                  <a:schemeClr val="bg1">
                    <a:lumMod val="95000"/>
                    <a:alpha val="15000"/>
                  </a:schemeClr>
                </a:glow>
              </a:effectLst>
              <a:latin typeface="Montserrat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B92BE-D22C-D025-1F47-24C122AB37E4}"/>
              </a:ext>
            </a:extLst>
          </p:cNvPr>
          <p:cNvCxnSpPr>
            <a:cxnSpLocks/>
          </p:cNvCxnSpPr>
          <p:nvPr/>
        </p:nvCxnSpPr>
        <p:spPr>
          <a:xfrm rot="300000">
            <a:off x="6121958" y="2213243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5609B8-3445-8F63-A799-8BB1703BD217}"/>
              </a:ext>
            </a:extLst>
          </p:cNvPr>
          <p:cNvSpPr txBox="1"/>
          <p:nvPr/>
        </p:nvSpPr>
        <p:spPr>
          <a:xfrm>
            <a:off x="7060748" y="2326482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DTLS PIPE 1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A4CAA-3C8A-9985-CD75-A7707898F32D}"/>
              </a:ext>
            </a:extLst>
          </p:cNvPr>
          <p:cNvCxnSpPr>
            <a:cxnSpLocks/>
          </p:cNvCxnSpPr>
          <p:nvPr/>
        </p:nvCxnSpPr>
        <p:spPr>
          <a:xfrm rot="21300000" flipH="1">
            <a:off x="6121959" y="2751422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7D834F-0A97-E193-4C61-CAA818F80D64}"/>
              </a:ext>
            </a:extLst>
          </p:cNvPr>
          <p:cNvSpPr/>
          <p:nvPr/>
        </p:nvSpPr>
        <p:spPr>
          <a:xfrm>
            <a:off x="4869559" y="1090488"/>
            <a:ext cx="2454530" cy="815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9A4B4-E721-28CC-C619-5532F78814CC}"/>
              </a:ext>
            </a:extLst>
          </p:cNvPr>
          <p:cNvSpPr txBox="1"/>
          <p:nvPr/>
        </p:nvSpPr>
        <p:spPr>
          <a:xfrm>
            <a:off x="3975901" y="1209615"/>
            <a:ext cx="424186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ontserrat Medium" pitchFamily="2" charset="0"/>
              </a:rPr>
              <a:t>Initiating DTLS v1.2 Handshake</a:t>
            </a:r>
          </a:p>
          <a:p>
            <a:pPr algn="ctr"/>
            <a:r>
              <a:rPr lang="en-US" sz="1600" dirty="0">
                <a:latin typeface="Montserrat Medium" pitchFamily="2" charset="0"/>
              </a:rPr>
              <a:t>Between Alice – Trudy and Trudy – Bob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B6A656-790E-8296-1946-6E8CE8195715}"/>
              </a:ext>
            </a:extLst>
          </p:cNvPr>
          <p:cNvCxnSpPr>
            <a:cxnSpLocks/>
          </p:cNvCxnSpPr>
          <p:nvPr/>
        </p:nvCxnSpPr>
        <p:spPr>
          <a:xfrm rot="300000">
            <a:off x="2847928" y="1930535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4CC5CC-3F3B-FB19-9CCF-02D491F51559}"/>
              </a:ext>
            </a:extLst>
          </p:cNvPr>
          <p:cNvSpPr txBox="1"/>
          <p:nvPr/>
        </p:nvSpPr>
        <p:spPr>
          <a:xfrm>
            <a:off x="3716897" y="2330406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DTLS PIPE 2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374E2F-1860-5F19-8988-97AE79330DC4}"/>
              </a:ext>
            </a:extLst>
          </p:cNvPr>
          <p:cNvCxnSpPr>
            <a:cxnSpLocks/>
          </p:cNvCxnSpPr>
          <p:nvPr/>
        </p:nvCxnSpPr>
        <p:spPr>
          <a:xfrm rot="21300000" flipH="1">
            <a:off x="2836316" y="3046664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C1539D-8369-F4D2-9105-7F455650AA38}"/>
              </a:ext>
            </a:extLst>
          </p:cNvPr>
          <p:cNvCxnSpPr>
            <a:cxnSpLocks/>
          </p:cNvCxnSpPr>
          <p:nvPr/>
        </p:nvCxnSpPr>
        <p:spPr>
          <a:xfrm rot="21300000" flipH="1">
            <a:off x="6823472" y="5408622"/>
            <a:ext cx="25603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E75C-76BD-1E7F-43A2-CDF965F6E400}"/>
              </a:ext>
            </a:extLst>
          </p:cNvPr>
          <p:cNvCxnSpPr>
            <a:cxnSpLocks/>
          </p:cNvCxnSpPr>
          <p:nvPr/>
        </p:nvCxnSpPr>
        <p:spPr>
          <a:xfrm rot="300000">
            <a:off x="2868668" y="3596658"/>
            <a:ext cx="25603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198F93-4BA3-CD4B-1CC2-DC662BB1102F}"/>
              </a:ext>
            </a:extLst>
          </p:cNvPr>
          <p:cNvSpPr txBox="1"/>
          <p:nvPr/>
        </p:nvSpPr>
        <p:spPr>
          <a:xfrm>
            <a:off x="1860381" y="3222959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Good </a:t>
            </a:r>
          </a:p>
          <a:p>
            <a:pPr algn="ctr"/>
            <a:r>
              <a:rPr lang="en-US" sz="1400" dirty="0">
                <a:latin typeface="Montserrat Medium" pitchFamily="2" charset="0"/>
              </a:rPr>
              <a:t>Morning</a:t>
            </a:r>
            <a:endParaRPr lang="en-IN" sz="1400" dirty="0">
              <a:latin typeface="Montserrat Medium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8A85E8-5805-778E-BEB4-42C19B9FF8A9}"/>
              </a:ext>
            </a:extLst>
          </p:cNvPr>
          <p:cNvCxnSpPr>
            <a:cxnSpLocks/>
          </p:cNvCxnSpPr>
          <p:nvPr/>
        </p:nvCxnSpPr>
        <p:spPr>
          <a:xfrm rot="21300000" flipH="1">
            <a:off x="2855757" y="6291815"/>
            <a:ext cx="32436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DE0DF89-31C8-3076-67F0-9AC0BD845D50}"/>
              </a:ext>
            </a:extLst>
          </p:cNvPr>
          <p:cNvSpPr txBox="1"/>
          <p:nvPr/>
        </p:nvSpPr>
        <p:spPr>
          <a:xfrm rot="300000">
            <a:off x="3822367" y="3313864"/>
            <a:ext cx="1289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C-9do19isdp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59FC06-BCA1-3EE9-8B33-F17618DD78DB}"/>
              </a:ext>
            </a:extLst>
          </p:cNvPr>
          <p:cNvSpPr/>
          <p:nvPr/>
        </p:nvSpPr>
        <p:spPr>
          <a:xfrm>
            <a:off x="5326978" y="3322997"/>
            <a:ext cx="1524070" cy="815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4DDF97-2F71-875D-34F0-4A78B52A713A}"/>
              </a:ext>
            </a:extLst>
          </p:cNvPr>
          <p:cNvSpPr txBox="1"/>
          <p:nvPr/>
        </p:nvSpPr>
        <p:spPr>
          <a:xfrm>
            <a:off x="5608765" y="3442124"/>
            <a:ext cx="96051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Good</a:t>
            </a:r>
          </a:p>
          <a:p>
            <a:pPr algn="ctr"/>
            <a:r>
              <a:rPr lang="en-US" sz="1400" dirty="0">
                <a:latin typeface="Montserrat Medium" pitchFamily="2" charset="0"/>
              </a:rPr>
              <a:t>Morning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11F4D9-AAB8-B3C4-AEF1-0C84F761542D}"/>
              </a:ext>
            </a:extLst>
          </p:cNvPr>
          <p:cNvSpPr txBox="1"/>
          <p:nvPr/>
        </p:nvSpPr>
        <p:spPr>
          <a:xfrm>
            <a:off x="5613019" y="4110465"/>
            <a:ext cx="96051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Good</a:t>
            </a:r>
          </a:p>
          <a:p>
            <a:pPr algn="ctr"/>
            <a:r>
              <a:rPr lang="en-US" sz="1400" dirty="0">
                <a:latin typeface="Montserrat Medium" pitchFamily="2" charset="0"/>
              </a:rPr>
              <a:t>Morning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272A97-4A99-14FF-EA28-13D7491FCB8A}"/>
              </a:ext>
            </a:extLst>
          </p:cNvPr>
          <p:cNvSpPr txBox="1"/>
          <p:nvPr/>
        </p:nvSpPr>
        <p:spPr>
          <a:xfrm rot="300000">
            <a:off x="7113869" y="424388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#Sj9Scjxo@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F3F483-40D2-7FC3-DE8A-601BBD5C41A7}"/>
              </a:ext>
            </a:extLst>
          </p:cNvPr>
          <p:cNvSpPr txBox="1"/>
          <p:nvPr/>
        </p:nvSpPr>
        <p:spPr>
          <a:xfrm>
            <a:off x="9409870" y="4448571"/>
            <a:ext cx="96051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Good</a:t>
            </a:r>
          </a:p>
          <a:p>
            <a:pPr algn="ctr"/>
            <a:r>
              <a:rPr lang="en-US" sz="1400" dirty="0">
                <a:latin typeface="Montserrat Medium" pitchFamily="2" charset="0"/>
              </a:rPr>
              <a:t>Morning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8967B1-7A6F-F57F-C835-9602D660019D}"/>
              </a:ext>
            </a:extLst>
          </p:cNvPr>
          <p:cNvSpPr txBox="1"/>
          <p:nvPr/>
        </p:nvSpPr>
        <p:spPr>
          <a:xfrm>
            <a:off x="9402643" y="5035440"/>
            <a:ext cx="113364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Very Good</a:t>
            </a:r>
          </a:p>
          <a:p>
            <a:pPr algn="ctr"/>
            <a:r>
              <a:rPr lang="en-US" sz="1400" dirty="0">
                <a:latin typeface="Montserrat Medium" pitchFamily="2" charset="0"/>
              </a:rPr>
              <a:t>Morning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2C68DF-EAA8-B921-BDFC-463E4BFA0782}"/>
              </a:ext>
            </a:extLst>
          </p:cNvPr>
          <p:cNvSpPr/>
          <p:nvPr/>
        </p:nvSpPr>
        <p:spPr>
          <a:xfrm>
            <a:off x="5332358" y="5189415"/>
            <a:ext cx="1524070" cy="815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787DCE-A7C0-21DD-B234-1728B522B3A3}"/>
              </a:ext>
            </a:extLst>
          </p:cNvPr>
          <p:cNvSpPr txBox="1"/>
          <p:nvPr/>
        </p:nvSpPr>
        <p:spPr>
          <a:xfrm>
            <a:off x="5519644" y="5288035"/>
            <a:ext cx="113364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Very Good</a:t>
            </a:r>
          </a:p>
          <a:p>
            <a:pPr algn="ctr"/>
            <a:r>
              <a:rPr lang="en-US" sz="1400" dirty="0">
                <a:latin typeface="Montserrat Medium" pitchFamily="2" charset="0"/>
              </a:rPr>
              <a:t>Morning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8F9650-BF1A-F8EC-9CED-F0C192DEEB52}"/>
              </a:ext>
            </a:extLst>
          </p:cNvPr>
          <p:cNvSpPr/>
          <p:nvPr/>
        </p:nvSpPr>
        <p:spPr>
          <a:xfrm>
            <a:off x="5331600" y="5872915"/>
            <a:ext cx="1524070" cy="6123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F04214-B274-6A72-63D1-16AAAA393F1C}"/>
              </a:ext>
            </a:extLst>
          </p:cNvPr>
          <p:cNvSpPr txBox="1"/>
          <p:nvPr/>
        </p:nvSpPr>
        <p:spPr>
          <a:xfrm>
            <a:off x="5483633" y="6009884"/>
            <a:ext cx="123463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Good Night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3B8B1A-80D9-2BE0-023D-4D960F8E5CB1}"/>
              </a:ext>
            </a:extLst>
          </p:cNvPr>
          <p:cNvSpPr txBox="1"/>
          <p:nvPr/>
        </p:nvSpPr>
        <p:spPr>
          <a:xfrm>
            <a:off x="1595994" y="6308464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Good Night</a:t>
            </a:r>
            <a:endParaRPr lang="en-IN" sz="1400" dirty="0">
              <a:latin typeface="Montserrat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B10812-3C98-E0B9-6804-AE84D08B1291}"/>
              </a:ext>
            </a:extLst>
          </p:cNvPr>
          <p:cNvSpPr txBox="1"/>
          <p:nvPr/>
        </p:nvSpPr>
        <p:spPr>
          <a:xfrm rot="-300000">
            <a:off x="6907732" y="5143161"/>
            <a:ext cx="16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mk2vmSa@Ems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93DB15-AA56-2FE5-F977-14412B93175B}"/>
              </a:ext>
            </a:extLst>
          </p:cNvPr>
          <p:cNvSpPr txBox="1"/>
          <p:nvPr/>
        </p:nvSpPr>
        <p:spPr>
          <a:xfrm rot="-300000">
            <a:off x="3435649" y="6005768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0"/>
              </a:rPr>
              <a:t>Sdfk2!mMLSps</a:t>
            </a:r>
          </a:p>
        </p:txBody>
      </p:sp>
    </p:spTree>
    <p:extLst>
      <p:ext uri="{BB962C8B-B14F-4D97-AF65-F5344CB8AC3E}">
        <p14:creationId xmlns:p14="http://schemas.microsoft.com/office/powerpoint/2010/main" val="12256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7" grpId="0" animBg="1"/>
      <p:bldP spid="28" grpId="0"/>
      <p:bldP spid="20" grpId="0"/>
      <p:bldP spid="2" grpId="0" animBg="1"/>
      <p:bldP spid="11" grpId="0"/>
      <p:bldP spid="22" grpId="0"/>
      <p:bldP spid="33" grpId="0"/>
      <p:bldP spid="37" grpId="0"/>
      <p:bldP spid="40" grpId="0" animBg="1"/>
      <p:bldP spid="41" grpId="0"/>
      <p:bldP spid="42" grpId="0"/>
      <p:bldP spid="44" grpId="0"/>
      <p:bldP spid="45" grpId="0"/>
      <p:bldP spid="46" grpId="0"/>
      <p:bldP spid="47" grpId="0" animBg="1"/>
      <p:bldP spid="58" grpId="0"/>
      <p:bldP spid="59" grpId="0" animBg="1"/>
      <p:bldP spid="64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556</TotalTime>
  <Words>315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Medium</vt:lpstr>
      <vt:lpstr>Montserrat SemiBold</vt:lpstr>
      <vt:lpstr>Office Theme</vt:lpstr>
      <vt:lpstr>Secure Chat Application</vt:lpstr>
      <vt:lpstr>PowerPoint Presentation</vt:lpstr>
      <vt:lpstr>PowerPoint Presentation</vt:lpstr>
      <vt:lpstr>PowerPoint Presentation</vt:lpstr>
      <vt:lpstr> Secure Chat Intercepting using SSL Downgrade Attack</vt:lpstr>
      <vt:lpstr>PowerPoint Presentation</vt:lpstr>
      <vt:lpstr>Active MITM attack for tampering Secure Chat Message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Heet Patel</dc:creator>
  <cp:lastModifiedBy>Heet Patel</cp:lastModifiedBy>
  <cp:revision>121</cp:revision>
  <dcterms:created xsi:type="dcterms:W3CDTF">2024-04-09T00:35:27Z</dcterms:created>
  <dcterms:modified xsi:type="dcterms:W3CDTF">2024-04-10T08:06:27Z</dcterms:modified>
</cp:coreProperties>
</file>