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66"/>
  </p:notesMasterIdLst>
  <p:sldIdLst>
    <p:sldId id="256" r:id="rId5"/>
    <p:sldId id="258" r:id="rId6"/>
    <p:sldId id="375" r:id="rId7"/>
    <p:sldId id="373" r:id="rId8"/>
    <p:sldId id="427" r:id="rId9"/>
    <p:sldId id="433" r:id="rId10"/>
    <p:sldId id="434" r:id="rId11"/>
    <p:sldId id="428" r:id="rId12"/>
    <p:sldId id="426" r:id="rId13"/>
    <p:sldId id="374" r:id="rId14"/>
    <p:sldId id="376" r:id="rId15"/>
    <p:sldId id="378" r:id="rId16"/>
    <p:sldId id="377" r:id="rId17"/>
    <p:sldId id="421" r:id="rId18"/>
    <p:sldId id="422" r:id="rId19"/>
    <p:sldId id="423" r:id="rId20"/>
    <p:sldId id="424" r:id="rId21"/>
    <p:sldId id="417" r:id="rId22"/>
    <p:sldId id="425" r:id="rId23"/>
    <p:sldId id="416" r:id="rId24"/>
    <p:sldId id="419" r:id="rId25"/>
    <p:sldId id="418" r:id="rId26"/>
    <p:sldId id="420" r:id="rId27"/>
    <p:sldId id="380" r:id="rId28"/>
    <p:sldId id="381" r:id="rId29"/>
    <p:sldId id="406" r:id="rId30"/>
    <p:sldId id="382" r:id="rId31"/>
    <p:sldId id="383" r:id="rId32"/>
    <p:sldId id="384" r:id="rId33"/>
    <p:sldId id="387" r:id="rId34"/>
    <p:sldId id="386" r:id="rId35"/>
    <p:sldId id="388" r:id="rId36"/>
    <p:sldId id="389" r:id="rId37"/>
    <p:sldId id="385" r:id="rId38"/>
    <p:sldId id="407" r:id="rId39"/>
    <p:sldId id="390" r:id="rId40"/>
    <p:sldId id="392" r:id="rId41"/>
    <p:sldId id="393" r:id="rId42"/>
    <p:sldId id="395" r:id="rId43"/>
    <p:sldId id="396" r:id="rId44"/>
    <p:sldId id="398" r:id="rId45"/>
    <p:sldId id="397" r:id="rId46"/>
    <p:sldId id="412" r:id="rId47"/>
    <p:sldId id="410" r:id="rId48"/>
    <p:sldId id="411" r:id="rId49"/>
    <p:sldId id="399" r:id="rId50"/>
    <p:sldId id="394" r:id="rId51"/>
    <p:sldId id="403" r:id="rId52"/>
    <p:sldId id="401" r:id="rId53"/>
    <p:sldId id="402" r:id="rId54"/>
    <p:sldId id="404" r:id="rId55"/>
    <p:sldId id="408" r:id="rId56"/>
    <p:sldId id="413" r:id="rId57"/>
    <p:sldId id="415" r:id="rId58"/>
    <p:sldId id="414" r:id="rId59"/>
    <p:sldId id="429" r:id="rId60"/>
    <p:sldId id="430" r:id="rId61"/>
    <p:sldId id="431" r:id="rId62"/>
    <p:sldId id="432" r:id="rId63"/>
    <p:sldId id="279" r:id="rId64"/>
    <p:sldId id="280" r:id="rId65"/>
  </p:sldIdLst>
  <p:sldSz cx="9144000" cy="6858000" type="screen4x3"/>
  <p:notesSz cx="6858000" cy="9144000"/>
  <p:embeddedFontLst>
    <p:embeddedFont>
      <p:font typeface="Arial Unicode MS" panose="020B0604020202020204" pitchFamily="34" charset="-128"/>
      <p:regular r:id="rId67"/>
    </p:embeddedFon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Garamond" panose="02020404030301010803" pitchFamily="18" charset="0"/>
      <p:regular r:id="rId72"/>
      <p:bold r:id="rId73"/>
      <p: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CC2"/>
    <a:srgbClr val="C5053C"/>
    <a:srgbClr val="FF0066"/>
    <a:srgbClr val="A93F92"/>
    <a:srgbClr val="FF6699"/>
    <a:srgbClr val="12BE6C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2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3.fntdata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4.fntdata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7.fntdata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font" Target="fonts/font5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558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73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93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1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5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226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29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5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5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41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86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59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05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228600" y="3733800"/>
            <a:ext cx="82701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Classes ,Objects and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6629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 Class </a:t>
            </a:r>
            <a:r>
              <a:rPr lang="en-IN" dirty="0" err="1"/>
              <a:t>declarationpublic</a:t>
            </a:r>
            <a:r>
              <a:rPr lang="en-IN" dirty="0"/>
              <a:t> </a:t>
            </a:r>
          </a:p>
          <a:p>
            <a:r>
              <a:rPr lang="en-IN" dirty="0"/>
              <a:t>class </a:t>
            </a:r>
            <a:r>
              <a:rPr lang="en-IN" dirty="0" err="1"/>
              <a:t>ClassName</a:t>
            </a:r>
            <a:endParaRPr lang="en-IN" dirty="0"/>
          </a:p>
          <a:p>
            <a:r>
              <a:rPr lang="en-IN" dirty="0"/>
              <a:t> {    </a:t>
            </a:r>
          </a:p>
          <a:p>
            <a:r>
              <a:rPr lang="en-IN" dirty="0"/>
              <a:t>// Fields (variables)   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private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dataType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fieldName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; 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// Constructors    public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ClassName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{      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// Initialization code 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}   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public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ClassName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dataType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parameter) </a:t>
            </a: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{       </a:t>
            </a: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this.fieldName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= parameter;  </a:t>
            </a: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}    </a:t>
            </a: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// Methods   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returnType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methodName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()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{     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// Method code    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return value; 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} 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// Getters and Setters for fields    </a:t>
            </a:r>
          </a:p>
          <a:p>
            <a:r>
              <a:rPr lang="en-IN" dirty="0">
                <a:solidFill>
                  <a:srgbClr val="00B050"/>
                </a:solidFill>
              </a:rPr>
              <a:t>public </a:t>
            </a:r>
            <a:r>
              <a:rPr lang="en-IN" dirty="0" err="1">
                <a:solidFill>
                  <a:srgbClr val="00B050"/>
                </a:solidFill>
              </a:rPr>
              <a:t>dataType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getFieldName</a:t>
            </a:r>
            <a:r>
              <a:rPr lang="en-IN" dirty="0">
                <a:solidFill>
                  <a:srgbClr val="00B050"/>
                </a:solidFill>
              </a:rPr>
              <a:t>() </a:t>
            </a:r>
          </a:p>
          <a:p>
            <a:r>
              <a:rPr lang="en-IN" dirty="0">
                <a:solidFill>
                  <a:srgbClr val="00B050"/>
                </a:solidFill>
              </a:rPr>
              <a:t>{     </a:t>
            </a:r>
          </a:p>
          <a:p>
            <a:r>
              <a:rPr lang="en-IN" dirty="0">
                <a:solidFill>
                  <a:srgbClr val="00B050"/>
                </a:solidFill>
              </a:rPr>
              <a:t>   return </a:t>
            </a:r>
            <a:r>
              <a:rPr lang="en-IN" dirty="0" err="1">
                <a:solidFill>
                  <a:srgbClr val="00B050"/>
                </a:solidFill>
              </a:rPr>
              <a:t>fieldName</a:t>
            </a:r>
            <a:r>
              <a:rPr lang="en-IN" dirty="0">
                <a:solidFill>
                  <a:srgbClr val="00B050"/>
                </a:solidFill>
              </a:rPr>
              <a:t>;    </a:t>
            </a:r>
          </a:p>
          <a:p>
            <a:r>
              <a:rPr lang="en-IN" dirty="0">
                <a:solidFill>
                  <a:srgbClr val="00B050"/>
                </a:solidFill>
              </a:rPr>
              <a:t>}   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public void 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setFieldName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dataType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fieldName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{        </a:t>
            </a:r>
          </a:p>
          <a:p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this.fieldName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fieldName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; 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  }    // Other methods  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public void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anotherMethod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{        // Method code   </a:t>
            </a:r>
          </a:p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07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"/>
            <a:ext cx="35814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class Person </a:t>
            </a:r>
          </a:p>
          <a:p>
            <a:r>
              <a:rPr lang="en-IN" dirty="0"/>
              <a:t>{       </a:t>
            </a:r>
          </a:p>
          <a:p>
            <a:r>
              <a:rPr lang="en-IN" dirty="0"/>
              <a:t> // Fields   </a:t>
            </a:r>
          </a:p>
          <a:p>
            <a:r>
              <a:rPr lang="en-IN" dirty="0"/>
              <a:t>   </a:t>
            </a:r>
            <a:r>
              <a:rPr lang="en-IN" dirty="0">
                <a:solidFill>
                  <a:srgbClr val="FF6699"/>
                </a:solidFill>
              </a:rPr>
              <a:t>private String name; </a:t>
            </a:r>
          </a:p>
          <a:p>
            <a:r>
              <a:rPr lang="en-IN" dirty="0">
                <a:solidFill>
                  <a:srgbClr val="FF6699"/>
                </a:solidFill>
              </a:rPr>
              <a:t>   private int age; 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  // Default constructor   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public Person()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{     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  this.name = "Unknown";   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    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this.age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= 0;  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 }   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// Parameterized constructor    </a:t>
            </a:r>
          </a:p>
          <a:p>
            <a:r>
              <a:rPr lang="en-IN" dirty="0">
                <a:solidFill>
                  <a:srgbClr val="7030A0"/>
                </a:solidFill>
              </a:rPr>
              <a:t>public Person(String name, int age)</a:t>
            </a:r>
          </a:p>
          <a:p>
            <a:r>
              <a:rPr lang="en-IN" dirty="0">
                <a:solidFill>
                  <a:srgbClr val="7030A0"/>
                </a:solidFill>
              </a:rPr>
              <a:t> {    </a:t>
            </a:r>
          </a:p>
          <a:p>
            <a:r>
              <a:rPr lang="en-IN" dirty="0">
                <a:solidFill>
                  <a:srgbClr val="7030A0"/>
                </a:solidFill>
              </a:rPr>
              <a:t>    this.name = name;  </a:t>
            </a:r>
          </a:p>
          <a:p>
            <a:r>
              <a:rPr lang="en-IN" dirty="0">
                <a:solidFill>
                  <a:srgbClr val="7030A0"/>
                </a:solidFill>
              </a:rPr>
              <a:t>      </a:t>
            </a:r>
            <a:r>
              <a:rPr lang="en-IN" dirty="0" err="1">
                <a:solidFill>
                  <a:srgbClr val="7030A0"/>
                </a:solidFill>
              </a:rPr>
              <a:t>this.age</a:t>
            </a:r>
            <a:r>
              <a:rPr lang="en-IN" dirty="0">
                <a:solidFill>
                  <a:srgbClr val="7030A0"/>
                </a:solidFill>
              </a:rPr>
              <a:t> = age; </a:t>
            </a:r>
          </a:p>
          <a:p>
            <a:r>
              <a:rPr lang="en-IN" dirty="0">
                <a:solidFill>
                  <a:srgbClr val="7030A0"/>
                </a:solidFill>
              </a:rPr>
              <a:t>   } </a:t>
            </a:r>
          </a:p>
          <a:p>
            <a:r>
              <a:rPr lang="en-IN" dirty="0">
                <a:solidFill>
                  <a:srgbClr val="C00000"/>
                </a:solidFill>
              </a:rPr>
              <a:t>// Method to display person information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public void </a:t>
            </a:r>
            <a:r>
              <a:rPr lang="en-IN" dirty="0" err="1">
                <a:solidFill>
                  <a:srgbClr val="C00000"/>
                </a:solidFill>
              </a:rPr>
              <a:t>displayInfo</a:t>
            </a:r>
            <a:r>
              <a:rPr lang="en-IN" dirty="0">
                <a:solidFill>
                  <a:srgbClr val="C00000"/>
                </a:solidFill>
              </a:rPr>
              <a:t>() </a:t>
            </a:r>
          </a:p>
          <a:p>
            <a:r>
              <a:rPr lang="en-IN" dirty="0">
                <a:solidFill>
                  <a:srgbClr val="C00000"/>
                </a:solidFill>
              </a:rPr>
              <a:t>{ </a:t>
            </a:r>
          </a:p>
          <a:p>
            <a:r>
              <a:rPr lang="en-IN" dirty="0">
                <a:solidFill>
                  <a:srgbClr val="C00000"/>
                </a:solidFill>
              </a:rPr>
              <a:t>System.out.println("Name: " + name + ", Age: " + age); 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endParaRPr lang="en-IN" dirty="0"/>
          </a:p>
        </p:txBody>
      </p:sp>
      <p:sp>
        <p:nvSpPr>
          <p:cNvPr id="6" name="Title 2"/>
          <p:cNvSpPr>
            <a:spLocks noGrp="1"/>
          </p:cNvSpPr>
          <p:nvPr>
            <p:ph type="body" idx="1"/>
          </p:nvPr>
        </p:nvSpPr>
        <p:spPr>
          <a:xfrm>
            <a:off x="3758953" y="0"/>
            <a:ext cx="5410200" cy="6491288"/>
          </a:xfrm>
        </p:spPr>
        <p:txBody>
          <a:bodyPr/>
          <a:lstStyle/>
          <a:p>
            <a:pPr>
              <a:buNone/>
            </a:pPr>
            <a:r>
              <a:rPr lang="en-IN" sz="1400" dirty="0">
                <a:latin typeface="+mj-lt"/>
              </a:rPr>
              <a:t> </a:t>
            </a: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public static void main(String[] </a:t>
            </a:r>
            <a:r>
              <a:rPr lang="en-IN" sz="1400" dirty="0" err="1">
                <a:solidFill>
                  <a:srgbClr val="0070C0"/>
                </a:solidFill>
              </a:rPr>
              <a:t>args</a:t>
            </a:r>
            <a:r>
              <a:rPr lang="en-IN" sz="1400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 { </a:t>
            </a: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// Create a Scanner object to read input from the user</a:t>
            </a: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 Scanner </a:t>
            </a:r>
            <a:r>
              <a:rPr lang="en-IN" sz="1400" dirty="0" err="1">
                <a:solidFill>
                  <a:srgbClr val="0070C0"/>
                </a:solidFill>
              </a:rPr>
              <a:t>scanner</a:t>
            </a:r>
            <a:r>
              <a:rPr lang="en-IN" sz="1400" dirty="0">
                <a:solidFill>
                  <a:srgbClr val="0070C0"/>
                </a:solidFill>
              </a:rPr>
              <a:t> = new Scanner(System.in); </a:t>
            </a:r>
          </a:p>
          <a:p>
            <a:pPr>
              <a:buNone/>
            </a:pPr>
            <a:endParaRPr lang="en-IN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// Prompt user for name and age </a:t>
            </a:r>
          </a:p>
          <a:p>
            <a:pPr>
              <a:buNone/>
            </a:pPr>
            <a:r>
              <a:rPr lang="en-IN" sz="1400" dirty="0" err="1">
                <a:solidFill>
                  <a:srgbClr val="0070C0"/>
                </a:solidFill>
              </a:rPr>
              <a:t>System.out.print</a:t>
            </a:r>
            <a:r>
              <a:rPr lang="en-IN" sz="1400" dirty="0">
                <a:solidFill>
                  <a:srgbClr val="0070C0"/>
                </a:solidFill>
              </a:rPr>
              <a:t>("Enter name: "); </a:t>
            </a:r>
          </a:p>
          <a:p>
            <a:pPr>
              <a:buNone/>
            </a:pPr>
            <a:endParaRPr lang="en-IN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String name = </a:t>
            </a:r>
            <a:r>
              <a:rPr lang="en-IN" sz="1400" dirty="0" err="1">
                <a:solidFill>
                  <a:srgbClr val="0070C0"/>
                </a:solidFill>
              </a:rPr>
              <a:t>scanner.nextLine</a:t>
            </a:r>
            <a:r>
              <a:rPr lang="en-IN" sz="1400" dirty="0">
                <a:solidFill>
                  <a:srgbClr val="0070C0"/>
                </a:solidFill>
              </a:rPr>
              <a:t>(); </a:t>
            </a:r>
            <a:r>
              <a:rPr lang="en-IN" sz="1400" dirty="0" err="1">
                <a:solidFill>
                  <a:srgbClr val="0070C0"/>
                </a:solidFill>
              </a:rPr>
              <a:t>System.out.print</a:t>
            </a:r>
            <a:r>
              <a:rPr lang="en-IN" sz="1400" dirty="0">
                <a:solidFill>
                  <a:srgbClr val="0070C0"/>
                </a:solidFill>
              </a:rPr>
              <a:t>("Enter age: "); </a:t>
            </a: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int age = </a:t>
            </a:r>
            <a:r>
              <a:rPr lang="en-IN" sz="1400" dirty="0" err="1">
                <a:solidFill>
                  <a:srgbClr val="0070C0"/>
                </a:solidFill>
              </a:rPr>
              <a:t>scanner.nextInt</a:t>
            </a:r>
            <a:r>
              <a:rPr lang="en-IN" sz="1400" dirty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endParaRPr lang="en-IN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 // Create a Person object using the parameterized constructor </a:t>
            </a: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Person </a:t>
            </a:r>
            <a:r>
              <a:rPr lang="en-IN" sz="1400" dirty="0" err="1">
                <a:solidFill>
                  <a:srgbClr val="0070C0"/>
                </a:solidFill>
              </a:rPr>
              <a:t>person</a:t>
            </a:r>
            <a:r>
              <a:rPr lang="en-IN" sz="1400" dirty="0">
                <a:solidFill>
                  <a:srgbClr val="0070C0"/>
                </a:solidFill>
              </a:rPr>
              <a:t> = new Person(name, age); </a:t>
            </a: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// Display the person's information </a:t>
            </a:r>
          </a:p>
          <a:p>
            <a:pPr>
              <a:buNone/>
            </a:pPr>
            <a:r>
              <a:rPr lang="en-IN" sz="1400" dirty="0" err="1">
                <a:solidFill>
                  <a:srgbClr val="0070C0"/>
                </a:solidFill>
              </a:rPr>
              <a:t>person.displayInfo</a:t>
            </a:r>
            <a:r>
              <a:rPr lang="en-IN" sz="1400" dirty="0">
                <a:solidFill>
                  <a:srgbClr val="0070C0"/>
                </a:solidFill>
              </a:rPr>
              <a:t>(); </a:t>
            </a: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// Close the scanner</a:t>
            </a: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 </a:t>
            </a:r>
            <a:r>
              <a:rPr lang="en-IN" sz="1400" dirty="0" err="1">
                <a:solidFill>
                  <a:srgbClr val="0070C0"/>
                </a:solidFill>
              </a:rPr>
              <a:t>scanner.close</a:t>
            </a:r>
            <a:r>
              <a:rPr lang="en-IN" sz="1400" dirty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endParaRPr lang="en-IN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400" dirty="0">
                <a:solidFill>
                  <a:srgbClr val="0070C0"/>
                </a:solidFill>
              </a:rPr>
              <a:t> }</a:t>
            </a:r>
            <a:endParaRPr lang="en-US" sz="1400" dirty="0">
              <a:solidFill>
                <a:srgbClr val="0070C0"/>
              </a:solidFill>
              <a:latin typeface="+mj-lt"/>
            </a:endParaRPr>
          </a:p>
          <a:p>
            <a:pPr>
              <a:buNone/>
            </a:pPr>
            <a:endParaRPr lang="en-IN" sz="1400" dirty="0">
              <a:latin typeface="+mj-lt"/>
            </a:endParaRPr>
          </a:p>
          <a:p>
            <a:pPr>
              <a:buNone/>
            </a:pPr>
            <a:endParaRPr lang="en-IN" sz="1400" dirty="0">
              <a:latin typeface="+mj-lt"/>
            </a:endParaRPr>
          </a:p>
          <a:p>
            <a:pPr>
              <a:buNone/>
            </a:pPr>
            <a:r>
              <a:rPr lang="en-IN" sz="1400" dirty="0">
                <a:solidFill>
                  <a:schemeClr val="tx1"/>
                </a:solidFill>
                <a:latin typeface="+mj-lt"/>
              </a:rPr>
              <a:t>} //end of class</a:t>
            </a:r>
          </a:p>
        </p:txBody>
      </p:sp>
    </p:spTree>
    <p:extLst>
      <p:ext uri="{BB962C8B-B14F-4D97-AF65-F5344CB8AC3E}">
        <p14:creationId xmlns:p14="http://schemas.microsoft.com/office/powerpoint/2010/main" val="281930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533400" y="152400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Objects in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066800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typical Java program creates many objects, which as you know, interact by invoking methods.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Through these object interactions, a program can carry out various tasks, such as implementing a GUI, running an animation, or sending and receiving information over a network.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Once an object has completed the work for which it was created, its resources are recycled for use by other objects.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4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555100" cy="4736399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Here's a small program, called </a:t>
            </a:r>
            <a:r>
              <a:rPr lang="en-US" sz="1800" dirty="0" err="1"/>
              <a:t>CreateObjectDemo</a:t>
            </a:r>
            <a:r>
              <a:rPr lang="en-US" sz="1800" dirty="0"/>
              <a:t>, that creates three objects: one Point object and two Rectangle objects. You will need all three source files to </a:t>
            </a:r>
            <a:r>
              <a:rPr lang="en-US" sz="1800" dirty="0" err="1"/>
              <a:t>compilepublic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C00000"/>
                </a:solidFill>
              </a:rPr>
              <a:t>class </a:t>
            </a:r>
            <a:r>
              <a:rPr lang="en-US" sz="1200" dirty="0" err="1">
                <a:solidFill>
                  <a:srgbClr val="C00000"/>
                </a:solidFill>
              </a:rPr>
              <a:t>CreateObjectDemo</a:t>
            </a:r>
            <a:r>
              <a:rPr lang="en-US" sz="1200" dirty="0">
                <a:solidFill>
                  <a:srgbClr val="C00000"/>
                </a:solidFill>
              </a:rPr>
              <a:t> {</a:t>
            </a:r>
          </a:p>
          <a:p>
            <a:pPr>
              <a:buNone/>
            </a:pPr>
            <a:endParaRPr lang="en-US" sz="12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public static void main(String[]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args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 {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        // Declare and create a point object and two rectangle objects.</a:t>
            </a:r>
          </a:p>
          <a:p>
            <a:pPr>
              <a:buNone/>
            </a:pPr>
            <a:r>
              <a:rPr lang="en-US" sz="1200" dirty="0">
                <a:solidFill>
                  <a:srgbClr val="00B050"/>
                </a:solidFill>
              </a:rPr>
              <a:t>        Point </a:t>
            </a:r>
            <a:r>
              <a:rPr lang="en-US" sz="1200" dirty="0" err="1">
                <a:solidFill>
                  <a:srgbClr val="00B050"/>
                </a:solidFill>
              </a:rPr>
              <a:t>originOne</a:t>
            </a:r>
            <a:r>
              <a:rPr lang="en-US" sz="1200" dirty="0">
                <a:solidFill>
                  <a:srgbClr val="00B050"/>
                </a:solidFill>
              </a:rPr>
              <a:t> = new Point(23, 94);</a:t>
            </a:r>
          </a:p>
          <a:p>
            <a:pPr>
              <a:buNone/>
            </a:pPr>
            <a:r>
              <a:rPr lang="en-US" sz="1200" dirty="0">
                <a:solidFill>
                  <a:srgbClr val="00B050"/>
                </a:solidFill>
              </a:rPr>
              <a:t>        Rectangle </a:t>
            </a:r>
            <a:r>
              <a:rPr lang="en-US" sz="1200" dirty="0" err="1">
                <a:solidFill>
                  <a:srgbClr val="00B050"/>
                </a:solidFill>
              </a:rPr>
              <a:t>rectOne</a:t>
            </a:r>
            <a:r>
              <a:rPr lang="en-US" sz="1200" dirty="0">
                <a:solidFill>
                  <a:srgbClr val="00B050"/>
                </a:solidFill>
              </a:rPr>
              <a:t> = new Rectangle(</a:t>
            </a:r>
            <a:r>
              <a:rPr lang="en-US" sz="1200" dirty="0" err="1">
                <a:solidFill>
                  <a:srgbClr val="00B050"/>
                </a:solidFill>
              </a:rPr>
              <a:t>originOne</a:t>
            </a:r>
            <a:r>
              <a:rPr lang="en-US" sz="1200" dirty="0">
                <a:solidFill>
                  <a:srgbClr val="00B050"/>
                </a:solidFill>
              </a:rPr>
              <a:t>, 100, 200);</a:t>
            </a:r>
          </a:p>
          <a:p>
            <a:pPr>
              <a:buNone/>
            </a:pPr>
            <a:r>
              <a:rPr lang="en-US" sz="1200" dirty="0">
                <a:solidFill>
                  <a:srgbClr val="00B050"/>
                </a:solidFill>
              </a:rPr>
              <a:t>        Rectangle </a:t>
            </a:r>
            <a:r>
              <a:rPr lang="en-US" sz="1200" dirty="0" err="1">
                <a:solidFill>
                  <a:srgbClr val="00B050"/>
                </a:solidFill>
              </a:rPr>
              <a:t>rectTwo</a:t>
            </a:r>
            <a:r>
              <a:rPr lang="en-US" sz="1200" dirty="0">
                <a:solidFill>
                  <a:srgbClr val="00B050"/>
                </a:solidFill>
              </a:rPr>
              <a:t> = new Rectangle(50, 100);</a:t>
            </a:r>
          </a:p>
          <a:p>
            <a:pPr>
              <a:buNone/>
            </a:pPr>
            <a:r>
              <a:rPr lang="en-US" sz="1200" dirty="0">
                <a:solidFill>
                  <a:srgbClr val="00B050"/>
                </a:solidFill>
              </a:rPr>
              <a:t>		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        // display </a:t>
            </a:r>
            <a:r>
              <a:rPr lang="en-US" sz="1200" dirty="0" err="1">
                <a:solidFill>
                  <a:schemeClr val="tx1"/>
                </a:solidFill>
              </a:rPr>
              <a:t>rectOne's</a:t>
            </a:r>
            <a:r>
              <a:rPr lang="en-US" sz="1200" dirty="0">
                <a:solidFill>
                  <a:schemeClr val="tx1"/>
                </a:solidFill>
              </a:rPr>
              <a:t> width, height, and area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sz="1200" dirty="0" err="1">
                <a:solidFill>
                  <a:srgbClr val="0070C0"/>
                </a:solidFill>
              </a:rPr>
              <a:t>System.out.println</a:t>
            </a:r>
            <a:r>
              <a:rPr lang="en-US" sz="1200" dirty="0">
                <a:solidFill>
                  <a:srgbClr val="0070C0"/>
                </a:solidFill>
              </a:rPr>
              <a:t>("Width of </a:t>
            </a:r>
            <a:r>
              <a:rPr lang="en-US" sz="1200" dirty="0" err="1">
                <a:solidFill>
                  <a:srgbClr val="0070C0"/>
                </a:solidFill>
              </a:rPr>
              <a:t>rectOne</a:t>
            </a:r>
            <a:r>
              <a:rPr lang="en-US" sz="1200" dirty="0">
                <a:solidFill>
                  <a:srgbClr val="0070C0"/>
                </a:solidFill>
              </a:rPr>
              <a:t>: " + </a:t>
            </a:r>
            <a:r>
              <a:rPr lang="en-US" sz="1200" dirty="0" err="1">
                <a:solidFill>
                  <a:srgbClr val="0070C0"/>
                </a:solidFill>
              </a:rPr>
              <a:t>rectOne.width</a:t>
            </a:r>
            <a:r>
              <a:rPr lang="en-US" sz="1200" dirty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dirty="0" err="1">
                <a:solidFill>
                  <a:srgbClr val="0070C0"/>
                </a:solidFill>
              </a:rPr>
              <a:t>System.out.println</a:t>
            </a:r>
            <a:r>
              <a:rPr lang="en-US" sz="1200" dirty="0">
                <a:solidFill>
                  <a:srgbClr val="0070C0"/>
                </a:solidFill>
              </a:rPr>
              <a:t>("Height of </a:t>
            </a:r>
            <a:r>
              <a:rPr lang="en-US" sz="1200" dirty="0" err="1">
                <a:solidFill>
                  <a:srgbClr val="0070C0"/>
                </a:solidFill>
              </a:rPr>
              <a:t>rectOne</a:t>
            </a:r>
            <a:r>
              <a:rPr lang="en-US" sz="1200" dirty="0">
                <a:solidFill>
                  <a:srgbClr val="0070C0"/>
                </a:solidFill>
              </a:rPr>
              <a:t>: " + </a:t>
            </a:r>
            <a:r>
              <a:rPr lang="en-US" sz="1200" dirty="0" err="1">
                <a:solidFill>
                  <a:srgbClr val="0070C0"/>
                </a:solidFill>
              </a:rPr>
              <a:t>rectOne.height</a:t>
            </a:r>
            <a:r>
              <a:rPr lang="en-US" sz="1200" dirty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dirty="0" err="1">
                <a:solidFill>
                  <a:srgbClr val="0070C0"/>
                </a:solidFill>
              </a:rPr>
              <a:t>System.out.println</a:t>
            </a:r>
            <a:r>
              <a:rPr lang="en-US" sz="1200" dirty="0">
                <a:solidFill>
                  <a:srgbClr val="0070C0"/>
                </a:solidFill>
              </a:rPr>
              <a:t>("Area of </a:t>
            </a:r>
            <a:r>
              <a:rPr lang="en-US" sz="1200" dirty="0" err="1">
                <a:solidFill>
                  <a:srgbClr val="0070C0"/>
                </a:solidFill>
              </a:rPr>
              <a:t>rectOne</a:t>
            </a:r>
            <a:r>
              <a:rPr lang="en-US" sz="1200" dirty="0">
                <a:solidFill>
                  <a:srgbClr val="0070C0"/>
                </a:solidFill>
              </a:rPr>
              <a:t>: " + </a:t>
            </a:r>
            <a:r>
              <a:rPr lang="en-US" sz="1200" dirty="0" err="1">
                <a:solidFill>
                  <a:srgbClr val="0070C0"/>
                </a:solidFill>
              </a:rPr>
              <a:t>rectOne.getArea</a:t>
            </a:r>
            <a:r>
              <a:rPr lang="en-US" sz="1200" dirty="0">
                <a:solidFill>
                  <a:srgbClr val="0070C0"/>
                </a:solidFill>
              </a:rPr>
              <a:t>());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    // set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rectTwo's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position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rectTwo.origin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originOne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    // display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rectTwo's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position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("X Position of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rectTwo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: " +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rectTwo.origin.x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("Y Position of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rectTwo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: " +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rectTwo.origin.y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    // move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rectTwo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and display its new position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rectTwo.move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(40, 72);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("X Position of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rectTwo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: " +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rectTwo.origin.x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("Y Position of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rectTwo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: " +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rectTwo.origin.y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20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46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70C0"/>
                </a:solidFill>
              </a:rPr>
              <a:t>As you know, a class provides the blueprint for objects; you create an object from a class. Each of the following statements taken from the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CreateObjectDemo</a:t>
            </a:r>
            <a:r>
              <a:rPr lang="en-US" sz="1800" b="1" dirty="0">
                <a:solidFill>
                  <a:srgbClr val="0070C0"/>
                </a:solidFill>
              </a:rPr>
              <a:t> program creates an object and assigns it to a variable: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Point </a:t>
            </a:r>
            <a:r>
              <a:rPr lang="en-US" sz="1800" b="1" dirty="0" err="1">
                <a:solidFill>
                  <a:srgbClr val="C00000"/>
                </a:solidFill>
              </a:rPr>
              <a:t>originOne</a:t>
            </a:r>
            <a:r>
              <a:rPr lang="en-US" sz="1800" b="1" dirty="0">
                <a:solidFill>
                  <a:srgbClr val="C00000"/>
                </a:solidFill>
              </a:rPr>
              <a:t> = new Point(23, 94);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Rectangle </a:t>
            </a:r>
            <a:r>
              <a:rPr lang="en-US" sz="1800" b="1" dirty="0" err="1">
                <a:solidFill>
                  <a:srgbClr val="C00000"/>
                </a:solidFill>
              </a:rPr>
              <a:t>rectOne</a:t>
            </a:r>
            <a:r>
              <a:rPr lang="en-US" sz="1800" b="1" dirty="0">
                <a:solidFill>
                  <a:srgbClr val="C00000"/>
                </a:solidFill>
              </a:rPr>
              <a:t> = new Rectangle(</a:t>
            </a:r>
            <a:r>
              <a:rPr lang="en-US" sz="1800" b="1" dirty="0" err="1">
                <a:solidFill>
                  <a:srgbClr val="C00000"/>
                </a:solidFill>
              </a:rPr>
              <a:t>originOne</a:t>
            </a:r>
            <a:r>
              <a:rPr lang="en-US" sz="1800" b="1" dirty="0">
                <a:solidFill>
                  <a:srgbClr val="C00000"/>
                </a:solidFill>
              </a:rPr>
              <a:t>, 100, 200);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Rectangle </a:t>
            </a:r>
            <a:r>
              <a:rPr lang="en-US" sz="1800" b="1" dirty="0" err="1">
                <a:solidFill>
                  <a:srgbClr val="C00000"/>
                </a:solidFill>
              </a:rPr>
              <a:t>rectTwo</a:t>
            </a:r>
            <a:r>
              <a:rPr lang="en-US" sz="1800" b="1" dirty="0">
                <a:solidFill>
                  <a:srgbClr val="C00000"/>
                </a:solidFill>
              </a:rPr>
              <a:t> = new Rectangle(50, 100);</a:t>
            </a:r>
            <a:endParaRPr lang="en-IN" sz="1800" b="1" dirty="0">
              <a:solidFill>
                <a:srgbClr val="C00000"/>
              </a:solidFill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Creating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5257800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40CC2"/>
                </a:solidFill>
              </a:rPr>
              <a:t>The first line creates an object of the Point class, and the second and third lines each create an object of the Rectangle class.</a:t>
            </a:r>
            <a:endParaRPr lang="en-IN" sz="2000" dirty="0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286000"/>
            <a:ext cx="8153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B0F0"/>
                </a:solidFill>
              </a:rPr>
              <a:t>Declaration</a:t>
            </a:r>
            <a:r>
              <a:rPr lang="en-US" sz="1800" dirty="0">
                <a:solidFill>
                  <a:srgbClr val="C00000"/>
                </a:solidFill>
              </a:rPr>
              <a:t>: variable declarations that associate a </a:t>
            </a:r>
            <a:r>
              <a:rPr lang="en-US" sz="1800" dirty="0">
                <a:solidFill>
                  <a:srgbClr val="F40CC2"/>
                </a:solidFill>
              </a:rPr>
              <a:t>variable name with an object type.</a:t>
            </a:r>
            <a:endParaRPr lang="en-US" sz="1800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B0F0"/>
                </a:solidFill>
              </a:rPr>
              <a:t>Instantiation:</a:t>
            </a:r>
            <a:r>
              <a:rPr lang="en-US" sz="1800" dirty="0">
                <a:solidFill>
                  <a:srgbClr val="C00000"/>
                </a:solidFill>
              </a:rPr>
              <a:t> The </a:t>
            </a:r>
            <a:r>
              <a:rPr lang="en-US" sz="1800" dirty="0">
                <a:solidFill>
                  <a:srgbClr val="92D050"/>
                </a:solidFill>
              </a:rPr>
              <a:t>new</a:t>
            </a:r>
            <a:r>
              <a:rPr lang="en-US" sz="1800" dirty="0">
                <a:solidFill>
                  <a:srgbClr val="C00000"/>
                </a:solidFill>
              </a:rPr>
              <a:t> keyword is a Java operator that </a:t>
            </a:r>
            <a:r>
              <a:rPr lang="en-US" sz="1800" dirty="0">
                <a:solidFill>
                  <a:srgbClr val="92D050"/>
                </a:solidFill>
              </a:rPr>
              <a:t>creates the object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B0F0"/>
                </a:solidFill>
              </a:rPr>
              <a:t>Initialization:</a:t>
            </a:r>
            <a:r>
              <a:rPr lang="en-US" sz="1800" dirty="0">
                <a:solidFill>
                  <a:srgbClr val="C00000"/>
                </a:solidFill>
              </a:rPr>
              <a:t> The new operator is followed by a </a:t>
            </a:r>
            <a:r>
              <a:rPr lang="en-US" sz="1800" dirty="0">
                <a:solidFill>
                  <a:srgbClr val="92D050"/>
                </a:solidFill>
              </a:rPr>
              <a:t>call to a constructor</a:t>
            </a:r>
            <a:r>
              <a:rPr lang="en-US" sz="1800" dirty="0">
                <a:solidFill>
                  <a:srgbClr val="C00000"/>
                </a:solidFill>
              </a:rPr>
              <a:t>, which </a:t>
            </a:r>
            <a:r>
              <a:rPr lang="en-US" sz="1800" dirty="0">
                <a:solidFill>
                  <a:srgbClr val="92D050"/>
                </a:solidFill>
              </a:rPr>
              <a:t>initializes the new object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2192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40CC2"/>
                </a:solidFill>
              </a:rPr>
              <a:t>Object creation statement has three parts as: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597" y="4583906"/>
            <a:ext cx="5867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Point </a:t>
            </a:r>
            <a:r>
              <a:rPr lang="en-US" dirty="0" err="1"/>
              <a:t>originOne</a:t>
            </a:r>
            <a:r>
              <a:rPr lang="en-US" dirty="0"/>
              <a:t> = new Point(23, 94);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85900" y="4891683"/>
            <a:ext cx="1219200" cy="801588"/>
            <a:chOff x="1485900" y="4891683"/>
            <a:chExt cx="1219200" cy="801588"/>
          </a:xfrm>
        </p:grpSpPr>
        <p:sp>
          <p:nvSpPr>
            <p:cNvPr id="7" name="Curved Up Arrow 6"/>
            <p:cNvSpPr/>
            <p:nvPr/>
          </p:nvSpPr>
          <p:spPr>
            <a:xfrm>
              <a:off x="1676400" y="4891683"/>
              <a:ext cx="838200" cy="3810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85900" y="5385494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Declaration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48000" y="4891683"/>
            <a:ext cx="2176324" cy="1125641"/>
            <a:chOff x="3048000" y="4891683"/>
            <a:chExt cx="2176324" cy="1125641"/>
          </a:xfrm>
        </p:grpSpPr>
        <p:cxnSp>
          <p:nvCxnSpPr>
            <p:cNvPr id="9" name="Elbow Connector 8"/>
            <p:cNvCxnSpPr/>
            <p:nvPr/>
          </p:nvCxnSpPr>
          <p:spPr>
            <a:xfrm rot="16200000" flipH="1">
              <a:off x="2979241" y="4960442"/>
              <a:ext cx="785218" cy="6477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95524" y="5709547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Instantiation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86200" y="4800600"/>
            <a:ext cx="3352800" cy="1062835"/>
            <a:chOff x="3886200" y="4800600"/>
            <a:chExt cx="3352800" cy="106283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886200" y="4800600"/>
              <a:ext cx="19050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91200" y="5555658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Initialization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39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536" y="1066800"/>
            <a:ext cx="77684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Declaring a Variable to Refer to an Object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6536" y="2286000"/>
            <a:ext cx="80426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Previously, you learned that to declare a variable, you write:</a:t>
            </a:r>
          </a:p>
          <a:p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type name;</a:t>
            </a:r>
          </a:p>
          <a:p>
            <a:endParaRPr lang="en-US" i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notifies the compiler that you will use name to refer to data whose type is type.</a:t>
            </a:r>
          </a:p>
          <a:p>
            <a:pPr lvl="2"/>
            <a:r>
              <a:rPr lang="en-US" dirty="0"/>
              <a:t>      With a primitive variable, this declaration also reserves the proper amount of memory for the  </a:t>
            </a:r>
            <a:r>
              <a:rPr lang="en-US" dirty="0" err="1"/>
              <a:t>variable.You</a:t>
            </a:r>
            <a:r>
              <a:rPr lang="en-US" dirty="0"/>
              <a:t> can also declare a reference variable on its own line. </a:t>
            </a:r>
          </a:p>
          <a:p>
            <a:pPr lvl="2"/>
            <a:r>
              <a:rPr lang="en-US" dirty="0"/>
              <a:t>For example:</a:t>
            </a:r>
          </a:p>
          <a:p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Point </a:t>
            </a:r>
            <a:r>
              <a:rPr lang="en-US" i="1" dirty="0" err="1">
                <a:solidFill>
                  <a:srgbClr val="C00000"/>
                </a:solidFill>
              </a:rPr>
              <a:t>originOne</a:t>
            </a:r>
            <a:r>
              <a:rPr lang="en-US" i="1" dirty="0">
                <a:solidFill>
                  <a:srgbClr val="C00000"/>
                </a:solidFill>
              </a:rPr>
              <a:t>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66"/>
                </a:solidFill>
              </a:rPr>
              <a:t>If you declare </a:t>
            </a:r>
            <a:r>
              <a:rPr lang="en-US" b="1" dirty="0" err="1">
                <a:solidFill>
                  <a:srgbClr val="FF0066"/>
                </a:solidFill>
              </a:rPr>
              <a:t>originOne</a:t>
            </a:r>
            <a:r>
              <a:rPr lang="en-US" b="1" dirty="0">
                <a:solidFill>
                  <a:srgbClr val="FF0066"/>
                </a:solidFill>
              </a:rPr>
              <a:t> like this, its value will be undetermined until an object is actually created and assigned to it. </a:t>
            </a:r>
          </a:p>
          <a:p>
            <a:r>
              <a:rPr lang="en-US" b="1" dirty="0">
                <a:solidFill>
                  <a:srgbClr val="FF0066"/>
                </a:solidFill>
              </a:rPr>
              <a:t>      Simply declaring a reference variable does not create an object. </a:t>
            </a:r>
          </a:p>
          <a:p>
            <a:endParaRPr lang="en-US" b="1" dirty="0">
              <a:solidFill>
                <a:srgbClr val="FF00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For that, you need to use the new operator, as described in the next section. You must assign an object to </a:t>
            </a:r>
            <a:r>
              <a:rPr lang="en-US" dirty="0" err="1">
                <a:solidFill>
                  <a:srgbClr val="FF0000"/>
                </a:solidFill>
              </a:rPr>
              <a:t>originOne</a:t>
            </a:r>
            <a:r>
              <a:rPr lang="en-US" dirty="0">
                <a:solidFill>
                  <a:srgbClr val="FF0000"/>
                </a:solidFill>
              </a:rPr>
              <a:t> before you use it in your code. Otherwise, you will get a compiler error.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 variable in this state, which currently references no object, can be illustrated as follows </a:t>
            </a:r>
          </a:p>
          <a:p>
            <a:r>
              <a:rPr lang="en-US" dirty="0">
                <a:solidFill>
                  <a:srgbClr val="C00000"/>
                </a:solidFill>
              </a:rPr>
              <a:t>(the variable name, </a:t>
            </a:r>
            <a:r>
              <a:rPr lang="en-US" dirty="0" err="1">
                <a:solidFill>
                  <a:srgbClr val="C00000"/>
                </a:solidFill>
              </a:rPr>
              <a:t>originOne</a:t>
            </a:r>
            <a:r>
              <a:rPr lang="en-US" dirty="0">
                <a:solidFill>
                  <a:srgbClr val="C00000"/>
                </a:solidFill>
              </a:rPr>
              <a:t>, plus a reference pointing to nothing):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8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1066800"/>
            <a:ext cx="3874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</a:rPr>
              <a:t>Instantiating a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6031" y="2382111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40CC2"/>
                </a:solidFill>
              </a:rPr>
              <a:t>The new operator instantiates a class by allocating memory for a new object and returning a reference to that memory. The new operator also invokes the object constructor.</a:t>
            </a:r>
            <a:endParaRPr lang="en-IN" dirty="0">
              <a:solidFill>
                <a:srgbClr val="F40CC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2374" y="3010058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The phrase "instantiating a class" means the same thing as "creating an object." When you create an object, you are creating an "instance" of a class, therefore "instantiating" a class.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0163" y="2912966"/>
            <a:ext cx="8153400" cy="6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05" y="3485095"/>
            <a:ext cx="8169348" cy="792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6031" y="3635867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new operator requires a single, postfix argument: a call to a constructor. The name of the constructor provides the name of the class to instantiate.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new operator returns a reference to the object it created. This reference is usually assigned to a variable of the appropriate type, like: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F40CC2"/>
                </a:solidFill>
              </a:rPr>
              <a:t>Point </a:t>
            </a:r>
            <a:r>
              <a:rPr lang="en-US" dirty="0" err="1">
                <a:solidFill>
                  <a:srgbClr val="F40CC2"/>
                </a:solidFill>
              </a:rPr>
              <a:t>originOne</a:t>
            </a:r>
            <a:r>
              <a:rPr lang="en-US" dirty="0">
                <a:solidFill>
                  <a:srgbClr val="F40CC2"/>
                </a:solidFill>
              </a:rPr>
              <a:t> = new Point(23, 94);</a:t>
            </a:r>
          </a:p>
          <a:p>
            <a:r>
              <a:rPr lang="en-US" dirty="0">
                <a:solidFill>
                  <a:srgbClr val="C00000"/>
                </a:solidFill>
              </a:rPr>
              <a:t>The reference returned by the new operator does not have to be assigned to a variable. It can also be used directly in an expression. For example: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F40CC2"/>
                </a:solidFill>
              </a:rPr>
              <a:t>int</a:t>
            </a:r>
            <a:r>
              <a:rPr lang="en-US" dirty="0">
                <a:solidFill>
                  <a:srgbClr val="F40CC2"/>
                </a:solidFill>
              </a:rPr>
              <a:t> height = new Rectangle().height;</a:t>
            </a:r>
          </a:p>
          <a:p>
            <a:r>
              <a:rPr lang="en-US" dirty="0">
                <a:solidFill>
                  <a:srgbClr val="C00000"/>
                </a:solidFill>
              </a:rPr>
              <a:t>This statement will be discussed in the next section.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4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Code for the Point class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public class Point {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public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x = 0;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public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y = 0;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//constructor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public Point(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a,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b)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{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    </a:t>
            </a:r>
            <a:r>
              <a:rPr lang="en-US" sz="2400" dirty="0" err="1">
                <a:solidFill>
                  <a:schemeClr val="bg1"/>
                </a:solidFill>
              </a:rPr>
              <a:t>this.x</a:t>
            </a:r>
            <a:r>
              <a:rPr lang="en-US" sz="2400" dirty="0">
                <a:solidFill>
                  <a:schemeClr val="bg1"/>
                </a:solidFill>
              </a:rPr>
              <a:t> = a;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    </a:t>
            </a:r>
            <a:r>
              <a:rPr lang="en-US" sz="2400" dirty="0" err="1">
                <a:solidFill>
                  <a:schemeClr val="bg1"/>
                </a:solidFill>
              </a:rPr>
              <a:t>this.y</a:t>
            </a:r>
            <a:r>
              <a:rPr lang="en-US" sz="2400" dirty="0">
                <a:solidFill>
                  <a:schemeClr val="bg1"/>
                </a:solidFill>
              </a:rPr>
              <a:t> = b;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5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0800" y="1066800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Initializing an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5146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class contains a single constructor. You can recognize a constructor because its declaration uses the same name as the class and it has no return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40CC2"/>
                </a:solidFill>
              </a:rPr>
              <a:t>The constructor in the Point class takes two integer arguments, as declared by the code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a,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b). </a:t>
            </a:r>
            <a:r>
              <a:rPr lang="en-US" dirty="0">
                <a:solidFill>
                  <a:srgbClr val="F40CC2"/>
                </a:solidFill>
              </a:rPr>
              <a:t>The following statement provides 23 and 94 as values for those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           </a:t>
            </a:r>
            <a:r>
              <a:rPr lang="en-US" sz="2800" dirty="0">
                <a:solidFill>
                  <a:srgbClr val="C00000"/>
                </a:solidFill>
              </a:rPr>
              <a:t>Point </a:t>
            </a:r>
            <a:r>
              <a:rPr lang="en-US" sz="2800" dirty="0" err="1">
                <a:solidFill>
                  <a:srgbClr val="C00000"/>
                </a:solidFill>
              </a:rPr>
              <a:t>originOne</a:t>
            </a:r>
            <a:r>
              <a:rPr lang="en-US" sz="2800" dirty="0">
                <a:solidFill>
                  <a:srgbClr val="C00000"/>
                </a:solidFill>
              </a:rPr>
              <a:t> = new Point(23, 94);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executing this statement can be illustrated in the next figure: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685169"/>
            <a:ext cx="3076575" cy="19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9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4" y="1957950"/>
            <a:ext cx="716117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Ms. Priti P.Bokariya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76962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Lecturer, Computer Engineering dept.</a:t>
            </a:r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44089" y="1839177"/>
            <a:ext cx="2433266" cy="3628406"/>
            <a:chOff x="603634" y="3385041"/>
            <a:chExt cx="2244060" cy="1872759"/>
          </a:xfrm>
        </p:grpSpPr>
        <p:grpSp>
          <p:nvGrpSpPr>
            <p:cNvPr id="22" name="Group 21"/>
            <p:cNvGrpSpPr/>
            <p:nvPr/>
          </p:nvGrpSpPr>
          <p:grpSpPr>
            <a:xfrm>
              <a:off x="851719" y="4411554"/>
              <a:ext cx="1371600" cy="846246"/>
              <a:chOff x="851719" y="4411554"/>
              <a:chExt cx="1371600" cy="84624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51719" y="4648200"/>
                <a:ext cx="1143000" cy="609600"/>
                <a:chOff x="1752600" y="3161071"/>
                <a:chExt cx="1143000" cy="6096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752600" y="3161071"/>
                  <a:ext cx="11430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119312" y="3275371"/>
                  <a:ext cx="409575" cy="381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851719" y="4411554"/>
                <a:ext cx="1371600" cy="190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/>
                  <a:t>OriginOne</a:t>
                </a:r>
                <a:endParaRPr lang="en-IN" sz="1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03634" y="3385041"/>
              <a:ext cx="2244060" cy="52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1.Declaration</a:t>
              </a:r>
            </a:p>
            <a:p>
              <a:endParaRPr lang="en-US" sz="28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13662" y="1839177"/>
            <a:ext cx="5203833" cy="4679070"/>
            <a:chOff x="2210557" y="1839177"/>
            <a:chExt cx="5203833" cy="4679070"/>
          </a:xfrm>
        </p:grpSpPr>
        <p:sp>
          <p:nvSpPr>
            <p:cNvPr id="26" name="TextBox 25"/>
            <p:cNvSpPr txBox="1"/>
            <p:nvPr/>
          </p:nvSpPr>
          <p:spPr>
            <a:xfrm>
              <a:off x="3463489" y="1839177"/>
              <a:ext cx="3051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2.Instantiation</a:t>
              </a:r>
              <a:endParaRPr lang="en-IN" sz="3200" dirty="0">
                <a:solidFill>
                  <a:srgbClr val="C00000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60613" y="2635730"/>
              <a:ext cx="3553777" cy="3882517"/>
              <a:chOff x="3657600" y="2746883"/>
              <a:chExt cx="3581400" cy="388251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657600" y="3276600"/>
                <a:ext cx="3581400" cy="3352800"/>
                <a:chOff x="3962400" y="1524000"/>
                <a:chExt cx="3581400" cy="33528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3962400" y="1524000"/>
                  <a:ext cx="3581400" cy="33528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991100" y="2219018"/>
                  <a:ext cx="1828800" cy="6096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991100" y="3379839"/>
                  <a:ext cx="1828800" cy="73864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495800" y="2263508"/>
                  <a:ext cx="23720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x</a:t>
                  </a:r>
                  <a:endParaRPr lang="en-IN" sz="32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495800" y="3482463"/>
                  <a:ext cx="4605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y</a:t>
                  </a:r>
                  <a:endParaRPr lang="en-IN" sz="2800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4723171" y="2746883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Point Object</a:t>
                </a:r>
                <a:endParaRPr lang="en-IN" sz="1800" b="1" dirty="0"/>
              </a:p>
            </p:txBody>
          </p:sp>
        </p:grpSp>
        <p:sp>
          <p:nvSpPr>
            <p:cNvPr id="19" name="Right Arrow 18"/>
            <p:cNvSpPr/>
            <p:nvPr/>
          </p:nvSpPr>
          <p:spPr>
            <a:xfrm>
              <a:off x="2210557" y="4708497"/>
              <a:ext cx="1587858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12725" y="1839177"/>
            <a:ext cx="3821775" cy="5175011"/>
            <a:chOff x="5512725" y="1925946"/>
            <a:chExt cx="3821775" cy="5088242"/>
          </a:xfrm>
        </p:grpSpPr>
        <p:sp>
          <p:nvSpPr>
            <p:cNvPr id="28" name="TextBox 27"/>
            <p:cNvSpPr txBox="1"/>
            <p:nvPr/>
          </p:nvSpPr>
          <p:spPr>
            <a:xfrm>
              <a:off x="6400800" y="1925946"/>
              <a:ext cx="293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7030A0"/>
                  </a:solidFill>
                </a:rPr>
                <a:t>3.Initialization</a:t>
              </a:r>
              <a:endParaRPr lang="en-IN" sz="3200" dirty="0">
                <a:solidFill>
                  <a:srgbClr val="7030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12725" y="3043870"/>
              <a:ext cx="121786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23</a:t>
              </a:r>
            </a:p>
            <a:p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94</a:t>
              </a:r>
            </a:p>
            <a:p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endParaRPr lang="en-US" sz="28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endParaRPr lang="en-IN" sz="2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1688668" y="681777"/>
            <a:ext cx="6091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12BE6C"/>
                </a:solidFill>
                <a:effectLst/>
                <a:latin typeface="Monaco"/>
              </a:rPr>
              <a:t>Point </a:t>
            </a: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rgbClr val="12BE6C"/>
                </a:solidFill>
                <a:effectLst/>
                <a:latin typeface="Monaco"/>
              </a:rPr>
              <a:t>originOne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12BE6C"/>
                </a:solidFill>
                <a:effectLst/>
                <a:latin typeface="Monaco"/>
              </a:rPr>
              <a:t> = new Point(23, 94);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12BE6C"/>
                </a:solidFill>
                <a:effectLst/>
              </a:rPr>
              <a:t> 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rgbClr val="12BE6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55" y="1229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Code for the Rectangle class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12454"/>
            <a:ext cx="11049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public class Rectangle</a:t>
            </a:r>
          </a:p>
          <a:p>
            <a:r>
              <a:rPr lang="en-IN" sz="2400" dirty="0">
                <a:solidFill>
                  <a:schemeClr val="bg1"/>
                </a:solidFill>
              </a:rPr>
              <a:t> {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public </a:t>
            </a:r>
            <a:r>
              <a:rPr lang="en-IN" sz="2400" dirty="0" err="1">
                <a:solidFill>
                  <a:schemeClr val="bg1"/>
                </a:solidFill>
              </a:rPr>
              <a:t>int</a:t>
            </a:r>
            <a:r>
              <a:rPr lang="en-IN" sz="2400" dirty="0">
                <a:solidFill>
                  <a:schemeClr val="bg1"/>
                </a:solidFill>
              </a:rPr>
              <a:t> width = 0;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public </a:t>
            </a:r>
            <a:r>
              <a:rPr lang="en-IN" sz="2400" dirty="0" err="1">
                <a:solidFill>
                  <a:schemeClr val="bg1"/>
                </a:solidFill>
              </a:rPr>
              <a:t>int</a:t>
            </a:r>
            <a:r>
              <a:rPr lang="en-IN" sz="2400" dirty="0">
                <a:solidFill>
                  <a:schemeClr val="bg1"/>
                </a:solidFill>
              </a:rPr>
              <a:t> height = 0;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public Point origin;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   // four constructors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public Rectangle() 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{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    origin = new Point(0, 0);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}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   public Rectangle(Point p) 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{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    origin = p;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}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</a:t>
            </a:r>
          </a:p>
          <a:p>
            <a:r>
              <a:rPr lang="en-IN" sz="2400" dirty="0"/>
              <a:t>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762000"/>
            <a:ext cx="4800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public Rectangle(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w,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h)</a:t>
            </a:r>
          </a:p>
          <a:p>
            <a:r>
              <a:rPr lang="en-IN" sz="2000" dirty="0">
                <a:solidFill>
                  <a:schemeClr val="bg1"/>
                </a:solidFill>
              </a:rPr>
              <a:t> {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origin = new Point(0, 0);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width = w;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height = h;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}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public Rectangle(Point p,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w,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h) </a:t>
            </a:r>
          </a:p>
          <a:p>
            <a:r>
              <a:rPr lang="en-IN" sz="2000" dirty="0">
                <a:solidFill>
                  <a:schemeClr val="bg1"/>
                </a:solidFill>
              </a:rPr>
              <a:t>{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origin = p;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width = w;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height = h;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26809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954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// a method for moving the rectangle</a:t>
            </a:r>
          </a:p>
          <a:p>
            <a:r>
              <a:rPr lang="en-IN" sz="2400" dirty="0"/>
              <a:t>    </a:t>
            </a:r>
            <a:r>
              <a:rPr lang="en-IN" sz="2400" dirty="0">
                <a:solidFill>
                  <a:srgbClr val="C00000"/>
                </a:solidFill>
              </a:rPr>
              <a:t>public void move(</a:t>
            </a:r>
            <a:r>
              <a:rPr lang="en-IN" sz="2400" dirty="0" err="1">
                <a:solidFill>
                  <a:srgbClr val="C00000"/>
                </a:solidFill>
              </a:rPr>
              <a:t>int</a:t>
            </a:r>
            <a:r>
              <a:rPr lang="en-IN" sz="2400" dirty="0">
                <a:solidFill>
                  <a:srgbClr val="C00000"/>
                </a:solidFill>
              </a:rPr>
              <a:t> x, </a:t>
            </a:r>
            <a:r>
              <a:rPr lang="en-IN" sz="2400" dirty="0" err="1">
                <a:solidFill>
                  <a:srgbClr val="C00000"/>
                </a:solidFill>
              </a:rPr>
              <a:t>int</a:t>
            </a:r>
            <a:r>
              <a:rPr lang="en-IN" sz="2400" dirty="0">
                <a:solidFill>
                  <a:srgbClr val="C00000"/>
                </a:solidFill>
              </a:rPr>
              <a:t> y) {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</a:t>
            </a:r>
            <a:r>
              <a:rPr lang="en-IN" sz="2400" dirty="0" err="1">
                <a:solidFill>
                  <a:srgbClr val="C00000"/>
                </a:solidFill>
              </a:rPr>
              <a:t>origin.x</a:t>
            </a:r>
            <a:r>
              <a:rPr lang="en-IN" sz="2400" dirty="0">
                <a:solidFill>
                  <a:srgbClr val="C00000"/>
                </a:solidFill>
              </a:rPr>
              <a:t> = x;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</a:t>
            </a:r>
            <a:r>
              <a:rPr lang="en-IN" sz="2400" dirty="0" err="1">
                <a:solidFill>
                  <a:srgbClr val="C00000"/>
                </a:solidFill>
              </a:rPr>
              <a:t>origin.y</a:t>
            </a:r>
            <a:r>
              <a:rPr lang="en-IN" sz="2400" dirty="0">
                <a:solidFill>
                  <a:srgbClr val="C00000"/>
                </a:solidFill>
              </a:rPr>
              <a:t> = y;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}</a:t>
            </a:r>
          </a:p>
          <a:p>
            <a:endParaRPr lang="en-IN" sz="2400" dirty="0"/>
          </a:p>
          <a:p>
            <a:r>
              <a:rPr lang="en-IN" sz="2400" dirty="0"/>
              <a:t>    // a method for computing the area of the rectangle</a:t>
            </a:r>
          </a:p>
          <a:p>
            <a:r>
              <a:rPr lang="en-IN" sz="2400" dirty="0"/>
              <a:t>    </a:t>
            </a:r>
            <a:r>
              <a:rPr lang="en-IN" sz="2400" dirty="0">
                <a:solidFill>
                  <a:srgbClr val="C00000"/>
                </a:solidFill>
              </a:rPr>
              <a:t>public </a:t>
            </a:r>
            <a:r>
              <a:rPr lang="en-IN" sz="2400" dirty="0" err="1">
                <a:solidFill>
                  <a:srgbClr val="C00000"/>
                </a:solidFill>
              </a:rPr>
              <a:t>int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 err="1">
                <a:solidFill>
                  <a:srgbClr val="C00000"/>
                </a:solidFill>
              </a:rPr>
              <a:t>getArea</a:t>
            </a:r>
            <a:r>
              <a:rPr lang="en-IN" sz="2400" dirty="0">
                <a:solidFill>
                  <a:srgbClr val="C00000"/>
                </a:solidFill>
              </a:rPr>
              <a:t>() {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return width * height;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}</a:t>
            </a:r>
          </a:p>
          <a:p>
            <a:r>
              <a:rPr lang="en-IN" sz="2400" dirty="0"/>
              <a:t>}//end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87031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3048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Rectangle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rectOne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new Rectangle(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originOne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100, 200);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571932"/>
            <a:ext cx="3912417" cy="24384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752600" y="2643493"/>
            <a:ext cx="4847610" cy="3267075"/>
            <a:chOff x="1742768" y="2764630"/>
            <a:chExt cx="4847610" cy="32670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2768" y="2764630"/>
              <a:ext cx="2847975" cy="326707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3911087" y="3048000"/>
              <a:ext cx="2679291" cy="2143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907" y="4010332"/>
            <a:ext cx="1519545" cy="1077859"/>
            <a:chOff x="283907" y="4010332"/>
            <a:chExt cx="1519545" cy="1077859"/>
          </a:xfrm>
        </p:grpSpPr>
        <p:cxnSp>
          <p:nvCxnSpPr>
            <p:cNvPr id="16" name="Straight Arrow Connector 15"/>
            <p:cNvCxnSpPr>
              <a:stCxn id="13" idx="3"/>
            </p:cNvCxnSpPr>
            <p:nvPr/>
          </p:nvCxnSpPr>
          <p:spPr>
            <a:xfrm flipV="1">
              <a:off x="1082778" y="4277031"/>
              <a:ext cx="7206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83907" y="4010332"/>
              <a:ext cx="951763" cy="1077859"/>
              <a:chOff x="283907" y="4010332"/>
              <a:chExt cx="951763" cy="107785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20778" y="4010332"/>
                <a:ext cx="762000" cy="533400"/>
                <a:chOff x="457200" y="3962400"/>
                <a:chExt cx="762000" cy="5334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57200" y="3962400"/>
                  <a:ext cx="762000" cy="5334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32459" y="4060031"/>
                  <a:ext cx="457200" cy="33813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283907" y="4783391"/>
                <a:ext cx="951763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/>
                  <a:t>rectOne</a:t>
                </a:r>
                <a:endParaRPr lang="en-IN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75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Constructors in Java</a:t>
            </a:r>
          </a:p>
        </p:txBody>
      </p:sp>
    </p:spTree>
    <p:extLst>
      <p:ext uri="{BB962C8B-B14F-4D97-AF65-F5344CB8AC3E}">
        <p14:creationId xmlns:p14="http://schemas.microsoft.com/office/powerpoint/2010/main" val="38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93700" y="609600"/>
            <a:ext cx="6462600" cy="5958249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Definition: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Constructors are special methods in Java that are called when an object is instantiated.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FF0066"/>
                </a:solidFill>
              </a:rPr>
              <a:t>Purpose:</a:t>
            </a:r>
            <a:r>
              <a:rPr lang="en-US" sz="2400" dirty="0">
                <a:solidFill>
                  <a:srgbClr val="FF0066"/>
                </a:solidFill>
              </a:rPr>
              <a:t> They initialize the object's state (fields) and perform any necessary setup operations.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00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C00000"/>
                </a:solidFill>
              </a:rPr>
              <a:t>Default Constructor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0070C0"/>
                </a:solidFill>
              </a:rPr>
              <a:t>Parameterized Constructor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40CC2"/>
                </a:solidFill>
              </a:rPr>
              <a:t>Copy Constructor</a:t>
            </a: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IN" sz="2800" b="1" dirty="0">
                <a:solidFill>
                  <a:srgbClr val="A93F92"/>
                </a:solidFill>
              </a:rPr>
              <a:t>Types of Constructors</a:t>
            </a:r>
            <a:endParaRPr lang="en" sz="2800" b="1" dirty="0">
              <a:solidFill>
                <a:srgbClr val="A93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8077200" cy="4736399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Default Constructor: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A constructor with no parameters.</a:t>
            </a:r>
          </a:p>
          <a:p>
            <a:pPr>
              <a:buNone/>
            </a:pPr>
            <a:endParaRPr lang="en-IN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A93F92"/>
                </a:solidFill>
              </a:rPr>
              <a:t>public class Car</a:t>
            </a:r>
          </a:p>
          <a:p>
            <a:pPr>
              <a:buNone/>
            </a:pPr>
            <a:r>
              <a:rPr lang="en-US" dirty="0">
                <a:solidFill>
                  <a:srgbClr val="A93F92"/>
                </a:solidFill>
              </a:rPr>
              <a:t> {   </a:t>
            </a:r>
          </a:p>
          <a:p>
            <a:pPr>
              <a:buNone/>
            </a:pPr>
            <a:r>
              <a:rPr lang="en-US" dirty="0">
                <a:solidFill>
                  <a:srgbClr val="A93F92"/>
                </a:solidFill>
              </a:rPr>
              <a:t> public Car()</a:t>
            </a:r>
          </a:p>
          <a:p>
            <a:pPr>
              <a:buNone/>
            </a:pPr>
            <a:r>
              <a:rPr lang="en-US" dirty="0">
                <a:solidFill>
                  <a:srgbClr val="A93F92"/>
                </a:solidFill>
              </a:rPr>
              <a:t>   {        // Initialization code </a:t>
            </a:r>
          </a:p>
          <a:p>
            <a:pPr>
              <a:buNone/>
            </a:pPr>
            <a:r>
              <a:rPr lang="en-US" dirty="0">
                <a:solidFill>
                  <a:srgbClr val="A93F92"/>
                </a:solidFill>
              </a:rPr>
              <a:t>   }</a:t>
            </a:r>
          </a:p>
          <a:p>
            <a:pPr>
              <a:buNone/>
            </a:pPr>
            <a:r>
              <a:rPr lang="en-US" dirty="0">
                <a:solidFill>
                  <a:srgbClr val="A93F92"/>
                </a:solidFill>
              </a:rPr>
              <a:t>}</a:t>
            </a:r>
            <a:endParaRPr lang="en-IN" dirty="0">
              <a:solidFill>
                <a:srgbClr val="A93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553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73243"/>
            <a:ext cx="7848600" cy="4736399"/>
          </a:xfrm>
        </p:spPr>
        <p:txBody>
          <a:bodyPr/>
          <a:lstStyle/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Parameterized Constructor:</a:t>
            </a:r>
          </a:p>
          <a:p>
            <a:pPr>
              <a:buNone/>
            </a:pPr>
            <a:br>
              <a:rPr lang="en-IN" dirty="0"/>
            </a:br>
            <a:r>
              <a:rPr lang="en-US" b="1" dirty="0">
                <a:solidFill>
                  <a:srgbClr val="0070C0"/>
                </a:solidFill>
              </a:rPr>
              <a:t>Definition:</a:t>
            </a:r>
            <a:r>
              <a:rPr lang="en-US" dirty="0">
                <a:solidFill>
                  <a:srgbClr val="0070C0"/>
                </a:solidFill>
              </a:rPr>
              <a:t> A constructor with parameters.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4872626" cy="23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1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09600"/>
            <a:ext cx="7848600" cy="5715000"/>
          </a:xfrm>
        </p:spPr>
        <p:txBody>
          <a:bodyPr/>
          <a:lstStyle/>
          <a:p>
            <a:pPr>
              <a:buNone/>
            </a:pPr>
            <a:r>
              <a:rPr lang="en-IN" b="1" dirty="0">
                <a:solidFill>
                  <a:srgbClr val="F40CC2"/>
                </a:solidFill>
              </a:rPr>
              <a:t>Copy Constructor</a:t>
            </a:r>
          </a:p>
          <a:p>
            <a:pPr>
              <a:buNone/>
            </a:pPr>
            <a:endParaRPr lang="en-IN" dirty="0">
              <a:solidFill>
                <a:srgbClr val="F40CC2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40CC2"/>
                </a:solidFill>
              </a:rPr>
              <a:t>Definition:</a:t>
            </a:r>
            <a:r>
              <a:rPr lang="en-US" dirty="0">
                <a:solidFill>
                  <a:srgbClr val="F40CC2"/>
                </a:solidFill>
              </a:rPr>
              <a:t> A constructor that creates a new object as a copy of an existing object.</a:t>
            </a:r>
          </a:p>
          <a:p>
            <a:pPr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517698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class fundamentals</a:t>
            </a:r>
          </a:p>
        </p:txBody>
      </p:sp>
    </p:spTree>
    <p:extLst>
      <p:ext uri="{BB962C8B-B14F-4D97-AF65-F5344CB8AC3E}">
        <p14:creationId xmlns:p14="http://schemas.microsoft.com/office/powerpoint/2010/main" val="1777060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Constructors Overloading</a:t>
            </a: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440184" y="1828800"/>
            <a:ext cx="868859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0" dirty="0">
                <a:solidFill>
                  <a:schemeClr val="bg1"/>
                </a:solidFill>
                <a:latin typeface="Arial" panose="020B0604020202020204" pitchFamily="34" charset="0"/>
              </a:rPr>
              <a:t>Constructor overloading is a concept in Java where a class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0" dirty="0">
                <a:solidFill>
                  <a:schemeClr val="bg1"/>
                </a:solidFill>
                <a:latin typeface="Arial" panose="020B0604020202020204" pitchFamily="34" charset="0"/>
              </a:rPr>
              <a:t>  can have more than one constructor with different parameter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0" dirty="0">
                <a:solidFill>
                  <a:schemeClr val="bg1"/>
                </a:solidFill>
                <a:latin typeface="Arial" panose="020B0604020202020204" pitchFamily="34" charset="0"/>
              </a:rPr>
              <a:t>  lists.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0" dirty="0">
                <a:solidFill>
                  <a:schemeClr val="bg1"/>
                </a:solidFill>
                <a:latin typeface="Arial" panose="020B0604020202020204" pitchFamily="34" charset="0"/>
              </a:rPr>
              <a:t>Overloaded constructors provide multiple ways to initialize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0" dirty="0">
                <a:solidFill>
                  <a:schemeClr val="bg1"/>
                </a:solidFill>
                <a:latin typeface="Arial" panose="020B0604020202020204" pitchFamily="34" charset="0"/>
              </a:rPr>
              <a:t>  objects of a class. </a:t>
            </a:r>
          </a:p>
        </p:txBody>
      </p:sp>
    </p:spTree>
    <p:extLst>
      <p:ext uri="{BB962C8B-B14F-4D97-AF65-F5344CB8AC3E}">
        <p14:creationId xmlns:p14="http://schemas.microsoft.com/office/powerpoint/2010/main" val="2198871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74650"/>
            <a:ext cx="8250300" cy="1143000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Why Use Constructor Overloading?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7924800" cy="4736399"/>
          </a:xfrm>
        </p:spPr>
        <p:txBody>
          <a:bodyPr/>
          <a:lstStyle/>
          <a:p>
            <a:r>
              <a:rPr lang="en-US" dirty="0">
                <a:solidFill>
                  <a:srgbClr val="F40CC2"/>
                </a:solidFill>
                <a:latin typeface="Garamond" panose="02020404030301010803" pitchFamily="18" charset="0"/>
              </a:rPr>
              <a:t>Flexibility: Allows creating objects with different initial values.</a:t>
            </a:r>
          </a:p>
          <a:p>
            <a:pPr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Code Reusability: Reduces code duplication by reusing the constructor code with different parameters.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Garamond" panose="02020404030301010803" pitchFamily="18" charset="0"/>
              </a:rPr>
              <a:t>Better Readability: Makes the code more readable and maintainable by providing clear, meaningful constructor options.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104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515064"/>
            <a:ext cx="6096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MyClass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 Default constructor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MyClass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x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y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"Default"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 Parameterized constructor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MyClass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x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y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"Default"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 Another parameterized constructor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MyClass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x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y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222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70C0"/>
                </a:solidFill>
              </a:rPr>
              <a:t>Benefits of Constructor Overloading: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007544"/>
            <a:ext cx="2454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Flexibility in Object Creation: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5257800" cy="12916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0" y="3193661"/>
            <a:ext cx="1846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Real-world Scenario: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1621" y="365760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a Car class where you might want to initialize a Car object with different sets of information: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95400" y="4343400"/>
            <a:ext cx="8610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Car car1 = new Car();                                           </a:t>
            </a:r>
            <a:r>
              <a:rPr lang="en-US" dirty="0">
                <a:solidFill>
                  <a:srgbClr val="FFC000"/>
                </a:solidFill>
              </a:rPr>
              <a:t>// Uses default constructor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Car car2 = new Car("Toyota", 2020);                  </a:t>
            </a:r>
            <a:r>
              <a:rPr lang="en-US" dirty="0">
                <a:solidFill>
                  <a:srgbClr val="FFC000"/>
                </a:solidFill>
              </a:rPr>
              <a:t>// Uses constructor with model and year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Car car3 = new Car("Honda", 2021, 25000);     </a:t>
            </a:r>
            <a:r>
              <a:rPr lang="en-US" dirty="0">
                <a:solidFill>
                  <a:srgbClr val="FFC000"/>
                </a:solidFill>
              </a:rPr>
              <a:t>// Uses constructor with model, year, and price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84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579148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4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The this keyword in Java is a fundamental part of object-oriented programming.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It is used in various contexts within a class to refer to the current object.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800" b="1" dirty="0">
                <a:solidFill>
                  <a:srgbClr val="C00000"/>
                </a:solidFill>
              </a:rPr>
              <a:t>this  keyword</a:t>
            </a:r>
            <a:endParaRPr lang="en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99751"/>
            <a:ext cx="8097900" cy="3215049"/>
          </a:xfrm>
        </p:spPr>
        <p:txBody>
          <a:bodyPr/>
          <a:lstStyle/>
          <a:p>
            <a:r>
              <a:rPr lang="en-US" sz="2400" dirty="0">
                <a:solidFill>
                  <a:srgbClr val="A93F92"/>
                </a:solidFill>
              </a:rPr>
              <a:t>The this keyword is a reference variable in Java that refers to the current object.</a:t>
            </a:r>
          </a:p>
          <a:p>
            <a:pPr>
              <a:buNone/>
            </a:pPr>
            <a:endParaRPr lang="en-US" sz="2400" dirty="0">
              <a:solidFill>
                <a:srgbClr val="A93F92"/>
              </a:solidFill>
            </a:endParaRPr>
          </a:p>
          <a:p>
            <a:r>
              <a:rPr lang="en-US" sz="2400" dirty="0">
                <a:solidFill>
                  <a:srgbClr val="A93F92"/>
                </a:solidFill>
              </a:rPr>
              <a:t>It is used within an instance method or a constructor to refer to the current object.</a:t>
            </a:r>
            <a:endParaRPr lang="en-IN" sz="2400" dirty="0">
              <a:solidFill>
                <a:srgbClr val="A93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3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3700" y="584540"/>
            <a:ext cx="6650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A93F92"/>
                </a:solidFill>
                <a:effectLst/>
                <a:latin typeface="+mn-lt"/>
              </a:rPr>
              <a:t>Uses of this Keyword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305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40CC2"/>
                </a:solidFill>
                <a:effectLst/>
                <a:latin typeface="Arial" panose="020B0604020202020204" pitchFamily="34" charset="0"/>
              </a:rPr>
              <a:t>To refer to the current class instance variable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40CC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40CC2"/>
                </a:solidFill>
                <a:effectLst/>
                <a:latin typeface="Arial" panose="020B0604020202020204" pitchFamily="34" charset="0"/>
              </a:rPr>
              <a:t>  When local variables hide instance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 invoke the current class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avoid naming conflicts.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To invoke the current class constructor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To call one constructor from another within the same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 pass the current object as a parameter to a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Useful in method chaining or when passing the current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 pass the current object as a parameter to a constructor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Often used in creating clones or copies of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To return the current object from the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 Supports method chaining.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77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1143000"/>
          </a:xfrm>
        </p:spPr>
        <p:txBody>
          <a:bodyPr/>
          <a:lstStyle/>
          <a:p>
            <a:r>
              <a:rPr lang="en-US" sz="2800" dirty="0">
                <a:solidFill>
                  <a:srgbClr val="A93F92"/>
                </a:solidFill>
              </a:rPr>
              <a:t>Example - Refer to Current Class Instance Variable</a:t>
            </a:r>
            <a:endParaRPr lang="en-IN" sz="2800" dirty="0">
              <a:solidFill>
                <a:srgbClr val="A93F9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class Example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 { </a:t>
            </a:r>
          </a:p>
          <a:p>
            <a:pPr>
              <a:buNone/>
            </a:pP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a;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 Example(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a)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this.a</a:t>
            </a:r>
            <a:r>
              <a:rPr lang="en-US" sz="2400" dirty="0">
                <a:solidFill>
                  <a:srgbClr val="C00000"/>
                </a:solidFill>
              </a:rPr>
              <a:t> = a; 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// '</a:t>
            </a:r>
            <a:r>
              <a:rPr lang="en-US" sz="2400" dirty="0" err="1">
                <a:solidFill>
                  <a:srgbClr val="C00000"/>
                </a:solidFill>
              </a:rPr>
              <a:t>this.a</a:t>
            </a:r>
            <a:r>
              <a:rPr lang="en-US" sz="2400" dirty="0">
                <a:solidFill>
                  <a:srgbClr val="C00000"/>
                </a:solidFill>
              </a:rPr>
              <a:t>' refers to the instance variable 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} 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}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457200"/>
            <a:ext cx="88392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IN" sz="2800" dirty="0">
              <a:solidFill>
                <a:srgbClr val="A93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93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-152400"/>
            <a:ext cx="6462600" cy="1143000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rgbClr val="0070C0"/>
                </a:solidFill>
              </a:rPr>
              <a:t>Invoke Current Class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990600"/>
            <a:ext cx="6462600" cy="4736399"/>
          </a:xfrm>
        </p:spPr>
        <p:txBody>
          <a:bodyPr/>
          <a:lstStyle/>
          <a:p>
            <a:pPr>
              <a:buNone/>
            </a:pPr>
            <a:r>
              <a:rPr lang="en-IN" sz="2000" dirty="0"/>
              <a:t>class Example </a:t>
            </a:r>
          </a:p>
          <a:p>
            <a:pPr>
              <a:buNone/>
            </a:pPr>
            <a:r>
              <a:rPr lang="en-IN" sz="2000" dirty="0"/>
              <a:t>{ </a:t>
            </a:r>
          </a:p>
          <a:p>
            <a:pPr>
              <a:buNone/>
            </a:pPr>
            <a:r>
              <a:rPr lang="en-IN" sz="2000" dirty="0"/>
              <a:t>void method1() </a:t>
            </a:r>
          </a:p>
          <a:p>
            <a:pPr>
              <a:buNone/>
            </a:pPr>
            <a:r>
              <a:rPr lang="en-IN" sz="2000" dirty="0"/>
              <a:t>{ </a:t>
            </a:r>
          </a:p>
          <a:p>
            <a:pPr>
              <a:buNone/>
            </a:pPr>
            <a:r>
              <a:rPr lang="en-IN" sz="2000" dirty="0"/>
              <a:t>System.out.println("Method1"); </a:t>
            </a:r>
          </a:p>
          <a:p>
            <a:pPr>
              <a:buNone/>
            </a:pPr>
            <a:r>
              <a:rPr lang="en-IN" sz="2000" dirty="0"/>
              <a:t>}</a:t>
            </a:r>
          </a:p>
          <a:p>
            <a:pPr>
              <a:buNone/>
            </a:pPr>
            <a:r>
              <a:rPr lang="en-IN" sz="2000" dirty="0"/>
              <a:t> void method2()</a:t>
            </a:r>
          </a:p>
          <a:p>
            <a:pPr>
              <a:buNone/>
            </a:pPr>
            <a:r>
              <a:rPr lang="en-IN" sz="2000" dirty="0"/>
              <a:t> { </a:t>
            </a:r>
          </a:p>
          <a:p>
            <a:pPr>
              <a:buNone/>
            </a:pPr>
            <a:r>
              <a:rPr lang="en-IN" sz="2000" dirty="0">
                <a:solidFill>
                  <a:srgbClr val="0070C0"/>
                </a:solidFill>
              </a:rPr>
              <a:t>this.method1(); </a:t>
            </a:r>
            <a:r>
              <a:rPr lang="en-IN" sz="2000" dirty="0"/>
              <a:t>// Invokes method1 System.out.println("Method2");</a:t>
            </a:r>
          </a:p>
          <a:p>
            <a:pPr>
              <a:buNone/>
            </a:pPr>
            <a:r>
              <a:rPr lang="en-IN" sz="2000" dirty="0"/>
              <a:t> }</a:t>
            </a:r>
          </a:p>
          <a:p>
            <a:pPr>
              <a:buNone/>
            </a:pPr>
            <a:r>
              <a:rPr lang="en-IN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7466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38200"/>
            <a:ext cx="8021700" cy="4736399"/>
          </a:xfrm>
        </p:spPr>
        <p:txBody>
          <a:bodyPr/>
          <a:lstStyle/>
          <a:p>
            <a:r>
              <a:rPr lang="en-US" dirty="0"/>
              <a:t>In Java, a class is a blueprint for creating objects.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It defines a type by bundling data and methods that work on the data into one single unit.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46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74650"/>
            <a:ext cx="7640700" cy="114300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Invoke Current Class 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buNone/>
            </a:pPr>
            <a:r>
              <a:rPr lang="en-IN" sz="2800" dirty="0"/>
              <a:t>class Example </a:t>
            </a:r>
          </a:p>
          <a:p>
            <a:pPr>
              <a:buNone/>
            </a:pPr>
            <a:r>
              <a:rPr lang="en-IN" sz="2800" dirty="0"/>
              <a:t>{    Example() </a:t>
            </a:r>
          </a:p>
          <a:p>
            <a:pPr>
              <a:buNone/>
            </a:pPr>
            <a:r>
              <a:rPr lang="en-IN" sz="2800" dirty="0"/>
              <a:t>{      </a:t>
            </a:r>
          </a:p>
          <a:p>
            <a:pPr>
              <a:buNone/>
            </a:pPr>
            <a:r>
              <a:rPr lang="en-IN" sz="2800" dirty="0"/>
              <a:t>  </a:t>
            </a:r>
            <a:r>
              <a:rPr lang="en-IN" sz="2800" dirty="0">
                <a:solidFill>
                  <a:srgbClr val="0070C0"/>
                </a:solidFill>
              </a:rPr>
              <a:t>this(10); </a:t>
            </a:r>
            <a:r>
              <a:rPr lang="en-IN" sz="2800" dirty="0"/>
              <a:t>// Calls the parameterized constructor        System.out.println("Default Constructor");  </a:t>
            </a:r>
          </a:p>
          <a:p>
            <a:pPr>
              <a:buNone/>
            </a:pPr>
            <a:r>
              <a:rPr lang="en-IN" sz="2800" dirty="0"/>
              <a:t>  }   </a:t>
            </a:r>
          </a:p>
          <a:p>
            <a:pPr>
              <a:buNone/>
            </a:pPr>
            <a:r>
              <a:rPr lang="en-IN" sz="2800" dirty="0"/>
              <a:t> Example(</a:t>
            </a:r>
            <a:r>
              <a:rPr lang="en-IN" sz="2800" dirty="0" err="1"/>
              <a:t>int</a:t>
            </a:r>
            <a:r>
              <a:rPr lang="en-IN" sz="2800" dirty="0"/>
              <a:t> x)</a:t>
            </a:r>
          </a:p>
          <a:p>
            <a:pPr>
              <a:buNone/>
            </a:pPr>
            <a:r>
              <a:rPr lang="en-IN" sz="2800" dirty="0"/>
              <a:t> {        </a:t>
            </a:r>
          </a:p>
          <a:p>
            <a:pPr>
              <a:buNone/>
            </a:pPr>
            <a:r>
              <a:rPr lang="en-IN" sz="2800" dirty="0"/>
              <a:t>System.out.println("Parameterized Constructor: " + x);    </a:t>
            </a:r>
          </a:p>
          <a:p>
            <a:pPr>
              <a:buNone/>
            </a:pPr>
            <a:r>
              <a:rPr lang="en-IN" sz="2800" dirty="0"/>
              <a:t>}</a:t>
            </a:r>
          </a:p>
          <a:p>
            <a:pPr>
              <a:buNone/>
            </a:pP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1838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4695"/>
            <a:ext cx="7869300" cy="114300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Pass Current Object as Parameter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8250300" cy="5486400"/>
          </a:xfrm>
        </p:spPr>
        <p:txBody>
          <a:bodyPr/>
          <a:lstStyle/>
          <a:p>
            <a:pPr>
              <a:buNone/>
            </a:pPr>
            <a:r>
              <a:rPr lang="en-IN" sz="2000" dirty="0"/>
              <a:t>class Example</a:t>
            </a:r>
          </a:p>
          <a:p>
            <a:pPr>
              <a:buNone/>
            </a:pPr>
            <a:r>
              <a:rPr lang="en-IN" sz="2000" dirty="0"/>
              <a:t> {</a:t>
            </a:r>
          </a:p>
          <a:p>
            <a:pPr>
              <a:buNone/>
            </a:pPr>
            <a:r>
              <a:rPr lang="en-IN" sz="2000" dirty="0"/>
              <a:t> void display() </a:t>
            </a:r>
          </a:p>
          <a:p>
            <a:pPr>
              <a:buNone/>
            </a:pPr>
            <a:r>
              <a:rPr lang="en-IN" sz="2000" dirty="0"/>
              <a:t>{ </a:t>
            </a:r>
          </a:p>
          <a:p>
            <a:pPr>
              <a:buNone/>
            </a:pPr>
            <a:r>
              <a:rPr lang="en-IN" sz="2000" dirty="0"/>
              <a:t>System.out.println("Display Method");</a:t>
            </a:r>
          </a:p>
          <a:p>
            <a:pPr>
              <a:buNone/>
            </a:pPr>
            <a:r>
              <a:rPr lang="en-IN" sz="2000" dirty="0"/>
              <a:t> }</a:t>
            </a:r>
          </a:p>
          <a:p>
            <a:pPr>
              <a:buNone/>
            </a:pPr>
            <a:r>
              <a:rPr lang="en-IN" sz="2000" dirty="0"/>
              <a:t> void </a:t>
            </a:r>
            <a:r>
              <a:rPr lang="en-IN" sz="2000" dirty="0" err="1"/>
              <a:t>callDisplay</a:t>
            </a:r>
            <a:r>
              <a:rPr lang="en-IN" sz="2000" dirty="0"/>
              <a:t>()</a:t>
            </a:r>
          </a:p>
          <a:p>
            <a:pPr>
              <a:buNone/>
            </a:pPr>
            <a:r>
              <a:rPr lang="en-IN" sz="2000" dirty="0"/>
              <a:t> { </a:t>
            </a:r>
          </a:p>
          <a:p>
            <a:pPr>
              <a:buNone/>
            </a:pPr>
            <a:r>
              <a:rPr lang="en-IN" sz="2000" dirty="0">
                <a:solidFill>
                  <a:srgbClr val="0070C0"/>
                </a:solidFill>
              </a:rPr>
              <a:t>method(this); </a:t>
            </a:r>
          </a:p>
          <a:p>
            <a:pPr>
              <a:buNone/>
            </a:pPr>
            <a:r>
              <a:rPr lang="en-IN" sz="2000" dirty="0"/>
              <a:t>} </a:t>
            </a:r>
          </a:p>
          <a:p>
            <a:pPr>
              <a:buNone/>
            </a:pPr>
            <a:r>
              <a:rPr lang="en-IN" sz="2000" dirty="0"/>
              <a:t>void method(Example e) </a:t>
            </a:r>
          </a:p>
          <a:p>
            <a:pPr>
              <a:buNone/>
            </a:pPr>
            <a:r>
              <a:rPr lang="en-IN" sz="2000" dirty="0"/>
              <a:t>{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err="1"/>
              <a:t>e.display</a:t>
            </a:r>
            <a:r>
              <a:rPr lang="en-IN" sz="2000" dirty="0"/>
              <a:t>();</a:t>
            </a:r>
          </a:p>
          <a:p>
            <a:pPr>
              <a:buNone/>
            </a:pPr>
            <a:r>
              <a:rPr lang="en-IN" sz="2000" dirty="0"/>
              <a:t> } </a:t>
            </a:r>
          </a:p>
          <a:p>
            <a:pPr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537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56355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Return Current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8229600" cy="5345999"/>
          </a:xfrm>
        </p:spPr>
        <p:txBody>
          <a:bodyPr/>
          <a:lstStyle/>
          <a:p>
            <a:pPr>
              <a:buNone/>
            </a:pPr>
            <a:r>
              <a:rPr lang="en-IN" sz="1600" dirty="0"/>
              <a:t>class Example </a:t>
            </a:r>
          </a:p>
          <a:p>
            <a:pPr>
              <a:buNone/>
            </a:pPr>
            <a:r>
              <a:rPr lang="en-IN" sz="1600" dirty="0"/>
              <a:t>{ </a:t>
            </a:r>
          </a:p>
          <a:p>
            <a:pPr>
              <a:buNone/>
            </a:pPr>
            <a:r>
              <a:rPr lang="en-IN" sz="1600" dirty="0"/>
              <a:t>Example get() </a:t>
            </a:r>
          </a:p>
          <a:p>
            <a:pPr>
              <a:buNone/>
            </a:pPr>
            <a:r>
              <a:rPr lang="en-IN" sz="1600" dirty="0"/>
              <a:t>{ </a:t>
            </a:r>
          </a:p>
          <a:p>
            <a:pPr>
              <a:buNone/>
            </a:pPr>
            <a:r>
              <a:rPr lang="en-IN" sz="1600" dirty="0"/>
              <a:t>return this; </a:t>
            </a:r>
          </a:p>
          <a:p>
            <a:pPr>
              <a:buNone/>
            </a:pPr>
            <a:r>
              <a:rPr lang="en-IN" sz="1600" dirty="0"/>
              <a:t>} </a:t>
            </a:r>
          </a:p>
          <a:p>
            <a:pPr>
              <a:buNone/>
            </a:pPr>
            <a:r>
              <a:rPr lang="en-IN" sz="1600" dirty="0"/>
              <a:t>void display()</a:t>
            </a:r>
          </a:p>
          <a:p>
            <a:pPr>
              <a:buNone/>
            </a:pPr>
            <a:r>
              <a:rPr lang="en-IN" sz="1600" dirty="0"/>
              <a:t> { </a:t>
            </a:r>
          </a:p>
          <a:p>
            <a:pPr>
              <a:buNone/>
            </a:pPr>
            <a:r>
              <a:rPr lang="en-IN" sz="1600" dirty="0"/>
              <a:t>System.out.println("Display Method");</a:t>
            </a:r>
          </a:p>
          <a:p>
            <a:pPr>
              <a:buNone/>
            </a:pPr>
            <a:r>
              <a:rPr lang="en-IN" sz="1600" dirty="0"/>
              <a:t> } </a:t>
            </a:r>
          </a:p>
          <a:p>
            <a:pPr>
              <a:buNone/>
            </a:pPr>
            <a:r>
              <a:rPr lang="en-IN" sz="1600" dirty="0"/>
              <a:t>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</a:t>
            </a:r>
          </a:p>
          <a:p>
            <a:pPr>
              <a:buNone/>
            </a:pPr>
            <a:r>
              <a:rPr lang="en-IN" sz="1600" dirty="0"/>
              <a:t>{</a:t>
            </a:r>
          </a:p>
          <a:p>
            <a:pPr>
              <a:buNone/>
            </a:pPr>
            <a:r>
              <a:rPr lang="en-IN" sz="1600" dirty="0"/>
              <a:t> Example e = new Example();</a:t>
            </a:r>
          </a:p>
          <a:p>
            <a:pPr>
              <a:buNone/>
            </a:pPr>
            <a:r>
              <a:rPr lang="en-IN" sz="1600" dirty="0"/>
              <a:t> </a:t>
            </a:r>
            <a:r>
              <a:rPr lang="en-IN" sz="1600" dirty="0" err="1">
                <a:solidFill>
                  <a:srgbClr val="0070C0"/>
                </a:solidFill>
              </a:rPr>
              <a:t>e.get</a:t>
            </a:r>
            <a:r>
              <a:rPr lang="en-IN" sz="1600" dirty="0">
                <a:solidFill>
                  <a:srgbClr val="0070C0"/>
                </a:solidFill>
              </a:rPr>
              <a:t>().display();</a:t>
            </a:r>
            <a:r>
              <a:rPr lang="en-IN" sz="1600" dirty="0"/>
              <a:t> // Method chaining</a:t>
            </a:r>
          </a:p>
          <a:p>
            <a:pPr>
              <a:buNone/>
            </a:pPr>
            <a:r>
              <a:rPr lang="en-IN" sz="1600" dirty="0"/>
              <a:t>} </a:t>
            </a:r>
          </a:p>
          <a:p>
            <a:pPr>
              <a:buNone/>
            </a:pPr>
            <a:r>
              <a:rPr lang="en-IN" sz="1600" dirty="0"/>
              <a:t>}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get() returns the current object, allowing method chaining.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31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endParaRPr lang="en" sz="4800" b="1" dirty="0">
              <a:solidFill>
                <a:srgbClr val="C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229600" cy="1546500"/>
          </a:xfrm>
        </p:spPr>
        <p:txBody>
          <a:bodyPr/>
          <a:lstStyle/>
          <a:p>
            <a:r>
              <a:rPr lang="en-IN" sz="2000" dirty="0"/>
              <a:t>Write a Java Program to create a class Point that has two data fields  x-coordinate and y-coordinate , with a constructor to initialize instance variables of a class .Write a method to calculate distance between 2 points. Also display the points. Use a concept of this keyword to return an object from a method and pass object as parameter.</a:t>
            </a:r>
          </a:p>
        </p:txBody>
      </p:sp>
    </p:spTree>
    <p:extLst>
      <p:ext uri="{BB962C8B-B14F-4D97-AF65-F5344CB8AC3E}">
        <p14:creationId xmlns:p14="http://schemas.microsoft.com/office/powerpoint/2010/main" val="2667044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9235"/>
            <a:ext cx="8763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java.util.Scanner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Pointmain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[]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Scanner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200D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Scanner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"Enter x1 coordinate:"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x1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nextInt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"Enter y1 coordinate:"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y1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nextInt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Point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200D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Point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(x1, y1);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"Enter x2 coordinate:"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x2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nextInt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"Enter y2 coordinate:"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y2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nextInt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Point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5200D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Point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(x2, y2);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calculateDistance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(p2);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"Distance between the two points is: 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distance);</a:t>
            </a:r>
          </a:p>
          <a:p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"The First Point is"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"The Second Point is"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Point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get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"Third Point is"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get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();  </a:t>
            </a:r>
            <a:r>
              <a:rPr lang="en-IN" dirty="0">
                <a:solidFill>
                  <a:srgbClr val="515151"/>
                </a:solidFill>
                <a:latin typeface="Consolas" panose="020B0609020204030204" pitchFamily="49" charset="0"/>
              </a:rPr>
              <a:t>//Method chaining</a:t>
            </a:r>
            <a:endParaRPr lang="en-IN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635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797511"/>
            <a:ext cx="5943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Point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Point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Point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get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display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5E2CBC"/>
                </a:solidFill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"The X and Y coordinate of a Point is"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x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and"</a:t>
            </a:r>
            <a:r>
              <a:rPr lang="en-IN" dirty="0" err="1"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}</a:t>
            </a:r>
          </a:p>
          <a:p>
            <a:b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0F4A8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calculateDistance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Point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dx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185E73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dy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F4A85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5E2CBC"/>
                </a:solidFill>
                <a:latin typeface="Consolas" panose="020B0609020204030204" pitchFamily="49" charset="0"/>
              </a:rPr>
              <a:t>sqrt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(dx </a:t>
            </a:r>
            <a:r>
              <a:rPr lang="en-IN" dirty="0"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dx </a:t>
            </a:r>
            <a:r>
              <a:rPr lang="en-IN" dirty="0"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dy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92929"/>
                </a:solidFill>
                <a:latin typeface="Consolas" panose="020B0609020204030204" pitchFamily="49" charset="0"/>
              </a:rPr>
              <a:t>dy</a:t>
            </a:r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192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IN" sz="4400" dirty="0"/>
              <a:t>Static Members in Java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981" y="2209800"/>
            <a:ext cx="8115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Static members (variables and methods) belong to the class rather than to any specific instance of the class.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They are shared among all instances of the class.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05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63975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Static Variables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09774"/>
            <a:ext cx="843852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class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static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 count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Explanation: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 is a static variable shared by all instances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44468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class Example</a:t>
            </a:r>
          </a:p>
          <a:p>
            <a:r>
              <a:rPr lang="en-US" dirty="0">
                <a:solidFill>
                  <a:srgbClr val="00B0F0"/>
                </a:solidFill>
              </a:rPr>
              <a:t> {</a:t>
            </a:r>
          </a:p>
          <a:p>
            <a:r>
              <a:rPr lang="en-US" dirty="0">
                <a:solidFill>
                  <a:srgbClr val="C00000"/>
                </a:solidFill>
              </a:rPr>
              <a:t>    static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count = 0;</a:t>
            </a:r>
          </a:p>
          <a:p>
            <a:r>
              <a:rPr lang="en-US" dirty="0">
                <a:solidFill>
                  <a:srgbClr val="C00000"/>
                </a:solidFill>
              </a:rPr>
              <a:t>        Example() </a:t>
            </a:r>
          </a:p>
          <a:p>
            <a:r>
              <a:rPr lang="en-US" dirty="0">
                <a:solidFill>
                  <a:srgbClr val="C00000"/>
                </a:solidFill>
              </a:rPr>
              <a:t>        {  </a:t>
            </a:r>
          </a:p>
          <a:p>
            <a:r>
              <a:rPr lang="en-US" dirty="0">
                <a:solidFill>
                  <a:srgbClr val="C00000"/>
                </a:solidFill>
              </a:rPr>
              <a:t>        count++;</a:t>
            </a:r>
          </a:p>
          <a:p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System.out.println</a:t>
            </a:r>
            <a:r>
              <a:rPr lang="en-US" dirty="0">
                <a:solidFill>
                  <a:srgbClr val="C00000"/>
                </a:solidFill>
              </a:rPr>
              <a:t>("Count: " + count);</a:t>
            </a:r>
          </a:p>
          <a:p>
            <a:r>
              <a:rPr lang="en-US" dirty="0">
                <a:solidFill>
                  <a:srgbClr val="C00000"/>
                </a:solidFill>
              </a:rPr>
              <a:t>       } </a:t>
            </a:r>
          </a:p>
          <a:p>
            <a:r>
              <a:rPr lang="en-US" dirty="0">
                <a:solidFill>
                  <a:srgbClr val="C00000"/>
                </a:solidFill>
              </a:rPr>
              <a:t>       public static void main(String[] </a:t>
            </a:r>
            <a:r>
              <a:rPr lang="en-US" dirty="0" err="1">
                <a:solidFill>
                  <a:srgbClr val="C00000"/>
                </a:solidFill>
              </a:rPr>
              <a:t>args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     { </a:t>
            </a:r>
          </a:p>
          <a:p>
            <a:r>
              <a:rPr lang="en-US" dirty="0">
                <a:solidFill>
                  <a:srgbClr val="C00000"/>
                </a:solidFill>
              </a:rPr>
              <a:t>       Example e1 = new Example();  </a:t>
            </a:r>
          </a:p>
          <a:p>
            <a:r>
              <a:rPr lang="en-US" dirty="0">
                <a:solidFill>
                  <a:srgbClr val="C00000"/>
                </a:solidFill>
              </a:rPr>
              <a:t>       Example e2 = new Example(); </a:t>
            </a:r>
          </a:p>
          <a:p>
            <a:r>
              <a:rPr lang="en-US" dirty="0">
                <a:solidFill>
                  <a:srgbClr val="C00000"/>
                </a:solidFill>
              </a:rPr>
              <a:t>       Example e3 = new Example(); </a:t>
            </a:r>
          </a:p>
          <a:p>
            <a:r>
              <a:rPr lang="en-US" dirty="0">
                <a:solidFill>
                  <a:srgbClr val="C00000"/>
                </a:solidFill>
              </a:rPr>
              <a:t>       }</a:t>
            </a:r>
          </a:p>
          <a:p>
            <a:r>
              <a:rPr lang="en-US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320" y="5867400"/>
            <a:ext cx="7981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B050"/>
                </a:solidFill>
              </a:rPr>
              <a:t>Explanation: Each time a new Example object is created, count is incremented and shared among all instances.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66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609600"/>
            <a:ext cx="2895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Static Methods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5800" y="1038999"/>
            <a:ext cx="64008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8850" y="1600200"/>
            <a:ext cx="7394550" cy="2453049"/>
          </a:xfrm>
        </p:spPr>
        <p:txBody>
          <a:bodyPr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40CC2"/>
                </a:solidFill>
                <a:latin typeface="Arial" panose="020B0604020202020204" pitchFamily="34" charset="0"/>
              </a:rPr>
              <a:t>Declared using the </a:t>
            </a:r>
            <a:r>
              <a:rPr lang="en-US" altLang="en-US" sz="2400" dirty="0">
                <a:solidFill>
                  <a:srgbClr val="F40CC2"/>
                </a:solidFill>
                <a:latin typeface="Arial Unicode MS"/>
              </a:rPr>
              <a:t>static</a:t>
            </a:r>
            <a:r>
              <a:rPr lang="en-US" altLang="en-US" sz="2400" dirty="0">
                <a:solidFill>
                  <a:srgbClr val="F40CC2"/>
                </a:solidFill>
              </a:rPr>
              <a:t> keyword.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F40CC2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40CC2"/>
                </a:solidFill>
                <a:latin typeface="Arial" panose="020B0604020202020204" pitchFamily="34" charset="0"/>
              </a:rPr>
              <a:t>Can be called without creating an instance of the class.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F40CC2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40CC2"/>
                </a:solidFill>
                <a:latin typeface="Arial" panose="020B0604020202020204" pitchFamily="34" charset="0"/>
              </a:rPr>
              <a:t>Cannot access instance variables or instance methods directly</a:t>
            </a:r>
            <a:endParaRPr lang="en-IN" sz="2400" dirty="0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64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533400"/>
            <a:ext cx="6462600" cy="456642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Example of Static Method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417650"/>
            <a:ext cx="6462600" cy="4736399"/>
          </a:xfrm>
        </p:spPr>
        <p:txBody>
          <a:bodyPr/>
          <a:lstStyle/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class Example</a:t>
            </a:r>
          </a:p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 { </a:t>
            </a:r>
          </a:p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static int add(int a, int b)</a:t>
            </a:r>
          </a:p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 { </a:t>
            </a:r>
          </a:p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return a + b;</a:t>
            </a:r>
          </a:p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 } </a:t>
            </a:r>
          </a:p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public static void main(String[] </a:t>
            </a:r>
            <a:r>
              <a:rPr lang="en-IN" sz="2000" dirty="0" err="1">
                <a:solidFill>
                  <a:srgbClr val="FF0066"/>
                </a:solidFill>
              </a:rPr>
              <a:t>args</a:t>
            </a:r>
            <a:r>
              <a:rPr lang="en-IN" sz="2000" dirty="0">
                <a:solidFill>
                  <a:srgbClr val="FF0066"/>
                </a:solidFill>
              </a:rPr>
              <a:t>) </a:t>
            </a:r>
          </a:p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{ </a:t>
            </a:r>
          </a:p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int result = </a:t>
            </a:r>
            <a:r>
              <a:rPr lang="en-IN" sz="2000" dirty="0" err="1">
                <a:solidFill>
                  <a:srgbClr val="FF0066"/>
                </a:solidFill>
              </a:rPr>
              <a:t>Example.add</a:t>
            </a:r>
            <a:r>
              <a:rPr lang="en-IN" sz="2000" dirty="0">
                <a:solidFill>
                  <a:srgbClr val="FF0066"/>
                </a:solidFill>
              </a:rPr>
              <a:t>(5, 10); System.out.println("Result: " + result);</a:t>
            </a:r>
          </a:p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 }</a:t>
            </a:r>
          </a:p>
          <a:p>
            <a:pPr>
              <a:buNone/>
            </a:pPr>
            <a:r>
              <a:rPr lang="en-IN" sz="2000" dirty="0">
                <a:solidFill>
                  <a:srgbClr val="FF0066"/>
                </a:solidFill>
              </a:rPr>
              <a:t> }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Explanation: The add method is static and can be called without creating an instance of Example.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Declaring Classes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251460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 {</a:t>
            </a:r>
          </a:p>
          <a:p>
            <a:r>
              <a:rPr lang="en-US" dirty="0"/>
              <a:t>    // field, constructor, and </a:t>
            </a:r>
          </a:p>
          <a:p>
            <a:r>
              <a:rPr lang="en-US" dirty="0"/>
              <a:t>    // method declarations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38200" y="3733800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is a class declaration. </a:t>
            </a:r>
          </a:p>
          <a:p>
            <a:r>
              <a:rPr lang="en-US" dirty="0">
                <a:solidFill>
                  <a:srgbClr val="C00000"/>
                </a:solidFill>
              </a:rPr>
              <a:t>The class body (the area between the braces) contains all the code that provides for the life cycle of the objects created from the class: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constructors for initializing new objects,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declarations for the fields that provide the state of the class and its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 and methods to implement the behavior of the class and its objects.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0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5053C"/>
                </a:solidFill>
              </a:rPr>
              <a:t>Static Block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75602"/>
            <a:ext cx="708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5053C"/>
                </a:solidFill>
                <a:effectLst/>
                <a:latin typeface="Arial" panose="020B0604020202020204" pitchFamily="34" charset="0"/>
              </a:rPr>
              <a:t>Used for static initialization of a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C5053C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rgbClr val="C5053C"/>
                </a:solidFill>
                <a:latin typeface="Arial" panose="020B0604020202020204" pitchFamily="34" charset="0"/>
              </a:rPr>
              <a:t>Executed when the class is first loaded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5053C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00766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class Example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{   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static {      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System.out.println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("Static Block");  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       }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IN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709" y="5486400"/>
            <a:ext cx="7734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Explanation: The static block executes when the Example class is loaded.</a:t>
            </a:r>
            <a:endParaRPr lang="en-IN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90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0574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51484"/>
            <a:ext cx="5082317" cy="317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9" y="4191000"/>
            <a:ext cx="4220164" cy="2010056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5181600" y="122547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3731" y="152878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Static 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1733" y="3854371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7835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2000" y="15240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IN" sz="5400" b="1" dirty="0">
                <a:solidFill>
                  <a:schemeClr val="bg1">
                    <a:lumMod val="95000"/>
                  </a:schemeClr>
                </a:solidFill>
              </a:rPr>
              <a:t>String class</a:t>
            </a:r>
            <a:endParaRPr lang="en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86000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 Java, the String class is a fundamental part of the language, used to represent sequences of characters.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It's part of the </a:t>
            </a:r>
            <a:r>
              <a:rPr lang="en-US" sz="3200" dirty="0" err="1">
                <a:solidFill>
                  <a:schemeClr val="bg1"/>
                </a:solidFill>
              </a:rPr>
              <a:t>java.lang</a:t>
            </a:r>
            <a:r>
              <a:rPr lang="en-US" sz="3200" dirty="0">
                <a:solidFill>
                  <a:schemeClr val="bg1"/>
                </a:solidFill>
              </a:rPr>
              <a:t> package and provides a wide array of methods for manipulating and querying strings.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36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rgbClr val="F40CC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914400"/>
            <a:ext cx="3716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Key Characteristics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2819400"/>
            <a:ext cx="784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Immutable</a:t>
            </a:r>
            <a:r>
              <a:rPr lang="en-US" sz="2400" dirty="0">
                <a:solidFill>
                  <a:srgbClr val="F40CC2"/>
                </a:solidFill>
              </a:rPr>
              <a:t>: Once a String object is created, it cannot be modified. Any operation that seems to modify a string will actually create a new String object.</a:t>
            </a:r>
          </a:p>
          <a:p>
            <a:endParaRPr lang="en-US" sz="2400" dirty="0">
              <a:solidFill>
                <a:srgbClr val="F40CC2"/>
              </a:solidFill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Interning</a:t>
            </a:r>
            <a:r>
              <a:rPr lang="en-US" sz="2400" dirty="0">
                <a:solidFill>
                  <a:srgbClr val="F40CC2"/>
                </a:solidFill>
              </a:rPr>
              <a:t>: Java optimizes memory usage by maintaining a pool of strings. If you create a string with the same value, Java reuses the existing object from the pool.</a:t>
            </a:r>
            <a:endParaRPr lang="en-IN" sz="2400" dirty="0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3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1066800" y="256637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rgbClr val="F40CC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8865" y="6248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F40CC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24200" y="990600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Creating Strings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0798" y="2589311"/>
            <a:ext cx="5234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Strings in Java can be created using: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382" y="335280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B050"/>
                </a:solidFill>
              </a:rPr>
              <a:t>String literals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83608" y="3761814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40CC2"/>
                </a:solidFill>
              </a:rPr>
              <a:t> String str1 = "Hello, World!";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798" y="4383202"/>
            <a:ext cx="3466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B050"/>
                </a:solidFill>
              </a:rPr>
              <a:t>The new keyword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3608" y="4991407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40CC2"/>
                </a:solidFill>
              </a:rPr>
              <a:t>String str2 = new String("Hello, World!");</a:t>
            </a:r>
            <a:endParaRPr lang="en-IN" sz="1800" dirty="0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6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411480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71418" y="2441870"/>
            <a:ext cx="3615801" cy="1624502"/>
            <a:chOff x="5091807" y="2340940"/>
            <a:chExt cx="3733800" cy="2048843"/>
          </a:xfrm>
        </p:grpSpPr>
        <p:sp>
          <p:nvSpPr>
            <p:cNvPr id="6" name="Rectangle 5"/>
            <p:cNvSpPr/>
            <p:nvPr/>
          </p:nvSpPr>
          <p:spPr>
            <a:xfrm>
              <a:off x="5091807" y="2591465"/>
              <a:ext cx="3733800" cy="17983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5140465" y="2340940"/>
              <a:ext cx="3559260" cy="166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</a:rPr>
                <a:t>length()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: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String 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str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 = "Hello, World!";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 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int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 length = 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str.length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(); // 13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4573401"/>
            <a:ext cx="4528804" cy="1425864"/>
            <a:chOff x="4756355" y="2560318"/>
            <a:chExt cx="4528804" cy="1676401"/>
          </a:xfrm>
        </p:grpSpPr>
        <p:grpSp>
          <p:nvGrpSpPr>
            <p:cNvPr id="8" name="Group 7"/>
            <p:cNvGrpSpPr/>
            <p:nvPr/>
          </p:nvGrpSpPr>
          <p:grpSpPr>
            <a:xfrm>
              <a:off x="4756355" y="2560318"/>
              <a:ext cx="4528804" cy="1676401"/>
              <a:chOff x="5078361" y="2362200"/>
              <a:chExt cx="4528804" cy="167640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105400" y="2362200"/>
                <a:ext cx="4419600" cy="167640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5078361" y="2716162"/>
                <a:ext cx="452880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srgbClr val="FF0000"/>
                    </a:solidFill>
                  </a:rPr>
                  <a:t>substring(</a:t>
                </a:r>
                <a:r>
                  <a:rPr lang="en-IN" sz="2000" dirty="0" err="1">
                    <a:solidFill>
                      <a:srgbClr val="FF0000"/>
                    </a:solidFill>
                  </a:rPr>
                  <a:t>int</a:t>
                </a:r>
                <a:r>
                  <a:rPr lang="en-IN" sz="2000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dirty="0" err="1">
                    <a:solidFill>
                      <a:srgbClr val="FF0000"/>
                    </a:solidFill>
                  </a:rPr>
                  <a:t>beginIndex</a:t>
                </a:r>
                <a:r>
                  <a:rPr lang="en-IN" sz="2000" dirty="0">
                    <a:solidFill>
                      <a:srgbClr val="FF0000"/>
                    </a:solidFill>
                  </a:rPr>
                  <a:t>, </a:t>
                </a:r>
                <a:r>
                  <a:rPr lang="en-IN" sz="2000" dirty="0" err="1">
                    <a:solidFill>
                      <a:srgbClr val="FF0000"/>
                    </a:solidFill>
                  </a:rPr>
                  <a:t>int</a:t>
                </a:r>
                <a:r>
                  <a:rPr lang="en-IN" sz="2000" dirty="0">
                    <a:solidFill>
                      <a:srgbClr val="FF0000"/>
                    </a:solidFill>
                  </a:rPr>
                  <a:t> </a:t>
                </a:r>
                <a:r>
                  <a:rPr lang="en-IN" sz="2000" dirty="0" err="1">
                    <a:solidFill>
                      <a:srgbClr val="FF0000"/>
                    </a:solidFill>
                  </a:rPr>
                  <a:t>endIndex</a:t>
                </a:r>
                <a:r>
                  <a:rPr lang="en-IN" sz="2000" dirty="0">
                    <a:solidFill>
                      <a:srgbClr val="FF0000"/>
                    </a:solidFill>
                  </a:rPr>
                  <a:t>)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756355" y="3327230"/>
              <a:ext cx="4496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String sub = </a:t>
              </a:r>
              <a:r>
                <a:rPr lang="en-US" sz="1800" dirty="0" err="1"/>
                <a:t>str.substring</a:t>
              </a:r>
              <a:r>
                <a:rPr lang="en-US" sz="1800" dirty="0"/>
                <a:t>(7, 12); // "World"</a:t>
              </a:r>
              <a:endParaRPr lang="en-IN" sz="18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20" y="859096"/>
            <a:ext cx="5163760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66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0856" y="3285290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FF0000"/>
                </a:solidFill>
              </a:rPr>
              <a:t>toLowerCase</a:t>
            </a:r>
            <a:r>
              <a:rPr lang="en-IN" sz="18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3654622"/>
            <a:ext cx="4087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String lower = </a:t>
            </a:r>
            <a:r>
              <a:rPr lang="en-US" dirty="0" err="1"/>
              <a:t>str.toLowerCase</a:t>
            </a:r>
            <a:r>
              <a:rPr lang="en-US" dirty="0"/>
              <a:t>(); // "hello, world!"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65189" y="3994913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FF0000"/>
                </a:solidFill>
              </a:rPr>
              <a:t>toUpperCase</a:t>
            </a:r>
            <a:r>
              <a:rPr lang="en-IN" sz="18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4384543"/>
            <a:ext cx="4567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String upper = </a:t>
            </a:r>
            <a:r>
              <a:rPr lang="en-US" dirty="0" err="1"/>
              <a:t>str.toUpperCase</a:t>
            </a:r>
            <a:r>
              <a:rPr lang="en-US" dirty="0"/>
              <a:t>(); // "HELLO, WORLD!"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0028" y="477624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</a:rPr>
              <a:t>trim()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515219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String padded = "   Hello, World!   ";</a:t>
            </a:r>
          </a:p>
          <a:p>
            <a:r>
              <a:rPr lang="en-US" dirty="0"/>
              <a:t> </a:t>
            </a:r>
            <a:r>
              <a:rPr lang="en-US" dirty="0" err="1"/>
              <a:t>padded.trim</a:t>
            </a:r>
            <a:r>
              <a:rPr lang="en-US" dirty="0"/>
              <a:t>(); // "Hello, World!"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8974"/>
            <a:ext cx="6011177" cy="1536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3" y="2386817"/>
            <a:ext cx="3871296" cy="7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20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2546" y="228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</a:rPr>
              <a:t>replace(</a:t>
            </a:r>
            <a:r>
              <a:rPr lang="en-IN" sz="1800" dirty="0" err="1">
                <a:solidFill>
                  <a:srgbClr val="FF0000"/>
                </a:solidFill>
              </a:rPr>
              <a:t>CharSequence</a:t>
            </a:r>
            <a:r>
              <a:rPr lang="en-IN" sz="1800" dirty="0">
                <a:solidFill>
                  <a:srgbClr val="FF0000"/>
                </a:solidFill>
              </a:rPr>
              <a:t> target, </a:t>
            </a:r>
            <a:r>
              <a:rPr lang="en-IN" sz="1800" dirty="0" err="1">
                <a:solidFill>
                  <a:srgbClr val="FF0000"/>
                </a:solidFill>
              </a:rPr>
              <a:t>CharSequence</a:t>
            </a:r>
            <a:r>
              <a:rPr lang="en-IN" sz="1800" dirty="0">
                <a:solidFill>
                  <a:srgbClr val="FF0000"/>
                </a:solidFill>
              </a:rPr>
              <a:t> replacement)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787893" y="641836"/>
            <a:ext cx="678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String replaced = </a:t>
            </a:r>
            <a:r>
              <a:rPr lang="en-US" dirty="0" err="1"/>
              <a:t>str.replace</a:t>
            </a:r>
            <a:r>
              <a:rPr lang="en-US" dirty="0"/>
              <a:t>("World", "Java"); // "Hello, Java!"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60226" y="1506867"/>
            <a:ext cx="3946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String[] parts = </a:t>
            </a:r>
            <a:r>
              <a:rPr lang="en-US" dirty="0" err="1"/>
              <a:t>str.split</a:t>
            </a:r>
            <a:r>
              <a:rPr lang="en-US" dirty="0"/>
              <a:t>(", "); // ["Hello", "World!"]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2000" y="1079499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</a:rPr>
              <a:t>split(String regex)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934" y="1898346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FF0000"/>
                </a:solidFill>
              </a:rPr>
              <a:t>concat</a:t>
            </a:r>
            <a:r>
              <a:rPr lang="en-IN" sz="1800" dirty="0">
                <a:solidFill>
                  <a:srgbClr val="FF0000"/>
                </a:solidFill>
              </a:rPr>
              <a:t>(String </a:t>
            </a:r>
            <a:r>
              <a:rPr lang="en-IN" sz="1800" dirty="0" err="1">
                <a:solidFill>
                  <a:srgbClr val="FF0000"/>
                </a:solidFill>
              </a:rPr>
              <a:t>str</a:t>
            </a:r>
            <a:r>
              <a:rPr lang="en-IN" sz="1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0281" y="2371655"/>
            <a:ext cx="80737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String greeting = "Hello";</a:t>
            </a:r>
          </a:p>
          <a:p>
            <a:r>
              <a:rPr lang="en-US" dirty="0"/>
              <a:t>String name = "Alice";</a:t>
            </a:r>
          </a:p>
          <a:p>
            <a:r>
              <a:rPr lang="en-US" dirty="0"/>
              <a:t>String message = </a:t>
            </a:r>
            <a:r>
              <a:rPr lang="en-US" dirty="0" err="1"/>
              <a:t>greeting.concat</a:t>
            </a:r>
            <a:r>
              <a:rPr lang="en-US" dirty="0"/>
              <a:t>(", ").</a:t>
            </a:r>
            <a:r>
              <a:rPr lang="en-US" dirty="0" err="1"/>
              <a:t>concat</a:t>
            </a:r>
            <a:r>
              <a:rPr lang="en-US" dirty="0"/>
              <a:t>(name); // "Hello, Alice"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62000" y="3186006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</a:rPr>
              <a:t>String </a:t>
            </a:r>
            <a:r>
              <a:rPr lang="en-IN" sz="1800" dirty="0" err="1">
                <a:solidFill>
                  <a:srgbClr val="FF0000"/>
                </a:solidFill>
              </a:rPr>
              <a:t>toUpperCase</a:t>
            </a:r>
            <a:r>
              <a:rPr lang="en-IN" sz="18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998486" y="3537687"/>
            <a:ext cx="5859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upperStr</a:t>
            </a:r>
            <a:r>
              <a:rPr lang="en-US" dirty="0"/>
              <a:t> = str1.toUpperCase();  // "HELLO, WORLD!"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87893" y="3929166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</a:rPr>
              <a:t>String </a:t>
            </a:r>
            <a:r>
              <a:rPr lang="en-IN" sz="1800" dirty="0" err="1">
                <a:solidFill>
                  <a:srgbClr val="FF0000"/>
                </a:solidFill>
              </a:rPr>
              <a:t>toLowerCase</a:t>
            </a:r>
            <a:r>
              <a:rPr lang="en-IN" sz="18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4319777"/>
            <a:ext cx="44662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lowerStr</a:t>
            </a:r>
            <a:r>
              <a:rPr lang="en-US" dirty="0"/>
              <a:t> = str1.toLowerCase();  // "hello, world!"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95291" y="4836376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0000"/>
                </a:solidFill>
              </a:rPr>
              <a:t>equals(Object </a:t>
            </a:r>
            <a:r>
              <a:rPr lang="en-IN" sz="1800" dirty="0" err="1">
                <a:solidFill>
                  <a:srgbClr val="FF0000"/>
                </a:solidFill>
              </a:rPr>
              <a:t>anObject</a:t>
            </a:r>
            <a:r>
              <a:rPr lang="en-IN" sz="18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172986"/>
            <a:ext cx="4285859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15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2343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</a:rPr>
              <a:t>startsWith</a:t>
            </a:r>
            <a:r>
              <a:rPr lang="en-IN" dirty="0">
                <a:solidFill>
                  <a:srgbClr val="FF0000"/>
                </a:solidFill>
              </a:rPr>
              <a:t>(String prefix)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726098"/>
            <a:ext cx="3768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boolean</a:t>
            </a:r>
            <a:r>
              <a:rPr lang="en-US" dirty="0"/>
              <a:t> starts = </a:t>
            </a:r>
            <a:r>
              <a:rPr lang="en-US" dirty="0" err="1"/>
              <a:t>str.startsWith</a:t>
            </a:r>
            <a:r>
              <a:rPr lang="en-US" dirty="0"/>
              <a:t>("Hello"); // true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9600" y="1094216"/>
            <a:ext cx="2274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</a:rPr>
              <a:t>endsWith</a:t>
            </a:r>
            <a:r>
              <a:rPr lang="en-IN" dirty="0">
                <a:solidFill>
                  <a:srgbClr val="FF0000"/>
                </a:solidFill>
              </a:rPr>
              <a:t>(String suffix)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973" y="1830452"/>
            <a:ext cx="3278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contains(</a:t>
            </a:r>
            <a:r>
              <a:rPr lang="en-IN" dirty="0" err="1">
                <a:solidFill>
                  <a:srgbClr val="FF0000"/>
                </a:solidFill>
              </a:rPr>
              <a:t>CharSequence</a:t>
            </a:r>
            <a:r>
              <a:rPr lang="en-IN" dirty="0">
                <a:solidFill>
                  <a:srgbClr val="FF0000"/>
                </a:solidFill>
              </a:rPr>
              <a:t> s)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258911"/>
            <a:ext cx="4426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containsHello</a:t>
            </a:r>
            <a:r>
              <a:rPr lang="en-US" dirty="0"/>
              <a:t> = str1.contains("Hello");  // true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39192" y="2657038"/>
            <a:ext cx="7398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>
                <a:solidFill>
                  <a:srgbClr val="FF0000"/>
                </a:solidFill>
              </a:rPr>
              <a:t>(String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Returns the index within this string of the first occurrence of the specified substring.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46951" y="3180258"/>
            <a:ext cx="3132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index = str1.indexOf("World");  // 7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67510" y="3641923"/>
            <a:ext cx="7943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lastIndexOf</a:t>
            </a:r>
            <a:r>
              <a:rPr lang="en-US" dirty="0">
                <a:solidFill>
                  <a:srgbClr val="FF0000"/>
                </a:solidFill>
              </a:rPr>
              <a:t>(String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Returns the index within this string of the last occurrence of the specified substring.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63967" y="4192516"/>
            <a:ext cx="3340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lastIndex</a:t>
            </a:r>
            <a:r>
              <a:rPr lang="en-US" dirty="0"/>
              <a:t> = str1.lastIndexOf("o");  //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01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6670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Returns a new </a:t>
            </a:r>
            <a:r>
              <a:rPr lang="en-US" dirty="0">
                <a:solidFill>
                  <a:srgbClr val="7030A0"/>
                </a:solidFill>
              </a:rPr>
              <a:t>String</a:t>
            </a:r>
            <a:r>
              <a:rPr lang="en-US" dirty="0"/>
              <a:t> composed of copies of the </a:t>
            </a:r>
            <a:r>
              <a:rPr lang="en-US" dirty="0" err="1">
                <a:solidFill>
                  <a:srgbClr val="7030A0"/>
                </a:solidFill>
              </a:rPr>
              <a:t>CharSequence</a:t>
            </a:r>
            <a:r>
              <a:rPr lang="en-US" dirty="0"/>
              <a:t> elements joined together with a copy of the specified </a:t>
            </a:r>
            <a:r>
              <a:rPr lang="en-US" dirty="0">
                <a:solidFill>
                  <a:srgbClr val="7030A0"/>
                </a:solidFill>
              </a:rPr>
              <a:t>delimiter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33400" y="1143000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static String join(</a:t>
            </a:r>
            <a:r>
              <a:rPr lang="en-US" sz="2000" dirty="0" err="1">
                <a:solidFill>
                  <a:srgbClr val="FF0000"/>
                </a:solidFill>
              </a:rPr>
              <a:t>CharSequence</a:t>
            </a:r>
            <a:r>
              <a:rPr lang="en-US" sz="2000" dirty="0">
                <a:solidFill>
                  <a:srgbClr val="FF0000"/>
                </a:solidFill>
              </a:rPr>
              <a:t> delimiter, </a:t>
            </a:r>
            <a:r>
              <a:rPr lang="en-US" sz="2000" dirty="0" err="1">
                <a:solidFill>
                  <a:srgbClr val="FF0000"/>
                </a:solidFill>
              </a:rPr>
              <a:t>CharSequence</a:t>
            </a:r>
            <a:r>
              <a:rPr lang="en-US" sz="2000" dirty="0">
                <a:solidFill>
                  <a:srgbClr val="FF0000"/>
                </a:solidFill>
              </a:rPr>
              <a:t>... elements)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3320" y="3505200"/>
            <a:ext cx="8154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String </a:t>
            </a:r>
            <a:r>
              <a:rPr lang="en-US" sz="1800" dirty="0" err="1">
                <a:solidFill>
                  <a:srgbClr val="7030A0"/>
                </a:solidFill>
              </a:rPr>
              <a:t>joinedStr</a:t>
            </a:r>
            <a:r>
              <a:rPr lang="en-US" sz="1800" dirty="0">
                <a:solidFill>
                  <a:srgbClr val="7030A0"/>
                </a:solidFill>
              </a:rPr>
              <a:t> = </a:t>
            </a:r>
            <a:r>
              <a:rPr lang="en-US" sz="1800" dirty="0" err="1">
                <a:solidFill>
                  <a:srgbClr val="7030A0"/>
                </a:solidFill>
              </a:rPr>
              <a:t>String.join</a:t>
            </a:r>
            <a:r>
              <a:rPr lang="en-US" sz="1800" dirty="0">
                <a:solidFill>
                  <a:srgbClr val="7030A0"/>
                </a:solidFill>
              </a:rPr>
              <a:t>(", ", "Hello", "World");  </a:t>
            </a:r>
            <a:r>
              <a:rPr lang="en-US" sz="1800" dirty="0">
                <a:solidFill>
                  <a:srgbClr val="C5053C"/>
                </a:solidFill>
              </a:rPr>
              <a:t>// "Hello, World"</a:t>
            </a:r>
            <a:endParaRPr lang="en-IN" sz="1800" dirty="0">
              <a:solidFill>
                <a:srgbClr val="C505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5182" y="4419600"/>
            <a:ext cx="8467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methods are part of the comprehensive String class in Java, providing powerful tools for string manipulation and processing.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990600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Declaring Member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438400"/>
            <a:ext cx="86106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There are several kinds of variables: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40CC2"/>
                </a:solidFill>
              </a:rPr>
              <a:t>Member variables in a class—these are called </a:t>
            </a:r>
            <a:r>
              <a:rPr lang="en-US" sz="1800" dirty="0">
                <a:solidFill>
                  <a:srgbClr val="0070C0"/>
                </a:solidFill>
              </a:rPr>
              <a:t>fields.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40CC2"/>
                </a:solidFill>
              </a:rPr>
              <a:t>Variables in a method or block of code—these are called local </a:t>
            </a:r>
            <a:r>
              <a:rPr lang="en-US" sz="1800" dirty="0">
                <a:solidFill>
                  <a:srgbClr val="0070C0"/>
                </a:solidFill>
              </a:rPr>
              <a:t>variables</a:t>
            </a:r>
            <a:r>
              <a:rPr lang="en-US" sz="1800" dirty="0">
                <a:solidFill>
                  <a:srgbClr val="F40CC2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40CC2"/>
                </a:solidFill>
              </a:rPr>
              <a:t>Variables in method declarations—these are called </a:t>
            </a:r>
            <a:r>
              <a:rPr lang="en-US" sz="1800" dirty="0">
                <a:solidFill>
                  <a:srgbClr val="0070C0"/>
                </a:solidFill>
              </a:rPr>
              <a:t>parameters.</a:t>
            </a:r>
          </a:p>
          <a:p>
            <a:endParaRPr lang="en-US" sz="1800" dirty="0"/>
          </a:p>
          <a:p>
            <a:r>
              <a:rPr lang="en-US" sz="1800" dirty="0"/>
              <a:t>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</a:rPr>
              <a:t>Field declarations are composed of three components, in order:</a:t>
            </a:r>
          </a:p>
          <a:p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Zero or more modifiers, such as public or private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The field's type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The field's name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524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2400" dirty="0">
                <a:solidFill>
                  <a:schemeClr val="bg1"/>
                </a:solidFill>
              </a:rPr>
              <a:t>p</a:t>
            </a:r>
            <a:r>
              <a:rPr lang="en" sz="2400" dirty="0">
                <a:solidFill>
                  <a:schemeClr val="bg1"/>
                </a:solidFill>
              </a:rPr>
              <a:t>ritii.bokariyya@gmail.com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IN" sz="2400" u="sng" dirty="0">
                <a:hlinkClick r:id="rId3"/>
              </a:rPr>
              <a:t>Java, The Complete Reference, TMH</a:t>
            </a:r>
            <a:endParaRPr lang="en" sz="2400" u="sng" dirty="0">
              <a:hlinkClick r:id="rId3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Tutorials and Forums available on Internet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400" y="1143000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Access Modifiers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" y="2438400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(left-most) modifier used lets you control what other classes have access to a member field. 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public modifier</a:t>
            </a:r>
            <a:r>
              <a:rPr lang="en-US" dirty="0"/>
              <a:t>—the field is accessible from all classes.</a:t>
            </a:r>
          </a:p>
          <a:p>
            <a:r>
              <a:rPr lang="en-US" dirty="0">
                <a:solidFill>
                  <a:srgbClr val="C00000"/>
                </a:solidFill>
              </a:rPr>
              <a:t>private modifier</a:t>
            </a:r>
            <a:r>
              <a:rPr lang="en-US" dirty="0"/>
              <a:t>—the field is accessible only within its own class.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" y="3657600"/>
            <a:ext cx="8839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spirit of encapsulation, it is common to make fields private.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means that they can only be directly accessed from the Bicycle class.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still need access to these values, however.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can be done indirectly by adding public methods that obtain the field values for us: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22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685800" y="1066800"/>
            <a:ext cx="76962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000" dirty="0">
                <a:solidFill>
                  <a:srgbClr val="C00000"/>
                </a:solidFill>
              </a:rPr>
              <a:t>class declarations can include these components, in order: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8194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Modifiers such as </a:t>
            </a:r>
            <a:r>
              <a:rPr lang="en-US" b="1" dirty="0">
                <a:solidFill>
                  <a:srgbClr val="00B050"/>
                </a:solidFill>
              </a:rPr>
              <a:t>public, private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and a number of others that you will encounter later. </a:t>
            </a:r>
            <a:r>
              <a:rPr lang="en-US" b="1" dirty="0">
                <a:solidFill>
                  <a:srgbClr val="FF0000"/>
                </a:solidFill>
              </a:rPr>
              <a:t>(However, note that the private modifier can only be applied to Nested Classes.)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The class name, with the initial letter capitalized by convention.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The name of the class's parent (superclass), if any, preceded by the keyword extends. A class can only extend (subclass) one parent.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 comma-separated list of interfaces implemented by the class, if any, preceded by the keyword implements. A class can implement more than one interface.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The class body, surrounded by braces, {}.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121601"/>
            <a:ext cx="9088500" cy="4736399"/>
          </a:xfrm>
        </p:spPr>
        <p:txBody>
          <a:bodyPr/>
          <a:lstStyle/>
          <a:p>
            <a:pPr>
              <a:buNone/>
            </a:pPr>
            <a:r>
              <a:rPr lang="en-US" sz="5400" dirty="0">
                <a:solidFill>
                  <a:srgbClr val="FF0000"/>
                </a:solidFill>
              </a:rPr>
              <a:t>Here's the general form of a class in Java: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8830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930ED6-0484-424D-9077-B8C6A90A16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C85E93-B947-4A42-B840-4A9A24935F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2E73F2-2532-45BC-AFB8-F74540AE3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a54568-df15-4ddf-8afa-578456d0c5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3257</Words>
  <Application>Microsoft Office PowerPoint</Application>
  <PresentationFormat>On-screen Show (4:3)</PresentationFormat>
  <Paragraphs>636</Paragraphs>
  <Slides>61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Antonio template</vt:lpstr>
      <vt:lpstr>Classes ,Objects and Methods</vt:lpstr>
      <vt:lpstr>PowerPoint Presentation</vt:lpstr>
      <vt:lpstr>class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Constructors Overloading</vt:lpstr>
      <vt:lpstr> Why Use Constructor Overloading?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of this Keyword </vt:lpstr>
      <vt:lpstr>Example - Refer to Current Class Instance Variable</vt:lpstr>
      <vt:lpstr>Invoke Current Class Method</vt:lpstr>
      <vt:lpstr>Invoke Current Class Constructor</vt:lpstr>
      <vt:lpstr>Pass Current Object as Parameter</vt:lpstr>
      <vt:lpstr>Return Current Object</vt:lpstr>
      <vt:lpstr>Write a Java Program to create a class Point that has two data fields  x-coordinate and y-coordinate , with a constructor to initialize instance variables of a class .Write a method to calculate distance between 2 points. Also display the points. Use a concept of this keyword to return an object from a method and pass object as parameter.</vt:lpstr>
      <vt:lpstr>PowerPoint Presentation</vt:lpstr>
      <vt:lpstr>PowerPoint Presentation</vt:lpstr>
      <vt:lpstr>Static Members in Java</vt:lpstr>
      <vt:lpstr>Static Variables</vt:lpstr>
      <vt:lpstr>PowerPoint Presentation</vt:lpstr>
      <vt:lpstr>Example of Static Method </vt:lpstr>
      <vt:lpstr>Static Block</vt:lpstr>
      <vt:lpstr>PowerPoint Presentation</vt:lpstr>
      <vt:lpstr>String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Priti Bokariya</cp:lastModifiedBy>
  <cp:revision>348</cp:revision>
  <dcterms:modified xsi:type="dcterms:W3CDTF">2024-08-19T02:22:55Z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</Properties>
</file>