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8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2"/>
  </p:notesMasterIdLst>
  <p:sldIdLst>
    <p:sldId id="256" r:id="rId2"/>
    <p:sldId id="258" r:id="rId3"/>
    <p:sldId id="427" r:id="rId4"/>
    <p:sldId id="428" r:id="rId5"/>
    <p:sldId id="432" r:id="rId6"/>
    <p:sldId id="433" r:id="rId7"/>
    <p:sldId id="434" r:id="rId8"/>
    <p:sldId id="435" r:id="rId9"/>
    <p:sldId id="437" r:id="rId10"/>
    <p:sldId id="438" r:id="rId11"/>
    <p:sldId id="439" r:id="rId12"/>
    <p:sldId id="436" r:id="rId13"/>
    <p:sldId id="430" r:id="rId14"/>
    <p:sldId id="442" r:id="rId15"/>
    <p:sldId id="447" r:id="rId16"/>
    <p:sldId id="448" r:id="rId17"/>
    <p:sldId id="449" r:id="rId18"/>
    <p:sldId id="451" r:id="rId19"/>
    <p:sldId id="450" r:id="rId20"/>
    <p:sldId id="452" r:id="rId21"/>
    <p:sldId id="453" r:id="rId22"/>
    <p:sldId id="444" r:id="rId23"/>
    <p:sldId id="443" r:id="rId24"/>
    <p:sldId id="446" r:id="rId25"/>
    <p:sldId id="455" r:id="rId26"/>
    <p:sldId id="454" r:id="rId27"/>
    <p:sldId id="445" r:id="rId28"/>
    <p:sldId id="441" r:id="rId29"/>
    <p:sldId id="440" r:id="rId30"/>
    <p:sldId id="431" r:id="rId31"/>
  </p:sldIdLst>
  <p:sldSz cx="9144000" cy="6858000" type="screen4x3"/>
  <p:notesSz cx="6858000" cy="9144000"/>
  <p:embeddedFontLst>
    <p:embeddedFont>
      <p:font typeface="Lato" panose="020B0604020202020204" charset="0"/>
      <p:regular r:id="rId33"/>
      <p:bold r:id="rId34"/>
      <p:italic r:id="rId35"/>
      <p:bold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Raleway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ti Bokariya" initials="PB" lastIdx="2" clrIdx="0">
    <p:extLst>
      <p:ext uri="{19B8F6BF-5375-455C-9EA6-DF929625EA0E}">
        <p15:presenceInfo xmlns:p15="http://schemas.microsoft.com/office/powerpoint/2012/main" userId="S-1-5-21-2689364570-3972777567-1762328205-665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53C"/>
    <a:srgbClr val="FF0066"/>
    <a:srgbClr val="F40CC2"/>
    <a:srgbClr val="A93F92"/>
    <a:srgbClr val="FF6699"/>
    <a:srgbClr val="12BE6C"/>
    <a:srgbClr val="795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1B6FF1-C885-4967-8E5E-6EABFE361E7F}">
  <a:tblStyle styleId="{641B6FF1-C885-4967-8E5E-6EABFE361E7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06T12:24:57.210" idx="2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55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292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overriding-in-jav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228600" y="3733800"/>
            <a:ext cx="8270175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 dirty="0"/>
              <a:t>Inheritance,Interfaces,Packages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1049" y="762000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40CC2"/>
                </a:solidFill>
              </a:rPr>
              <a:t>When one class inherits multiple classes, it is known as multiple inheritance. </a:t>
            </a:r>
            <a:endParaRPr lang="en-IN" sz="2400" dirty="0">
              <a:solidFill>
                <a:srgbClr val="F40CC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14600"/>
            <a:ext cx="6991350" cy="2895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800" y="5410200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66"/>
                </a:solidFill>
              </a:rPr>
              <a:t>Multiple inheritance is not supported in Java through class.</a:t>
            </a:r>
            <a:endParaRPr lang="en-IN" sz="20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485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7000" y="1066800"/>
            <a:ext cx="3065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rgbClr val="FF0066"/>
                </a:solidFill>
              </a:rPr>
              <a:t>Single Inheritance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202707" y="2438400"/>
            <a:ext cx="8915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a class inherits another class, it is known as a single inheritance. In the example given below, </a:t>
            </a:r>
            <a:r>
              <a:rPr lang="en-US" dirty="0">
                <a:solidFill>
                  <a:srgbClr val="FF0066"/>
                </a:solidFill>
              </a:rPr>
              <a:t>Student </a:t>
            </a:r>
            <a:r>
              <a:rPr lang="en-US" dirty="0"/>
              <a:t>class inherits the </a:t>
            </a:r>
            <a:r>
              <a:rPr lang="en-US" dirty="0">
                <a:solidFill>
                  <a:srgbClr val="FF0066"/>
                </a:solidFill>
              </a:rPr>
              <a:t>Person</a:t>
            </a:r>
            <a:r>
              <a:rPr lang="en-US" dirty="0"/>
              <a:t> class, so there is the single inheritance.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2895600" y="3352800"/>
            <a:ext cx="2209800" cy="1066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Person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208" y="5181600"/>
            <a:ext cx="2310584" cy="116443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7" idx="0"/>
            <a:endCxn id="6" idx="2"/>
          </p:cNvCxnSpPr>
          <p:nvPr/>
        </p:nvCxnSpPr>
        <p:spPr>
          <a:xfrm flipV="1">
            <a:off x="4000500" y="441960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90031" y="5502948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Student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1040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3494" y="34771"/>
            <a:ext cx="7391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Person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protected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protected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  <a:b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Person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this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 err="1">
                <a:solidFill>
                  <a:srgbClr val="0F4A85"/>
                </a:solidFill>
                <a:latin typeface="Consolas" panose="020B0609020204030204" pitchFamily="49" charset="0"/>
              </a:rPr>
              <a:t>this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age;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  <a:b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display 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5E2CBC"/>
                </a:solidFill>
                <a:latin typeface="Consolas" panose="020B0609020204030204" pitchFamily="49" charset="0"/>
              </a:rPr>
              <a:t>println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"Name: "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+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name </a:t>
            </a:r>
            <a:r>
              <a:rPr lang="en-IN" dirty="0">
                <a:latin typeface="Consolas" panose="020B0609020204030204" pitchFamily="49" charset="0"/>
              </a:rPr>
              <a:t>+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", Age: "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+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age);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303494" y="2971800"/>
            <a:ext cx="94488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Student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extends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Person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private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studentId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private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float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percentage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Student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185E73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studentId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, float percentage) {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super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(name, age);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//Person class constructor is called/invoked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 err="1">
                <a:solidFill>
                  <a:srgbClr val="0F4A85"/>
                </a:solidFill>
                <a:latin typeface="Consolas" panose="020B0609020204030204" pitchFamily="49" charset="0"/>
              </a:rPr>
              <a:t>this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studentId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studentId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 err="1">
                <a:solidFill>
                  <a:srgbClr val="0F4A85"/>
                </a:solidFill>
                <a:latin typeface="Consolas" panose="020B0609020204030204" pitchFamily="49" charset="0"/>
              </a:rPr>
              <a:t>this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percentage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percentage;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  <a:b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5E2CBC"/>
                </a:solidFill>
                <a:latin typeface="Consolas" panose="020B0609020204030204" pitchFamily="49" charset="0"/>
              </a:rPr>
              <a:t>displayInfo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 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5E2CBC"/>
                </a:solidFill>
                <a:latin typeface="Consolas" panose="020B0609020204030204" pitchFamily="49" charset="0"/>
              </a:rPr>
              <a:t>println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"Student ID: "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+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studentId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+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", Percentage: "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+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percentage);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751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81000"/>
            <a:ext cx="105918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185E73"/>
                </a:solidFill>
                <a:latin typeface="Consolas" panose="020B0609020204030204" pitchFamily="49" charset="0"/>
              </a:rPr>
              <a:t>InheritMain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static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main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[] 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Person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B5200D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Person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"xyz"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096D48"/>
                </a:solidFill>
                <a:latin typeface="Consolas" panose="020B0609020204030204" pitchFamily="49" charset="0"/>
              </a:rPr>
              <a:t>30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Student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B5200D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Student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0F4A85"/>
                </a:solidFill>
                <a:latin typeface="Consolas" panose="020B0609020204030204" pitchFamily="49" charset="0"/>
              </a:rPr>
              <a:t>abc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096D48"/>
                </a:solidFill>
                <a:latin typeface="Consolas" panose="020B0609020204030204" pitchFamily="49" charset="0"/>
              </a:rPr>
              <a:t>20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"S12345"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096D48"/>
                </a:solidFill>
                <a:latin typeface="Consolas" panose="020B0609020204030204" pitchFamily="49" charset="0"/>
              </a:rPr>
              <a:t>87.90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b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5E2CBC"/>
                </a:solidFill>
                <a:latin typeface="Consolas" panose="020B0609020204030204" pitchFamily="49" charset="0"/>
              </a:rPr>
              <a:t>println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"Person Info:"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5E2CBC"/>
                </a:solidFill>
                <a:latin typeface="Consolas" panose="020B0609020204030204" pitchFamily="49" charset="0"/>
              </a:rPr>
              <a:t>display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5E2CBC"/>
                </a:solidFill>
                <a:latin typeface="Consolas" panose="020B0609020204030204" pitchFamily="49" charset="0"/>
              </a:rPr>
              <a:t>println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EE0000"/>
                </a:solidFill>
                <a:latin typeface="Consolas" panose="020B0609020204030204" pitchFamily="49" charset="0"/>
              </a:rPr>
              <a:t>\</a:t>
            </a:r>
            <a:r>
              <a:rPr lang="en-IN" dirty="0" err="1">
                <a:solidFill>
                  <a:srgbClr val="EE0000"/>
                </a:solidFill>
                <a:latin typeface="Consolas" panose="020B0609020204030204" pitchFamily="49" charset="0"/>
              </a:rPr>
              <a:t>n</a:t>
            </a:r>
            <a:r>
              <a:rPr lang="en-IN" dirty="0" err="1">
                <a:solidFill>
                  <a:srgbClr val="0F4A85"/>
                </a:solidFill>
                <a:latin typeface="Consolas" panose="020B0609020204030204" pitchFamily="49" charset="0"/>
              </a:rPr>
              <a:t>Student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 Info:"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 </a:t>
            </a:r>
            <a:r>
              <a:rPr lang="en-IN" dirty="0" err="1">
                <a:solidFill>
                  <a:srgbClr val="F40CC2"/>
                </a:solidFill>
                <a:latin typeface="Consolas" panose="020B0609020204030204" pitchFamily="49" charset="0"/>
              </a:rPr>
              <a:t>s.display</a:t>
            </a:r>
            <a:r>
              <a:rPr lang="en-IN" dirty="0">
                <a:solidFill>
                  <a:srgbClr val="F40CC2"/>
                </a:solidFill>
                <a:latin typeface="Consolas" panose="020B0609020204030204" pitchFamily="49" charset="0"/>
              </a:rPr>
              <a:t>();  </a:t>
            </a:r>
            <a:r>
              <a:rPr lang="en-IN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//display method of Person class can be invoked by object of student class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        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5E2CBC"/>
                </a:solidFill>
                <a:latin typeface="Consolas" panose="020B0609020204030204" pitchFamily="49" charset="0"/>
              </a:rPr>
              <a:t>displayInfo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899822" y="4114800"/>
            <a:ext cx="2057400" cy="175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110666" y="4114800"/>
            <a:ext cx="1752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40CC2"/>
                </a:solidFill>
              </a:rPr>
              <a:t>name </a:t>
            </a:r>
          </a:p>
          <a:p>
            <a:r>
              <a:rPr lang="en-IN" dirty="0">
                <a:solidFill>
                  <a:srgbClr val="F40CC2"/>
                </a:solidFill>
              </a:rPr>
              <a:t>age</a:t>
            </a:r>
          </a:p>
          <a:p>
            <a:r>
              <a:rPr lang="en-IN" dirty="0" err="1"/>
              <a:t>studentId</a:t>
            </a:r>
            <a:endParaRPr lang="en-IN" dirty="0"/>
          </a:p>
          <a:p>
            <a:r>
              <a:rPr lang="en-IN" dirty="0"/>
              <a:t>percentage</a:t>
            </a:r>
          </a:p>
          <a:p>
            <a:endParaRPr lang="en-IN" dirty="0"/>
          </a:p>
          <a:p>
            <a:r>
              <a:rPr lang="en-IN" dirty="0">
                <a:solidFill>
                  <a:srgbClr val="F40CC2"/>
                </a:solidFill>
              </a:rPr>
              <a:t>display()</a:t>
            </a:r>
          </a:p>
          <a:p>
            <a:r>
              <a:rPr lang="en-IN" dirty="0" err="1"/>
              <a:t>displayInfo</a:t>
            </a:r>
            <a:r>
              <a:rPr lang="en-IN" dirty="0"/>
              <a:t>()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052222" y="365827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Student Object</a:t>
            </a:r>
          </a:p>
          <a:p>
            <a:r>
              <a:rPr lang="en-IN" dirty="0">
                <a:solidFill>
                  <a:srgbClr val="FF0000"/>
                </a:solidFill>
              </a:rPr>
              <a:t>     </a:t>
            </a:r>
          </a:p>
        </p:txBody>
      </p:sp>
      <p:sp>
        <p:nvSpPr>
          <p:cNvPr id="7" name="Oval 6"/>
          <p:cNvSpPr/>
          <p:nvPr/>
        </p:nvSpPr>
        <p:spPr>
          <a:xfrm>
            <a:off x="27373" y="4260860"/>
            <a:ext cx="609600" cy="6096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s</a:t>
            </a:r>
          </a:p>
        </p:txBody>
      </p:sp>
      <p:cxnSp>
        <p:nvCxnSpPr>
          <p:cNvPr id="9" name="Straight Arrow Connector 8"/>
          <p:cNvCxnSpPr>
            <a:stCxn id="7" idx="6"/>
          </p:cNvCxnSpPr>
          <p:nvPr/>
        </p:nvCxnSpPr>
        <p:spPr>
          <a:xfrm>
            <a:off x="636973" y="4565660"/>
            <a:ext cx="12421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ular Callout 13"/>
          <p:cNvSpPr/>
          <p:nvPr/>
        </p:nvSpPr>
        <p:spPr>
          <a:xfrm>
            <a:off x="4419600" y="4114800"/>
            <a:ext cx="2895600" cy="1225540"/>
          </a:xfrm>
          <a:prstGeom prst="wedgeRoundRect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members </a:t>
            </a:r>
            <a:r>
              <a:rPr lang="en-IN" dirty="0" err="1">
                <a:solidFill>
                  <a:srgbClr val="F40CC2"/>
                </a:solidFill>
              </a:rPr>
              <a:t>name,age</a:t>
            </a:r>
            <a:r>
              <a:rPr lang="en-IN" dirty="0"/>
              <a:t> and method  </a:t>
            </a:r>
            <a:r>
              <a:rPr lang="en-IN" dirty="0">
                <a:solidFill>
                  <a:srgbClr val="F40CC2"/>
                </a:solidFill>
              </a:rPr>
              <a:t>display()</a:t>
            </a:r>
            <a:r>
              <a:rPr lang="en-IN" dirty="0"/>
              <a:t> is inherited from </a:t>
            </a:r>
            <a:r>
              <a:rPr lang="en-IN" dirty="0">
                <a:solidFill>
                  <a:srgbClr val="FF0000"/>
                </a:solidFill>
              </a:rPr>
              <a:t>Person class</a:t>
            </a:r>
          </a:p>
        </p:txBody>
      </p:sp>
    </p:spTree>
    <p:extLst>
      <p:ext uri="{BB962C8B-B14F-4D97-AF65-F5344CB8AC3E}">
        <p14:creationId xmlns:p14="http://schemas.microsoft.com/office/powerpoint/2010/main" val="729289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90600"/>
            <a:ext cx="8153400" cy="48633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81200" y="2133600"/>
            <a:ext cx="8611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name</a:t>
            </a:r>
          </a:p>
          <a:p>
            <a:r>
              <a:rPr lang="en-IN" dirty="0"/>
              <a:t>age</a:t>
            </a:r>
          </a:p>
          <a:p>
            <a:r>
              <a:rPr lang="en-IN" dirty="0"/>
              <a:t>display()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805990" y="4009164"/>
            <a:ext cx="1394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studentId</a:t>
            </a:r>
            <a:endParaRPr lang="en-IN" dirty="0"/>
          </a:p>
          <a:p>
            <a:r>
              <a:rPr lang="en-IN" dirty="0"/>
              <a:t>percentage</a:t>
            </a:r>
          </a:p>
          <a:p>
            <a:r>
              <a:rPr lang="en-IN" dirty="0" err="1"/>
              <a:t>displayInfo</a:t>
            </a:r>
            <a:r>
              <a:rPr lang="en-IN" dirty="0"/>
              <a:t>()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4267200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40CC2"/>
                </a:solidFill>
              </a:rPr>
              <a:t>Object of Student class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0" y="2610653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40CC2"/>
                </a:solidFill>
              </a:rPr>
              <a:t>Copy of data fields and methods of Person class in Student object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47161" y="5531989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Student object</a:t>
            </a:r>
          </a:p>
        </p:txBody>
      </p:sp>
    </p:spTree>
    <p:extLst>
      <p:ext uri="{BB962C8B-B14F-4D97-AF65-F5344CB8AC3E}">
        <p14:creationId xmlns:p14="http://schemas.microsoft.com/office/powerpoint/2010/main" val="3751284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7000" y="1066800"/>
            <a:ext cx="3565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solidFill>
                  <a:srgbClr val="FF0066"/>
                </a:solidFill>
              </a:rPr>
              <a:t>Multilevel </a:t>
            </a:r>
            <a:r>
              <a:rPr lang="en-IN" sz="2800" dirty="0">
                <a:solidFill>
                  <a:srgbClr val="FF0066"/>
                </a:solidFill>
              </a:rPr>
              <a:t>Inheritance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202707" y="2438400"/>
            <a:ext cx="8915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Multilevel hierarchy, or multilevel inheritance, in Java is a type of inheritance where a class is derived from another derived class</a:t>
            </a:r>
            <a:r>
              <a:rPr lang="en-US" dirty="0"/>
              <a:t>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creates a chain of inheritance, with each class inheriting properties and behaviors from its parent class. Here's a detailed explanation and example to illustrate this concept: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6289118" y="3583033"/>
            <a:ext cx="2057400" cy="7454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Person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875" y="4851850"/>
            <a:ext cx="1874725" cy="885966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7" idx="0"/>
            <a:endCxn id="6" idx="2"/>
          </p:cNvCxnSpPr>
          <p:nvPr/>
        </p:nvCxnSpPr>
        <p:spPr>
          <a:xfrm flipV="1">
            <a:off x="7292238" y="4328485"/>
            <a:ext cx="25580" cy="523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00636" y="5033223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</a:t>
            </a:r>
            <a:endParaRPr lang="en-IN" dirty="0"/>
          </a:p>
          <a:p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273" y="6026168"/>
            <a:ext cx="2095927" cy="838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800636" y="6261181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Manager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7284839" y="5593641"/>
            <a:ext cx="7398" cy="432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5764" y="3740561"/>
            <a:ext cx="56661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Explanation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In </a:t>
            </a:r>
            <a:r>
              <a:rPr lang="en-US" dirty="0">
                <a:solidFill>
                  <a:srgbClr val="00B0F0"/>
                </a:solidFill>
              </a:rPr>
              <a:t>a multilevel hierarchy</a:t>
            </a:r>
            <a:r>
              <a:rPr lang="en-US" dirty="0" smtClean="0">
                <a:solidFill>
                  <a:srgbClr val="00B0F0"/>
                </a:solidFill>
              </a:rPr>
              <a:t>: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Base </a:t>
            </a:r>
            <a:r>
              <a:rPr lang="en-US" dirty="0">
                <a:solidFill>
                  <a:srgbClr val="00B050"/>
                </a:solidFill>
              </a:rPr>
              <a:t>Class (Parent): </a:t>
            </a:r>
            <a:r>
              <a:rPr lang="en-US" dirty="0"/>
              <a:t>The topmost class from which other classes inherit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00B050"/>
                </a:solidFill>
              </a:rPr>
              <a:t>Person class is the Base class as shown in the figure.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Intermediate </a:t>
            </a:r>
            <a:r>
              <a:rPr lang="en-US" dirty="0">
                <a:solidFill>
                  <a:srgbClr val="00B050"/>
                </a:solidFill>
              </a:rPr>
              <a:t>Class (Child): </a:t>
            </a:r>
            <a:r>
              <a:rPr lang="en-US" dirty="0"/>
              <a:t>A class that inherits from the base class and serves as a parent class for another </a:t>
            </a:r>
            <a:r>
              <a:rPr lang="en-US" dirty="0" smtClean="0"/>
              <a:t>class .</a:t>
            </a:r>
            <a:r>
              <a:rPr lang="en-US" dirty="0" smtClean="0">
                <a:solidFill>
                  <a:srgbClr val="00B050"/>
                </a:solidFill>
              </a:rPr>
              <a:t>For </a:t>
            </a:r>
            <a:r>
              <a:rPr lang="en-US" dirty="0" err="1" smtClean="0">
                <a:solidFill>
                  <a:srgbClr val="00B050"/>
                </a:solidFill>
              </a:rPr>
              <a:t>eg</a:t>
            </a:r>
            <a:r>
              <a:rPr lang="en-US" dirty="0" smtClean="0">
                <a:solidFill>
                  <a:srgbClr val="00B050"/>
                </a:solidFill>
              </a:rPr>
              <a:t>. Employee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Derived </a:t>
            </a:r>
            <a:r>
              <a:rPr lang="en-US" dirty="0">
                <a:solidFill>
                  <a:srgbClr val="00B050"/>
                </a:solidFill>
              </a:rPr>
              <a:t>Class (Grandchild): </a:t>
            </a:r>
            <a:r>
              <a:rPr lang="en-US" dirty="0"/>
              <a:t>A class that inherits from the intermediate class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00B050"/>
                </a:solidFill>
              </a:rPr>
              <a:t>For </a:t>
            </a:r>
            <a:r>
              <a:rPr lang="en-US" dirty="0" err="1" smtClean="0">
                <a:solidFill>
                  <a:srgbClr val="00B050"/>
                </a:solidFill>
              </a:rPr>
              <a:t>eg</a:t>
            </a:r>
            <a:r>
              <a:rPr lang="en-US" dirty="0" smtClean="0">
                <a:solidFill>
                  <a:srgbClr val="00B050"/>
                </a:solidFill>
              </a:rPr>
              <a:t>. Manager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762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228600"/>
            <a:ext cx="84582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515151"/>
                </a:solidFill>
                <a:latin typeface="Consolas" panose="020B0609020204030204" pitchFamily="49" charset="0"/>
              </a:rPr>
              <a:t>// Base Class</a:t>
            </a:r>
            <a:endParaRPr lang="en-IN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Person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IN" dirty="0" err="1">
                <a:solidFill>
                  <a:srgbClr val="185E73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Person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185E73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this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 err="1">
                <a:solidFill>
                  <a:srgbClr val="0F4A85"/>
                </a:solidFill>
                <a:latin typeface="Consolas" panose="020B0609020204030204" pitchFamily="49" charset="0"/>
              </a:rPr>
              <a:t>this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age;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display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5E2CBC"/>
                </a:solidFill>
                <a:latin typeface="Consolas" panose="020B0609020204030204" pitchFamily="49" charset="0"/>
              </a:rPr>
              <a:t>println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"Name: "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+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name);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5E2CBC"/>
                </a:solidFill>
                <a:latin typeface="Consolas" panose="020B0609020204030204" pitchFamily="49" charset="0"/>
              </a:rPr>
              <a:t>println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"Age: "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+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age);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IN" dirty="0" smtClean="0">
                <a:solidFill>
                  <a:srgbClr val="292929"/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515151"/>
                </a:solidFill>
                <a:latin typeface="Consolas" panose="020B0609020204030204" pitchFamily="49" charset="0"/>
              </a:rPr>
              <a:t>// Intermediate Class</a:t>
            </a:r>
            <a:endParaRPr lang="en-IN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Employee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extends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Person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employeeId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Employee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185E73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employeeId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super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(name, age);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 err="1">
                <a:solidFill>
                  <a:srgbClr val="0F4A85"/>
                </a:solidFill>
                <a:latin typeface="Consolas" panose="020B0609020204030204" pitchFamily="49" charset="0"/>
              </a:rPr>
              <a:t>this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employeeId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employeeId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display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 err="1">
                <a:solidFill>
                  <a:srgbClr val="0F4A85"/>
                </a:solidFill>
                <a:latin typeface="Consolas" panose="020B0609020204030204" pitchFamily="49" charset="0"/>
              </a:rPr>
              <a:t>super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5E2CBC"/>
                </a:solidFill>
                <a:latin typeface="Consolas" panose="020B0609020204030204" pitchFamily="49" charset="0"/>
              </a:rPr>
              <a:t>display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5E2CBC"/>
                </a:solidFill>
                <a:latin typeface="Consolas" panose="020B0609020204030204" pitchFamily="49" charset="0"/>
              </a:rPr>
              <a:t>println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"Employee ID: "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+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employeeId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endParaRPr lang="en-IN" dirty="0">
              <a:solidFill>
                <a:srgbClr val="29292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122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689789"/>
            <a:ext cx="8991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515151"/>
                </a:solidFill>
                <a:latin typeface="Consolas" panose="020B0609020204030204" pitchFamily="49" charset="0"/>
              </a:rPr>
              <a:t>// Derived Class</a:t>
            </a:r>
            <a:endParaRPr lang="en-IN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Manager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extends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Employee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department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Manager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185E73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employeeId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department</a:t>
            </a:r>
            <a:r>
              <a:rPr lang="en-IN" dirty="0" smtClean="0">
                <a:solidFill>
                  <a:srgbClr val="29292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 smtClean="0">
                <a:solidFill>
                  <a:srgbClr val="292929"/>
                </a:solidFill>
                <a:latin typeface="Consolas" panose="020B0609020204030204" pitchFamily="49" charset="0"/>
              </a:rPr>
              <a:t>    {</a:t>
            </a:r>
            <a:endParaRPr lang="en-IN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super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(name, age, 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employeeId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 err="1">
                <a:solidFill>
                  <a:srgbClr val="0F4A85"/>
                </a:solidFill>
                <a:latin typeface="Consolas" panose="020B0609020204030204" pitchFamily="49" charset="0"/>
              </a:rPr>
              <a:t>this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department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department;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display</a:t>
            </a:r>
            <a:r>
              <a:rPr lang="en-IN" dirty="0" smtClean="0">
                <a:solidFill>
                  <a:srgbClr val="292929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IN" dirty="0" smtClean="0">
                <a:solidFill>
                  <a:srgbClr val="292929"/>
                </a:solidFill>
                <a:latin typeface="Consolas" panose="020B0609020204030204" pitchFamily="49" charset="0"/>
              </a:rPr>
              <a:t>   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 err="1">
                <a:solidFill>
                  <a:srgbClr val="0F4A85"/>
                </a:solidFill>
                <a:latin typeface="Consolas" panose="020B0609020204030204" pitchFamily="49" charset="0"/>
              </a:rPr>
              <a:t>super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5E2CBC"/>
                </a:solidFill>
                <a:latin typeface="Consolas" panose="020B0609020204030204" pitchFamily="49" charset="0"/>
              </a:rPr>
              <a:t>display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5E2CBC"/>
                </a:solidFill>
                <a:latin typeface="Consolas" panose="020B0609020204030204" pitchFamily="49" charset="0"/>
              </a:rPr>
              <a:t>println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"Department: "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+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department);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IN" dirty="0" smtClean="0">
                <a:solidFill>
                  <a:srgbClr val="292929"/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515151"/>
                </a:solidFill>
                <a:latin typeface="Consolas" panose="020B0609020204030204" pitchFamily="49" charset="0"/>
              </a:rPr>
              <a:t>// Main Class</a:t>
            </a:r>
            <a:endParaRPr lang="en-IN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185E73"/>
                </a:solidFill>
                <a:latin typeface="Consolas" panose="020B0609020204030204" pitchFamily="49" charset="0"/>
              </a:rPr>
              <a:t>MultilevelInheritance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endParaRPr lang="en-IN" dirty="0" smtClean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IN" dirty="0" smtClean="0">
                <a:solidFill>
                  <a:srgbClr val="292929"/>
                </a:solidFill>
                <a:latin typeface="Consolas" panose="020B0609020204030204" pitchFamily="49" charset="0"/>
              </a:rPr>
              <a:t>{</a:t>
            </a:r>
            <a:endParaRPr lang="en-IN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static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main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[] 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Manager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mgr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B5200D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Manager</a:t>
            </a:r>
            <a:r>
              <a:rPr lang="en-IN" dirty="0" smtClean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IN" dirty="0" smtClean="0">
                <a:solidFill>
                  <a:srgbClr val="0F4A85"/>
                </a:solidFill>
                <a:latin typeface="Consolas" panose="020B0609020204030204" pitchFamily="49" charset="0"/>
              </a:rPr>
              <a:t>“xyz"</a:t>
            </a:r>
            <a:r>
              <a:rPr lang="en-IN" dirty="0" smtClean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096D48"/>
                </a:solidFill>
                <a:latin typeface="Consolas" panose="020B0609020204030204" pitchFamily="49" charset="0"/>
              </a:rPr>
              <a:t>35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"E12345"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"Sales"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mgr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5E2CBC"/>
                </a:solidFill>
                <a:latin typeface="Consolas" panose="020B0609020204030204" pitchFamily="49" charset="0"/>
              </a:rPr>
              <a:t>display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00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7000" y="1066800"/>
            <a:ext cx="3966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solidFill>
                  <a:srgbClr val="FF0066"/>
                </a:solidFill>
              </a:rPr>
              <a:t>Hierarchical Inheritance</a:t>
            </a:r>
            <a:endParaRPr lang="en-IN" sz="2800" dirty="0">
              <a:solidFill>
                <a:srgbClr val="FF0066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9252" y="2439058"/>
            <a:ext cx="86199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Hierarchical inheritance in Java is a type of inheritance where multiple classes inherit from a single parent class.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creates a tree-like structure with the base class as the root and the derived classes as the branches.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533400" y="3657600"/>
            <a:ext cx="7620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Explanation</a:t>
            </a:r>
          </a:p>
          <a:p>
            <a:r>
              <a:rPr lang="en-US" dirty="0"/>
              <a:t>In hierarchical inheritance: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Base Class (Parent)</a:t>
            </a:r>
            <a:r>
              <a:rPr lang="en-US" dirty="0"/>
              <a:t>: The topmost class from which other classes inherit</a:t>
            </a:r>
            <a:r>
              <a:rPr lang="en-US" dirty="0" smtClean="0"/>
              <a:t>. 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b="1" dirty="0" smtClean="0"/>
              <a:t>Derived </a:t>
            </a:r>
            <a:r>
              <a:rPr lang="en-US" b="1" dirty="0"/>
              <a:t>Classes (Children)</a:t>
            </a:r>
            <a:r>
              <a:rPr lang="en-US" dirty="0"/>
              <a:t>: Multiple classes that inherit from the same </a:t>
            </a:r>
            <a:r>
              <a:rPr lang="en-US" dirty="0" smtClean="0"/>
              <a:t>base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378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838201"/>
            <a:ext cx="8458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</a:rPr>
              <a:t>Example</a:t>
            </a:r>
          </a:p>
          <a:p>
            <a:r>
              <a:rPr lang="en-US" sz="1800" dirty="0" smtClean="0"/>
              <a:t>Let's </a:t>
            </a:r>
            <a:r>
              <a:rPr lang="en-US" sz="1800" dirty="0"/>
              <a:t>consider an example with one base class, Person, and two derived classes, Student and </a:t>
            </a:r>
            <a:r>
              <a:rPr lang="en-US" sz="1800" dirty="0" smtClean="0"/>
              <a:t>Faculty.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rgbClr val="C5053C"/>
                </a:solidFill>
              </a:rPr>
              <a:t>Person</a:t>
            </a:r>
            <a:r>
              <a:rPr lang="en-US" sz="1800" dirty="0" smtClean="0">
                <a:solidFill>
                  <a:srgbClr val="C5053C"/>
                </a:solidFill>
              </a:rPr>
              <a:t>: The </a:t>
            </a:r>
            <a:r>
              <a:rPr lang="en-US" sz="1800" dirty="0">
                <a:solidFill>
                  <a:srgbClr val="C5053C"/>
                </a:solidFill>
              </a:rPr>
              <a:t>base </a:t>
            </a:r>
            <a:r>
              <a:rPr lang="en-US" sz="1800" dirty="0" smtClean="0">
                <a:solidFill>
                  <a:srgbClr val="C5053C"/>
                </a:solidFill>
              </a:rPr>
              <a:t>class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rgbClr val="00B0F0"/>
                </a:solidFill>
              </a:rPr>
              <a:t>Student</a:t>
            </a:r>
            <a:r>
              <a:rPr lang="en-US" sz="1800" dirty="0">
                <a:solidFill>
                  <a:srgbClr val="00B0F0"/>
                </a:solidFill>
              </a:rPr>
              <a:t>: Inherits from </a:t>
            </a:r>
            <a:r>
              <a:rPr lang="en-US" sz="1800" dirty="0" smtClean="0">
                <a:solidFill>
                  <a:srgbClr val="00B0F0"/>
                </a:solidFill>
              </a:rPr>
              <a:t>Person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rgbClr val="FF0066"/>
                </a:solidFill>
              </a:rPr>
              <a:t>Faculty</a:t>
            </a:r>
            <a:r>
              <a:rPr lang="en-US" sz="1800" dirty="0">
                <a:solidFill>
                  <a:srgbClr val="FF0066"/>
                </a:solidFill>
              </a:rPr>
              <a:t>: Also inherits from Person.</a:t>
            </a:r>
            <a:endParaRPr lang="en-IN" sz="1800" dirty="0">
              <a:solidFill>
                <a:srgbClr val="FF0066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52600" y="3352800"/>
            <a:ext cx="4291756" cy="2182880"/>
            <a:chOff x="4799391" y="2854957"/>
            <a:chExt cx="4291756" cy="218288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5415922" y="3617083"/>
              <a:ext cx="1143001" cy="5527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4799391" y="2854957"/>
              <a:ext cx="4291756" cy="2182880"/>
              <a:chOff x="4799391" y="2854957"/>
              <a:chExt cx="4291756" cy="218288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829301" y="2854957"/>
                <a:ext cx="2057400" cy="745452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Person</a:t>
                </a:r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99391" y="4151871"/>
                <a:ext cx="1874725" cy="885966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5127153" y="4342208"/>
                <a:ext cx="121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Student</a:t>
                </a:r>
                <a:endParaRPr lang="en-IN" dirty="0"/>
              </a:p>
              <a:p>
                <a:endParaRPr lang="en-IN" dirty="0"/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95220" y="4126024"/>
                <a:ext cx="2095927" cy="838200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7556671" y="4375499"/>
                <a:ext cx="1219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dirty="0" smtClean="0"/>
                  <a:t>aculty</a:t>
                </a:r>
                <a:endParaRPr lang="en-IN" dirty="0"/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>
            <a:xfrm flipH="1" flipV="1">
              <a:off x="7135275" y="3621012"/>
              <a:ext cx="779168" cy="4844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19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916024" y="1957950"/>
            <a:ext cx="7161175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b="1" dirty="0">
                <a:solidFill>
                  <a:srgbClr val="2185C5"/>
                </a:solidFill>
              </a:rPr>
              <a:t>Ms. Priti P.Bokariya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990600" y="2895600"/>
            <a:ext cx="76962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/>
              <a:t>Lecturer, Computer Engineering dept.</a:t>
            </a:r>
          </a:p>
          <a:p>
            <a:pPr lvl="0">
              <a:spcBef>
                <a:spcPts val="0"/>
              </a:spcBef>
              <a:buNone/>
            </a:pPr>
            <a:r>
              <a:rPr lang="en" sz="2800" dirty="0"/>
              <a:t>SBMP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-64264"/>
            <a:ext cx="67056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515151"/>
                </a:solidFill>
                <a:latin typeface="Consolas" panose="020B0609020204030204" pitchFamily="49" charset="0"/>
              </a:rPr>
              <a:t>/ Base Class</a:t>
            </a:r>
            <a:endParaRPr lang="en-IN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Person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IN" dirty="0" err="1">
                <a:solidFill>
                  <a:srgbClr val="185E73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Person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185E73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this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 err="1">
                <a:solidFill>
                  <a:srgbClr val="0F4A85"/>
                </a:solidFill>
                <a:latin typeface="Consolas" panose="020B0609020204030204" pitchFamily="49" charset="0"/>
              </a:rPr>
              <a:t>this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age;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display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5E2CBC"/>
                </a:solidFill>
                <a:latin typeface="Consolas" panose="020B0609020204030204" pitchFamily="49" charset="0"/>
              </a:rPr>
              <a:t>println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"Name: "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+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name);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5E2CBC"/>
                </a:solidFill>
                <a:latin typeface="Consolas" panose="020B0609020204030204" pitchFamily="49" charset="0"/>
              </a:rPr>
              <a:t>println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"Age: "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+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age);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515151"/>
                </a:solidFill>
                <a:latin typeface="Consolas" panose="020B0609020204030204" pitchFamily="49" charset="0"/>
              </a:rPr>
              <a:t>// Derived Class 1</a:t>
            </a:r>
            <a:endParaRPr lang="en-IN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Student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extends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Person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studentId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Student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185E73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studentId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super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(name, age);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 err="1">
                <a:solidFill>
                  <a:srgbClr val="0F4A85"/>
                </a:solidFill>
                <a:latin typeface="Consolas" panose="020B0609020204030204" pitchFamily="49" charset="0"/>
              </a:rPr>
              <a:t>this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studentId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studentId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display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 err="1">
                <a:solidFill>
                  <a:srgbClr val="0F4A85"/>
                </a:solidFill>
                <a:latin typeface="Consolas" panose="020B0609020204030204" pitchFamily="49" charset="0"/>
              </a:rPr>
              <a:t>super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5E2CBC"/>
                </a:solidFill>
                <a:latin typeface="Consolas" panose="020B0609020204030204" pitchFamily="49" charset="0"/>
              </a:rPr>
              <a:t>display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5E2CBC"/>
                </a:solidFill>
                <a:latin typeface="Consolas" panose="020B0609020204030204" pitchFamily="49" charset="0"/>
              </a:rPr>
              <a:t>println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"Student ID: "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+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studentId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3644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33400"/>
            <a:ext cx="70866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515151"/>
                </a:solidFill>
                <a:latin typeface="Consolas" panose="020B0609020204030204" pitchFamily="49" charset="0"/>
              </a:rPr>
              <a:t>// Derived Class 2</a:t>
            </a:r>
            <a:endParaRPr lang="en-IN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Faculty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extends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Person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facultyId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Faculty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185E73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facultyId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super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(name, age);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 err="1">
                <a:solidFill>
                  <a:srgbClr val="0F4A85"/>
                </a:solidFill>
                <a:latin typeface="Consolas" panose="020B0609020204030204" pitchFamily="49" charset="0"/>
              </a:rPr>
              <a:t>this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facultyId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facultyId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display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 err="1">
                <a:solidFill>
                  <a:srgbClr val="0F4A85"/>
                </a:solidFill>
                <a:latin typeface="Consolas" panose="020B0609020204030204" pitchFamily="49" charset="0"/>
              </a:rPr>
              <a:t>super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5E2CBC"/>
                </a:solidFill>
                <a:latin typeface="Consolas" panose="020B0609020204030204" pitchFamily="49" charset="0"/>
              </a:rPr>
              <a:t>display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5E2CBC"/>
                </a:solidFill>
                <a:latin typeface="Consolas" panose="020B0609020204030204" pitchFamily="49" charset="0"/>
              </a:rPr>
              <a:t>println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"Faculty ID: "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+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facultyId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515151"/>
                </a:solidFill>
                <a:latin typeface="Consolas" panose="020B0609020204030204" pitchFamily="49" charset="0"/>
              </a:rPr>
              <a:t>// Main Class</a:t>
            </a:r>
            <a:endParaRPr lang="en-IN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185E73"/>
                </a:solidFill>
                <a:latin typeface="Consolas" panose="020B0609020204030204" pitchFamily="49" charset="0"/>
              </a:rPr>
              <a:t>HierarchicalInheritance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static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main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[] 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Student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B5200D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Student</a:t>
            </a:r>
            <a:r>
              <a:rPr lang="en-IN" dirty="0" smtClean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IN" dirty="0" smtClean="0">
                <a:solidFill>
                  <a:srgbClr val="0F4A85"/>
                </a:solidFill>
                <a:latin typeface="Consolas" panose="020B0609020204030204" pitchFamily="49" charset="0"/>
              </a:rPr>
              <a:t>“ABC"</a:t>
            </a:r>
            <a:r>
              <a:rPr lang="en-IN" dirty="0" smtClean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096D48"/>
                </a:solidFill>
                <a:latin typeface="Consolas" panose="020B0609020204030204" pitchFamily="49" charset="0"/>
              </a:rPr>
              <a:t>20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"S12345"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Faculty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faculty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B5200D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Faculty</a:t>
            </a:r>
            <a:r>
              <a:rPr lang="en-IN" dirty="0" smtClean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IN" dirty="0" smtClean="0">
                <a:solidFill>
                  <a:srgbClr val="0F4A85"/>
                </a:solidFill>
                <a:latin typeface="Consolas" panose="020B0609020204030204" pitchFamily="49" charset="0"/>
              </a:rPr>
              <a:t>“XYZ"</a:t>
            </a:r>
            <a:r>
              <a:rPr lang="en-IN" dirty="0" smtClean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096D48"/>
                </a:solidFill>
                <a:latin typeface="Consolas" panose="020B0609020204030204" pitchFamily="49" charset="0"/>
              </a:rPr>
              <a:t>45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"F67890"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5E2CBC"/>
                </a:solidFill>
                <a:latin typeface="Consolas" panose="020B0609020204030204" pitchFamily="49" charset="0"/>
              </a:rPr>
              <a:t>println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"Student Details:"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5E2CBC"/>
                </a:solidFill>
                <a:latin typeface="Consolas" panose="020B0609020204030204" pitchFamily="49" charset="0"/>
              </a:rPr>
              <a:t>display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5E2CBC"/>
                </a:solidFill>
                <a:latin typeface="Consolas" panose="020B0609020204030204" pitchFamily="49" charset="0"/>
              </a:rPr>
              <a:t>println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EE0000"/>
                </a:solidFill>
                <a:latin typeface="Consolas" panose="020B0609020204030204" pitchFamily="49" charset="0"/>
              </a:rPr>
              <a:t>\</a:t>
            </a:r>
            <a:r>
              <a:rPr lang="en-IN" dirty="0" err="1">
                <a:solidFill>
                  <a:srgbClr val="EE0000"/>
                </a:solidFill>
                <a:latin typeface="Consolas" panose="020B0609020204030204" pitchFamily="49" charset="0"/>
              </a:rPr>
              <a:t>n</a:t>
            </a:r>
            <a:r>
              <a:rPr lang="en-IN" dirty="0" err="1">
                <a:solidFill>
                  <a:srgbClr val="0F4A85"/>
                </a:solidFill>
                <a:latin typeface="Consolas" panose="020B0609020204030204" pitchFamily="49" charset="0"/>
              </a:rPr>
              <a:t>Faculty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 Details:"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faculty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5E2CBC"/>
                </a:solidFill>
                <a:latin typeface="Consolas" panose="020B0609020204030204" pitchFamily="49" charset="0"/>
              </a:rPr>
              <a:t>display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9822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795162"/>
            <a:ext cx="5442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rgbClr val="FF0066"/>
                </a:solidFill>
              </a:rPr>
              <a:t>Member Access and Inheritance 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1676400"/>
            <a:ext cx="80010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Access Modifiers</a:t>
            </a:r>
          </a:p>
          <a:p>
            <a:endParaRPr lang="en-US" sz="2000" b="1" dirty="0">
              <a:solidFill>
                <a:srgbClr val="C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private:</a:t>
            </a:r>
            <a:r>
              <a:rPr lang="en-US" dirty="0"/>
              <a:t> Members are accessible only within the same class.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protected:</a:t>
            </a:r>
            <a:r>
              <a:rPr lang="en-US" dirty="0"/>
              <a:t> Members are accessible within the same package and by subclasses.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public:</a:t>
            </a:r>
            <a:r>
              <a:rPr lang="en-US" dirty="0"/>
              <a:t> Members are accessible from any other class in any package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default (no modifier):</a:t>
            </a:r>
            <a:r>
              <a:rPr lang="en-US" dirty="0"/>
              <a:t> Members are accessible only within the same package.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74" y="4114800"/>
            <a:ext cx="4039652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86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4" y="2085787"/>
            <a:ext cx="9107171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99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990600"/>
            <a:ext cx="8001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rgbClr val="C00000"/>
                </a:solidFill>
              </a:rPr>
              <a:t>Example of </a:t>
            </a:r>
            <a:r>
              <a:rPr lang="en-US" sz="2000" b="1" dirty="0">
                <a:solidFill>
                  <a:srgbClr val="C00000"/>
                </a:solidFill>
              </a:rPr>
              <a:t>Access Modifiers</a:t>
            </a:r>
          </a:p>
          <a:p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209800"/>
            <a:ext cx="8382000" cy="411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F4A8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F4A8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85E73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F4A85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85E73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F4A85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85E73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F4A85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85E73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address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515151"/>
                </a:solidFill>
                <a:latin typeface="Consolas" panose="020B0609020204030204" pitchFamily="49" charset="0"/>
              </a:rPr>
              <a:t>// Protected member</a:t>
            </a:r>
            <a:endParaRPr lang="en-US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F4A8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85E73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phoneNumber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515151"/>
                </a:solidFill>
                <a:latin typeface="Consolas" panose="020B0609020204030204" pitchFamily="49" charset="0"/>
              </a:rPr>
              <a:t>// Public member</a:t>
            </a:r>
            <a:endParaRPr lang="en-US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F4A8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E2CBC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85E73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185E73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185E73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address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185E73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phoneNumber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0F4A85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0F4A85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age;</a:t>
            </a:r>
          </a:p>
          <a:p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0F4A85"/>
                </a:solidFill>
                <a:latin typeface="Consolas" panose="020B0609020204030204" pitchFamily="49" charset="0"/>
              </a:rPr>
              <a:t>this.Address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address;</a:t>
            </a:r>
          </a:p>
          <a:p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0F4A85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phoneNumber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phoneNumber;</a:t>
            </a:r>
          </a:p>
          <a:p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F4A8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85E73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E2CBC"/>
                </a:solidFill>
                <a:latin typeface="Consolas" panose="020B0609020204030204" pitchFamily="49" charset="0"/>
              </a:rPr>
              <a:t>displayInfo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5E2CBC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F4A85"/>
                </a:solidFill>
                <a:latin typeface="Consolas" panose="020B0609020204030204" pitchFamily="49" charset="0"/>
              </a:rPr>
              <a:t>"Name: "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name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F4A85"/>
                </a:solidFill>
                <a:latin typeface="Consolas" panose="020B0609020204030204" pitchFamily="49" charset="0"/>
              </a:rPr>
              <a:t>", Age: "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age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F4A85"/>
                </a:solidFill>
                <a:latin typeface="Consolas" panose="020B0609020204030204" pitchFamily="49" charset="0"/>
              </a:rPr>
              <a:t>", Address: "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address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F4A85"/>
                </a:solidFill>
                <a:latin typeface="Consolas" panose="020B0609020204030204" pitchFamily="49" charset="0"/>
              </a:rPr>
              <a:t>", Phone: "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phoneNumber);</a:t>
            </a:r>
          </a:p>
          <a:p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562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576850" cy="1093199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solidFill>
                  <a:srgbClr val="C5053C"/>
                </a:solidFill>
              </a:rPr>
              <a:t>Superclass Variable can reference a Subclass Object</a:t>
            </a:r>
            <a:endParaRPr lang="en-IN" dirty="0">
              <a:solidFill>
                <a:srgbClr val="C5053C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2743200"/>
            <a:ext cx="81534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a superclass variable references a subclass object, it means that the variable is of the type of the superclass, but it points to an object that is an instance of the subclass. </a:t>
            </a:r>
            <a:r>
              <a:rPr lang="en-US" sz="1800" dirty="0">
                <a:solidFill>
                  <a:srgbClr val="C5053C"/>
                </a:solidFill>
              </a:rPr>
              <a:t>This is a fundamental concept in object-oriented programming, known as polymorphism.</a:t>
            </a:r>
            <a:endParaRPr lang="en-IN" sz="1800" dirty="0">
              <a:solidFill>
                <a:srgbClr val="C5053C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6374" y="3899728"/>
            <a:ext cx="1600629" cy="1981200"/>
            <a:chOff x="3124200" y="3962400"/>
            <a:chExt cx="1600629" cy="1981200"/>
          </a:xfrm>
        </p:grpSpPr>
        <p:sp>
          <p:nvSpPr>
            <p:cNvPr id="4" name="Rectangle 3"/>
            <p:cNvSpPr/>
            <p:nvPr/>
          </p:nvSpPr>
          <p:spPr>
            <a:xfrm>
              <a:off x="3124200" y="3962400"/>
              <a:ext cx="1485900" cy="762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Person</a:t>
              </a:r>
              <a:endParaRPr lang="en-IN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148614" y="5181600"/>
              <a:ext cx="1461486" cy="762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Student</a:t>
              </a:r>
              <a:endParaRPr lang="en-IN" dirty="0"/>
            </a:p>
          </p:txBody>
        </p:sp>
        <p:cxnSp>
          <p:nvCxnSpPr>
            <p:cNvPr id="7" name="Straight Arrow Connector 6"/>
            <p:cNvCxnSpPr>
              <a:stCxn id="5" idx="0"/>
              <a:endCxn id="4" idx="2"/>
            </p:cNvCxnSpPr>
            <p:nvPr/>
          </p:nvCxnSpPr>
          <p:spPr>
            <a:xfrm flipH="1" flipV="1">
              <a:off x="3867150" y="4724400"/>
              <a:ext cx="12207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13388" y="4816127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extends</a:t>
              </a:r>
              <a:endParaRPr lang="en-IN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526139" y="3830260"/>
            <a:ext cx="36840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Person p= new Student();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grpSp>
        <p:nvGrpSpPr>
          <p:cNvPr id="25" name="Group 24"/>
          <p:cNvGrpSpPr/>
          <p:nvPr/>
        </p:nvGrpSpPr>
        <p:grpSpPr>
          <a:xfrm>
            <a:off x="3352800" y="4191000"/>
            <a:ext cx="1778051" cy="853216"/>
            <a:chOff x="3352800" y="4191000"/>
            <a:chExt cx="1778051" cy="853216"/>
          </a:xfrm>
        </p:grpSpPr>
        <p:sp>
          <p:nvSpPr>
            <p:cNvPr id="12" name="Rectangle 11"/>
            <p:cNvSpPr/>
            <p:nvPr/>
          </p:nvSpPr>
          <p:spPr>
            <a:xfrm>
              <a:off x="3352800" y="4736439"/>
              <a:ext cx="17780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C5053C"/>
                  </a:solidFill>
                </a:rPr>
                <a:t>Superclass Variable</a:t>
              </a:r>
              <a:endParaRPr lang="en-IN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4038600" y="4191000"/>
              <a:ext cx="685800" cy="5624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643312" y="4191000"/>
            <a:ext cx="1600200" cy="853216"/>
            <a:chOff x="5643312" y="4191000"/>
            <a:chExt cx="1600200" cy="853216"/>
          </a:xfrm>
        </p:grpSpPr>
        <p:sp>
          <p:nvSpPr>
            <p:cNvPr id="19" name="TextBox 18"/>
            <p:cNvSpPr txBox="1"/>
            <p:nvPr/>
          </p:nvSpPr>
          <p:spPr>
            <a:xfrm>
              <a:off x="5643312" y="4736439"/>
              <a:ext cx="16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rgbClr val="C5053C"/>
                  </a:solidFill>
                </a:rPr>
                <a:t>Subclass Object</a:t>
              </a:r>
              <a:endParaRPr lang="en-IN" dirty="0">
                <a:solidFill>
                  <a:srgbClr val="C5053C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 flipV="1">
              <a:off x="5791200" y="4191000"/>
              <a:ext cx="762000" cy="5454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8375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990600"/>
            <a:ext cx="8001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 smtClean="0">
                <a:solidFill>
                  <a:srgbClr val="C00000"/>
                </a:solidFill>
              </a:rPr>
              <a:t>Dynamic Method Dispatch</a:t>
            </a:r>
            <a:endParaRPr lang="en-US" sz="2000" b="1" dirty="0">
              <a:solidFill>
                <a:srgbClr val="C00000"/>
              </a:solidFill>
            </a:endParaRPr>
          </a:p>
          <a:p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2667000"/>
            <a:ext cx="7696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11111"/>
                </a:solidFill>
                <a:latin typeface="-apple-system"/>
              </a:rPr>
              <a:t>Dynamic method dispatch</a:t>
            </a:r>
            <a:r>
              <a:rPr lang="en-US" dirty="0">
                <a:solidFill>
                  <a:srgbClr val="111111"/>
                </a:solidFill>
                <a:latin typeface="-apple-system"/>
              </a:rPr>
              <a:t> (also known as </a:t>
            </a:r>
            <a:r>
              <a:rPr lang="en-US" b="1" dirty="0">
                <a:solidFill>
                  <a:srgbClr val="111111"/>
                </a:solidFill>
                <a:latin typeface="-apple-system"/>
              </a:rPr>
              <a:t>runtime polymorphism</a:t>
            </a:r>
            <a:r>
              <a:rPr lang="en-US" dirty="0">
                <a:solidFill>
                  <a:srgbClr val="111111"/>
                </a:solidFill>
                <a:latin typeface="-apple-system"/>
              </a:rPr>
              <a:t>) is a crucial concept in Java. It allows a call to an overridden method to be resolved at runtime rather than compile time. 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33400" y="3581400"/>
            <a:ext cx="8458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an overridden method is called through a superclass reference, Java determines which version (superclass or subclass) of that method to execute based on the type of the object being referred to at runtime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decision is made dynamically, depending on the actual object type (not the reference type).</a:t>
            </a:r>
          </a:p>
          <a:p>
            <a:r>
              <a:rPr lang="en-US" dirty="0"/>
              <a:t>This allows for flexibility and polymorphism.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2272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28600"/>
            <a:ext cx="883920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class A {</a:t>
            </a:r>
          </a:p>
          <a:p>
            <a:r>
              <a:rPr lang="en-IN" dirty="0"/>
              <a:t>    void m1() {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("Inside A's m1 method");</a:t>
            </a:r>
          </a:p>
          <a:p>
            <a:r>
              <a:rPr lang="en-IN" dirty="0"/>
              <a:t>    }</a:t>
            </a:r>
          </a:p>
          <a:p>
            <a:r>
              <a:rPr lang="en-IN" dirty="0" smtClean="0"/>
              <a:t>}</a:t>
            </a:r>
            <a:endParaRPr lang="en-IN" dirty="0"/>
          </a:p>
          <a:p>
            <a:r>
              <a:rPr lang="en-IN" dirty="0"/>
              <a:t>class B extends A {</a:t>
            </a:r>
          </a:p>
          <a:p>
            <a:r>
              <a:rPr lang="en-IN" dirty="0"/>
              <a:t>    void m1() {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("Inside B's m1 method");</a:t>
            </a:r>
          </a:p>
          <a:p>
            <a:r>
              <a:rPr lang="en-IN" dirty="0"/>
              <a:t>    }</a:t>
            </a:r>
          </a:p>
          <a:p>
            <a:r>
              <a:rPr lang="en-IN" dirty="0" smtClean="0"/>
              <a:t>}</a:t>
            </a:r>
            <a:endParaRPr lang="en-IN" dirty="0"/>
          </a:p>
          <a:p>
            <a:r>
              <a:rPr lang="en-IN" dirty="0"/>
              <a:t>class C extends A {</a:t>
            </a:r>
          </a:p>
          <a:p>
            <a:r>
              <a:rPr lang="en-IN" dirty="0"/>
              <a:t>    void m1() {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("Inside C's m1 method");</a:t>
            </a:r>
          </a:p>
          <a:p>
            <a:r>
              <a:rPr lang="en-IN" dirty="0"/>
              <a:t>    }</a:t>
            </a:r>
          </a:p>
          <a:p>
            <a:r>
              <a:rPr lang="en-IN" dirty="0" smtClean="0"/>
              <a:t>}</a:t>
            </a:r>
            <a:endParaRPr lang="en-IN" dirty="0"/>
          </a:p>
          <a:p>
            <a:r>
              <a:rPr lang="en-IN" dirty="0"/>
              <a:t>public class Dispatch {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A </a:t>
            </a:r>
            <a:r>
              <a:rPr lang="en-IN" dirty="0" err="1"/>
              <a:t>a</a:t>
            </a:r>
            <a:r>
              <a:rPr lang="en-IN" dirty="0"/>
              <a:t> = new A();</a:t>
            </a:r>
          </a:p>
          <a:p>
            <a:r>
              <a:rPr lang="en-IN" dirty="0"/>
              <a:t>        B </a:t>
            </a:r>
            <a:r>
              <a:rPr lang="en-IN" dirty="0" err="1"/>
              <a:t>b</a:t>
            </a:r>
            <a:r>
              <a:rPr lang="en-IN" dirty="0"/>
              <a:t> = new B();</a:t>
            </a:r>
          </a:p>
          <a:p>
            <a:r>
              <a:rPr lang="en-IN" dirty="0"/>
              <a:t>        C </a:t>
            </a:r>
            <a:r>
              <a:rPr lang="en-IN" dirty="0" err="1"/>
              <a:t>c</a:t>
            </a:r>
            <a:r>
              <a:rPr lang="en-IN" dirty="0"/>
              <a:t> = new C();</a:t>
            </a:r>
          </a:p>
          <a:p>
            <a:endParaRPr lang="en-IN" dirty="0"/>
          </a:p>
          <a:p>
            <a:r>
              <a:rPr lang="en-IN" dirty="0"/>
              <a:t>        A ref;</a:t>
            </a:r>
          </a:p>
          <a:p>
            <a:r>
              <a:rPr lang="en-IN" dirty="0"/>
              <a:t>        ref = a;</a:t>
            </a:r>
          </a:p>
          <a:p>
            <a:r>
              <a:rPr lang="en-IN" dirty="0"/>
              <a:t>        ref.m1(); // Calls A's version of m1()</a:t>
            </a:r>
          </a:p>
          <a:p>
            <a:r>
              <a:rPr lang="en-IN" dirty="0"/>
              <a:t>        ref = b;</a:t>
            </a:r>
          </a:p>
          <a:p>
            <a:r>
              <a:rPr lang="en-IN" dirty="0"/>
              <a:t>        ref.m1(); // Calls B's version of m1()</a:t>
            </a:r>
          </a:p>
          <a:p>
            <a:r>
              <a:rPr lang="en-IN" dirty="0"/>
              <a:t>        ref = c;</a:t>
            </a:r>
          </a:p>
          <a:p>
            <a:r>
              <a:rPr lang="en-IN" dirty="0"/>
              <a:t>        ref.m1(); // Calls C's version of m1()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4680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7278" y="152400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rgbClr val="F40CC2"/>
                </a:solidFill>
              </a:rPr>
              <a:t>Method Overriding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471770" y="2438400"/>
            <a:ext cx="85960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Method overriding allows a subclass to provide a specific implementation of a method that is already defined in its superclass.</a:t>
            </a:r>
            <a:endParaRPr lang="en-IN" sz="2000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276600"/>
            <a:ext cx="3886200" cy="35039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4800" y="1055542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If subclass (child class) has the same method as declared in the parent class, it is known as method overriding in Java.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309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891" y="685800"/>
            <a:ext cx="9448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Student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extends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Person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private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studentId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private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float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percentage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Student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185E73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studentId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, float percentage) {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super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(name, age);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 err="1">
                <a:solidFill>
                  <a:srgbClr val="0F4A85"/>
                </a:solidFill>
                <a:latin typeface="Consolas" panose="020B0609020204030204" pitchFamily="49" charset="0"/>
              </a:rPr>
              <a:t>this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studentId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studentId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 err="1">
                <a:solidFill>
                  <a:srgbClr val="0F4A85"/>
                </a:solidFill>
                <a:latin typeface="Consolas" panose="020B0609020204030204" pitchFamily="49" charset="0"/>
              </a:rPr>
              <a:t>this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percentage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percentage;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@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Override</a:t>
            </a:r>
            <a:endParaRPr lang="en-IN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display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 err="1">
                <a:solidFill>
                  <a:srgbClr val="0F4A85"/>
                </a:solidFill>
                <a:latin typeface="Consolas" panose="020B0609020204030204" pitchFamily="49" charset="0"/>
              </a:rPr>
              <a:t>super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5E2CBC"/>
                </a:solidFill>
                <a:latin typeface="Consolas" panose="020B0609020204030204" pitchFamily="49" charset="0"/>
              </a:rPr>
              <a:t>display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5E2CBC"/>
                </a:solidFill>
                <a:latin typeface="Consolas" panose="020B0609020204030204" pitchFamily="49" charset="0"/>
              </a:rPr>
              <a:t>println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"Student ID: "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+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studentId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+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", Percentage: "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+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percentage);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4876800"/>
            <a:ext cx="86202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</a:rPr>
              <a:t>void display() (Overridden) in Derived class </a:t>
            </a:r>
            <a:r>
              <a:rPr lang="en-IN" sz="2400" dirty="0">
                <a:solidFill>
                  <a:srgbClr val="00B0F0"/>
                </a:solidFill>
              </a:rPr>
              <a:t>Student</a:t>
            </a:r>
            <a:r>
              <a:rPr lang="en-IN" sz="2400" dirty="0">
                <a:solidFill>
                  <a:srgbClr val="C00000"/>
                </a:solidFill>
              </a:rPr>
              <a:t> which is inherited from Base class </a:t>
            </a:r>
            <a:r>
              <a:rPr lang="en-IN" sz="2400" dirty="0">
                <a:solidFill>
                  <a:srgbClr val="00B0F0"/>
                </a:solidFill>
              </a:rPr>
              <a:t>Person</a:t>
            </a:r>
          </a:p>
        </p:txBody>
      </p:sp>
    </p:spTree>
    <p:extLst>
      <p:ext uri="{BB962C8B-B14F-4D97-AF65-F5344CB8AC3E}">
        <p14:creationId xmlns:p14="http://schemas.microsoft.com/office/powerpoint/2010/main" val="288695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66">
            <a:extLst>
              <a:ext uri="{FF2B5EF4-FFF2-40B4-BE49-F238E27FC236}">
                <a16:creationId xmlns:a16="http://schemas.microsoft.com/office/drawing/2014/main" id="{EF5A5D1F-4715-4059-9323-0A4F74E287FF}"/>
              </a:ext>
            </a:extLst>
          </p:cNvPr>
          <p:cNvSpPr txBox="1">
            <a:spLocks/>
          </p:cNvSpPr>
          <p:nvPr/>
        </p:nvSpPr>
        <p:spPr>
          <a:xfrm>
            <a:off x="1676400" y="10668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endParaRPr lang="en-IN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" y="2438400"/>
            <a:ext cx="8458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Java, Inheritance is an important pillar of OOP(Object-Oriented Programming). </a:t>
            </a:r>
            <a:r>
              <a:rPr lang="en-US" sz="2000" dirty="0">
                <a:solidFill>
                  <a:srgbClr val="C00000"/>
                </a:solidFill>
              </a:rPr>
              <a:t>It is the mechanism in Java by which one class is allowed to inherit the features(fields and methods) of another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In Java, Inheritance means creating new classes based on existing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class that inherits from another class can reuse the methods and fields of that class.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addition, you can add new fields and methods to your current class as well. </a:t>
            </a:r>
            <a:endParaRPr lang="en-IN" sz="2000" dirty="0"/>
          </a:p>
        </p:txBody>
      </p:sp>
      <p:sp>
        <p:nvSpPr>
          <p:cNvPr id="5" name="Rectangle 4"/>
          <p:cNvSpPr/>
          <p:nvPr/>
        </p:nvSpPr>
        <p:spPr>
          <a:xfrm>
            <a:off x="2590800" y="887511"/>
            <a:ext cx="39549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>
                <a:solidFill>
                  <a:srgbClr val="C00000"/>
                </a:solidFill>
              </a:rPr>
              <a:t>Inheritance Basics</a:t>
            </a:r>
          </a:p>
        </p:txBody>
      </p:sp>
    </p:spTree>
    <p:extLst>
      <p:ext uri="{BB962C8B-B14F-4D97-AF65-F5344CB8AC3E}">
        <p14:creationId xmlns:p14="http://schemas.microsoft.com/office/powerpoint/2010/main" val="1733800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76400" y="838201"/>
            <a:ext cx="5723699" cy="609600"/>
          </a:xfrm>
        </p:spPr>
        <p:txBody>
          <a:bodyPr/>
          <a:lstStyle/>
          <a:p>
            <a:pPr>
              <a:buNone/>
            </a:pPr>
            <a:r>
              <a:rPr lang="en-IN" dirty="0">
                <a:solidFill>
                  <a:srgbClr val="FF0066"/>
                </a:solidFill>
              </a:rPr>
              <a:t>Polymorphism in java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95600"/>
            <a:ext cx="6553200" cy="3516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59" y="3590985"/>
            <a:ext cx="1524001" cy="76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3657600"/>
            <a:ext cx="1956172" cy="62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95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66">
            <a:extLst>
              <a:ext uri="{FF2B5EF4-FFF2-40B4-BE49-F238E27FC236}">
                <a16:creationId xmlns:a16="http://schemas.microsoft.com/office/drawing/2014/main" id="{EF5A5D1F-4715-4059-9323-0A4F74E287FF}"/>
              </a:ext>
            </a:extLst>
          </p:cNvPr>
          <p:cNvSpPr txBox="1">
            <a:spLocks/>
          </p:cNvSpPr>
          <p:nvPr/>
        </p:nvSpPr>
        <p:spPr>
          <a:xfrm>
            <a:off x="1676400" y="10668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endParaRPr lang="en-IN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" y="2438400"/>
            <a:ext cx="8458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Code Reusability: 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The code written in the Superclass is common to all subclasses. Child classes can directly use the parent class code.</a:t>
            </a:r>
          </a:p>
          <a:p>
            <a:pPr fontAlgn="base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fontAlgn="base"/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Method Overriding: </a:t>
            </a:r>
            <a:r>
              <a:rPr lang="en-US" sz="2000" u="sng" dirty="0">
                <a:solidFill>
                  <a:schemeClr val="tx1"/>
                </a:solidFill>
                <a:hlinkClick r:id="rId3"/>
              </a:rPr>
              <a:t>Method Overriding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 is achievable only through Inheritance. </a:t>
            </a:r>
            <a:r>
              <a:rPr lang="en-US" sz="2000" dirty="0">
                <a:solidFill>
                  <a:srgbClr val="C00000"/>
                </a:solidFill>
              </a:rPr>
              <a:t>It is one of the ways by which Java achieves Run Time Polymorphism.</a:t>
            </a:r>
          </a:p>
          <a:p>
            <a:pPr fontAlgn="base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fontAlgn="base"/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Polymorphism:</a:t>
            </a:r>
          </a:p>
          <a:p>
            <a:pPr fontAlgn="base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0800" y="887511"/>
            <a:ext cx="45095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sz="3200" b="1" dirty="0">
                <a:solidFill>
                  <a:srgbClr val="C00000"/>
                </a:solidFill>
              </a:rPr>
              <a:t>Need Java Inheritance</a:t>
            </a:r>
          </a:p>
        </p:txBody>
      </p:sp>
    </p:spTree>
    <p:extLst>
      <p:ext uri="{BB962C8B-B14F-4D97-AF65-F5344CB8AC3E}">
        <p14:creationId xmlns:p14="http://schemas.microsoft.com/office/powerpoint/2010/main" val="212809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4600" y="1295400"/>
            <a:ext cx="43444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Terms used in 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2895600"/>
            <a:ext cx="8229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inter-bold"/>
              </a:rPr>
              <a:t>Class:</a:t>
            </a:r>
            <a:r>
              <a:rPr lang="en-US" dirty="0">
                <a:latin typeface="inter-regular"/>
              </a:rPr>
              <a:t> A class is a group of objects which have common properties. It is a template or blueprint from which objects are created.</a:t>
            </a:r>
          </a:p>
          <a:p>
            <a:pPr algn="just"/>
            <a:endParaRPr lang="en-US" dirty="0"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inter-bold"/>
              </a:rPr>
              <a:t>Sub Class/Child Class:</a:t>
            </a:r>
            <a:r>
              <a:rPr lang="en-US" dirty="0">
                <a:latin typeface="inter-regular"/>
              </a:rPr>
              <a:t> Subclass is a class which inherits the other class. It is also called a derived class, extended class, or child class.</a:t>
            </a:r>
          </a:p>
          <a:p>
            <a:pPr algn="just"/>
            <a:endParaRPr lang="en-US" dirty="0"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inter-bold"/>
              </a:rPr>
              <a:t>Super Class/Parent Class:</a:t>
            </a:r>
            <a:r>
              <a:rPr lang="en-US" dirty="0">
                <a:latin typeface="inter-regular"/>
              </a:rPr>
              <a:t> Superclass is the class from where a subclass inherits the features. It is also called a base class or a parent class.</a:t>
            </a:r>
          </a:p>
          <a:p>
            <a:pPr algn="just"/>
            <a:endParaRPr lang="en-US" dirty="0"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inter-bold"/>
              </a:rPr>
              <a:t>Reusability:</a:t>
            </a:r>
            <a:r>
              <a:rPr lang="en-US" dirty="0">
                <a:latin typeface="inter-regular"/>
              </a:rPr>
              <a:t> As the name specifies, reusability is a mechanism which facilitates you to reuse the fields and methods of the existing class when you create a new class. You can use the same fields and methods already defined in the previous class.</a:t>
            </a:r>
          </a:p>
        </p:txBody>
      </p:sp>
    </p:spTree>
    <p:extLst>
      <p:ext uri="{BB962C8B-B14F-4D97-AF65-F5344CB8AC3E}">
        <p14:creationId xmlns:p14="http://schemas.microsoft.com/office/powerpoint/2010/main" val="156624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24000" y="914401"/>
            <a:ext cx="5723699" cy="685800"/>
          </a:xfrm>
        </p:spPr>
        <p:txBody>
          <a:bodyPr/>
          <a:lstStyle/>
          <a:p>
            <a:pPr algn="just">
              <a:buNone/>
            </a:pPr>
            <a:r>
              <a:rPr lang="en-IN" i="0" dirty="0">
                <a:solidFill>
                  <a:srgbClr val="610B4B"/>
                </a:solidFill>
                <a:latin typeface="erdana"/>
              </a:rPr>
              <a:t>syntax of Java Inheritance</a:t>
            </a:r>
          </a:p>
          <a:p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066800" y="25908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Subclass-name </a:t>
            </a:r>
            <a:r>
              <a:rPr lang="en-US" dirty="0">
                <a:solidFill>
                  <a:srgbClr val="C00000"/>
                </a:solidFill>
              </a:rPr>
              <a:t>extends</a:t>
            </a:r>
            <a:r>
              <a:rPr lang="en-US" dirty="0"/>
              <a:t> Superclass-name  </a:t>
            </a:r>
          </a:p>
          <a:p>
            <a:r>
              <a:rPr lang="en-US" dirty="0"/>
              <a:t>{  </a:t>
            </a:r>
          </a:p>
          <a:p>
            <a:r>
              <a:rPr lang="en-US" dirty="0"/>
              <a:t>   //methods and fields  </a:t>
            </a:r>
          </a:p>
          <a:p>
            <a:r>
              <a:rPr lang="en-US" dirty="0"/>
              <a:t>}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33400" y="4273896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The extends keyword indicates that you are making a new class that derives from an existing class. The meaning of "extends" is to increase the functionality.</a:t>
            </a:r>
            <a:endParaRPr lang="en-IN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9701" y="4953000"/>
            <a:ext cx="8382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In the terminology of Java, a class which is inherited is called a parent or superclass, and the new class is called child or subclass.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176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1852943" y="381000"/>
            <a:ext cx="5722937" cy="685800"/>
          </a:xfrm>
        </p:spPr>
        <p:txBody>
          <a:bodyPr/>
          <a:lstStyle/>
          <a:p>
            <a:pPr>
              <a:buNone/>
            </a:pPr>
            <a:r>
              <a:rPr lang="en-IN" dirty="0">
                <a:solidFill>
                  <a:srgbClr val="C00000"/>
                </a:solidFill>
              </a:rPr>
              <a:t>Java Inheritance Example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1026" name="Picture 2" descr="Inheritance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43" y="1350526"/>
            <a:ext cx="2286000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76600" y="2133600"/>
            <a:ext cx="5334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Programmer is the subclass and Employee is the superclass. The relationship between the two classes is Programmer </a:t>
            </a:r>
            <a:r>
              <a:rPr lang="en-US" dirty="0">
                <a:solidFill>
                  <a:srgbClr val="C00000"/>
                </a:solidFill>
              </a:rPr>
              <a:t>IS-A </a:t>
            </a:r>
            <a:r>
              <a:rPr lang="en-US" dirty="0"/>
              <a:t>Employee.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It means that Programmer is a type of Employee.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1200" y="2769750"/>
            <a:ext cx="338554" cy="60960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sz="1000" b="1" dirty="0">
                <a:solidFill>
                  <a:srgbClr val="00B050"/>
                </a:solidFill>
              </a:rPr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2567841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1600" y="457200"/>
            <a:ext cx="6934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class Employee</a:t>
            </a:r>
          </a:p>
          <a:p>
            <a:r>
              <a:rPr lang="en-IN" dirty="0">
                <a:solidFill>
                  <a:srgbClr val="C00000"/>
                </a:solidFill>
              </a:rPr>
              <a:t>{  </a:t>
            </a:r>
          </a:p>
          <a:p>
            <a:r>
              <a:rPr lang="en-IN" dirty="0">
                <a:solidFill>
                  <a:srgbClr val="C00000"/>
                </a:solidFill>
              </a:rPr>
              <a:t> float salary=40000;  </a:t>
            </a:r>
          </a:p>
          <a:p>
            <a:r>
              <a:rPr lang="en-IN" dirty="0">
                <a:solidFill>
                  <a:srgbClr val="C00000"/>
                </a:solidFill>
              </a:rPr>
              <a:t>}  </a:t>
            </a:r>
          </a:p>
          <a:p>
            <a:endParaRPr lang="en-IN" dirty="0">
              <a:solidFill>
                <a:srgbClr val="C00000"/>
              </a:solidFill>
            </a:endParaRPr>
          </a:p>
          <a:p>
            <a:r>
              <a:rPr lang="en-IN" dirty="0"/>
              <a:t>class Programmer </a:t>
            </a:r>
            <a:r>
              <a:rPr lang="en-IN" dirty="0">
                <a:solidFill>
                  <a:srgbClr val="00B0F0"/>
                </a:solidFill>
              </a:rPr>
              <a:t>extends</a:t>
            </a:r>
            <a:r>
              <a:rPr lang="en-IN" dirty="0"/>
              <a:t> Employee</a:t>
            </a:r>
          </a:p>
          <a:p>
            <a:r>
              <a:rPr lang="en-IN" dirty="0"/>
              <a:t>{  </a:t>
            </a:r>
          </a:p>
          <a:p>
            <a:pPr lvl="1"/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bonus=10000; 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 </a:t>
            </a:r>
            <a:r>
              <a:rPr lang="en-IN" dirty="0">
                <a:solidFill>
                  <a:srgbClr val="00B050"/>
                </a:solidFill>
              </a:rPr>
              <a:t>public static void main(String </a:t>
            </a:r>
            <a:r>
              <a:rPr lang="en-IN" dirty="0" err="1">
                <a:solidFill>
                  <a:srgbClr val="00B050"/>
                </a:solidFill>
              </a:rPr>
              <a:t>args</a:t>
            </a:r>
            <a:r>
              <a:rPr lang="en-IN" dirty="0">
                <a:solidFill>
                  <a:srgbClr val="00B050"/>
                </a:solidFill>
              </a:rPr>
              <a:t>[])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 {  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      Programmer p=new Programmer();  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      </a:t>
            </a:r>
            <a:r>
              <a:rPr lang="en-IN" dirty="0" err="1">
                <a:solidFill>
                  <a:srgbClr val="00B050"/>
                </a:solidFill>
              </a:rPr>
              <a:t>System.out.println</a:t>
            </a:r>
            <a:r>
              <a:rPr lang="en-IN" dirty="0">
                <a:solidFill>
                  <a:srgbClr val="00B050"/>
                </a:solidFill>
              </a:rPr>
              <a:t>("Programmer salary is:"+</a:t>
            </a:r>
            <a:r>
              <a:rPr lang="en-IN" dirty="0" err="1">
                <a:solidFill>
                  <a:srgbClr val="00B050"/>
                </a:solidFill>
              </a:rPr>
              <a:t>p.salary</a:t>
            </a:r>
            <a:r>
              <a:rPr lang="en-IN" dirty="0">
                <a:solidFill>
                  <a:srgbClr val="00B050"/>
                </a:solidFill>
              </a:rPr>
              <a:t>);  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      </a:t>
            </a:r>
            <a:r>
              <a:rPr lang="en-IN" dirty="0" err="1">
                <a:solidFill>
                  <a:srgbClr val="00B050"/>
                </a:solidFill>
              </a:rPr>
              <a:t>System.out.println</a:t>
            </a:r>
            <a:r>
              <a:rPr lang="en-IN" dirty="0">
                <a:solidFill>
                  <a:srgbClr val="00B050"/>
                </a:solidFill>
              </a:rPr>
              <a:t>("Bonus of Programmer is:"+</a:t>
            </a:r>
            <a:r>
              <a:rPr lang="en-IN" dirty="0" err="1">
                <a:solidFill>
                  <a:srgbClr val="00B050"/>
                </a:solidFill>
              </a:rPr>
              <a:t>p.bonus</a:t>
            </a:r>
            <a:r>
              <a:rPr lang="en-IN" dirty="0">
                <a:solidFill>
                  <a:srgbClr val="00B050"/>
                </a:solidFill>
              </a:rPr>
              <a:t>);  </a:t>
            </a:r>
          </a:p>
          <a:p>
            <a:r>
              <a:rPr lang="en-IN" dirty="0">
                <a:solidFill>
                  <a:srgbClr val="00B050"/>
                </a:solidFill>
              </a:rPr>
              <a:t>  }  </a:t>
            </a:r>
          </a:p>
          <a:p>
            <a:r>
              <a:rPr lang="en-IN" dirty="0"/>
              <a:t>} 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4810780"/>
            <a:ext cx="85536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the above example, Programmer object can access the field of own class as well as of Employee class i.e. </a:t>
            </a:r>
            <a:r>
              <a:rPr lang="en-US" i="1" dirty="0">
                <a:solidFill>
                  <a:srgbClr val="00B050"/>
                </a:solidFill>
              </a:rPr>
              <a:t>code reusability.</a:t>
            </a:r>
            <a:endParaRPr lang="en-IN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64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52600" y="914400"/>
            <a:ext cx="5723699" cy="685800"/>
          </a:xfrm>
        </p:spPr>
        <p:txBody>
          <a:bodyPr/>
          <a:lstStyle/>
          <a:p>
            <a:pPr>
              <a:buNone/>
            </a:pPr>
            <a:r>
              <a:rPr lang="en-IN" dirty="0">
                <a:solidFill>
                  <a:srgbClr val="C00000"/>
                </a:solidFill>
              </a:rPr>
              <a:t>Types of Inheritance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28600" y="2514600"/>
            <a:ext cx="8458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 the basis of </a:t>
            </a:r>
            <a:r>
              <a:rPr lang="en-US" dirty="0">
                <a:solidFill>
                  <a:srgbClr val="00B050"/>
                </a:solidFill>
              </a:rPr>
              <a:t>class</a:t>
            </a:r>
            <a:r>
              <a:rPr lang="en-US" dirty="0"/>
              <a:t>, there can be three types of inheritance in java: single, multilevel and hierarchical.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971800"/>
            <a:ext cx="7143750" cy="3790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897" y="3736777"/>
            <a:ext cx="341406" cy="6523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847" y="3736777"/>
            <a:ext cx="341406" cy="6523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4953000"/>
            <a:ext cx="341406" cy="6523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346" y="3659545"/>
            <a:ext cx="329377" cy="6293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397" y="3627113"/>
            <a:ext cx="336804" cy="64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90960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47806EB9D42C479A632488CE5D4AD8" ma:contentTypeVersion="4" ma:contentTypeDescription="Create a new document." ma:contentTypeScope="" ma:versionID="cc236767fe129256a8669e4640801b60">
  <xsd:schema xmlns:xsd="http://www.w3.org/2001/XMLSchema" xmlns:xs="http://www.w3.org/2001/XMLSchema" xmlns:p="http://schemas.microsoft.com/office/2006/metadata/properties" xmlns:ns2="0aa54568-df15-4ddf-8afa-578456d0c54d" targetNamespace="http://schemas.microsoft.com/office/2006/metadata/properties" ma:root="true" ma:fieldsID="2d87fb5e3d92ee34d766f49dcb75628b" ns2:_="">
    <xsd:import namespace="0aa54568-df15-4ddf-8afa-578456d0c5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a54568-df15-4ddf-8afa-578456d0c5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5B3610-5318-470C-96AD-8758EBFE1903}"/>
</file>

<file path=customXml/itemProps2.xml><?xml version="1.0" encoding="utf-8"?>
<ds:datastoreItem xmlns:ds="http://schemas.openxmlformats.org/officeDocument/2006/customXml" ds:itemID="{CFB9CE2B-76D2-4618-8949-380CC44C6366}"/>
</file>

<file path=customXml/itemProps3.xml><?xml version="1.0" encoding="utf-8"?>
<ds:datastoreItem xmlns:ds="http://schemas.openxmlformats.org/officeDocument/2006/customXml" ds:itemID="{060A8C4F-2667-48FD-A8E9-1508640E47F0}"/>
</file>

<file path=docProps/app.xml><?xml version="1.0" encoding="utf-8"?>
<Properties xmlns="http://schemas.openxmlformats.org/officeDocument/2006/extended-properties" xmlns:vt="http://schemas.openxmlformats.org/officeDocument/2006/docPropsVTypes">
  <TotalTime>5326</TotalTime>
  <Words>1151</Words>
  <Application>Microsoft Office PowerPoint</Application>
  <PresentationFormat>On-screen Show (4:3)</PresentationFormat>
  <Paragraphs>331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Lato</vt:lpstr>
      <vt:lpstr>-apple-system</vt:lpstr>
      <vt:lpstr>Wingdings</vt:lpstr>
      <vt:lpstr>Consolas</vt:lpstr>
      <vt:lpstr>inter-bold</vt:lpstr>
      <vt:lpstr>Raleway</vt:lpstr>
      <vt:lpstr>erdana</vt:lpstr>
      <vt:lpstr>Arial</vt:lpstr>
      <vt:lpstr>inter-regular</vt:lpstr>
      <vt:lpstr>Antonio template</vt:lpstr>
      <vt:lpstr>Inheritance,Interfaces,Packages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mrs</dc:creator>
  <cp:lastModifiedBy>Priti Bokariya</cp:lastModifiedBy>
  <cp:revision>410</cp:revision>
  <dcterms:modified xsi:type="dcterms:W3CDTF">2024-08-13T10:56:07Z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0x010100BB47806EB9D42C479A632488CE5D4AD8</vt:lpwstr>
  </property>
</Properties>
</file>