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399B62-100B-490B-A907-C223055110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4BF18C-29C6-4CF3-8BC4-8C95827FF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F36C2B-5265-4C93-956C-130B2CCE5D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D8981-7E76-4A85-8DD9-522D6F5D3C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BEAD5F-B5AE-467F-B61C-FFF532903E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66813E-DD98-44B0-BCC5-07B5DD112E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643169-42AE-4AC3-8C64-E3AD2A002A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AC9666-5089-4800-ADEB-7E0BD19CD3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CC6E1A-D5E4-4F58-B419-AC9B89EBCD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250C33-1A3D-4CF5-9BB0-8149F29B1A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E068B5-796D-4A0F-B78D-BA5EC70D25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E9A87-4C1C-4D7A-A0FB-40DA735E92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89851F-D608-4109-953C-1624893096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9DC6BD-3866-4509-A67E-D779787650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4C1987-4A5A-43E7-8549-5DF9458F43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891907-0467-4A2C-ABDE-A37B2D566B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3752C3-92B5-4E44-BA5D-CABF4B89B5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FFF79B-D22F-469E-8CA2-082AF9084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979AED-D824-4595-A1C1-45DDE3CEB8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9772BA-FF41-4527-9291-747C6CABBC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3114BD-F71B-49BA-866D-83C5FAACEE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4446A-721E-4F2D-B779-708702D8DF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658E6D-AEB9-4A9A-91B5-CB069CE4B2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7D4DD3-ED7C-4752-9C1F-F09DC2EBAB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0630D9-0B12-42FB-913D-26BB0BA3F90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6BF7D5-CAC6-41BF-88F9-B2F556837D1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>
            <a:off x="3207960" y="216000"/>
            <a:ext cx="590076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Operating modes of 8086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TextBox 4"/>
          <p:cNvSpPr/>
          <p:nvPr/>
        </p:nvSpPr>
        <p:spPr>
          <a:xfrm>
            <a:off x="940680" y="3198600"/>
            <a:ext cx="3062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Minimum mode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TextBox 5"/>
          <p:cNvSpPr/>
          <p:nvPr/>
        </p:nvSpPr>
        <p:spPr>
          <a:xfrm>
            <a:off x="8529120" y="3198600"/>
            <a:ext cx="3062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Maximum mode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TextBox 6"/>
          <p:cNvSpPr/>
          <p:nvPr/>
        </p:nvSpPr>
        <p:spPr>
          <a:xfrm>
            <a:off x="690480" y="4155840"/>
            <a:ext cx="4476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there is only one processor it is called as minimum mode.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7"/>
          <p:cNvSpPr/>
          <p:nvPr/>
        </p:nvSpPr>
        <p:spPr>
          <a:xfrm>
            <a:off x="7200720" y="4155840"/>
            <a:ext cx="4476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there is more than one processor it is called as maximum mode.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Box 8"/>
          <p:cNvSpPr/>
          <p:nvPr/>
        </p:nvSpPr>
        <p:spPr>
          <a:xfrm>
            <a:off x="2624400" y="1315080"/>
            <a:ext cx="74354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7030a0"/>
                </a:solidFill>
                <a:latin typeface="Calibri"/>
              </a:rPr>
              <a:t>How to decide operating mode of 8086 ?????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88" name="Group 12"/>
          <p:cNvGrpSpPr/>
          <p:nvPr/>
        </p:nvGrpSpPr>
        <p:grpSpPr>
          <a:xfrm>
            <a:off x="4003200" y="1979280"/>
            <a:ext cx="3062160" cy="821160"/>
            <a:chOff x="4003200" y="1979280"/>
            <a:chExt cx="3062160" cy="821160"/>
          </a:xfrm>
        </p:grpSpPr>
        <p:sp>
          <p:nvSpPr>
            <p:cNvPr id="89" name="TextBox 9"/>
            <p:cNvSpPr/>
            <p:nvPr/>
          </p:nvSpPr>
          <p:spPr>
            <a:xfrm>
              <a:off x="4003200" y="1979280"/>
              <a:ext cx="306216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ff0000"/>
                  </a:solidFill>
                  <a:latin typeface="Calibri"/>
                </a:rPr>
                <a:t>MN/MX pin of 8086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0" name="Straight Connector 10"/>
            <p:cNvSpPr/>
            <p:nvPr/>
          </p:nvSpPr>
          <p:spPr>
            <a:xfrm>
              <a:off x="4723560" y="2055600"/>
              <a:ext cx="35784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1" name="Group 14"/>
          <p:cNvGrpSpPr/>
          <p:nvPr/>
        </p:nvGrpSpPr>
        <p:grpSpPr>
          <a:xfrm>
            <a:off x="1035000" y="5142240"/>
            <a:ext cx="3062160" cy="455400"/>
            <a:chOff x="1035000" y="5142240"/>
            <a:chExt cx="3062160" cy="455400"/>
          </a:xfrm>
        </p:grpSpPr>
        <p:sp>
          <p:nvSpPr>
            <p:cNvPr id="92" name="TextBox 15"/>
            <p:cNvSpPr/>
            <p:nvPr/>
          </p:nvSpPr>
          <p:spPr>
            <a:xfrm>
              <a:off x="1035000" y="5142240"/>
              <a:ext cx="30621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ff0000"/>
                  </a:solidFill>
                  <a:latin typeface="Calibri"/>
                </a:rPr>
                <a:t>MN/MX = 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3" name="Straight Connector 16"/>
            <p:cNvSpPr/>
            <p:nvPr/>
          </p:nvSpPr>
          <p:spPr>
            <a:xfrm>
              <a:off x="1755720" y="5218560"/>
              <a:ext cx="35748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" name="Group 17"/>
          <p:cNvGrpSpPr/>
          <p:nvPr/>
        </p:nvGrpSpPr>
        <p:grpSpPr>
          <a:xfrm>
            <a:off x="8209440" y="5063760"/>
            <a:ext cx="3062160" cy="455400"/>
            <a:chOff x="8209440" y="5063760"/>
            <a:chExt cx="3062160" cy="455400"/>
          </a:xfrm>
        </p:grpSpPr>
        <p:sp>
          <p:nvSpPr>
            <p:cNvPr id="95" name="TextBox 18"/>
            <p:cNvSpPr/>
            <p:nvPr/>
          </p:nvSpPr>
          <p:spPr>
            <a:xfrm>
              <a:off x="8209440" y="5063760"/>
              <a:ext cx="30621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ff0000"/>
                  </a:solidFill>
                  <a:latin typeface="Calibri"/>
                </a:rPr>
                <a:t>MN/MX = 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6" name="Straight Connector 19"/>
            <p:cNvSpPr/>
            <p:nvPr/>
          </p:nvSpPr>
          <p:spPr>
            <a:xfrm>
              <a:off x="8930160" y="5140440"/>
              <a:ext cx="35748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Box 4"/>
          <p:cNvSpPr/>
          <p:nvPr/>
        </p:nvSpPr>
        <p:spPr>
          <a:xfrm>
            <a:off x="4752360" y="351720"/>
            <a:ext cx="1448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7030a0"/>
                </a:solidFill>
                <a:latin typeface="Calibri"/>
              </a:rPr>
              <a:t>ALE- STB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TextBox 5"/>
          <p:cNvSpPr/>
          <p:nvPr/>
        </p:nvSpPr>
        <p:spPr>
          <a:xfrm>
            <a:off x="7625880" y="1132920"/>
            <a:ext cx="57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0000"/>
                </a:solidFill>
                <a:latin typeface="Calibri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8" name="TextBox 6"/>
          <p:cNvSpPr/>
          <p:nvPr/>
        </p:nvSpPr>
        <p:spPr>
          <a:xfrm>
            <a:off x="6730200" y="351720"/>
            <a:ext cx="57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9" name="TextBox 9"/>
          <p:cNvSpPr/>
          <p:nvPr/>
        </p:nvSpPr>
        <p:spPr>
          <a:xfrm>
            <a:off x="4752360" y="1164960"/>
            <a:ext cx="1448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7030a0"/>
                </a:solidFill>
                <a:latin typeface="Calibri"/>
              </a:rPr>
              <a:t>DEN - OE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0" name="TextBox 10"/>
          <p:cNvSpPr/>
          <p:nvPr/>
        </p:nvSpPr>
        <p:spPr>
          <a:xfrm>
            <a:off x="7664040" y="351720"/>
            <a:ext cx="57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0000"/>
                </a:solidFill>
                <a:latin typeface="Calibri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1" name="TextBox 11"/>
          <p:cNvSpPr/>
          <p:nvPr/>
        </p:nvSpPr>
        <p:spPr>
          <a:xfrm>
            <a:off x="6730200" y="1151280"/>
            <a:ext cx="57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Straight Connector 12"/>
          <p:cNvSpPr/>
          <p:nvPr/>
        </p:nvSpPr>
        <p:spPr>
          <a:xfrm>
            <a:off x="4822920" y="1207800"/>
            <a:ext cx="455400" cy="3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3" name="Straight Connector 13"/>
          <p:cNvSpPr/>
          <p:nvPr/>
        </p:nvSpPr>
        <p:spPr>
          <a:xfrm>
            <a:off x="5562000" y="1207800"/>
            <a:ext cx="455400" cy="3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4" name="Rectangle 25"/>
          <p:cNvSpPr/>
          <p:nvPr/>
        </p:nvSpPr>
        <p:spPr>
          <a:xfrm>
            <a:off x="5521680" y="-57960"/>
            <a:ext cx="3654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8282 enable and latches the address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Rectangle 26"/>
          <p:cNvSpPr/>
          <p:nvPr/>
        </p:nvSpPr>
        <p:spPr>
          <a:xfrm>
            <a:off x="5562000" y="1626480"/>
            <a:ext cx="3654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8286 disable so address will not enter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6" name="Rectangle 27"/>
          <p:cNvSpPr/>
          <p:nvPr/>
        </p:nvSpPr>
        <p:spPr>
          <a:xfrm>
            <a:off x="8351280" y="358920"/>
            <a:ext cx="3654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8282 disable and data will not enter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7" name="Rectangle 28"/>
          <p:cNvSpPr/>
          <p:nvPr/>
        </p:nvSpPr>
        <p:spPr>
          <a:xfrm>
            <a:off x="8351280" y="1212840"/>
            <a:ext cx="3654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8286 enable and store the data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78" name="Group 29"/>
          <p:cNvGrpSpPr/>
          <p:nvPr/>
        </p:nvGrpSpPr>
        <p:grpSpPr>
          <a:xfrm>
            <a:off x="109440" y="2043720"/>
            <a:ext cx="7166160" cy="4754520"/>
            <a:chOff x="109440" y="2043720"/>
            <a:chExt cx="7166160" cy="4754520"/>
          </a:xfrm>
        </p:grpSpPr>
        <p:sp>
          <p:nvSpPr>
            <p:cNvPr id="479" name="Right Arrow 30"/>
            <p:cNvSpPr/>
            <p:nvPr/>
          </p:nvSpPr>
          <p:spPr>
            <a:xfrm rot="5400000">
              <a:off x="2119320" y="4233240"/>
              <a:ext cx="218340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Rectangle 31"/>
            <p:cNvSpPr/>
            <p:nvPr/>
          </p:nvSpPr>
          <p:spPr>
            <a:xfrm>
              <a:off x="109440" y="2105280"/>
              <a:ext cx="1922040" cy="45302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2400" spc="-1" strike="noStrike">
                  <a:solidFill>
                    <a:srgbClr val="000000"/>
                  </a:solidFill>
                  <a:latin typeface="Calibri"/>
                </a:rPr>
                <a:t>8086 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1" name="Rectangle 32"/>
            <p:cNvSpPr/>
            <p:nvPr/>
          </p:nvSpPr>
          <p:spPr>
            <a:xfrm>
              <a:off x="4494240" y="2105280"/>
              <a:ext cx="1495800" cy="20570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8282- 8 bit latch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2" name="Rectangle 33"/>
            <p:cNvSpPr/>
            <p:nvPr/>
          </p:nvSpPr>
          <p:spPr>
            <a:xfrm>
              <a:off x="4494240" y="4741200"/>
              <a:ext cx="1495800" cy="20570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8286- 8 bit Transceiver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3" name="Straight Arrow Connector 34"/>
            <p:cNvSpPr/>
            <p:nvPr/>
          </p:nvSpPr>
          <p:spPr>
            <a:xfrm>
              <a:off x="2031840" y="252180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Straight Arrow Connector 35"/>
            <p:cNvSpPr/>
            <p:nvPr/>
          </p:nvSpPr>
          <p:spPr>
            <a:xfrm>
              <a:off x="2041200" y="606996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Straight Arrow Connector 36"/>
            <p:cNvSpPr/>
            <p:nvPr/>
          </p:nvSpPr>
          <p:spPr>
            <a:xfrm>
              <a:off x="2031840" y="645660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Up-Down Arrow 37"/>
            <p:cNvSpPr/>
            <p:nvPr/>
          </p:nvSpPr>
          <p:spPr>
            <a:xfrm rot="16200000">
              <a:off x="2998080" y="1992600"/>
              <a:ext cx="529920" cy="2462400"/>
            </a:xfrm>
            <a:prstGeom prst="up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Right Arrow 38"/>
            <p:cNvSpPr/>
            <p:nvPr/>
          </p:nvSpPr>
          <p:spPr>
            <a:xfrm>
              <a:off x="3313440" y="5016240"/>
              <a:ext cx="122580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Rectangle 39"/>
            <p:cNvSpPr/>
            <p:nvPr/>
          </p:nvSpPr>
          <p:spPr>
            <a:xfrm>
              <a:off x="2790360" y="5337000"/>
              <a:ext cx="706320" cy="31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Straight Connector 40"/>
            <p:cNvSpPr/>
            <p:nvPr/>
          </p:nvSpPr>
          <p:spPr>
            <a:xfrm>
              <a:off x="3122640" y="5336640"/>
              <a:ext cx="41544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TextBox 41"/>
            <p:cNvSpPr/>
            <p:nvPr/>
          </p:nvSpPr>
          <p:spPr>
            <a:xfrm>
              <a:off x="873000" y="3319200"/>
              <a:ext cx="1194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600" spc="-1" strike="noStrike">
                  <a:solidFill>
                    <a:srgbClr val="000000"/>
                  </a:solidFill>
                  <a:latin typeface="Calibri"/>
                </a:rPr>
                <a:t>BHE /S7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91" name="Straight Connector 42"/>
            <p:cNvSpPr/>
            <p:nvPr/>
          </p:nvSpPr>
          <p:spPr>
            <a:xfrm>
              <a:off x="911160" y="3319200"/>
              <a:ext cx="5108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TextBox 43"/>
            <p:cNvSpPr/>
            <p:nvPr/>
          </p:nvSpPr>
          <p:spPr>
            <a:xfrm>
              <a:off x="639360" y="2952720"/>
              <a:ext cx="2060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A19/S6  – A16/S3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93" name="TextBox 44"/>
            <p:cNvSpPr/>
            <p:nvPr/>
          </p:nvSpPr>
          <p:spPr>
            <a:xfrm>
              <a:off x="867960" y="2729160"/>
              <a:ext cx="2060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AD15 – AD0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94" name="TextBox 45"/>
            <p:cNvSpPr/>
            <p:nvPr/>
          </p:nvSpPr>
          <p:spPr>
            <a:xfrm>
              <a:off x="1457640" y="2320200"/>
              <a:ext cx="469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ALE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95" name="TextBox 46"/>
            <p:cNvSpPr/>
            <p:nvPr/>
          </p:nvSpPr>
          <p:spPr>
            <a:xfrm>
              <a:off x="4598280" y="2368080"/>
              <a:ext cx="469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STB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96" name="TextBox 47"/>
            <p:cNvSpPr/>
            <p:nvPr/>
          </p:nvSpPr>
          <p:spPr>
            <a:xfrm>
              <a:off x="4590360" y="383328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OE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497" name="Group 48"/>
            <p:cNvGrpSpPr/>
            <p:nvPr/>
          </p:nvGrpSpPr>
          <p:grpSpPr>
            <a:xfrm>
              <a:off x="4482000" y="4162680"/>
              <a:ext cx="476280" cy="246240"/>
              <a:chOff x="4482000" y="4162680"/>
              <a:chExt cx="476280" cy="246240"/>
            </a:xfrm>
          </p:grpSpPr>
          <p:grpSp>
            <p:nvGrpSpPr>
              <p:cNvPr id="498" name="Group 64"/>
              <p:cNvGrpSpPr/>
              <p:nvPr/>
            </p:nvGrpSpPr>
            <p:grpSpPr>
              <a:xfrm>
                <a:off x="4482000" y="4280760"/>
                <a:ext cx="476280" cy="128160"/>
                <a:chOff x="4482000" y="4280760"/>
                <a:chExt cx="476280" cy="128160"/>
              </a:xfrm>
            </p:grpSpPr>
            <p:sp>
              <p:nvSpPr>
                <p:cNvPr id="499" name="Straight Connector 66"/>
                <p:cNvSpPr/>
                <p:nvPr/>
              </p:nvSpPr>
              <p:spPr>
                <a:xfrm>
                  <a:off x="4511520" y="4280760"/>
                  <a:ext cx="446760" cy="2196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Straight Connector 67"/>
                <p:cNvSpPr/>
                <p:nvPr/>
              </p:nvSpPr>
              <p:spPr>
                <a:xfrm flipV="1">
                  <a:off x="4482000" y="4280760"/>
                  <a:ext cx="5904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Straight Connector 68"/>
                <p:cNvSpPr/>
                <p:nvPr/>
              </p:nvSpPr>
              <p:spPr>
                <a:xfrm flipV="1">
                  <a:off x="4588560" y="4280760"/>
                  <a:ext cx="5904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Straight Connector 69"/>
                <p:cNvSpPr/>
                <p:nvPr/>
              </p:nvSpPr>
              <p:spPr>
                <a:xfrm flipV="1">
                  <a:off x="4695120" y="430272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Straight Connector 70"/>
                <p:cNvSpPr/>
                <p:nvPr/>
              </p:nvSpPr>
              <p:spPr>
                <a:xfrm flipV="1">
                  <a:off x="4806000" y="428760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04" name="Straight Connector 65"/>
              <p:cNvSpPr/>
              <p:nvPr/>
            </p:nvSpPr>
            <p:spPr>
              <a:xfrm flipH="1" flipV="1">
                <a:off x="4766040" y="4162680"/>
                <a:ext cx="1800" cy="1461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5" name="Rectangle 49"/>
            <p:cNvSpPr/>
            <p:nvPr/>
          </p:nvSpPr>
          <p:spPr>
            <a:xfrm>
              <a:off x="5060520" y="2043720"/>
              <a:ext cx="504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(3)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6" name="Right Arrow 50"/>
            <p:cNvSpPr/>
            <p:nvPr/>
          </p:nvSpPr>
          <p:spPr>
            <a:xfrm>
              <a:off x="5990760" y="2955600"/>
              <a:ext cx="108612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TextBox 51"/>
            <p:cNvSpPr/>
            <p:nvPr/>
          </p:nvSpPr>
          <p:spPr>
            <a:xfrm>
              <a:off x="5993280" y="2659320"/>
              <a:ext cx="1194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A19  – A16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8" name="Rectangle 52"/>
            <p:cNvSpPr/>
            <p:nvPr/>
          </p:nvSpPr>
          <p:spPr>
            <a:xfrm>
              <a:off x="5029560" y="4741200"/>
              <a:ext cx="504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(2)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9" name="Up-Down Arrow 53"/>
            <p:cNvSpPr/>
            <p:nvPr/>
          </p:nvSpPr>
          <p:spPr>
            <a:xfrm rot="16200000">
              <a:off x="6225840" y="4969800"/>
              <a:ext cx="423000" cy="893520"/>
            </a:xfrm>
            <a:prstGeom prst="up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TextBox 54"/>
            <p:cNvSpPr/>
            <p:nvPr/>
          </p:nvSpPr>
          <p:spPr>
            <a:xfrm>
              <a:off x="6056640" y="5538240"/>
              <a:ext cx="1194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548235"/>
                  </a:solidFill>
                  <a:latin typeface="Calibri"/>
                </a:rPr>
                <a:t>D15 – D0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1" name="TextBox 55"/>
            <p:cNvSpPr/>
            <p:nvPr/>
          </p:nvSpPr>
          <p:spPr>
            <a:xfrm>
              <a:off x="4511520" y="630252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OE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2" name="TextBox 56"/>
            <p:cNvSpPr/>
            <p:nvPr/>
          </p:nvSpPr>
          <p:spPr>
            <a:xfrm>
              <a:off x="4511520" y="595548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3" name="TextBox 57"/>
            <p:cNvSpPr/>
            <p:nvPr/>
          </p:nvSpPr>
          <p:spPr>
            <a:xfrm>
              <a:off x="1262880" y="5915880"/>
              <a:ext cx="785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DT/R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4" name="TextBox 58"/>
            <p:cNvSpPr/>
            <p:nvPr/>
          </p:nvSpPr>
          <p:spPr>
            <a:xfrm>
              <a:off x="1338120" y="6275880"/>
              <a:ext cx="657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DEN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5" name="Straight Connector 59"/>
            <p:cNvSpPr/>
            <p:nvPr/>
          </p:nvSpPr>
          <p:spPr>
            <a:xfrm flipV="1">
              <a:off x="1422000" y="6301440"/>
              <a:ext cx="329040" cy="10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Straight Connector 60"/>
            <p:cNvSpPr/>
            <p:nvPr/>
          </p:nvSpPr>
          <p:spPr>
            <a:xfrm>
              <a:off x="1542600" y="5949360"/>
              <a:ext cx="208440" cy="61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" name="Straight Arrow Connector 61"/>
            <p:cNvSpPr/>
            <p:nvPr/>
          </p:nvSpPr>
          <p:spPr>
            <a:xfrm>
              <a:off x="5990760" y="2508840"/>
              <a:ext cx="762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TextBox 62"/>
            <p:cNvSpPr/>
            <p:nvPr/>
          </p:nvSpPr>
          <p:spPr>
            <a:xfrm>
              <a:off x="6465600" y="2255040"/>
              <a:ext cx="810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BHE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9" name="Straight Connector 63"/>
            <p:cNvSpPr/>
            <p:nvPr/>
          </p:nvSpPr>
          <p:spPr>
            <a:xfrm flipV="1">
              <a:off x="6478560" y="2293560"/>
              <a:ext cx="405720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0" name="TextBox 71"/>
          <p:cNvSpPr/>
          <p:nvPr/>
        </p:nvSpPr>
        <p:spPr>
          <a:xfrm>
            <a:off x="2365200" y="2111040"/>
            <a:ext cx="33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TextBox 72"/>
          <p:cNvSpPr/>
          <p:nvPr/>
        </p:nvSpPr>
        <p:spPr>
          <a:xfrm>
            <a:off x="0" y="0"/>
            <a:ext cx="4903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7030a0"/>
                </a:solidFill>
                <a:latin typeface="Calibri"/>
              </a:rPr>
              <a:t>Which signal changes first?????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2" name="Rectangle 73"/>
          <p:cNvSpPr/>
          <p:nvPr/>
        </p:nvSpPr>
        <p:spPr>
          <a:xfrm>
            <a:off x="7752240" y="2170440"/>
            <a:ext cx="3654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ALE = 1, bus will become address bus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3" name="Rectangle 74"/>
          <p:cNvSpPr/>
          <p:nvPr/>
        </p:nvSpPr>
        <p:spPr>
          <a:xfrm>
            <a:off x="7787160" y="2505960"/>
            <a:ext cx="3654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DEN= 1, bcz bus carries address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4" name="TextBox 75"/>
          <p:cNvSpPr/>
          <p:nvPr/>
        </p:nvSpPr>
        <p:spPr>
          <a:xfrm>
            <a:off x="2190960" y="6381720"/>
            <a:ext cx="33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Rectangle 76"/>
          <p:cNvSpPr/>
          <p:nvPr/>
        </p:nvSpPr>
        <p:spPr>
          <a:xfrm>
            <a:off x="2388960" y="2739960"/>
            <a:ext cx="401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6" name="Rectangle 77"/>
          <p:cNvSpPr/>
          <p:nvPr/>
        </p:nvSpPr>
        <p:spPr>
          <a:xfrm>
            <a:off x="7787160" y="2909520"/>
            <a:ext cx="44046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If DEN bar changes first i.e become 0 to 1 the whole logic become wrong because bus still carries address.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7" name="TextBox 78"/>
          <p:cNvSpPr/>
          <p:nvPr/>
        </p:nvSpPr>
        <p:spPr>
          <a:xfrm>
            <a:off x="2454480" y="6404040"/>
            <a:ext cx="33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70c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Rectangle 79"/>
          <p:cNvSpPr/>
          <p:nvPr/>
        </p:nvSpPr>
        <p:spPr>
          <a:xfrm>
            <a:off x="7787160" y="3694680"/>
            <a:ext cx="4404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If bus changes then Data will also transferred into address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9" name="Rectangle 80"/>
          <p:cNvSpPr/>
          <p:nvPr/>
        </p:nvSpPr>
        <p:spPr>
          <a:xfrm>
            <a:off x="2697840" y="2768040"/>
            <a:ext cx="401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0" name="TextBox 81"/>
          <p:cNvSpPr/>
          <p:nvPr/>
        </p:nvSpPr>
        <p:spPr>
          <a:xfrm>
            <a:off x="9579960" y="4061160"/>
            <a:ext cx="1640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7030a0"/>
                </a:solidFill>
                <a:latin typeface="Calibri"/>
              </a:rPr>
              <a:t>Sequence :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1" name="Rectangle 82"/>
          <p:cNvSpPr/>
          <p:nvPr/>
        </p:nvSpPr>
        <p:spPr>
          <a:xfrm>
            <a:off x="7057080" y="4522680"/>
            <a:ext cx="51145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1. ALE = 1 &amp; DEN bar=1, bus will become address bus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and address latched.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2" name="Rectangle 83"/>
          <p:cNvSpPr/>
          <p:nvPr/>
        </p:nvSpPr>
        <p:spPr>
          <a:xfrm>
            <a:off x="7130160" y="5110560"/>
            <a:ext cx="51145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2. ALE = 0 but still bus carries address, hence DEN bar=1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3" name="TextBox 84"/>
          <p:cNvSpPr/>
          <p:nvPr/>
        </p:nvSpPr>
        <p:spPr>
          <a:xfrm>
            <a:off x="2656080" y="2111400"/>
            <a:ext cx="33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Rectangle 86"/>
          <p:cNvSpPr/>
          <p:nvPr/>
        </p:nvSpPr>
        <p:spPr>
          <a:xfrm>
            <a:off x="7142760" y="5536800"/>
            <a:ext cx="51145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3. now change the mode of bus from A to 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5" name="Rectangle 87"/>
          <p:cNvSpPr/>
          <p:nvPr/>
        </p:nvSpPr>
        <p:spPr>
          <a:xfrm>
            <a:off x="3010320" y="2751120"/>
            <a:ext cx="401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b050"/>
                </a:solidFill>
                <a:latin typeface="Calibri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6" name="Rectangle 88"/>
          <p:cNvSpPr/>
          <p:nvPr/>
        </p:nvSpPr>
        <p:spPr>
          <a:xfrm>
            <a:off x="7170120" y="6054480"/>
            <a:ext cx="511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4. make DEN bar = 0 to get the 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7" name="TextBox 89"/>
          <p:cNvSpPr/>
          <p:nvPr/>
        </p:nvSpPr>
        <p:spPr>
          <a:xfrm>
            <a:off x="2787840" y="6393240"/>
            <a:ext cx="33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3" dur="indefinite" restart="never" nodeType="tmRoot">
          <p:childTnLst>
            <p:seq>
              <p:cTn id="724" dur="indefinite" nodeType="mainSeq">
                <p:childTnLst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4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9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4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9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4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4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9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roup 22"/>
          <p:cNvGrpSpPr/>
          <p:nvPr/>
        </p:nvGrpSpPr>
        <p:grpSpPr>
          <a:xfrm>
            <a:off x="472680" y="74160"/>
            <a:ext cx="5192640" cy="3094920"/>
            <a:chOff x="472680" y="74160"/>
            <a:chExt cx="5192640" cy="3094920"/>
          </a:xfrm>
        </p:grpSpPr>
        <p:sp>
          <p:nvSpPr>
            <p:cNvPr id="539" name="Rectangle 3"/>
            <p:cNvSpPr/>
            <p:nvPr/>
          </p:nvSpPr>
          <p:spPr>
            <a:xfrm>
              <a:off x="2199240" y="74160"/>
              <a:ext cx="1459080" cy="10868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8086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0" name="Rectangle 4"/>
            <p:cNvSpPr/>
            <p:nvPr/>
          </p:nvSpPr>
          <p:spPr>
            <a:xfrm>
              <a:off x="472680" y="2082240"/>
              <a:ext cx="1459080" cy="10868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Memory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1" name="Rectangle 5"/>
            <p:cNvSpPr/>
            <p:nvPr/>
          </p:nvSpPr>
          <p:spPr>
            <a:xfrm>
              <a:off x="4138200" y="2082240"/>
              <a:ext cx="1459080" cy="10868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I/O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2" name="Straight Arrow Connector 6"/>
            <p:cNvSpPr/>
            <p:nvPr/>
          </p:nvSpPr>
          <p:spPr>
            <a:xfrm flipV="1">
              <a:off x="908640" y="811440"/>
              <a:ext cx="1219320" cy="126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Straight Arrow Connector 10"/>
            <p:cNvSpPr/>
            <p:nvPr/>
          </p:nvSpPr>
          <p:spPr>
            <a:xfrm flipH="1">
              <a:off x="1620720" y="1174680"/>
              <a:ext cx="859320" cy="90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" name="Rectangle 13"/>
            <p:cNvSpPr/>
            <p:nvPr/>
          </p:nvSpPr>
          <p:spPr>
            <a:xfrm rot="18823800">
              <a:off x="550080" y="777240"/>
              <a:ext cx="16131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800" spc="-1" strike="noStrike">
                  <a:solidFill>
                    <a:srgbClr val="ff0000"/>
                  </a:solidFill>
                  <a:latin typeface="Calibri"/>
                </a:rPr>
                <a:t>Read from memory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5" name="Rectangle 14"/>
            <p:cNvSpPr/>
            <p:nvPr/>
          </p:nvSpPr>
          <p:spPr>
            <a:xfrm rot="18823800">
              <a:off x="1759680" y="1287720"/>
              <a:ext cx="16131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800" spc="-1" strike="noStrike">
                  <a:solidFill>
                    <a:srgbClr val="ff0000"/>
                  </a:solidFill>
                  <a:latin typeface="Calibri"/>
                </a:rPr>
                <a:t>Write into memory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6" name="Straight Arrow Connector 15"/>
            <p:cNvSpPr/>
            <p:nvPr/>
          </p:nvSpPr>
          <p:spPr>
            <a:xfrm flipV="1" rot="4462200">
              <a:off x="3477600" y="1015560"/>
              <a:ext cx="1245600" cy="1243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" name="Straight Arrow Connector 16"/>
            <p:cNvSpPr/>
            <p:nvPr/>
          </p:nvSpPr>
          <p:spPr>
            <a:xfrm flipH="1" flipV="1">
              <a:off x="3665520" y="980640"/>
              <a:ext cx="1710360" cy="110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" name="Rectangle 17"/>
            <p:cNvSpPr/>
            <p:nvPr/>
          </p:nvSpPr>
          <p:spPr>
            <a:xfrm rot="1995600">
              <a:off x="4040280" y="1154160"/>
              <a:ext cx="15793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800" spc="-1" strike="noStrike">
                  <a:solidFill>
                    <a:srgbClr val="ff0000"/>
                  </a:solidFill>
                  <a:latin typeface="Calibri"/>
                </a:rPr>
                <a:t>Read from I/O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9" name="Rectangle 18"/>
            <p:cNvSpPr/>
            <p:nvPr/>
          </p:nvSpPr>
          <p:spPr>
            <a:xfrm rot="1686000">
              <a:off x="2879640" y="1482840"/>
              <a:ext cx="15793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800" spc="-1" strike="noStrike">
                  <a:solidFill>
                    <a:srgbClr val="ff0000"/>
                  </a:solidFill>
                  <a:latin typeface="Calibri"/>
                </a:rPr>
                <a:t>Write into I/O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0" name="TextBox 23"/>
          <p:cNvSpPr/>
          <p:nvPr/>
        </p:nvSpPr>
        <p:spPr>
          <a:xfrm>
            <a:off x="5326920" y="12960"/>
            <a:ext cx="39794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There are four operations :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Memory read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Memory write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I/O read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I/O write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51" name="Table 24"/>
          <p:cNvGraphicFramePr/>
          <p:nvPr/>
        </p:nvGraphicFramePr>
        <p:xfrm>
          <a:off x="8245080" y="285480"/>
          <a:ext cx="2904120" cy="1877040"/>
        </p:xfrm>
        <a:graphic>
          <a:graphicData uri="http://schemas.openxmlformats.org/drawingml/2006/table">
            <a:tbl>
              <a:tblPr/>
              <a:tblGrid>
                <a:gridCol w="940320"/>
                <a:gridCol w="748080"/>
                <a:gridCol w="612720"/>
                <a:gridCol w="603000"/>
              </a:tblGrid>
              <a:tr h="640440"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M/IO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2" name="Straight Connector 25"/>
          <p:cNvSpPr/>
          <p:nvPr/>
        </p:nvSpPr>
        <p:spPr>
          <a:xfrm>
            <a:off x="9630360" y="364320"/>
            <a:ext cx="230400" cy="43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Straight Connector 27"/>
          <p:cNvSpPr/>
          <p:nvPr/>
        </p:nvSpPr>
        <p:spPr>
          <a:xfrm>
            <a:off x="10173600" y="364320"/>
            <a:ext cx="230400" cy="43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Straight Connector 28"/>
          <p:cNvSpPr/>
          <p:nvPr/>
        </p:nvSpPr>
        <p:spPr>
          <a:xfrm>
            <a:off x="10683360" y="344520"/>
            <a:ext cx="230400" cy="43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5" name="Group 67"/>
          <p:cNvGrpSpPr/>
          <p:nvPr/>
        </p:nvGrpSpPr>
        <p:grpSpPr>
          <a:xfrm>
            <a:off x="1122120" y="3668040"/>
            <a:ext cx="9281520" cy="3106440"/>
            <a:chOff x="1122120" y="3668040"/>
            <a:chExt cx="9281520" cy="3106440"/>
          </a:xfrm>
        </p:grpSpPr>
        <p:grpSp>
          <p:nvGrpSpPr>
            <p:cNvPr id="556" name="Group 49"/>
            <p:cNvGrpSpPr/>
            <p:nvPr/>
          </p:nvGrpSpPr>
          <p:grpSpPr>
            <a:xfrm>
              <a:off x="1518480" y="3962880"/>
              <a:ext cx="7049880" cy="1502280"/>
              <a:chOff x="1518480" y="3962880"/>
              <a:chExt cx="7049880" cy="1502280"/>
            </a:xfrm>
          </p:grpSpPr>
          <p:grpSp>
            <p:nvGrpSpPr>
              <p:cNvPr id="557" name="Group 36"/>
              <p:cNvGrpSpPr/>
              <p:nvPr/>
            </p:nvGrpSpPr>
            <p:grpSpPr>
              <a:xfrm>
                <a:off x="1518480" y="3962880"/>
                <a:ext cx="1217160" cy="1502280"/>
                <a:chOff x="1518480" y="3962880"/>
                <a:chExt cx="1217160" cy="1502280"/>
              </a:xfrm>
            </p:grpSpPr>
            <p:sp>
              <p:nvSpPr>
                <p:cNvPr id="558" name="Rectangle 29"/>
                <p:cNvSpPr/>
                <p:nvPr/>
              </p:nvSpPr>
              <p:spPr>
                <a:xfrm>
                  <a:off x="1518480" y="3962880"/>
                  <a:ext cx="990360" cy="150228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IN" sz="1200" spc="-1" strike="noStrike">
                      <a:solidFill>
                        <a:srgbClr val="000000"/>
                      </a:solidFill>
                      <a:latin typeface="Calibri"/>
                    </a:rPr>
                    <a:t>8086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559" name="TextBox 30"/>
                <p:cNvSpPr/>
                <p:nvPr/>
              </p:nvSpPr>
              <p:spPr>
                <a:xfrm>
                  <a:off x="1969560" y="4107600"/>
                  <a:ext cx="59796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M/IO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560" name="TextBox 31"/>
                <p:cNvSpPr/>
                <p:nvPr/>
              </p:nvSpPr>
              <p:spPr>
                <a:xfrm>
                  <a:off x="2137680" y="4560480"/>
                  <a:ext cx="59796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RD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561" name="TextBox 32"/>
                <p:cNvSpPr/>
                <p:nvPr/>
              </p:nvSpPr>
              <p:spPr>
                <a:xfrm>
                  <a:off x="2112840" y="5085000"/>
                  <a:ext cx="59796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WR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562" name="Straight Connector 33"/>
                <p:cNvSpPr/>
                <p:nvPr/>
              </p:nvSpPr>
              <p:spPr>
                <a:xfrm>
                  <a:off x="2229840" y="4595760"/>
                  <a:ext cx="230400" cy="4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3" name="Straight Connector 34"/>
                <p:cNvSpPr/>
                <p:nvPr/>
              </p:nvSpPr>
              <p:spPr>
                <a:xfrm>
                  <a:off x="2229840" y="5088960"/>
                  <a:ext cx="230400" cy="39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4" name="Straight Connector 35"/>
                <p:cNvSpPr/>
                <p:nvPr/>
              </p:nvSpPr>
              <p:spPr>
                <a:xfrm>
                  <a:off x="2277000" y="4105080"/>
                  <a:ext cx="230040" cy="4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65" name="Rectangle 37"/>
              <p:cNvSpPr/>
              <p:nvPr/>
            </p:nvSpPr>
            <p:spPr>
              <a:xfrm>
                <a:off x="3160080" y="4106160"/>
                <a:ext cx="1495800" cy="128628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3:8 decoder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566" name="Straight Connector 38"/>
              <p:cNvSpPr/>
              <p:nvPr/>
            </p:nvSpPr>
            <p:spPr>
              <a:xfrm flipV="1">
                <a:off x="2507040" y="4259160"/>
                <a:ext cx="653040" cy="864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7" name="Straight Connector 41"/>
              <p:cNvSpPr/>
              <p:nvPr/>
            </p:nvSpPr>
            <p:spPr>
              <a:xfrm flipV="1">
                <a:off x="2514960" y="4699440"/>
                <a:ext cx="653040" cy="82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8" name="Straight Connector 42"/>
              <p:cNvSpPr/>
              <p:nvPr/>
            </p:nvSpPr>
            <p:spPr>
              <a:xfrm flipV="1">
                <a:off x="2514960" y="5092920"/>
                <a:ext cx="653040" cy="864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9" name="Straight Arrow Connector 43"/>
              <p:cNvSpPr/>
              <p:nvPr/>
            </p:nvSpPr>
            <p:spPr>
              <a:xfrm flipV="1">
                <a:off x="4656600" y="4222800"/>
                <a:ext cx="3909960" cy="2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0" name="Straight Arrow Connector 46"/>
              <p:cNvSpPr/>
              <p:nvPr/>
            </p:nvSpPr>
            <p:spPr>
              <a:xfrm flipV="1">
                <a:off x="4656600" y="4595400"/>
                <a:ext cx="3909960" cy="2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1" name="Straight Arrow Connector 47"/>
              <p:cNvSpPr/>
              <p:nvPr/>
            </p:nvSpPr>
            <p:spPr>
              <a:xfrm flipV="1">
                <a:off x="4658400" y="4944600"/>
                <a:ext cx="3909960" cy="2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2" name="Straight Arrow Connector 48"/>
              <p:cNvSpPr/>
              <p:nvPr/>
            </p:nvSpPr>
            <p:spPr>
              <a:xfrm flipV="1">
                <a:off x="4656600" y="5282640"/>
                <a:ext cx="3909960" cy="2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73" name="Rectangle 50"/>
            <p:cNvSpPr/>
            <p:nvPr/>
          </p:nvSpPr>
          <p:spPr>
            <a:xfrm>
              <a:off x="8534160" y="3981600"/>
              <a:ext cx="585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IOR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4" name="Rectangle 51"/>
            <p:cNvSpPr/>
            <p:nvPr/>
          </p:nvSpPr>
          <p:spPr>
            <a:xfrm>
              <a:off x="8539560" y="4388400"/>
              <a:ext cx="65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IOW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5" name="Rectangle 53"/>
            <p:cNvSpPr/>
            <p:nvPr/>
          </p:nvSpPr>
          <p:spPr>
            <a:xfrm>
              <a:off x="8536680" y="4739400"/>
              <a:ext cx="876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MEMR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6" name="Rectangle 54"/>
            <p:cNvSpPr/>
            <p:nvPr/>
          </p:nvSpPr>
          <p:spPr>
            <a:xfrm>
              <a:off x="8543520" y="5121720"/>
              <a:ext cx="943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MEMW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7" name="Rectangle 55"/>
            <p:cNvSpPr/>
            <p:nvPr/>
          </p:nvSpPr>
          <p:spPr>
            <a:xfrm>
              <a:off x="5153760" y="5884920"/>
              <a:ext cx="1023480" cy="6429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Memory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8" name="Rectangle 56"/>
            <p:cNvSpPr/>
            <p:nvPr/>
          </p:nvSpPr>
          <p:spPr>
            <a:xfrm>
              <a:off x="7049160" y="5871600"/>
              <a:ext cx="1023480" cy="6429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I/O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9" name="Straight Connector 57"/>
            <p:cNvSpPr/>
            <p:nvPr/>
          </p:nvSpPr>
          <p:spPr>
            <a:xfrm>
              <a:off x="7660800" y="4234680"/>
              <a:ext cx="9720" cy="16365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" name="Straight Connector 60"/>
            <p:cNvSpPr/>
            <p:nvPr/>
          </p:nvSpPr>
          <p:spPr>
            <a:xfrm>
              <a:off x="7258320" y="4607280"/>
              <a:ext cx="4680" cy="125244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" name="Straight Connector 62"/>
            <p:cNvSpPr/>
            <p:nvPr/>
          </p:nvSpPr>
          <p:spPr>
            <a:xfrm>
              <a:off x="5955120" y="4968360"/>
              <a:ext cx="4680" cy="9165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Straight Connector 64"/>
            <p:cNvSpPr/>
            <p:nvPr/>
          </p:nvSpPr>
          <p:spPr>
            <a:xfrm>
              <a:off x="5424480" y="5294880"/>
              <a:ext cx="360" cy="59004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" name="Rectangle 66"/>
            <p:cNvSpPr/>
            <p:nvPr/>
          </p:nvSpPr>
          <p:spPr>
            <a:xfrm>
              <a:off x="1122120" y="3668040"/>
              <a:ext cx="9281520" cy="31064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roup 16"/>
          <p:cNvGrpSpPr/>
          <p:nvPr/>
        </p:nvGrpSpPr>
        <p:grpSpPr>
          <a:xfrm>
            <a:off x="1383120" y="1313280"/>
            <a:ext cx="1206360" cy="2551680"/>
            <a:chOff x="1383120" y="1313280"/>
            <a:chExt cx="1206360" cy="2551680"/>
          </a:xfrm>
        </p:grpSpPr>
        <p:sp>
          <p:nvSpPr>
            <p:cNvPr id="585" name="Rectangle 25"/>
            <p:cNvSpPr/>
            <p:nvPr/>
          </p:nvSpPr>
          <p:spPr>
            <a:xfrm>
              <a:off x="1383120" y="1313280"/>
              <a:ext cx="990360" cy="25516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200" spc="-1" strike="noStrike">
                  <a:solidFill>
                    <a:srgbClr val="000000"/>
                  </a:solidFill>
                  <a:latin typeface="Calibri"/>
                </a:rPr>
                <a:t>8086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86" name="TextBox 26"/>
            <p:cNvSpPr/>
            <p:nvPr/>
          </p:nvSpPr>
          <p:spPr>
            <a:xfrm>
              <a:off x="1834560" y="1458000"/>
              <a:ext cx="5979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M/IO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7" name="TextBox 27"/>
            <p:cNvSpPr/>
            <p:nvPr/>
          </p:nvSpPr>
          <p:spPr>
            <a:xfrm>
              <a:off x="1991520" y="224568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8" name="TextBox 28"/>
            <p:cNvSpPr/>
            <p:nvPr/>
          </p:nvSpPr>
          <p:spPr>
            <a:xfrm>
              <a:off x="1991160" y="305640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WR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9" name="Straight Connector 29"/>
            <p:cNvSpPr/>
            <p:nvPr/>
          </p:nvSpPr>
          <p:spPr>
            <a:xfrm>
              <a:off x="2083680" y="2281320"/>
              <a:ext cx="230400" cy="39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Straight Connector 30"/>
            <p:cNvSpPr/>
            <p:nvPr/>
          </p:nvSpPr>
          <p:spPr>
            <a:xfrm>
              <a:off x="2108160" y="3060360"/>
              <a:ext cx="230040" cy="43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Straight Connector 31"/>
            <p:cNvSpPr/>
            <p:nvPr/>
          </p:nvSpPr>
          <p:spPr>
            <a:xfrm>
              <a:off x="2141640" y="1455480"/>
              <a:ext cx="230400" cy="39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2" name="Rectangle 17"/>
          <p:cNvSpPr/>
          <p:nvPr/>
        </p:nvSpPr>
        <p:spPr>
          <a:xfrm>
            <a:off x="3025080" y="1456560"/>
            <a:ext cx="1495800" cy="242208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74138 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3:8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decoder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3" name="Rectangle 5"/>
          <p:cNvSpPr/>
          <p:nvPr/>
        </p:nvSpPr>
        <p:spPr>
          <a:xfrm>
            <a:off x="8517240" y="1621800"/>
            <a:ext cx="58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Rectangle 6"/>
          <p:cNvSpPr/>
          <p:nvPr/>
        </p:nvSpPr>
        <p:spPr>
          <a:xfrm>
            <a:off x="8529840" y="1887840"/>
            <a:ext cx="65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Rectangle 7"/>
          <p:cNvSpPr/>
          <p:nvPr/>
        </p:nvSpPr>
        <p:spPr>
          <a:xfrm>
            <a:off x="8515800" y="2703600"/>
            <a:ext cx="87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MEMR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Rectangle 8"/>
          <p:cNvSpPr/>
          <p:nvPr/>
        </p:nvSpPr>
        <p:spPr>
          <a:xfrm>
            <a:off x="8519040" y="2995920"/>
            <a:ext cx="943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MEMW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7" name="Straight Arrow Connector 33"/>
          <p:cNvSpPr/>
          <p:nvPr/>
        </p:nvSpPr>
        <p:spPr>
          <a:xfrm>
            <a:off x="2390040" y="1766520"/>
            <a:ext cx="6645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Straight Arrow Connector 34"/>
          <p:cNvSpPr/>
          <p:nvPr/>
        </p:nvSpPr>
        <p:spPr>
          <a:xfrm>
            <a:off x="2367000" y="2406240"/>
            <a:ext cx="6645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Straight Arrow Connector 35"/>
          <p:cNvSpPr/>
          <p:nvPr/>
        </p:nvSpPr>
        <p:spPr>
          <a:xfrm>
            <a:off x="2373840" y="3188160"/>
            <a:ext cx="6645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TextBox 36"/>
          <p:cNvSpPr/>
          <p:nvPr/>
        </p:nvSpPr>
        <p:spPr>
          <a:xfrm>
            <a:off x="3009240" y="1638720"/>
            <a:ext cx="597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1" name="TextBox 37"/>
          <p:cNvSpPr/>
          <p:nvPr/>
        </p:nvSpPr>
        <p:spPr>
          <a:xfrm>
            <a:off x="3020400" y="2259360"/>
            <a:ext cx="597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2" name="TextBox 38"/>
          <p:cNvSpPr/>
          <p:nvPr/>
        </p:nvSpPr>
        <p:spPr>
          <a:xfrm>
            <a:off x="3009240" y="3045960"/>
            <a:ext cx="597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3" name="Oval 39"/>
          <p:cNvSpPr/>
          <p:nvPr/>
        </p:nvSpPr>
        <p:spPr>
          <a:xfrm>
            <a:off x="4521600" y="1541160"/>
            <a:ext cx="114120" cy="11088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41"/>
          <p:cNvGrpSpPr/>
          <p:nvPr/>
        </p:nvGrpSpPr>
        <p:grpSpPr>
          <a:xfrm>
            <a:off x="4521600" y="1785960"/>
            <a:ext cx="4024080" cy="110880"/>
            <a:chOff x="4521600" y="1785960"/>
            <a:chExt cx="4024080" cy="110880"/>
          </a:xfrm>
        </p:grpSpPr>
        <p:sp>
          <p:nvSpPr>
            <p:cNvPr id="605" name="Straight Arrow Connector 42"/>
            <p:cNvSpPr/>
            <p:nvPr/>
          </p:nvSpPr>
          <p:spPr>
            <a:xfrm flipV="1">
              <a:off x="4635720" y="1819080"/>
              <a:ext cx="3909960" cy="2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Oval 43"/>
            <p:cNvSpPr/>
            <p:nvPr/>
          </p:nvSpPr>
          <p:spPr>
            <a:xfrm>
              <a:off x="4521600" y="1785960"/>
              <a:ext cx="114120" cy="1108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7" name="Oval 46"/>
          <p:cNvSpPr/>
          <p:nvPr/>
        </p:nvSpPr>
        <p:spPr>
          <a:xfrm>
            <a:off x="4521600" y="2063520"/>
            <a:ext cx="114120" cy="11088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Oval 49"/>
          <p:cNvSpPr/>
          <p:nvPr/>
        </p:nvSpPr>
        <p:spPr>
          <a:xfrm>
            <a:off x="4537440" y="2319840"/>
            <a:ext cx="114120" cy="11088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Oval 52"/>
          <p:cNvSpPr/>
          <p:nvPr/>
        </p:nvSpPr>
        <p:spPr>
          <a:xfrm>
            <a:off x="4537440" y="2608560"/>
            <a:ext cx="114120" cy="11088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0" name="Group 53"/>
          <p:cNvGrpSpPr/>
          <p:nvPr/>
        </p:nvGrpSpPr>
        <p:grpSpPr>
          <a:xfrm>
            <a:off x="4532400" y="2876040"/>
            <a:ext cx="4024080" cy="110880"/>
            <a:chOff x="4532400" y="2876040"/>
            <a:chExt cx="4024080" cy="110880"/>
          </a:xfrm>
        </p:grpSpPr>
        <p:sp>
          <p:nvSpPr>
            <p:cNvPr id="611" name="Straight Arrow Connector 54"/>
            <p:cNvSpPr/>
            <p:nvPr/>
          </p:nvSpPr>
          <p:spPr>
            <a:xfrm flipV="1">
              <a:off x="4646520" y="2908800"/>
              <a:ext cx="3909960" cy="2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Oval 55"/>
            <p:cNvSpPr/>
            <p:nvPr/>
          </p:nvSpPr>
          <p:spPr>
            <a:xfrm>
              <a:off x="4532400" y="2876040"/>
              <a:ext cx="114120" cy="1108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13" name="Group 56"/>
          <p:cNvGrpSpPr/>
          <p:nvPr/>
        </p:nvGrpSpPr>
        <p:grpSpPr>
          <a:xfrm>
            <a:off x="4532400" y="3132000"/>
            <a:ext cx="4024080" cy="110880"/>
            <a:chOff x="4532400" y="3132000"/>
            <a:chExt cx="4024080" cy="110880"/>
          </a:xfrm>
        </p:grpSpPr>
        <p:sp>
          <p:nvSpPr>
            <p:cNvPr id="614" name="Straight Arrow Connector 57"/>
            <p:cNvSpPr/>
            <p:nvPr/>
          </p:nvSpPr>
          <p:spPr>
            <a:xfrm flipV="1">
              <a:off x="4646520" y="3165480"/>
              <a:ext cx="3909960" cy="2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Oval 58"/>
            <p:cNvSpPr/>
            <p:nvPr/>
          </p:nvSpPr>
          <p:spPr>
            <a:xfrm>
              <a:off x="4532400" y="3132000"/>
              <a:ext cx="114120" cy="1108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6" name="Oval 61"/>
          <p:cNvSpPr/>
          <p:nvPr/>
        </p:nvSpPr>
        <p:spPr>
          <a:xfrm>
            <a:off x="4532400" y="3417120"/>
            <a:ext cx="114120" cy="11088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Rectangle 62"/>
          <p:cNvSpPr/>
          <p:nvPr/>
        </p:nvSpPr>
        <p:spPr>
          <a:xfrm>
            <a:off x="3443400" y="1423080"/>
            <a:ext cx="52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G1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Straight Connector 63"/>
          <p:cNvSpPr/>
          <p:nvPr/>
        </p:nvSpPr>
        <p:spPr>
          <a:xfrm flipV="1">
            <a:off x="3714120" y="1038960"/>
            <a:ext cx="360" cy="4165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Rectangle 66"/>
          <p:cNvSpPr/>
          <p:nvPr/>
        </p:nvSpPr>
        <p:spPr>
          <a:xfrm>
            <a:off x="3479400" y="713520"/>
            <a:ext cx="105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VCC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0" name="Rectangle 67"/>
          <p:cNvSpPr/>
          <p:nvPr/>
        </p:nvSpPr>
        <p:spPr>
          <a:xfrm>
            <a:off x="3169440" y="3488760"/>
            <a:ext cx="664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G2A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Rectangle 68"/>
          <p:cNvSpPr/>
          <p:nvPr/>
        </p:nvSpPr>
        <p:spPr>
          <a:xfrm>
            <a:off x="3834360" y="3488760"/>
            <a:ext cx="664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G2B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Straight Connector 69"/>
          <p:cNvSpPr/>
          <p:nvPr/>
        </p:nvSpPr>
        <p:spPr>
          <a:xfrm>
            <a:off x="3319560" y="3528360"/>
            <a:ext cx="230400" cy="39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Straight Connector 70"/>
          <p:cNvSpPr/>
          <p:nvPr/>
        </p:nvSpPr>
        <p:spPr>
          <a:xfrm>
            <a:off x="3985200" y="3528360"/>
            <a:ext cx="230400" cy="39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Straight Connector 71"/>
          <p:cNvSpPr/>
          <p:nvPr/>
        </p:nvSpPr>
        <p:spPr>
          <a:xfrm>
            <a:off x="3160440" y="3996720"/>
            <a:ext cx="446760" cy="219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Straight Connector 72"/>
          <p:cNvSpPr/>
          <p:nvPr/>
        </p:nvSpPr>
        <p:spPr>
          <a:xfrm flipV="1">
            <a:off x="3131280" y="3996720"/>
            <a:ext cx="58680" cy="1062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Straight Connector 73"/>
          <p:cNvSpPr/>
          <p:nvPr/>
        </p:nvSpPr>
        <p:spPr>
          <a:xfrm flipV="1">
            <a:off x="3344040" y="4018680"/>
            <a:ext cx="59040" cy="1062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Straight Connector 74"/>
          <p:cNvSpPr/>
          <p:nvPr/>
        </p:nvSpPr>
        <p:spPr>
          <a:xfrm flipV="1">
            <a:off x="3454920" y="4003560"/>
            <a:ext cx="59040" cy="1065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Straight Connector 75"/>
          <p:cNvSpPr/>
          <p:nvPr/>
        </p:nvSpPr>
        <p:spPr>
          <a:xfrm flipH="1" flipV="1">
            <a:off x="3414960" y="3878640"/>
            <a:ext cx="1800" cy="1461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Straight Connector 76"/>
          <p:cNvSpPr/>
          <p:nvPr/>
        </p:nvSpPr>
        <p:spPr>
          <a:xfrm>
            <a:off x="3895560" y="3992040"/>
            <a:ext cx="446760" cy="219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Straight Connector 77"/>
          <p:cNvSpPr/>
          <p:nvPr/>
        </p:nvSpPr>
        <p:spPr>
          <a:xfrm flipV="1">
            <a:off x="3866040" y="3992040"/>
            <a:ext cx="58680" cy="1062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Straight Connector 78"/>
          <p:cNvSpPr/>
          <p:nvPr/>
        </p:nvSpPr>
        <p:spPr>
          <a:xfrm flipV="1">
            <a:off x="4078800" y="4014000"/>
            <a:ext cx="59040" cy="1062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Straight Connector 79"/>
          <p:cNvSpPr/>
          <p:nvPr/>
        </p:nvSpPr>
        <p:spPr>
          <a:xfrm flipV="1">
            <a:off x="4189680" y="3998880"/>
            <a:ext cx="59040" cy="1062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Straight Connector 80"/>
          <p:cNvSpPr/>
          <p:nvPr/>
        </p:nvSpPr>
        <p:spPr>
          <a:xfrm flipH="1" flipV="1">
            <a:off x="4150080" y="3873960"/>
            <a:ext cx="1440" cy="1461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Straight Connector 81"/>
          <p:cNvSpPr/>
          <p:nvPr/>
        </p:nvSpPr>
        <p:spPr>
          <a:xfrm flipV="1">
            <a:off x="3247920" y="3992040"/>
            <a:ext cx="58680" cy="1062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Straight Connector 82"/>
          <p:cNvSpPr/>
          <p:nvPr/>
        </p:nvSpPr>
        <p:spPr>
          <a:xfrm flipV="1">
            <a:off x="3954240" y="4003560"/>
            <a:ext cx="59040" cy="1065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36" name="Table 83"/>
          <p:cNvGraphicFramePr/>
          <p:nvPr/>
        </p:nvGraphicFramePr>
        <p:xfrm>
          <a:off x="631800" y="4701960"/>
          <a:ext cx="2904120" cy="1877040"/>
        </p:xfrm>
        <a:graphic>
          <a:graphicData uri="http://schemas.openxmlformats.org/drawingml/2006/table">
            <a:tbl>
              <a:tblPr/>
              <a:tblGrid>
                <a:gridCol w="940320"/>
                <a:gridCol w="748080"/>
                <a:gridCol w="612720"/>
                <a:gridCol w="603000"/>
              </a:tblGrid>
              <a:tr h="640440"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M/IO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37" name="Group 86"/>
          <p:cNvGrpSpPr/>
          <p:nvPr/>
        </p:nvGrpSpPr>
        <p:grpSpPr>
          <a:xfrm>
            <a:off x="4169880" y="1457640"/>
            <a:ext cx="597960" cy="302760"/>
            <a:chOff x="4169880" y="1457640"/>
            <a:chExt cx="597960" cy="302760"/>
          </a:xfrm>
        </p:grpSpPr>
        <p:sp>
          <p:nvSpPr>
            <p:cNvPr id="638" name="TextBox 84"/>
            <p:cNvSpPr/>
            <p:nvPr/>
          </p:nvSpPr>
          <p:spPr>
            <a:xfrm>
              <a:off x="4169880" y="145764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39" name="Straight Connector 85"/>
            <p:cNvSpPr/>
            <p:nvPr/>
          </p:nvSpPr>
          <p:spPr>
            <a:xfrm>
              <a:off x="4241880" y="1540800"/>
              <a:ext cx="230400" cy="43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40" name="Group 87"/>
          <p:cNvGrpSpPr/>
          <p:nvPr/>
        </p:nvGrpSpPr>
        <p:grpSpPr>
          <a:xfrm>
            <a:off x="4177080" y="1744560"/>
            <a:ext cx="597960" cy="302760"/>
            <a:chOff x="4177080" y="1744560"/>
            <a:chExt cx="597960" cy="302760"/>
          </a:xfrm>
        </p:grpSpPr>
        <p:sp>
          <p:nvSpPr>
            <p:cNvPr id="641" name="TextBox 88"/>
            <p:cNvSpPr/>
            <p:nvPr/>
          </p:nvSpPr>
          <p:spPr>
            <a:xfrm>
              <a:off x="4177080" y="174456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42" name="Straight Connector 89"/>
            <p:cNvSpPr/>
            <p:nvPr/>
          </p:nvSpPr>
          <p:spPr>
            <a:xfrm>
              <a:off x="4249080" y="1827720"/>
              <a:ext cx="230400" cy="43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43" name="Group 90"/>
          <p:cNvGrpSpPr/>
          <p:nvPr/>
        </p:nvGrpSpPr>
        <p:grpSpPr>
          <a:xfrm>
            <a:off x="4153680" y="2021040"/>
            <a:ext cx="597960" cy="302760"/>
            <a:chOff x="4153680" y="2021040"/>
            <a:chExt cx="597960" cy="302760"/>
          </a:xfrm>
        </p:grpSpPr>
        <p:sp>
          <p:nvSpPr>
            <p:cNvPr id="644" name="TextBox 91"/>
            <p:cNvSpPr/>
            <p:nvPr/>
          </p:nvSpPr>
          <p:spPr>
            <a:xfrm>
              <a:off x="4153680" y="202104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45" name="Straight Connector 92"/>
            <p:cNvSpPr/>
            <p:nvPr/>
          </p:nvSpPr>
          <p:spPr>
            <a:xfrm>
              <a:off x="4225680" y="2104560"/>
              <a:ext cx="230400" cy="39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46" name="Group 93"/>
          <p:cNvGrpSpPr/>
          <p:nvPr/>
        </p:nvGrpSpPr>
        <p:grpSpPr>
          <a:xfrm>
            <a:off x="4169880" y="2266200"/>
            <a:ext cx="597960" cy="302760"/>
            <a:chOff x="4169880" y="2266200"/>
            <a:chExt cx="597960" cy="302760"/>
          </a:xfrm>
        </p:grpSpPr>
        <p:sp>
          <p:nvSpPr>
            <p:cNvPr id="647" name="TextBox 94"/>
            <p:cNvSpPr/>
            <p:nvPr/>
          </p:nvSpPr>
          <p:spPr>
            <a:xfrm>
              <a:off x="4169880" y="226620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48" name="Straight Connector 95"/>
            <p:cNvSpPr/>
            <p:nvPr/>
          </p:nvSpPr>
          <p:spPr>
            <a:xfrm>
              <a:off x="4241880" y="2349720"/>
              <a:ext cx="230400" cy="39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49" name="Group 96"/>
          <p:cNvGrpSpPr/>
          <p:nvPr/>
        </p:nvGrpSpPr>
        <p:grpSpPr>
          <a:xfrm>
            <a:off x="4156560" y="2543040"/>
            <a:ext cx="597960" cy="302760"/>
            <a:chOff x="4156560" y="2543040"/>
            <a:chExt cx="597960" cy="302760"/>
          </a:xfrm>
        </p:grpSpPr>
        <p:sp>
          <p:nvSpPr>
            <p:cNvPr id="650" name="TextBox 97"/>
            <p:cNvSpPr/>
            <p:nvPr/>
          </p:nvSpPr>
          <p:spPr>
            <a:xfrm>
              <a:off x="4156560" y="254304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Y4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1" name="Straight Connector 98"/>
            <p:cNvSpPr/>
            <p:nvPr/>
          </p:nvSpPr>
          <p:spPr>
            <a:xfrm>
              <a:off x="4228560" y="2626200"/>
              <a:ext cx="230400" cy="43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2" name="Group 99"/>
          <p:cNvGrpSpPr/>
          <p:nvPr/>
        </p:nvGrpSpPr>
        <p:grpSpPr>
          <a:xfrm>
            <a:off x="4144680" y="2810520"/>
            <a:ext cx="597960" cy="302760"/>
            <a:chOff x="4144680" y="2810520"/>
            <a:chExt cx="597960" cy="302760"/>
          </a:xfrm>
        </p:grpSpPr>
        <p:sp>
          <p:nvSpPr>
            <p:cNvPr id="653" name="TextBox 100"/>
            <p:cNvSpPr/>
            <p:nvPr/>
          </p:nvSpPr>
          <p:spPr>
            <a:xfrm>
              <a:off x="4144680" y="281052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4" name="Straight Connector 101"/>
            <p:cNvSpPr/>
            <p:nvPr/>
          </p:nvSpPr>
          <p:spPr>
            <a:xfrm>
              <a:off x="4216680" y="2894040"/>
              <a:ext cx="230400" cy="39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5" name="Group 102"/>
          <p:cNvGrpSpPr/>
          <p:nvPr/>
        </p:nvGrpSpPr>
        <p:grpSpPr>
          <a:xfrm>
            <a:off x="4151160" y="3067200"/>
            <a:ext cx="597960" cy="302760"/>
            <a:chOff x="4151160" y="3067200"/>
            <a:chExt cx="597960" cy="302760"/>
          </a:xfrm>
        </p:grpSpPr>
        <p:sp>
          <p:nvSpPr>
            <p:cNvPr id="656" name="TextBox 103"/>
            <p:cNvSpPr/>
            <p:nvPr/>
          </p:nvSpPr>
          <p:spPr>
            <a:xfrm>
              <a:off x="4151160" y="306720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Y6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7" name="Straight Connector 104"/>
            <p:cNvSpPr/>
            <p:nvPr/>
          </p:nvSpPr>
          <p:spPr>
            <a:xfrm>
              <a:off x="4223160" y="3150360"/>
              <a:ext cx="230400" cy="43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8" name="Group 105"/>
          <p:cNvGrpSpPr/>
          <p:nvPr/>
        </p:nvGrpSpPr>
        <p:grpSpPr>
          <a:xfrm>
            <a:off x="4169520" y="3334320"/>
            <a:ext cx="597960" cy="302760"/>
            <a:chOff x="4169520" y="3334320"/>
            <a:chExt cx="597960" cy="302760"/>
          </a:xfrm>
        </p:grpSpPr>
        <p:sp>
          <p:nvSpPr>
            <p:cNvPr id="659" name="TextBox 106"/>
            <p:cNvSpPr/>
            <p:nvPr/>
          </p:nvSpPr>
          <p:spPr>
            <a:xfrm>
              <a:off x="4169520" y="3334320"/>
              <a:ext cx="59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Y7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60" name="Straight Connector 107"/>
            <p:cNvSpPr/>
            <p:nvPr/>
          </p:nvSpPr>
          <p:spPr>
            <a:xfrm>
              <a:off x="4241520" y="3417840"/>
              <a:ext cx="230400" cy="39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1" name="Straight Arrow Connector 108"/>
          <p:cNvSpPr/>
          <p:nvPr/>
        </p:nvSpPr>
        <p:spPr>
          <a:xfrm flipV="1">
            <a:off x="4634280" y="2106720"/>
            <a:ext cx="3909960" cy="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Box 1"/>
          <p:cNvSpPr/>
          <p:nvPr/>
        </p:nvSpPr>
        <p:spPr>
          <a:xfrm>
            <a:off x="81000" y="6279480"/>
            <a:ext cx="380268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Each clock pulse is used to triggered processor to perform activities.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663" name="Group 100"/>
          <p:cNvGrpSpPr/>
          <p:nvPr/>
        </p:nvGrpSpPr>
        <p:grpSpPr>
          <a:xfrm>
            <a:off x="321120" y="137520"/>
            <a:ext cx="6651000" cy="5571000"/>
            <a:chOff x="321120" y="137520"/>
            <a:chExt cx="6651000" cy="5571000"/>
          </a:xfrm>
        </p:grpSpPr>
        <p:grpSp>
          <p:nvGrpSpPr>
            <p:cNvPr id="664" name="Group 99"/>
            <p:cNvGrpSpPr/>
            <p:nvPr/>
          </p:nvGrpSpPr>
          <p:grpSpPr>
            <a:xfrm>
              <a:off x="321120" y="137520"/>
              <a:ext cx="6651000" cy="5571000"/>
              <a:chOff x="321120" y="137520"/>
              <a:chExt cx="6651000" cy="5571000"/>
            </a:xfrm>
          </p:grpSpPr>
          <p:sp>
            <p:nvSpPr>
              <p:cNvPr id="665" name="Rectangle 4"/>
              <p:cNvSpPr/>
              <p:nvPr/>
            </p:nvSpPr>
            <p:spPr>
              <a:xfrm>
                <a:off x="4534200" y="1147320"/>
                <a:ext cx="2437920" cy="45612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8086</a:t>
                </a:r>
                <a:endParaRPr b="0" lang="en-US" sz="1800" spc="-1" strike="noStrike">
                  <a:latin typeface="Arial"/>
                </a:endParaRPr>
              </a:p>
            </p:txBody>
          </p:sp>
          <p:grpSp>
            <p:nvGrpSpPr>
              <p:cNvPr id="666" name="Group 47"/>
              <p:cNvGrpSpPr/>
              <p:nvPr/>
            </p:nvGrpSpPr>
            <p:grpSpPr>
              <a:xfrm>
                <a:off x="321120" y="707760"/>
                <a:ext cx="2720520" cy="2757240"/>
                <a:chOff x="321120" y="707760"/>
                <a:chExt cx="2720520" cy="2757240"/>
              </a:xfrm>
            </p:grpSpPr>
            <p:sp>
              <p:nvSpPr>
                <p:cNvPr id="667" name="Rectangle 13"/>
                <p:cNvSpPr/>
                <p:nvPr/>
              </p:nvSpPr>
              <p:spPr>
                <a:xfrm>
                  <a:off x="1550520" y="1185840"/>
                  <a:ext cx="1459080" cy="108684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IN" sz="1400" spc="-1" strike="noStrike">
                      <a:solidFill>
                        <a:srgbClr val="000000"/>
                      </a:solidFill>
                      <a:latin typeface="Calibri"/>
                    </a:rPr>
                    <a:t>8284 clock generator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grpSp>
              <p:nvGrpSpPr>
                <p:cNvPr id="668" name="Group 31"/>
                <p:cNvGrpSpPr/>
                <p:nvPr/>
              </p:nvGrpSpPr>
              <p:grpSpPr>
                <a:xfrm>
                  <a:off x="1942560" y="707760"/>
                  <a:ext cx="675720" cy="477720"/>
                  <a:chOff x="1942560" y="707760"/>
                  <a:chExt cx="675720" cy="477720"/>
                </a:xfrm>
              </p:grpSpPr>
              <p:sp>
                <p:nvSpPr>
                  <p:cNvPr id="669" name="Rectangle 14"/>
                  <p:cNvSpPr/>
                  <p:nvPr/>
                </p:nvSpPr>
                <p:spPr>
                  <a:xfrm>
                    <a:off x="2171160" y="749520"/>
                    <a:ext cx="217800" cy="186840"/>
                  </a:xfrm>
                  <a:prstGeom prst="rect">
                    <a:avLst/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70" name="Straight Connector 16"/>
                  <p:cNvSpPr/>
                  <p:nvPr/>
                </p:nvSpPr>
                <p:spPr>
                  <a:xfrm>
                    <a:off x="2119320" y="707760"/>
                    <a:ext cx="10080" cy="24912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71" name="Straight Connector 22"/>
                  <p:cNvSpPr/>
                  <p:nvPr/>
                </p:nvSpPr>
                <p:spPr>
                  <a:xfrm>
                    <a:off x="2430720" y="728280"/>
                    <a:ext cx="10440" cy="22860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72" name="Straight Connector 25"/>
                  <p:cNvSpPr/>
                  <p:nvPr/>
                </p:nvSpPr>
                <p:spPr>
                  <a:xfrm flipH="1">
                    <a:off x="1942560" y="832320"/>
                    <a:ext cx="176760" cy="36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73" name="Straight Connector 26"/>
                  <p:cNvSpPr/>
                  <p:nvPr/>
                </p:nvSpPr>
                <p:spPr>
                  <a:xfrm flipH="1">
                    <a:off x="2441160" y="842760"/>
                    <a:ext cx="176760" cy="36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74" name="Straight Connector 27"/>
                  <p:cNvSpPr/>
                  <p:nvPr/>
                </p:nvSpPr>
                <p:spPr>
                  <a:xfrm flipV="1">
                    <a:off x="1956240" y="840960"/>
                    <a:ext cx="360" cy="34452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75" name="Straight Connector 30"/>
                  <p:cNvSpPr/>
                  <p:nvPr/>
                </p:nvSpPr>
                <p:spPr>
                  <a:xfrm flipV="1">
                    <a:off x="2617920" y="840960"/>
                    <a:ext cx="360" cy="34452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676" name="Straight Arrow Connector 32"/>
                <p:cNvSpPr/>
                <p:nvPr/>
              </p:nvSpPr>
              <p:spPr>
                <a:xfrm flipV="1">
                  <a:off x="814320" y="1370880"/>
                  <a:ext cx="735840" cy="39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7" name="Straight Arrow Connector 34"/>
                <p:cNvSpPr/>
                <p:nvPr/>
              </p:nvSpPr>
              <p:spPr>
                <a:xfrm>
                  <a:off x="1098720" y="1892520"/>
                  <a:ext cx="451440" cy="54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8" name="Straight Connector 36"/>
                <p:cNvSpPr/>
                <p:nvPr/>
              </p:nvSpPr>
              <p:spPr>
                <a:xfrm flipH="1">
                  <a:off x="1098360" y="1892160"/>
                  <a:ext cx="3240" cy="105228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9" name="Straight Connector 38"/>
                <p:cNvSpPr/>
                <p:nvPr/>
              </p:nvSpPr>
              <p:spPr>
                <a:xfrm flipH="1">
                  <a:off x="814320" y="1371240"/>
                  <a:ext cx="2880" cy="1573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0" name="TextBox 40"/>
                <p:cNvSpPr/>
                <p:nvPr/>
              </p:nvSpPr>
              <p:spPr>
                <a:xfrm>
                  <a:off x="966240" y="1063800"/>
                  <a:ext cx="65700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RES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681" name="Straight Connector 41"/>
                <p:cNvSpPr/>
                <p:nvPr/>
              </p:nvSpPr>
              <p:spPr>
                <a:xfrm flipV="1">
                  <a:off x="1050120" y="1089000"/>
                  <a:ext cx="329040" cy="144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2" name="TextBox 42"/>
                <p:cNvSpPr/>
                <p:nvPr/>
              </p:nvSpPr>
              <p:spPr>
                <a:xfrm>
                  <a:off x="1073160" y="1893960"/>
                  <a:ext cx="65700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RDY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683" name="TextBox 43"/>
                <p:cNvSpPr/>
                <p:nvPr/>
              </p:nvSpPr>
              <p:spPr>
                <a:xfrm>
                  <a:off x="321120" y="2944800"/>
                  <a:ext cx="65700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RESET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684" name="TextBox 44"/>
                <p:cNvSpPr/>
                <p:nvPr/>
              </p:nvSpPr>
              <p:spPr>
                <a:xfrm>
                  <a:off x="978480" y="2949120"/>
                  <a:ext cx="75168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READY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685" name="TextBox 45"/>
                <p:cNvSpPr/>
                <p:nvPr/>
              </p:nvSpPr>
              <p:spPr>
                <a:xfrm>
                  <a:off x="1780920" y="1153800"/>
                  <a:ext cx="59796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000000"/>
                      </a:solidFill>
                      <a:latin typeface="Calibri"/>
                    </a:rPr>
                    <a:t>X1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686" name="TextBox 46"/>
                <p:cNvSpPr/>
                <p:nvPr/>
              </p:nvSpPr>
              <p:spPr>
                <a:xfrm>
                  <a:off x="2443680" y="1179360"/>
                  <a:ext cx="59796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000000"/>
                      </a:solidFill>
                      <a:latin typeface="Calibri"/>
                    </a:rPr>
                    <a:t>X2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  <p:sp>
            <p:nvSpPr>
              <p:cNvPr id="687" name="Straight Arrow Connector 48"/>
              <p:cNvSpPr/>
              <p:nvPr/>
            </p:nvSpPr>
            <p:spPr>
              <a:xfrm>
                <a:off x="3034800" y="1378440"/>
                <a:ext cx="1467360" cy="1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Straight Arrow Connector 50"/>
              <p:cNvSpPr/>
              <p:nvPr/>
            </p:nvSpPr>
            <p:spPr>
              <a:xfrm>
                <a:off x="3041640" y="1686240"/>
                <a:ext cx="1491840" cy="9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Straight Arrow Connector 51"/>
              <p:cNvSpPr/>
              <p:nvPr/>
            </p:nvSpPr>
            <p:spPr>
              <a:xfrm flipV="1">
                <a:off x="3041640" y="1994040"/>
                <a:ext cx="1491840" cy="11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TextBox 52"/>
              <p:cNvSpPr/>
              <p:nvPr/>
            </p:nvSpPr>
            <p:spPr>
              <a:xfrm>
                <a:off x="3066480" y="1086480"/>
                <a:ext cx="81576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CLOCK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691" name="TextBox 53"/>
              <p:cNvSpPr/>
              <p:nvPr/>
            </p:nvSpPr>
            <p:spPr>
              <a:xfrm>
                <a:off x="3072600" y="1427400"/>
                <a:ext cx="65700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RESET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692" name="TextBox 54"/>
              <p:cNvSpPr/>
              <p:nvPr/>
            </p:nvSpPr>
            <p:spPr>
              <a:xfrm>
                <a:off x="3066480" y="1729440"/>
                <a:ext cx="75168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READY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693" name="TextBox 33"/>
              <p:cNvSpPr/>
              <p:nvPr/>
            </p:nvSpPr>
            <p:spPr>
              <a:xfrm>
                <a:off x="5377320" y="3641760"/>
                <a:ext cx="75168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6 MHz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694" name="TextBox 35"/>
              <p:cNvSpPr/>
              <p:nvPr/>
            </p:nvSpPr>
            <p:spPr>
              <a:xfrm>
                <a:off x="2050560" y="374760"/>
                <a:ext cx="6570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7030a0"/>
                    </a:solidFill>
                    <a:latin typeface="Calibri"/>
                  </a:rPr>
                  <a:t>3 X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695" name="Group 23"/>
              <p:cNvGrpSpPr/>
              <p:nvPr/>
            </p:nvGrpSpPr>
            <p:grpSpPr>
              <a:xfrm>
                <a:off x="3777840" y="1049760"/>
                <a:ext cx="246240" cy="250920"/>
                <a:chOff x="3777840" y="1049760"/>
                <a:chExt cx="246240" cy="250920"/>
              </a:xfrm>
            </p:grpSpPr>
            <p:sp>
              <p:nvSpPr>
                <p:cNvPr id="696" name="Straight Connector 18"/>
                <p:cNvSpPr/>
                <p:nvPr/>
              </p:nvSpPr>
              <p:spPr>
                <a:xfrm>
                  <a:off x="3777840" y="1049760"/>
                  <a:ext cx="360" cy="2509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7" name="Straight Connector 49"/>
                <p:cNvSpPr/>
                <p:nvPr/>
              </p:nvSpPr>
              <p:spPr>
                <a:xfrm>
                  <a:off x="4023720" y="1049760"/>
                  <a:ext cx="360" cy="2509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8" name="Straight Connector 55"/>
                <p:cNvSpPr/>
                <p:nvPr/>
              </p:nvSpPr>
              <p:spPr>
                <a:xfrm flipH="1">
                  <a:off x="3777840" y="1049760"/>
                  <a:ext cx="24588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699" name="Straight Connector 56"/>
              <p:cNvSpPr/>
              <p:nvPr/>
            </p:nvSpPr>
            <p:spPr>
              <a:xfrm>
                <a:off x="4277880" y="1049760"/>
                <a:ext cx="360" cy="25092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Straight Connector 57"/>
              <p:cNvSpPr/>
              <p:nvPr/>
            </p:nvSpPr>
            <p:spPr>
              <a:xfrm flipH="1">
                <a:off x="4032000" y="1285200"/>
                <a:ext cx="2458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Straight Connector 58"/>
              <p:cNvSpPr/>
              <p:nvPr/>
            </p:nvSpPr>
            <p:spPr>
              <a:xfrm flipH="1">
                <a:off x="4266360" y="1063440"/>
                <a:ext cx="2458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TextBox 59"/>
              <p:cNvSpPr/>
              <p:nvPr/>
            </p:nvSpPr>
            <p:spPr>
              <a:xfrm>
                <a:off x="1942560" y="137520"/>
                <a:ext cx="75168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18 MHz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703" name="TextBox 60"/>
            <p:cNvSpPr/>
            <p:nvPr/>
          </p:nvSpPr>
          <p:spPr>
            <a:xfrm>
              <a:off x="3803040" y="702360"/>
              <a:ext cx="75168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70c0"/>
                  </a:solidFill>
                  <a:latin typeface="Calibri"/>
                </a:rPr>
                <a:t>6 MHz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04" name="TextBox 61"/>
            <p:cNvSpPr/>
            <p:nvPr/>
          </p:nvSpPr>
          <p:spPr>
            <a:xfrm>
              <a:off x="2781000" y="172800"/>
              <a:ext cx="3802680" cy="106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600" spc="-1" strike="noStrike">
                  <a:solidFill>
                    <a:srgbClr val="000000"/>
                  </a:solidFill>
                  <a:latin typeface="Calibri"/>
                </a:rPr>
                <a:t>To produce 6 MHz at  </a:t>
              </a: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33%</a:t>
              </a:r>
              <a:r>
                <a:rPr b="0" lang="en-IN" sz="1600" spc="-1" strike="noStrike">
                  <a:solidFill>
                    <a:srgbClr val="000000"/>
                  </a:solidFill>
                  <a:latin typeface="Calibri"/>
                </a:rPr>
                <a:t> duty cycle so 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600" spc="-1" strike="noStrike">
                  <a:solidFill>
                    <a:srgbClr val="000000"/>
                  </a:solidFill>
                  <a:latin typeface="Calibri"/>
                </a:rPr>
                <a:t>18 MHz divided by 3.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705" name="TextBox 62"/>
          <p:cNvSpPr/>
          <p:nvPr/>
        </p:nvSpPr>
        <p:spPr>
          <a:xfrm>
            <a:off x="7130160" y="153720"/>
            <a:ext cx="4979160" cy="25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Duty Cycle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It is the ratio of ON time and total time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 clock pulse is on for some time and off for some time.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It can be active high or active low.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At what time of point dose the transition take place is called as duty cycle.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If transition is at mid point it is called 50% duty cycle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706" name="Group 93"/>
          <p:cNvGrpSpPr/>
          <p:nvPr/>
        </p:nvGrpSpPr>
        <p:grpSpPr>
          <a:xfrm>
            <a:off x="8481960" y="2331720"/>
            <a:ext cx="2271960" cy="3715560"/>
            <a:chOff x="8481960" y="2331720"/>
            <a:chExt cx="2271960" cy="3715560"/>
          </a:xfrm>
        </p:grpSpPr>
        <p:sp>
          <p:nvSpPr>
            <p:cNvPr id="707" name="Straight Connector 63"/>
            <p:cNvSpPr/>
            <p:nvPr/>
          </p:nvSpPr>
          <p:spPr>
            <a:xfrm>
              <a:off x="8481960" y="2331720"/>
              <a:ext cx="27360" cy="37155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Straight Connector 64"/>
            <p:cNvSpPr/>
            <p:nvPr/>
          </p:nvSpPr>
          <p:spPr>
            <a:xfrm>
              <a:off x="10753560" y="2331720"/>
              <a:ext cx="360" cy="37155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Straight Connector 65"/>
            <p:cNvSpPr/>
            <p:nvPr/>
          </p:nvSpPr>
          <p:spPr>
            <a:xfrm flipH="1">
              <a:off x="8509320" y="2745000"/>
              <a:ext cx="113400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Straight Connector 66"/>
            <p:cNvSpPr/>
            <p:nvPr/>
          </p:nvSpPr>
          <p:spPr>
            <a:xfrm>
              <a:off x="9643320" y="2725200"/>
              <a:ext cx="360" cy="71604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Straight Connector 67"/>
            <p:cNvSpPr/>
            <p:nvPr/>
          </p:nvSpPr>
          <p:spPr>
            <a:xfrm flipH="1">
              <a:off x="9619560" y="3449520"/>
              <a:ext cx="113400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Straight Connector 70"/>
            <p:cNvSpPr/>
            <p:nvPr/>
          </p:nvSpPr>
          <p:spPr>
            <a:xfrm flipH="1">
              <a:off x="8490960" y="3749040"/>
              <a:ext cx="45180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Straight Connector 72"/>
            <p:cNvSpPr/>
            <p:nvPr/>
          </p:nvSpPr>
          <p:spPr>
            <a:xfrm>
              <a:off x="8933040" y="3749040"/>
              <a:ext cx="9720" cy="42588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" name="Straight Connector 74"/>
            <p:cNvSpPr/>
            <p:nvPr/>
          </p:nvSpPr>
          <p:spPr>
            <a:xfrm flipH="1">
              <a:off x="8933040" y="4174920"/>
              <a:ext cx="182052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" name="Straight Connector 76"/>
            <p:cNvSpPr/>
            <p:nvPr/>
          </p:nvSpPr>
          <p:spPr>
            <a:xfrm flipH="1">
              <a:off x="8509320" y="4701240"/>
              <a:ext cx="146232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" name="Straight Connector 79"/>
            <p:cNvSpPr/>
            <p:nvPr/>
          </p:nvSpPr>
          <p:spPr>
            <a:xfrm>
              <a:off x="9966600" y="4690080"/>
              <a:ext cx="10080" cy="425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" name="Straight Connector 80"/>
            <p:cNvSpPr/>
            <p:nvPr/>
          </p:nvSpPr>
          <p:spPr>
            <a:xfrm flipH="1">
              <a:off x="9966600" y="5122080"/>
              <a:ext cx="78696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" name="Straight Connector 82"/>
            <p:cNvSpPr/>
            <p:nvPr/>
          </p:nvSpPr>
          <p:spPr>
            <a:xfrm flipH="1">
              <a:off x="8504280" y="5508360"/>
              <a:ext cx="185580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" name="Straight Connector 84"/>
            <p:cNvSpPr/>
            <p:nvPr/>
          </p:nvSpPr>
          <p:spPr>
            <a:xfrm>
              <a:off x="10350360" y="5474160"/>
              <a:ext cx="9720" cy="26208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" name="Straight Connector 87"/>
            <p:cNvSpPr/>
            <p:nvPr/>
          </p:nvSpPr>
          <p:spPr>
            <a:xfrm flipH="1">
              <a:off x="10350360" y="5736240"/>
              <a:ext cx="40320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1" name="Rectangle 94"/>
          <p:cNvSpPr/>
          <p:nvPr/>
        </p:nvSpPr>
        <p:spPr>
          <a:xfrm>
            <a:off x="10807560" y="3256920"/>
            <a:ext cx="72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50%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Rectangle 95"/>
          <p:cNvSpPr/>
          <p:nvPr/>
        </p:nvSpPr>
        <p:spPr>
          <a:xfrm>
            <a:off x="10784520" y="3990240"/>
            <a:ext cx="72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20%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3" name="Rectangle 96"/>
          <p:cNvSpPr/>
          <p:nvPr/>
        </p:nvSpPr>
        <p:spPr>
          <a:xfrm>
            <a:off x="10740600" y="4902840"/>
            <a:ext cx="72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70%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4" name="Rectangle 97"/>
          <p:cNvSpPr/>
          <p:nvPr/>
        </p:nvSpPr>
        <p:spPr>
          <a:xfrm>
            <a:off x="10740600" y="5551560"/>
            <a:ext cx="72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90%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5" name="TextBox 98"/>
          <p:cNvSpPr/>
          <p:nvPr/>
        </p:nvSpPr>
        <p:spPr>
          <a:xfrm>
            <a:off x="7180920" y="6183000"/>
            <a:ext cx="487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In above example all of have different duty cycle but same clock frequency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60"/>
          <p:cNvGrpSpPr/>
          <p:nvPr/>
        </p:nvGrpSpPr>
        <p:grpSpPr>
          <a:xfrm>
            <a:off x="4851720" y="478080"/>
            <a:ext cx="6650640" cy="5571000"/>
            <a:chOff x="4851720" y="478080"/>
            <a:chExt cx="6650640" cy="5571000"/>
          </a:xfrm>
        </p:grpSpPr>
        <p:grpSp>
          <p:nvGrpSpPr>
            <p:cNvPr id="727" name="Group 3"/>
            <p:cNvGrpSpPr/>
            <p:nvPr/>
          </p:nvGrpSpPr>
          <p:grpSpPr>
            <a:xfrm>
              <a:off x="4851720" y="478080"/>
              <a:ext cx="6650640" cy="5571000"/>
              <a:chOff x="4851720" y="478080"/>
              <a:chExt cx="6650640" cy="5571000"/>
            </a:xfrm>
          </p:grpSpPr>
          <p:grpSp>
            <p:nvGrpSpPr>
              <p:cNvPr id="728" name="Group 4"/>
              <p:cNvGrpSpPr/>
              <p:nvPr/>
            </p:nvGrpSpPr>
            <p:grpSpPr>
              <a:xfrm>
                <a:off x="4851720" y="478080"/>
                <a:ext cx="6650640" cy="5571000"/>
                <a:chOff x="4851720" y="478080"/>
                <a:chExt cx="6650640" cy="5571000"/>
              </a:xfrm>
            </p:grpSpPr>
            <p:sp>
              <p:nvSpPr>
                <p:cNvPr id="729" name="Rectangle 7"/>
                <p:cNvSpPr/>
                <p:nvPr/>
              </p:nvSpPr>
              <p:spPr>
                <a:xfrm>
                  <a:off x="9064440" y="1487880"/>
                  <a:ext cx="2437920" cy="456120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Calibri"/>
                    </a:rPr>
                    <a:t>8086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grpSp>
              <p:nvGrpSpPr>
                <p:cNvPr id="730" name="Group 8"/>
                <p:cNvGrpSpPr/>
                <p:nvPr/>
              </p:nvGrpSpPr>
              <p:grpSpPr>
                <a:xfrm>
                  <a:off x="4851720" y="1048320"/>
                  <a:ext cx="2720160" cy="2757240"/>
                  <a:chOff x="4851720" y="1048320"/>
                  <a:chExt cx="2720160" cy="2757240"/>
                </a:xfrm>
              </p:grpSpPr>
              <p:sp>
                <p:nvSpPr>
                  <p:cNvPr id="731" name="Rectangle 25"/>
                  <p:cNvSpPr/>
                  <p:nvPr/>
                </p:nvSpPr>
                <p:spPr>
                  <a:xfrm>
                    <a:off x="6081120" y="1526400"/>
                    <a:ext cx="1459080" cy="1086840"/>
                  </a:xfrm>
                  <a:prstGeom prst="rect">
                    <a:avLst/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  <a:buNone/>
                    </a:pPr>
                    <a:r>
                      <a:rPr b="0" lang="en-IN" sz="1400" spc="-1" strike="noStrike">
                        <a:solidFill>
                          <a:srgbClr val="000000"/>
                        </a:solidFill>
                        <a:latin typeface="Calibri"/>
                      </a:rPr>
                      <a:t>8284 clock generator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  <p:grpSp>
                <p:nvGrpSpPr>
                  <p:cNvPr id="732" name="Group 26"/>
                  <p:cNvGrpSpPr/>
                  <p:nvPr/>
                </p:nvGrpSpPr>
                <p:grpSpPr>
                  <a:xfrm>
                    <a:off x="6472800" y="1048320"/>
                    <a:ext cx="676080" cy="478080"/>
                    <a:chOff x="6472800" y="1048320"/>
                    <a:chExt cx="676080" cy="478080"/>
                  </a:xfrm>
                </p:grpSpPr>
                <p:sp>
                  <p:nvSpPr>
                    <p:cNvPr id="733" name="Rectangle 38"/>
                    <p:cNvSpPr/>
                    <p:nvPr/>
                  </p:nvSpPr>
                  <p:spPr>
                    <a:xfrm>
                      <a:off x="6701760" y="1090080"/>
                      <a:ext cx="217800" cy="18684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34" name="Straight Connector 39"/>
                    <p:cNvSpPr/>
                    <p:nvPr/>
                  </p:nvSpPr>
                  <p:spPr>
                    <a:xfrm>
                      <a:off x="6649560" y="1048320"/>
                      <a:ext cx="10440" cy="249480"/>
                    </a:xfrm>
                    <a:prstGeom prst="line">
                      <a:avLst/>
                    </a:prstGeom>
                    <a:ln w="19050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35" name="Straight Connector 40"/>
                    <p:cNvSpPr/>
                    <p:nvPr/>
                  </p:nvSpPr>
                  <p:spPr>
                    <a:xfrm>
                      <a:off x="6961320" y="1069200"/>
                      <a:ext cx="10440" cy="228600"/>
                    </a:xfrm>
                    <a:prstGeom prst="line">
                      <a:avLst/>
                    </a:prstGeom>
                    <a:ln w="19050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36" name="Straight Connector 41"/>
                    <p:cNvSpPr/>
                    <p:nvPr/>
                  </p:nvSpPr>
                  <p:spPr>
                    <a:xfrm flipH="1">
                      <a:off x="6472800" y="1172880"/>
                      <a:ext cx="176760" cy="360"/>
                    </a:xfrm>
                    <a:prstGeom prst="line">
                      <a:avLst/>
                    </a:prstGeom>
                    <a:ln w="19050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37" name="Straight Connector 42"/>
                    <p:cNvSpPr/>
                    <p:nvPr/>
                  </p:nvSpPr>
                  <p:spPr>
                    <a:xfrm flipH="1">
                      <a:off x="6971760" y="1183320"/>
                      <a:ext cx="176760" cy="360"/>
                    </a:xfrm>
                    <a:prstGeom prst="line">
                      <a:avLst/>
                    </a:prstGeom>
                    <a:ln w="19050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38" name="Straight Connector 43"/>
                    <p:cNvSpPr/>
                    <p:nvPr/>
                  </p:nvSpPr>
                  <p:spPr>
                    <a:xfrm flipV="1">
                      <a:off x="6486840" y="1181520"/>
                      <a:ext cx="360" cy="344880"/>
                    </a:xfrm>
                    <a:prstGeom prst="line">
                      <a:avLst/>
                    </a:prstGeom>
                    <a:ln w="19050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39" name="Straight Connector 44"/>
                    <p:cNvSpPr/>
                    <p:nvPr/>
                  </p:nvSpPr>
                  <p:spPr>
                    <a:xfrm flipV="1">
                      <a:off x="7148520" y="1181520"/>
                      <a:ext cx="360" cy="344880"/>
                    </a:xfrm>
                    <a:prstGeom prst="line">
                      <a:avLst/>
                    </a:prstGeom>
                    <a:ln w="19050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sp>
                <p:nvSpPr>
                  <p:cNvPr id="740" name="Straight Arrow Connector 27"/>
                  <p:cNvSpPr/>
                  <p:nvPr/>
                </p:nvSpPr>
                <p:spPr>
                  <a:xfrm flipV="1">
                    <a:off x="5344920" y="1711440"/>
                    <a:ext cx="735840" cy="396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41" name="Straight Arrow Connector 28"/>
                  <p:cNvSpPr/>
                  <p:nvPr/>
                </p:nvSpPr>
                <p:spPr>
                  <a:xfrm>
                    <a:off x="5629320" y="2233080"/>
                    <a:ext cx="451440" cy="54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42" name="Straight Connector 29"/>
                  <p:cNvSpPr/>
                  <p:nvPr/>
                </p:nvSpPr>
                <p:spPr>
                  <a:xfrm flipH="1">
                    <a:off x="5628960" y="2232720"/>
                    <a:ext cx="3240" cy="105228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43" name="Straight Connector 30"/>
                  <p:cNvSpPr/>
                  <p:nvPr/>
                </p:nvSpPr>
                <p:spPr>
                  <a:xfrm flipH="1">
                    <a:off x="5344560" y="1711800"/>
                    <a:ext cx="3240" cy="157320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44" name="TextBox 31"/>
                  <p:cNvSpPr/>
                  <p:nvPr/>
                </p:nvSpPr>
                <p:spPr>
                  <a:xfrm>
                    <a:off x="5496840" y="1404360"/>
                    <a:ext cx="657000" cy="302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1" lang="en-IN" sz="1400" spc="-1" strike="noStrike">
                        <a:solidFill>
                          <a:srgbClr val="ff0000"/>
                        </a:solidFill>
                        <a:latin typeface="Calibri"/>
                      </a:rPr>
                      <a:t>RES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  <p:sp>
                <p:nvSpPr>
                  <p:cNvPr id="745" name="Straight Connector 32"/>
                  <p:cNvSpPr/>
                  <p:nvPr/>
                </p:nvSpPr>
                <p:spPr>
                  <a:xfrm flipV="1">
                    <a:off x="5580720" y="1429920"/>
                    <a:ext cx="329040" cy="108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46" name="TextBox 33"/>
                  <p:cNvSpPr/>
                  <p:nvPr/>
                </p:nvSpPr>
                <p:spPr>
                  <a:xfrm>
                    <a:off x="5603760" y="2234520"/>
                    <a:ext cx="657000" cy="302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1" lang="en-IN" sz="1400" spc="-1" strike="noStrike">
                        <a:solidFill>
                          <a:srgbClr val="ff0000"/>
                        </a:solidFill>
                        <a:latin typeface="Calibri"/>
                      </a:rPr>
                      <a:t>RDY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  <p:sp>
                <p:nvSpPr>
                  <p:cNvPr id="747" name="TextBox 34"/>
                  <p:cNvSpPr/>
                  <p:nvPr/>
                </p:nvSpPr>
                <p:spPr>
                  <a:xfrm>
                    <a:off x="4851720" y="3285360"/>
                    <a:ext cx="657000" cy="5158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1" lang="en-IN" sz="1400" spc="-1" strike="noStrike">
                        <a:solidFill>
                          <a:srgbClr val="ff0000"/>
                        </a:solidFill>
                        <a:latin typeface="Calibri"/>
                      </a:rPr>
                      <a:t>RESET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  <p:sp>
                <p:nvSpPr>
                  <p:cNvPr id="748" name="TextBox 35"/>
                  <p:cNvSpPr/>
                  <p:nvPr/>
                </p:nvSpPr>
                <p:spPr>
                  <a:xfrm>
                    <a:off x="5509080" y="3289680"/>
                    <a:ext cx="751680" cy="5158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1" lang="en-IN" sz="1400" spc="-1" strike="noStrike">
                        <a:solidFill>
                          <a:srgbClr val="ff0000"/>
                        </a:solidFill>
                        <a:latin typeface="Calibri"/>
                      </a:rPr>
                      <a:t>READY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  <p:sp>
                <p:nvSpPr>
                  <p:cNvPr id="749" name="TextBox 36"/>
                  <p:cNvSpPr/>
                  <p:nvPr/>
                </p:nvSpPr>
                <p:spPr>
                  <a:xfrm>
                    <a:off x="6311520" y="1494720"/>
                    <a:ext cx="597960" cy="302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1" lang="en-IN" sz="1400" spc="-1" strike="noStrike">
                        <a:solidFill>
                          <a:srgbClr val="000000"/>
                        </a:solidFill>
                        <a:latin typeface="Calibri"/>
                      </a:rPr>
                      <a:t>X1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  <p:sp>
                <p:nvSpPr>
                  <p:cNvPr id="750" name="TextBox 37"/>
                  <p:cNvSpPr/>
                  <p:nvPr/>
                </p:nvSpPr>
                <p:spPr>
                  <a:xfrm>
                    <a:off x="6973920" y="1519920"/>
                    <a:ext cx="597960" cy="302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1" lang="en-IN" sz="1400" spc="-1" strike="noStrike">
                        <a:solidFill>
                          <a:srgbClr val="000000"/>
                        </a:solidFill>
                        <a:latin typeface="Calibri"/>
                      </a:rPr>
                      <a:t>X2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751" name="Straight Arrow Connector 9"/>
                <p:cNvSpPr/>
                <p:nvPr/>
              </p:nvSpPr>
              <p:spPr>
                <a:xfrm>
                  <a:off x="7565040" y="1719000"/>
                  <a:ext cx="1467360" cy="154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2" name="Straight Arrow Connector 10"/>
                <p:cNvSpPr/>
                <p:nvPr/>
              </p:nvSpPr>
              <p:spPr>
                <a:xfrm>
                  <a:off x="7572240" y="2026800"/>
                  <a:ext cx="1491840" cy="9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3" name="Straight Arrow Connector 11"/>
                <p:cNvSpPr/>
                <p:nvPr/>
              </p:nvSpPr>
              <p:spPr>
                <a:xfrm flipV="1">
                  <a:off x="7572240" y="2334600"/>
                  <a:ext cx="1491840" cy="11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4" name="TextBox 12"/>
                <p:cNvSpPr/>
                <p:nvPr/>
              </p:nvSpPr>
              <p:spPr>
                <a:xfrm>
                  <a:off x="7596720" y="1427040"/>
                  <a:ext cx="81576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CLOCK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755" name="TextBox 13"/>
                <p:cNvSpPr/>
                <p:nvPr/>
              </p:nvSpPr>
              <p:spPr>
                <a:xfrm>
                  <a:off x="7602840" y="1767960"/>
                  <a:ext cx="65700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RESET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756" name="TextBox 14"/>
                <p:cNvSpPr/>
                <p:nvPr/>
              </p:nvSpPr>
              <p:spPr>
                <a:xfrm>
                  <a:off x="7596720" y="2070000"/>
                  <a:ext cx="75168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READY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757" name="TextBox 15"/>
                <p:cNvSpPr/>
                <p:nvPr/>
              </p:nvSpPr>
              <p:spPr>
                <a:xfrm>
                  <a:off x="9907920" y="3982320"/>
                  <a:ext cx="75168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6 MHz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758" name="TextBox 16"/>
                <p:cNvSpPr/>
                <p:nvPr/>
              </p:nvSpPr>
              <p:spPr>
                <a:xfrm>
                  <a:off x="6581160" y="715320"/>
                  <a:ext cx="65700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7030a0"/>
                      </a:solidFill>
                      <a:latin typeface="Calibri"/>
                    </a:rPr>
                    <a:t>3 X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grpSp>
              <p:nvGrpSpPr>
                <p:cNvPr id="759" name="Group 17"/>
                <p:cNvGrpSpPr/>
                <p:nvPr/>
              </p:nvGrpSpPr>
              <p:grpSpPr>
                <a:xfrm>
                  <a:off x="8308080" y="1390320"/>
                  <a:ext cx="246600" cy="250920"/>
                  <a:chOff x="8308080" y="1390320"/>
                  <a:chExt cx="246600" cy="250920"/>
                </a:xfrm>
              </p:grpSpPr>
              <p:sp>
                <p:nvSpPr>
                  <p:cNvPr id="760" name="Straight Connector 22"/>
                  <p:cNvSpPr/>
                  <p:nvPr/>
                </p:nvSpPr>
                <p:spPr>
                  <a:xfrm>
                    <a:off x="8308080" y="1390320"/>
                    <a:ext cx="360" cy="25092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61" name="Straight Connector 23"/>
                  <p:cNvSpPr/>
                  <p:nvPr/>
                </p:nvSpPr>
                <p:spPr>
                  <a:xfrm>
                    <a:off x="8554320" y="1390320"/>
                    <a:ext cx="360" cy="25092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62" name="Straight Connector 24"/>
                  <p:cNvSpPr/>
                  <p:nvPr/>
                </p:nvSpPr>
                <p:spPr>
                  <a:xfrm flipH="1">
                    <a:off x="8308080" y="1390320"/>
                    <a:ext cx="246240" cy="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763" name="Straight Connector 18"/>
                <p:cNvSpPr/>
                <p:nvPr/>
              </p:nvSpPr>
              <p:spPr>
                <a:xfrm>
                  <a:off x="8808480" y="1390320"/>
                  <a:ext cx="360" cy="2509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4" name="Straight Connector 19"/>
                <p:cNvSpPr/>
                <p:nvPr/>
              </p:nvSpPr>
              <p:spPr>
                <a:xfrm flipH="1">
                  <a:off x="8562600" y="1625760"/>
                  <a:ext cx="24588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5" name="Straight Connector 20"/>
                <p:cNvSpPr/>
                <p:nvPr/>
              </p:nvSpPr>
              <p:spPr>
                <a:xfrm flipH="1">
                  <a:off x="8796960" y="1404000"/>
                  <a:ext cx="24588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6" name="TextBox 21"/>
                <p:cNvSpPr/>
                <p:nvPr/>
              </p:nvSpPr>
              <p:spPr>
                <a:xfrm>
                  <a:off x="6473160" y="478080"/>
                  <a:ext cx="751680" cy="51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IN" sz="1400" spc="-1" strike="noStrike">
                      <a:solidFill>
                        <a:srgbClr val="ff0000"/>
                      </a:solidFill>
                      <a:latin typeface="Calibri"/>
                    </a:rPr>
                    <a:t>18 MHz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  <p:sp>
            <p:nvSpPr>
              <p:cNvPr id="767" name="TextBox 5"/>
              <p:cNvSpPr/>
              <p:nvPr/>
            </p:nvSpPr>
            <p:spPr>
              <a:xfrm>
                <a:off x="8333280" y="1042920"/>
                <a:ext cx="75168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0070c0"/>
                    </a:solidFill>
                    <a:latin typeface="Calibri"/>
                  </a:rPr>
                  <a:t>6 MHz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768" name="TextBox 6"/>
              <p:cNvSpPr/>
              <p:nvPr/>
            </p:nvSpPr>
            <p:spPr>
              <a:xfrm>
                <a:off x="7311240" y="513360"/>
                <a:ext cx="3802680" cy="106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Calibri"/>
                  </a:rPr>
                  <a:t>To produce 6 MHz at  </a:t>
                </a:r>
                <a:r>
                  <a:rPr b="1" lang="en-IN" sz="1600" spc="-1" strike="noStrike">
                    <a:solidFill>
                      <a:srgbClr val="ff0000"/>
                    </a:solidFill>
                    <a:latin typeface="Calibri"/>
                  </a:rPr>
                  <a:t>33%</a:t>
                </a:r>
                <a:r>
                  <a:rPr b="0" lang="en-IN" sz="1600" spc="-1" strike="noStrike">
                    <a:solidFill>
                      <a:srgbClr val="000000"/>
                    </a:solidFill>
                    <a:latin typeface="Calibri"/>
                  </a:rPr>
                  <a:t> duty cycle so 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Calibri"/>
                  </a:rPr>
                  <a:t>18 MHz divided by 3.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769" name="Straight Arrow Connector 45"/>
            <p:cNvSpPr/>
            <p:nvPr/>
          </p:nvSpPr>
          <p:spPr>
            <a:xfrm>
              <a:off x="7617600" y="3982320"/>
              <a:ext cx="1467360" cy="1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Straight Arrow Connector 46"/>
            <p:cNvSpPr/>
            <p:nvPr/>
          </p:nvSpPr>
          <p:spPr>
            <a:xfrm>
              <a:off x="7592400" y="4229280"/>
              <a:ext cx="1467360" cy="1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Straight Arrow Connector 47"/>
            <p:cNvSpPr/>
            <p:nvPr/>
          </p:nvSpPr>
          <p:spPr>
            <a:xfrm>
              <a:off x="7577640" y="5377680"/>
              <a:ext cx="1467360" cy="1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" name="Straight Arrow Connector 48"/>
            <p:cNvSpPr/>
            <p:nvPr/>
          </p:nvSpPr>
          <p:spPr>
            <a:xfrm flipH="1">
              <a:off x="7614360" y="5624640"/>
              <a:ext cx="1458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" name="Straight Arrow Connector 51"/>
            <p:cNvSpPr/>
            <p:nvPr/>
          </p:nvSpPr>
          <p:spPr>
            <a:xfrm flipH="1">
              <a:off x="7614360" y="4489920"/>
              <a:ext cx="1458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4" name="TextBox 52"/>
            <p:cNvSpPr/>
            <p:nvPr/>
          </p:nvSpPr>
          <p:spPr>
            <a:xfrm>
              <a:off x="7060320" y="3821400"/>
              <a:ext cx="657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NMI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5" name="TextBox 53"/>
            <p:cNvSpPr/>
            <p:nvPr/>
          </p:nvSpPr>
          <p:spPr>
            <a:xfrm>
              <a:off x="7079400" y="4075200"/>
              <a:ext cx="657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INTR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6" name="TextBox 54"/>
            <p:cNvSpPr/>
            <p:nvPr/>
          </p:nvSpPr>
          <p:spPr>
            <a:xfrm>
              <a:off x="7090920" y="4360320"/>
              <a:ext cx="657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INTA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7" name="Straight Connector 55"/>
            <p:cNvSpPr/>
            <p:nvPr/>
          </p:nvSpPr>
          <p:spPr>
            <a:xfrm>
              <a:off x="7211880" y="4392360"/>
              <a:ext cx="31320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8" name="TextBox 58"/>
            <p:cNvSpPr/>
            <p:nvPr/>
          </p:nvSpPr>
          <p:spPr>
            <a:xfrm>
              <a:off x="6993360" y="5219280"/>
              <a:ext cx="6570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HOLD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9" name="TextBox 59"/>
            <p:cNvSpPr/>
            <p:nvPr/>
          </p:nvSpPr>
          <p:spPr>
            <a:xfrm>
              <a:off x="7021440" y="5454720"/>
              <a:ext cx="6570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HLDA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780" name="TextBox 61"/>
          <p:cNvSpPr/>
          <p:nvPr/>
        </p:nvSpPr>
        <p:spPr>
          <a:xfrm>
            <a:off x="6138360" y="4064040"/>
            <a:ext cx="1318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Interrupt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1" name="TextBox 62"/>
          <p:cNvSpPr/>
          <p:nvPr/>
        </p:nvSpPr>
        <p:spPr>
          <a:xfrm>
            <a:off x="5507280" y="5316840"/>
            <a:ext cx="18738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(Bus request) DMA 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782" name="Group 67"/>
          <p:cNvGrpSpPr/>
          <p:nvPr/>
        </p:nvGrpSpPr>
        <p:grpSpPr>
          <a:xfrm>
            <a:off x="273240" y="579960"/>
            <a:ext cx="5153400" cy="2860200"/>
            <a:chOff x="273240" y="579960"/>
            <a:chExt cx="5153400" cy="2860200"/>
          </a:xfrm>
        </p:grpSpPr>
        <p:sp>
          <p:nvSpPr>
            <p:cNvPr id="783" name="TextBox 63"/>
            <p:cNvSpPr/>
            <p:nvPr/>
          </p:nvSpPr>
          <p:spPr>
            <a:xfrm>
              <a:off x="273240" y="579960"/>
              <a:ext cx="5153400" cy="286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NMI : 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It is hardware interrupt. Vector for NMI is 0002. processor will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            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execute ISR from this location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INTR : 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It is interrupt request by device to the processor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INTA : 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In response to INTR signal processor will generate 2 INTA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            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pulse</a:t>
              </a: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During these pulse device will calculate vectored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            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address and pass to the processor and according to   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             </a:t>
              </a: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calculated vector processor will executes ISR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84" name="Straight Connector 64"/>
            <p:cNvSpPr/>
            <p:nvPr/>
          </p:nvSpPr>
          <p:spPr>
            <a:xfrm>
              <a:off x="357480" y="1496160"/>
              <a:ext cx="26532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85" name="TextBox 68"/>
          <p:cNvSpPr/>
          <p:nvPr/>
        </p:nvSpPr>
        <p:spPr>
          <a:xfrm>
            <a:off x="1905840" y="205560"/>
            <a:ext cx="1318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Interrupt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6" name="TextBox 69"/>
          <p:cNvSpPr/>
          <p:nvPr/>
        </p:nvSpPr>
        <p:spPr>
          <a:xfrm>
            <a:off x="1548000" y="2400120"/>
            <a:ext cx="18738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(Bus request) DMA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7" name="TextBox 70"/>
          <p:cNvSpPr/>
          <p:nvPr/>
        </p:nvSpPr>
        <p:spPr>
          <a:xfrm>
            <a:off x="26640" y="2859120"/>
            <a:ext cx="515340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Direct memory access is used to control the system bus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If DMAC wants to control the system bus then it will send </a:t>
            </a:r>
            <a:r>
              <a:rPr b="0" lang="en-IN" sz="1600" spc="-1" strike="noStrike">
                <a:solidFill>
                  <a:srgbClr val="ff0000"/>
                </a:solidFill>
                <a:latin typeface="Calibri"/>
              </a:rPr>
              <a:t>HOLD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signal to processor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In response to HOLD signal processor will release the system bus control and generate </a:t>
            </a:r>
            <a:r>
              <a:rPr b="0" lang="en-IN" sz="1600" spc="-1" strike="noStrike">
                <a:solidFill>
                  <a:srgbClr val="ff0000"/>
                </a:solidFill>
                <a:latin typeface="Calibri"/>
              </a:rPr>
              <a:t>HLDA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signal to handover the control of bus system to DMAC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88" name="Rectangle 65"/>
          <p:cNvSpPr/>
          <p:nvPr/>
        </p:nvSpPr>
        <p:spPr>
          <a:xfrm>
            <a:off x="357840" y="4773240"/>
            <a:ext cx="1045080" cy="75348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Processor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9" name="Rectangle 66"/>
          <p:cNvSpPr/>
          <p:nvPr/>
        </p:nvSpPr>
        <p:spPr>
          <a:xfrm>
            <a:off x="2812320" y="4773240"/>
            <a:ext cx="1045080" cy="75348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Memory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0" name="Rectangle 71"/>
          <p:cNvSpPr/>
          <p:nvPr/>
        </p:nvSpPr>
        <p:spPr>
          <a:xfrm>
            <a:off x="2812320" y="6049440"/>
            <a:ext cx="1045080" cy="75348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I/O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1" name="Straight Connector 72"/>
          <p:cNvSpPr/>
          <p:nvPr/>
        </p:nvSpPr>
        <p:spPr>
          <a:xfrm flipH="1">
            <a:off x="1403280" y="5150160"/>
            <a:ext cx="1408680" cy="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Straight Connector 73"/>
          <p:cNvSpPr/>
          <p:nvPr/>
        </p:nvSpPr>
        <p:spPr>
          <a:xfrm flipH="1" flipV="1">
            <a:off x="2085840" y="5150160"/>
            <a:ext cx="726120" cy="10242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Straight Connector 74"/>
          <p:cNvSpPr/>
          <p:nvPr/>
        </p:nvSpPr>
        <p:spPr>
          <a:xfrm flipV="1">
            <a:off x="3334680" y="5527080"/>
            <a:ext cx="360" cy="5220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4" name="Group 75"/>
          <p:cNvGrpSpPr/>
          <p:nvPr/>
        </p:nvGrpSpPr>
        <p:grpSpPr>
          <a:xfrm>
            <a:off x="3421800" y="5697360"/>
            <a:ext cx="205560" cy="181440"/>
            <a:chOff x="3421800" y="5697360"/>
            <a:chExt cx="205560" cy="181440"/>
          </a:xfrm>
        </p:grpSpPr>
        <p:sp>
          <p:nvSpPr>
            <p:cNvPr id="795" name="Straight Connector 76"/>
            <p:cNvSpPr/>
            <p:nvPr/>
          </p:nvSpPr>
          <p:spPr>
            <a:xfrm>
              <a:off x="3421800" y="5697360"/>
              <a:ext cx="205560" cy="181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" name="Straight Connector 77"/>
            <p:cNvSpPr/>
            <p:nvPr/>
          </p:nvSpPr>
          <p:spPr>
            <a:xfrm flipV="1">
              <a:off x="3421800" y="5697360"/>
              <a:ext cx="205560" cy="181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7" name="TextBox 78"/>
          <p:cNvSpPr/>
          <p:nvPr/>
        </p:nvSpPr>
        <p:spPr>
          <a:xfrm>
            <a:off x="3857760" y="5621040"/>
            <a:ext cx="222300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Can not directly transfer data bet memory and I/O for ths required concept DMA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8" name="Rectangle 79"/>
          <p:cNvSpPr/>
          <p:nvPr/>
        </p:nvSpPr>
        <p:spPr>
          <a:xfrm>
            <a:off x="1166760" y="6066000"/>
            <a:ext cx="761760" cy="5472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DMA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9" name="Straight Connector 80"/>
          <p:cNvSpPr/>
          <p:nvPr/>
        </p:nvSpPr>
        <p:spPr>
          <a:xfrm flipV="1">
            <a:off x="1722600" y="5150160"/>
            <a:ext cx="360" cy="898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Picture 10" descr=""/>
          <p:cNvPicPr/>
          <p:nvPr/>
        </p:nvPicPr>
        <p:blipFill>
          <a:blip r:embed="rId1"/>
          <a:stretch/>
        </p:blipFill>
        <p:spPr>
          <a:xfrm>
            <a:off x="651600" y="114480"/>
            <a:ext cx="10112760" cy="65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Maximum mode of 8086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Picture 2" descr=""/>
          <p:cNvPicPr/>
          <p:nvPr/>
        </p:nvPicPr>
        <p:blipFill>
          <a:blip r:embed="rId1"/>
          <a:stretch/>
        </p:blipFill>
        <p:spPr>
          <a:xfrm>
            <a:off x="60840" y="89280"/>
            <a:ext cx="11817360" cy="6570000"/>
          </a:xfrm>
          <a:prstGeom prst="rect">
            <a:avLst/>
          </a:prstGeom>
          <a:ln w="0">
            <a:noFill/>
          </a:ln>
        </p:spPr>
      </p:pic>
      <p:sp>
        <p:nvSpPr>
          <p:cNvPr id="803" name="Oval 4"/>
          <p:cNvSpPr/>
          <p:nvPr/>
        </p:nvSpPr>
        <p:spPr>
          <a:xfrm>
            <a:off x="8100360" y="3769920"/>
            <a:ext cx="1742040" cy="2277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Oval 5"/>
          <p:cNvSpPr/>
          <p:nvPr/>
        </p:nvSpPr>
        <p:spPr>
          <a:xfrm rot="5400000">
            <a:off x="4813920" y="5003280"/>
            <a:ext cx="525960" cy="9399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Rectangle 6"/>
          <p:cNvSpPr/>
          <p:nvPr/>
        </p:nvSpPr>
        <p:spPr>
          <a:xfrm>
            <a:off x="4756680" y="536724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5" dur="indefinite" restart="never" nodeType="tmRoot">
          <p:childTnLst>
            <p:seq>
              <p:cTn id="856" dur="indefinite" nodeType="mainSeq">
                <p:childTnLst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861" dur="2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6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871" dur="2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Content Placeholder 3" descr=""/>
          <p:cNvPicPr/>
          <p:nvPr/>
        </p:nvPicPr>
        <p:blipFill>
          <a:blip r:embed="rId1"/>
          <a:stretch/>
        </p:blipFill>
        <p:spPr>
          <a:xfrm>
            <a:off x="571320" y="498600"/>
            <a:ext cx="10398960" cy="57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Rectangle 3"/>
          <p:cNvSpPr/>
          <p:nvPr/>
        </p:nvSpPr>
        <p:spPr>
          <a:xfrm>
            <a:off x="1019520" y="1948320"/>
            <a:ext cx="1649160" cy="3105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8086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08" name="Group 97"/>
          <p:cNvGrpSpPr/>
          <p:nvPr/>
        </p:nvGrpSpPr>
        <p:grpSpPr>
          <a:xfrm>
            <a:off x="1019160" y="714600"/>
            <a:ext cx="1649520" cy="1035720"/>
            <a:chOff x="1019160" y="714600"/>
            <a:chExt cx="1649520" cy="1035720"/>
          </a:xfrm>
        </p:grpSpPr>
        <p:grpSp>
          <p:nvGrpSpPr>
            <p:cNvPr id="809" name="Group 11"/>
            <p:cNvGrpSpPr/>
            <p:nvPr/>
          </p:nvGrpSpPr>
          <p:grpSpPr>
            <a:xfrm>
              <a:off x="1019160" y="714600"/>
              <a:ext cx="1649520" cy="1035720"/>
              <a:chOff x="1019160" y="714600"/>
              <a:chExt cx="1649520" cy="1035720"/>
            </a:xfrm>
          </p:grpSpPr>
          <p:sp>
            <p:nvSpPr>
              <p:cNvPr id="810" name="Straight Connector 5"/>
              <p:cNvSpPr/>
              <p:nvPr/>
            </p:nvSpPr>
            <p:spPr>
              <a:xfrm>
                <a:off x="1019160" y="714600"/>
                <a:ext cx="360" cy="1035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Straight Connector 6"/>
              <p:cNvSpPr/>
              <p:nvPr/>
            </p:nvSpPr>
            <p:spPr>
              <a:xfrm>
                <a:off x="2665080" y="714600"/>
                <a:ext cx="360" cy="1035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Straight Connector 7"/>
              <p:cNvSpPr/>
              <p:nvPr/>
            </p:nvSpPr>
            <p:spPr>
              <a:xfrm flipH="1">
                <a:off x="1019160" y="1749960"/>
                <a:ext cx="164952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13" name="Rectangle 16"/>
            <p:cNvSpPr/>
            <p:nvPr/>
          </p:nvSpPr>
          <p:spPr>
            <a:xfrm>
              <a:off x="1460880" y="1164240"/>
              <a:ext cx="758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8089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814" name="Group 98"/>
          <p:cNvGrpSpPr/>
          <p:nvPr/>
        </p:nvGrpSpPr>
        <p:grpSpPr>
          <a:xfrm>
            <a:off x="1015560" y="5292360"/>
            <a:ext cx="1649880" cy="1003680"/>
            <a:chOff x="1015560" y="5292360"/>
            <a:chExt cx="1649880" cy="1003680"/>
          </a:xfrm>
        </p:grpSpPr>
        <p:grpSp>
          <p:nvGrpSpPr>
            <p:cNvPr id="815" name="Group 12"/>
            <p:cNvGrpSpPr/>
            <p:nvPr/>
          </p:nvGrpSpPr>
          <p:grpSpPr>
            <a:xfrm>
              <a:off x="1015560" y="5292360"/>
              <a:ext cx="1649880" cy="1003680"/>
              <a:chOff x="1015560" y="5292360"/>
              <a:chExt cx="1649880" cy="1003680"/>
            </a:xfrm>
          </p:grpSpPr>
          <p:sp>
            <p:nvSpPr>
              <p:cNvPr id="816" name="Straight Connector 13"/>
              <p:cNvSpPr/>
              <p:nvPr/>
            </p:nvSpPr>
            <p:spPr>
              <a:xfrm flipV="1">
                <a:off x="2665080" y="5292360"/>
                <a:ext cx="360" cy="10036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7" name="Straight Connector 14"/>
              <p:cNvSpPr/>
              <p:nvPr/>
            </p:nvSpPr>
            <p:spPr>
              <a:xfrm flipV="1">
                <a:off x="1019160" y="5292360"/>
                <a:ext cx="360" cy="10036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8" name="Straight Connector 15"/>
              <p:cNvSpPr/>
              <p:nvPr/>
            </p:nvSpPr>
            <p:spPr>
              <a:xfrm>
                <a:off x="1015560" y="5292360"/>
                <a:ext cx="164952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19" name="Rectangle 17"/>
            <p:cNvSpPr/>
            <p:nvPr/>
          </p:nvSpPr>
          <p:spPr>
            <a:xfrm>
              <a:off x="1464480" y="5526360"/>
              <a:ext cx="758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8087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820" name="Rectangle 18"/>
          <p:cNvSpPr/>
          <p:nvPr/>
        </p:nvSpPr>
        <p:spPr>
          <a:xfrm>
            <a:off x="1019520" y="4494960"/>
            <a:ext cx="8406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MN/MX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821" name="Group 33"/>
          <p:cNvGrpSpPr/>
          <p:nvPr/>
        </p:nvGrpSpPr>
        <p:grpSpPr>
          <a:xfrm>
            <a:off x="410040" y="4648680"/>
            <a:ext cx="609120" cy="439920"/>
            <a:chOff x="410040" y="4648680"/>
            <a:chExt cx="609120" cy="439920"/>
          </a:xfrm>
        </p:grpSpPr>
        <p:sp>
          <p:nvSpPr>
            <p:cNvPr id="822" name="Straight Connector 19"/>
            <p:cNvSpPr/>
            <p:nvPr/>
          </p:nvSpPr>
          <p:spPr>
            <a:xfrm>
              <a:off x="613080" y="4648680"/>
              <a:ext cx="360" cy="21564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" name="Straight Connector 21"/>
            <p:cNvSpPr/>
            <p:nvPr/>
          </p:nvSpPr>
          <p:spPr>
            <a:xfrm flipH="1">
              <a:off x="613080" y="4648680"/>
              <a:ext cx="40608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" name="Straight Connector 26"/>
            <p:cNvSpPr/>
            <p:nvPr/>
          </p:nvSpPr>
          <p:spPr>
            <a:xfrm flipH="1">
              <a:off x="410040" y="4864320"/>
              <a:ext cx="40608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" name="Straight Connector 27"/>
            <p:cNvSpPr/>
            <p:nvPr/>
          </p:nvSpPr>
          <p:spPr>
            <a:xfrm flipV="1">
              <a:off x="428400" y="487008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" name="Straight Connector 29"/>
            <p:cNvSpPr/>
            <p:nvPr/>
          </p:nvSpPr>
          <p:spPr>
            <a:xfrm flipV="1">
              <a:off x="542880" y="486144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" name="Straight Connector 30"/>
            <p:cNvSpPr/>
            <p:nvPr/>
          </p:nvSpPr>
          <p:spPr>
            <a:xfrm flipV="1">
              <a:off x="635760" y="486432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" name="Straight Connector 31"/>
            <p:cNvSpPr/>
            <p:nvPr/>
          </p:nvSpPr>
          <p:spPr>
            <a:xfrm flipV="1">
              <a:off x="716760" y="487008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" name="Straight Connector 32"/>
            <p:cNvSpPr/>
            <p:nvPr/>
          </p:nvSpPr>
          <p:spPr>
            <a:xfrm flipV="1">
              <a:off x="803520" y="487008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830" name="Table 34"/>
          <p:cNvGraphicFramePr/>
          <p:nvPr/>
        </p:nvGraphicFramePr>
        <p:xfrm>
          <a:off x="2917440" y="2647800"/>
          <a:ext cx="1590840" cy="2102040"/>
        </p:xfrm>
        <a:graphic>
          <a:graphicData uri="http://schemas.openxmlformats.org/drawingml/2006/table">
            <a:tbl>
              <a:tblPr/>
              <a:tblGrid>
                <a:gridCol w="795240"/>
                <a:gridCol w="795600"/>
              </a:tblGrid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RQ0/GT0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HLDA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RQ1/GT1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LOCK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DT/R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M/IO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QS0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QS1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1" name="Straight Arrow Connector 38"/>
          <p:cNvSpPr/>
          <p:nvPr/>
        </p:nvSpPr>
        <p:spPr>
          <a:xfrm>
            <a:off x="2665080" y="330480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Straight Arrow Connector 41"/>
          <p:cNvSpPr/>
          <p:nvPr/>
        </p:nvSpPr>
        <p:spPr>
          <a:xfrm flipV="1">
            <a:off x="2680200" y="354348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Straight Arrow Connector 42"/>
          <p:cNvSpPr/>
          <p:nvPr/>
        </p:nvSpPr>
        <p:spPr>
          <a:xfrm>
            <a:off x="2659320" y="379188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Straight Arrow Connector 46"/>
          <p:cNvSpPr/>
          <p:nvPr/>
        </p:nvSpPr>
        <p:spPr>
          <a:xfrm>
            <a:off x="2686320" y="407844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Straight Arrow Connector 47"/>
          <p:cNvSpPr/>
          <p:nvPr/>
        </p:nvSpPr>
        <p:spPr>
          <a:xfrm flipV="1">
            <a:off x="2701080" y="431712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Straight Arrow Connector 48"/>
          <p:cNvSpPr/>
          <p:nvPr/>
        </p:nvSpPr>
        <p:spPr>
          <a:xfrm>
            <a:off x="2680200" y="456516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Straight Arrow Connector 49"/>
          <p:cNvSpPr/>
          <p:nvPr/>
        </p:nvSpPr>
        <p:spPr>
          <a:xfrm>
            <a:off x="2703960" y="487044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Straight Arrow Connector 50"/>
          <p:cNvSpPr/>
          <p:nvPr/>
        </p:nvSpPr>
        <p:spPr>
          <a:xfrm flipV="1">
            <a:off x="3479400" y="353484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Straight Arrow Connector 51"/>
          <p:cNvSpPr/>
          <p:nvPr/>
        </p:nvSpPr>
        <p:spPr>
          <a:xfrm>
            <a:off x="3458520" y="378288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Straight Arrow Connector 52"/>
          <p:cNvSpPr/>
          <p:nvPr/>
        </p:nvSpPr>
        <p:spPr>
          <a:xfrm>
            <a:off x="3485520" y="406944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Straight Arrow Connector 53"/>
          <p:cNvSpPr/>
          <p:nvPr/>
        </p:nvSpPr>
        <p:spPr>
          <a:xfrm flipV="1">
            <a:off x="3500640" y="430812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Straight Arrow Connector 54"/>
          <p:cNvSpPr/>
          <p:nvPr/>
        </p:nvSpPr>
        <p:spPr>
          <a:xfrm>
            <a:off x="3479400" y="455652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Straight Arrow Connector 55"/>
          <p:cNvSpPr/>
          <p:nvPr/>
        </p:nvSpPr>
        <p:spPr>
          <a:xfrm>
            <a:off x="3503520" y="486144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Straight Arrow Connector 57"/>
          <p:cNvSpPr/>
          <p:nvPr/>
        </p:nvSpPr>
        <p:spPr>
          <a:xfrm flipH="1">
            <a:off x="2676240" y="3043080"/>
            <a:ext cx="42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45" name="Group 73"/>
          <p:cNvGrpSpPr/>
          <p:nvPr/>
        </p:nvGrpSpPr>
        <p:grpSpPr>
          <a:xfrm>
            <a:off x="3516120" y="3042720"/>
            <a:ext cx="308520" cy="720"/>
            <a:chOff x="3516120" y="3042720"/>
            <a:chExt cx="308520" cy="720"/>
          </a:xfrm>
        </p:grpSpPr>
        <p:sp>
          <p:nvSpPr>
            <p:cNvPr id="846" name="Straight Arrow Connector 61"/>
            <p:cNvSpPr/>
            <p:nvPr/>
          </p:nvSpPr>
          <p:spPr>
            <a:xfrm flipV="1">
              <a:off x="3546000" y="3042360"/>
              <a:ext cx="27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7" name="Straight Arrow Connector 66"/>
            <p:cNvSpPr/>
            <p:nvPr/>
          </p:nvSpPr>
          <p:spPr>
            <a:xfrm flipH="1">
              <a:off x="3516120" y="3043080"/>
              <a:ext cx="30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48" name="Group 72"/>
          <p:cNvGrpSpPr/>
          <p:nvPr/>
        </p:nvGrpSpPr>
        <p:grpSpPr>
          <a:xfrm>
            <a:off x="3504960" y="3304440"/>
            <a:ext cx="308520" cy="1080"/>
            <a:chOff x="3504960" y="3304440"/>
            <a:chExt cx="308520" cy="1080"/>
          </a:xfrm>
        </p:grpSpPr>
        <p:sp>
          <p:nvSpPr>
            <p:cNvPr id="849" name="Straight Arrow Connector 70"/>
            <p:cNvSpPr/>
            <p:nvPr/>
          </p:nvSpPr>
          <p:spPr>
            <a:xfrm flipV="1">
              <a:off x="3534840" y="3304080"/>
              <a:ext cx="27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0" name="Straight Arrow Connector 71"/>
            <p:cNvSpPr/>
            <p:nvPr/>
          </p:nvSpPr>
          <p:spPr>
            <a:xfrm flipH="1">
              <a:off x="3504960" y="3305160"/>
              <a:ext cx="30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1" name="Straight Connector 75"/>
          <p:cNvSpPr/>
          <p:nvPr/>
        </p:nvSpPr>
        <p:spPr>
          <a:xfrm>
            <a:off x="4143960" y="292284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Straight Connector 77"/>
          <p:cNvSpPr/>
          <p:nvPr/>
        </p:nvSpPr>
        <p:spPr>
          <a:xfrm>
            <a:off x="3825000" y="291168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Straight Connector 78"/>
          <p:cNvSpPr/>
          <p:nvPr/>
        </p:nvSpPr>
        <p:spPr>
          <a:xfrm>
            <a:off x="3842280" y="320472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Straight Connector 79"/>
          <p:cNvSpPr/>
          <p:nvPr/>
        </p:nvSpPr>
        <p:spPr>
          <a:xfrm>
            <a:off x="4143960" y="320472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Straight Connector 80"/>
          <p:cNvSpPr/>
          <p:nvPr/>
        </p:nvSpPr>
        <p:spPr>
          <a:xfrm>
            <a:off x="3968280" y="3460680"/>
            <a:ext cx="2919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Straight Connector 82"/>
          <p:cNvSpPr/>
          <p:nvPr/>
        </p:nvSpPr>
        <p:spPr>
          <a:xfrm>
            <a:off x="3166560" y="3708000"/>
            <a:ext cx="2919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Straight Connector 83"/>
          <p:cNvSpPr/>
          <p:nvPr/>
        </p:nvSpPr>
        <p:spPr>
          <a:xfrm>
            <a:off x="3166560" y="3460680"/>
            <a:ext cx="2919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Straight Connector 84"/>
          <p:cNvSpPr/>
          <p:nvPr/>
        </p:nvSpPr>
        <p:spPr>
          <a:xfrm>
            <a:off x="3337920" y="3992760"/>
            <a:ext cx="1458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Straight Connector 86"/>
          <p:cNvSpPr/>
          <p:nvPr/>
        </p:nvSpPr>
        <p:spPr>
          <a:xfrm>
            <a:off x="3315960" y="4248360"/>
            <a:ext cx="1461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Straight Connector 87"/>
          <p:cNvSpPr/>
          <p:nvPr/>
        </p:nvSpPr>
        <p:spPr>
          <a:xfrm>
            <a:off x="3164040" y="4770720"/>
            <a:ext cx="2919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Straight Connector 88"/>
          <p:cNvSpPr/>
          <p:nvPr/>
        </p:nvSpPr>
        <p:spPr>
          <a:xfrm>
            <a:off x="1439640" y="4538160"/>
            <a:ext cx="291960" cy="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Rectangle 89"/>
          <p:cNvSpPr/>
          <p:nvPr/>
        </p:nvSpPr>
        <p:spPr>
          <a:xfrm>
            <a:off x="428760" y="5138640"/>
            <a:ext cx="420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(0)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3" name="Straight Arrow Connector 90"/>
          <p:cNvSpPr/>
          <p:nvPr/>
        </p:nvSpPr>
        <p:spPr>
          <a:xfrm>
            <a:off x="2669040" y="217188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Rectangle 93"/>
          <p:cNvSpPr/>
          <p:nvPr/>
        </p:nvSpPr>
        <p:spPr>
          <a:xfrm>
            <a:off x="3018600" y="2018160"/>
            <a:ext cx="464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5" name="Straight Connector 94"/>
          <p:cNvSpPr/>
          <p:nvPr/>
        </p:nvSpPr>
        <p:spPr>
          <a:xfrm>
            <a:off x="3083040" y="2052360"/>
            <a:ext cx="2919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Rectangle 95"/>
          <p:cNvSpPr/>
          <p:nvPr/>
        </p:nvSpPr>
        <p:spPr>
          <a:xfrm>
            <a:off x="2861280" y="2185200"/>
            <a:ext cx="1670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Disabled in MAX mode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7" name="TextBox 96"/>
          <p:cNvSpPr/>
          <p:nvPr/>
        </p:nvSpPr>
        <p:spPr>
          <a:xfrm>
            <a:off x="6228720" y="662400"/>
            <a:ext cx="5825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maximum mode there are multiple processors. We can connect 8087 and 8089 co-processors with 8086.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8" name="Straight Arrow Connector 99"/>
          <p:cNvSpPr/>
          <p:nvPr/>
        </p:nvSpPr>
        <p:spPr>
          <a:xfrm>
            <a:off x="2691720" y="587772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TextBox 100"/>
          <p:cNvSpPr/>
          <p:nvPr/>
        </p:nvSpPr>
        <p:spPr>
          <a:xfrm>
            <a:off x="3166560" y="5572440"/>
            <a:ext cx="29642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used to perform very complex arithmetic operations.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0" name="Rectangle 101"/>
          <p:cNvSpPr/>
          <p:nvPr/>
        </p:nvSpPr>
        <p:spPr>
          <a:xfrm>
            <a:off x="551160" y="6296040"/>
            <a:ext cx="268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Math Co-Processor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1" name="Rectangle 102"/>
          <p:cNvSpPr/>
          <p:nvPr/>
        </p:nvSpPr>
        <p:spPr>
          <a:xfrm>
            <a:off x="664920" y="345600"/>
            <a:ext cx="2391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I/O Co-Processor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2" name="Straight Arrow Connector 103"/>
          <p:cNvSpPr/>
          <p:nvPr/>
        </p:nvSpPr>
        <p:spPr>
          <a:xfrm>
            <a:off x="2665440" y="128484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TextBox 104"/>
          <p:cNvSpPr/>
          <p:nvPr/>
        </p:nvSpPr>
        <p:spPr>
          <a:xfrm>
            <a:off x="3140280" y="840960"/>
            <a:ext cx="310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used to perform I/O operations.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4" name="TextBox 105"/>
          <p:cNvSpPr/>
          <p:nvPr/>
        </p:nvSpPr>
        <p:spPr>
          <a:xfrm>
            <a:off x="6354000" y="1578960"/>
            <a:ext cx="5297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To perform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multiprocessing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maximum mode is used.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5" name="Straight Arrow Connector 106"/>
          <p:cNvSpPr/>
          <p:nvPr/>
        </p:nvSpPr>
        <p:spPr>
          <a:xfrm>
            <a:off x="8216640" y="1948320"/>
            <a:ext cx="360" cy="4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TextBox 108"/>
          <p:cNvSpPr/>
          <p:nvPr/>
        </p:nvSpPr>
        <p:spPr>
          <a:xfrm>
            <a:off x="6969600" y="2356200"/>
            <a:ext cx="240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7030a0"/>
                </a:solidFill>
                <a:latin typeface="Calibri"/>
              </a:rPr>
              <a:t>Process simultaneously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2" dur="indefinite" restart="never" nodeType="tmRoot">
          <p:childTnLst>
            <p:seq>
              <p:cTn id="873" dur="indefinite" nodeType="mainSeq">
                <p:childTnLst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8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3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3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6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1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6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9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4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9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18120" y="2588040"/>
            <a:ext cx="9143640" cy="990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in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f 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8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0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8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6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Rectangle 3"/>
          <p:cNvSpPr/>
          <p:nvPr/>
        </p:nvSpPr>
        <p:spPr>
          <a:xfrm>
            <a:off x="565920" y="549000"/>
            <a:ext cx="1649160" cy="3105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8086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8" name="Rectangle 16"/>
          <p:cNvSpPr/>
          <p:nvPr/>
        </p:nvSpPr>
        <p:spPr>
          <a:xfrm>
            <a:off x="565920" y="3095640"/>
            <a:ext cx="8406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MN/MX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879" name="Group 17"/>
          <p:cNvGrpSpPr/>
          <p:nvPr/>
        </p:nvGrpSpPr>
        <p:grpSpPr>
          <a:xfrm>
            <a:off x="-43200" y="3249360"/>
            <a:ext cx="608760" cy="439920"/>
            <a:chOff x="-43200" y="3249360"/>
            <a:chExt cx="608760" cy="439920"/>
          </a:xfrm>
        </p:grpSpPr>
        <p:sp>
          <p:nvSpPr>
            <p:cNvPr id="880" name="Straight Connector 18"/>
            <p:cNvSpPr/>
            <p:nvPr/>
          </p:nvSpPr>
          <p:spPr>
            <a:xfrm>
              <a:off x="159480" y="3249360"/>
              <a:ext cx="360" cy="21564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Straight Connector 19"/>
            <p:cNvSpPr/>
            <p:nvPr/>
          </p:nvSpPr>
          <p:spPr>
            <a:xfrm flipH="1">
              <a:off x="159480" y="3249360"/>
              <a:ext cx="40608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Straight Connector 20"/>
            <p:cNvSpPr/>
            <p:nvPr/>
          </p:nvSpPr>
          <p:spPr>
            <a:xfrm flipH="1">
              <a:off x="-43200" y="3465000"/>
              <a:ext cx="40572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Straight Connector 21"/>
            <p:cNvSpPr/>
            <p:nvPr/>
          </p:nvSpPr>
          <p:spPr>
            <a:xfrm flipV="1">
              <a:off x="-24840" y="347076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Straight Connector 22"/>
            <p:cNvSpPr/>
            <p:nvPr/>
          </p:nvSpPr>
          <p:spPr>
            <a:xfrm flipV="1">
              <a:off x="88920" y="346212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Straight Connector 23"/>
            <p:cNvSpPr/>
            <p:nvPr/>
          </p:nvSpPr>
          <p:spPr>
            <a:xfrm flipV="1">
              <a:off x="182160" y="346500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Straight Connector 24"/>
            <p:cNvSpPr/>
            <p:nvPr/>
          </p:nvSpPr>
          <p:spPr>
            <a:xfrm flipV="1">
              <a:off x="263160" y="347076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Straight Connector 25"/>
            <p:cNvSpPr/>
            <p:nvPr/>
          </p:nvSpPr>
          <p:spPr>
            <a:xfrm flipV="1">
              <a:off x="349920" y="3470760"/>
              <a:ext cx="0" cy="21852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888" name="Table 26"/>
          <p:cNvGraphicFramePr/>
          <p:nvPr/>
        </p:nvGraphicFramePr>
        <p:xfrm>
          <a:off x="2463480" y="1248480"/>
          <a:ext cx="1590840" cy="2102040"/>
        </p:xfrm>
        <a:graphic>
          <a:graphicData uri="http://schemas.openxmlformats.org/drawingml/2006/table">
            <a:tbl>
              <a:tblPr/>
              <a:tblGrid>
                <a:gridCol w="795240"/>
                <a:gridCol w="795600"/>
              </a:tblGrid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RQ0/GT0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HLDA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RQ1/GT1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LOCK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DT/R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M/IO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QS0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592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QS1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89" name="Straight Arrow Connector 27"/>
          <p:cNvSpPr/>
          <p:nvPr/>
        </p:nvSpPr>
        <p:spPr>
          <a:xfrm>
            <a:off x="2211480" y="190548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0" name="Straight Arrow Connector 28"/>
          <p:cNvSpPr/>
          <p:nvPr/>
        </p:nvSpPr>
        <p:spPr>
          <a:xfrm flipV="1">
            <a:off x="2226600" y="214416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Straight Arrow Connector 29"/>
          <p:cNvSpPr/>
          <p:nvPr/>
        </p:nvSpPr>
        <p:spPr>
          <a:xfrm>
            <a:off x="2205360" y="239256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Straight Arrow Connector 30"/>
          <p:cNvSpPr/>
          <p:nvPr/>
        </p:nvSpPr>
        <p:spPr>
          <a:xfrm>
            <a:off x="2232360" y="267912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Straight Arrow Connector 31"/>
          <p:cNvSpPr/>
          <p:nvPr/>
        </p:nvSpPr>
        <p:spPr>
          <a:xfrm flipV="1">
            <a:off x="2247480" y="291780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Straight Arrow Connector 32"/>
          <p:cNvSpPr/>
          <p:nvPr/>
        </p:nvSpPr>
        <p:spPr>
          <a:xfrm>
            <a:off x="2226600" y="316620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Straight Arrow Connector 33"/>
          <p:cNvSpPr/>
          <p:nvPr/>
        </p:nvSpPr>
        <p:spPr>
          <a:xfrm>
            <a:off x="2250360" y="347112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Straight Arrow Connector 34"/>
          <p:cNvSpPr/>
          <p:nvPr/>
        </p:nvSpPr>
        <p:spPr>
          <a:xfrm flipV="1">
            <a:off x="3025800" y="213552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Straight Arrow Connector 35"/>
          <p:cNvSpPr/>
          <p:nvPr/>
        </p:nvSpPr>
        <p:spPr>
          <a:xfrm>
            <a:off x="3004920" y="238356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Straight Arrow Connector 36"/>
          <p:cNvSpPr/>
          <p:nvPr/>
        </p:nvSpPr>
        <p:spPr>
          <a:xfrm>
            <a:off x="3031920" y="267012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Straight Arrow Connector 37"/>
          <p:cNvSpPr/>
          <p:nvPr/>
        </p:nvSpPr>
        <p:spPr>
          <a:xfrm flipV="1">
            <a:off x="3046680" y="290880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Straight Arrow Connector 38"/>
          <p:cNvSpPr/>
          <p:nvPr/>
        </p:nvSpPr>
        <p:spPr>
          <a:xfrm>
            <a:off x="3025800" y="315720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Straight Arrow Connector 39"/>
          <p:cNvSpPr/>
          <p:nvPr/>
        </p:nvSpPr>
        <p:spPr>
          <a:xfrm>
            <a:off x="3049560" y="346212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Straight Arrow Connector 40"/>
          <p:cNvSpPr/>
          <p:nvPr/>
        </p:nvSpPr>
        <p:spPr>
          <a:xfrm flipH="1">
            <a:off x="2222640" y="1643760"/>
            <a:ext cx="42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3" name="Group 41"/>
          <p:cNvGrpSpPr/>
          <p:nvPr/>
        </p:nvGrpSpPr>
        <p:grpSpPr>
          <a:xfrm>
            <a:off x="3062160" y="1643400"/>
            <a:ext cx="308880" cy="720"/>
            <a:chOff x="3062160" y="1643400"/>
            <a:chExt cx="308880" cy="720"/>
          </a:xfrm>
        </p:grpSpPr>
        <p:sp>
          <p:nvSpPr>
            <p:cNvPr id="904" name="Straight Arrow Connector 42"/>
            <p:cNvSpPr/>
            <p:nvPr/>
          </p:nvSpPr>
          <p:spPr>
            <a:xfrm flipV="1">
              <a:off x="3092400" y="1643040"/>
              <a:ext cx="27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5" name="Straight Arrow Connector 43"/>
            <p:cNvSpPr/>
            <p:nvPr/>
          </p:nvSpPr>
          <p:spPr>
            <a:xfrm flipH="1">
              <a:off x="3062160" y="1643760"/>
              <a:ext cx="30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06" name="Group 44"/>
          <p:cNvGrpSpPr/>
          <p:nvPr/>
        </p:nvGrpSpPr>
        <p:grpSpPr>
          <a:xfrm>
            <a:off x="3051000" y="1905120"/>
            <a:ext cx="308880" cy="1080"/>
            <a:chOff x="3051000" y="1905120"/>
            <a:chExt cx="308880" cy="1080"/>
          </a:xfrm>
        </p:grpSpPr>
        <p:sp>
          <p:nvSpPr>
            <p:cNvPr id="907" name="Straight Arrow Connector 45"/>
            <p:cNvSpPr/>
            <p:nvPr/>
          </p:nvSpPr>
          <p:spPr>
            <a:xfrm flipV="1">
              <a:off x="3081240" y="1904760"/>
              <a:ext cx="27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Straight Arrow Connector 46"/>
            <p:cNvSpPr/>
            <p:nvPr/>
          </p:nvSpPr>
          <p:spPr>
            <a:xfrm flipH="1">
              <a:off x="3051000" y="1905840"/>
              <a:ext cx="30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9" name="Straight Connector 47"/>
          <p:cNvSpPr/>
          <p:nvPr/>
        </p:nvSpPr>
        <p:spPr>
          <a:xfrm>
            <a:off x="3690000" y="152388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Straight Connector 48"/>
          <p:cNvSpPr/>
          <p:nvPr/>
        </p:nvSpPr>
        <p:spPr>
          <a:xfrm>
            <a:off x="3371400" y="151236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Straight Connector 49"/>
          <p:cNvSpPr/>
          <p:nvPr/>
        </p:nvSpPr>
        <p:spPr>
          <a:xfrm>
            <a:off x="3388680" y="180540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Straight Connector 50"/>
          <p:cNvSpPr/>
          <p:nvPr/>
        </p:nvSpPr>
        <p:spPr>
          <a:xfrm>
            <a:off x="3690000" y="1805400"/>
            <a:ext cx="23292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Straight Connector 51"/>
          <p:cNvSpPr/>
          <p:nvPr/>
        </p:nvSpPr>
        <p:spPr>
          <a:xfrm>
            <a:off x="3514680" y="2061360"/>
            <a:ext cx="2919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Straight Connector 52"/>
          <p:cNvSpPr/>
          <p:nvPr/>
        </p:nvSpPr>
        <p:spPr>
          <a:xfrm>
            <a:off x="2712960" y="2308680"/>
            <a:ext cx="2916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Straight Connector 53"/>
          <p:cNvSpPr/>
          <p:nvPr/>
        </p:nvSpPr>
        <p:spPr>
          <a:xfrm>
            <a:off x="2712960" y="2061360"/>
            <a:ext cx="2916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Straight Connector 54"/>
          <p:cNvSpPr/>
          <p:nvPr/>
        </p:nvSpPr>
        <p:spPr>
          <a:xfrm>
            <a:off x="2884320" y="2593440"/>
            <a:ext cx="1458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Straight Connector 55"/>
          <p:cNvSpPr/>
          <p:nvPr/>
        </p:nvSpPr>
        <p:spPr>
          <a:xfrm>
            <a:off x="2862360" y="2849040"/>
            <a:ext cx="1461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Straight Connector 56"/>
          <p:cNvSpPr/>
          <p:nvPr/>
        </p:nvSpPr>
        <p:spPr>
          <a:xfrm>
            <a:off x="2710440" y="3371400"/>
            <a:ext cx="2916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Straight Connector 57"/>
          <p:cNvSpPr/>
          <p:nvPr/>
        </p:nvSpPr>
        <p:spPr>
          <a:xfrm>
            <a:off x="986040" y="3138840"/>
            <a:ext cx="291960" cy="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Rectangle 58"/>
          <p:cNvSpPr/>
          <p:nvPr/>
        </p:nvSpPr>
        <p:spPr>
          <a:xfrm>
            <a:off x="-24480" y="3653280"/>
            <a:ext cx="420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(0)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1" name="Straight Arrow Connector 59"/>
          <p:cNvSpPr/>
          <p:nvPr/>
        </p:nvSpPr>
        <p:spPr>
          <a:xfrm>
            <a:off x="2215080" y="77256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Rectangle 60"/>
          <p:cNvSpPr/>
          <p:nvPr/>
        </p:nvSpPr>
        <p:spPr>
          <a:xfrm>
            <a:off x="2565000" y="618840"/>
            <a:ext cx="464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3" name="Straight Connector 61"/>
          <p:cNvSpPr/>
          <p:nvPr/>
        </p:nvSpPr>
        <p:spPr>
          <a:xfrm>
            <a:off x="2629440" y="653040"/>
            <a:ext cx="2919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Rectangle 62"/>
          <p:cNvSpPr/>
          <p:nvPr/>
        </p:nvSpPr>
        <p:spPr>
          <a:xfrm>
            <a:off x="2407320" y="52200"/>
            <a:ext cx="1670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Disabled in MAX mode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925" name="Group 69"/>
          <p:cNvGrpSpPr/>
          <p:nvPr/>
        </p:nvGrpSpPr>
        <p:grpSpPr>
          <a:xfrm>
            <a:off x="3248280" y="926280"/>
            <a:ext cx="579240" cy="362880"/>
            <a:chOff x="3248280" y="926280"/>
            <a:chExt cx="579240" cy="362880"/>
          </a:xfrm>
        </p:grpSpPr>
        <p:sp>
          <p:nvSpPr>
            <p:cNvPr id="926" name="Straight Connector 70"/>
            <p:cNvSpPr/>
            <p:nvPr/>
          </p:nvSpPr>
          <p:spPr>
            <a:xfrm>
              <a:off x="3248280" y="1110960"/>
              <a:ext cx="206280" cy="178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Straight Connector 71"/>
            <p:cNvSpPr/>
            <p:nvPr/>
          </p:nvSpPr>
          <p:spPr>
            <a:xfrm flipV="1">
              <a:off x="3454560" y="926280"/>
              <a:ext cx="372960" cy="3628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8" name="Rectangle 74"/>
          <p:cNvSpPr/>
          <p:nvPr/>
        </p:nvSpPr>
        <p:spPr>
          <a:xfrm>
            <a:off x="4336560" y="34560"/>
            <a:ext cx="39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RQ – GT  Request and Grant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9" name="Rectangle 75"/>
          <p:cNvSpPr/>
          <p:nvPr/>
        </p:nvSpPr>
        <p:spPr>
          <a:xfrm>
            <a:off x="4266000" y="390600"/>
            <a:ext cx="759276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The term multiprocessing means more than one processors are working simultaneously.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Even though there are three processors but there is always only one system bus.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Other processors like 8087 and 8089 are requesting 8086 for control of system bus.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The one who control the system bus is called as bus master and by default 8086 is bus master.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If any one processor wants to become bus master or wants to access system bus it will request to 8086 through </a:t>
            </a: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RQ bar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pin.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Then 8086 will release the system bus and grant the permission through </a:t>
            </a: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GT bar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pin.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930" name="Group 76"/>
          <p:cNvGrpSpPr/>
          <p:nvPr/>
        </p:nvGrpSpPr>
        <p:grpSpPr>
          <a:xfrm>
            <a:off x="2696400" y="1016280"/>
            <a:ext cx="205560" cy="181080"/>
            <a:chOff x="2696400" y="1016280"/>
            <a:chExt cx="205560" cy="181080"/>
          </a:xfrm>
        </p:grpSpPr>
        <p:sp>
          <p:nvSpPr>
            <p:cNvPr id="931" name="Straight Connector 77"/>
            <p:cNvSpPr/>
            <p:nvPr/>
          </p:nvSpPr>
          <p:spPr>
            <a:xfrm>
              <a:off x="2696400" y="1016280"/>
              <a:ext cx="205560" cy="181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Straight Connector 78"/>
            <p:cNvSpPr/>
            <p:nvPr/>
          </p:nvSpPr>
          <p:spPr>
            <a:xfrm flipV="1">
              <a:off x="2696400" y="1016280"/>
              <a:ext cx="205560" cy="181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3" name="Oval 79"/>
          <p:cNvSpPr/>
          <p:nvPr/>
        </p:nvSpPr>
        <p:spPr>
          <a:xfrm>
            <a:off x="3284280" y="1512360"/>
            <a:ext cx="713520" cy="53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Rectangle 80"/>
          <p:cNvSpPr/>
          <p:nvPr/>
        </p:nvSpPr>
        <p:spPr>
          <a:xfrm>
            <a:off x="4151520" y="3114360"/>
            <a:ext cx="2034720" cy="2021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8086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5" name="Rectangle 87"/>
          <p:cNvSpPr/>
          <p:nvPr/>
        </p:nvSpPr>
        <p:spPr>
          <a:xfrm>
            <a:off x="6230160" y="2741400"/>
            <a:ext cx="6095520" cy="20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If 8087 wants to become bus master it will send request to 8086 using RQ bar.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After receiving RQ bar signal 8086 releases the system bus and grant the permission by sending GT bar signal.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Now 8087 is bus master, it will perform its task and after finishing its work it will send release signal to 8086.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6" name="Straight Arrow Connector 88"/>
          <p:cNvSpPr/>
          <p:nvPr/>
        </p:nvSpPr>
        <p:spPr>
          <a:xfrm flipV="1">
            <a:off x="4507560" y="5166720"/>
            <a:ext cx="360" cy="6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7" name="Group 104"/>
          <p:cNvGrpSpPr/>
          <p:nvPr/>
        </p:nvGrpSpPr>
        <p:grpSpPr>
          <a:xfrm>
            <a:off x="4052880" y="5167440"/>
            <a:ext cx="426600" cy="272160"/>
            <a:chOff x="4052880" y="5167440"/>
            <a:chExt cx="426600" cy="272160"/>
          </a:xfrm>
        </p:grpSpPr>
        <p:sp>
          <p:nvSpPr>
            <p:cNvPr id="938" name="Rectangle 91"/>
            <p:cNvSpPr/>
            <p:nvPr/>
          </p:nvSpPr>
          <p:spPr>
            <a:xfrm>
              <a:off x="4052880" y="5167440"/>
              <a:ext cx="426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200" spc="-1" strike="noStrike">
                  <a:solidFill>
                    <a:srgbClr val="000000"/>
                  </a:solidFill>
                  <a:latin typeface="Calibri"/>
                </a:rPr>
                <a:t>RQ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39" name="Straight Connector 92"/>
            <p:cNvSpPr/>
            <p:nvPr/>
          </p:nvSpPr>
          <p:spPr>
            <a:xfrm>
              <a:off x="4138920" y="5223600"/>
              <a:ext cx="291960" cy="3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0" name="Group 94"/>
          <p:cNvGrpSpPr/>
          <p:nvPr/>
        </p:nvGrpSpPr>
        <p:grpSpPr>
          <a:xfrm>
            <a:off x="4366800" y="5861160"/>
            <a:ext cx="2233440" cy="832680"/>
            <a:chOff x="4366800" y="5861160"/>
            <a:chExt cx="2233440" cy="832680"/>
          </a:xfrm>
        </p:grpSpPr>
        <p:grpSp>
          <p:nvGrpSpPr>
            <p:cNvPr id="941" name="Group 95"/>
            <p:cNvGrpSpPr/>
            <p:nvPr/>
          </p:nvGrpSpPr>
          <p:grpSpPr>
            <a:xfrm>
              <a:off x="4366800" y="5861160"/>
              <a:ext cx="2233440" cy="832680"/>
              <a:chOff x="4366800" y="5861160"/>
              <a:chExt cx="2233440" cy="832680"/>
            </a:xfrm>
          </p:grpSpPr>
          <p:sp>
            <p:nvSpPr>
              <p:cNvPr id="942" name="Straight Connector 97"/>
              <p:cNvSpPr/>
              <p:nvPr/>
            </p:nvSpPr>
            <p:spPr>
              <a:xfrm flipV="1">
                <a:off x="6599880" y="5861160"/>
                <a:ext cx="360" cy="8326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3" name="Straight Connector 98"/>
              <p:cNvSpPr/>
              <p:nvPr/>
            </p:nvSpPr>
            <p:spPr>
              <a:xfrm flipV="1">
                <a:off x="4371840" y="5861160"/>
                <a:ext cx="360" cy="8326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4" name="Straight Connector 99"/>
              <p:cNvSpPr/>
              <p:nvPr/>
            </p:nvSpPr>
            <p:spPr>
              <a:xfrm>
                <a:off x="4366800" y="5861160"/>
                <a:ext cx="223308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5" name="Rectangle 96"/>
            <p:cNvSpPr/>
            <p:nvPr/>
          </p:nvSpPr>
          <p:spPr>
            <a:xfrm>
              <a:off x="5108400" y="6055200"/>
              <a:ext cx="760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8087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46" name="Straight Arrow Connector 100"/>
          <p:cNvSpPr/>
          <p:nvPr/>
        </p:nvSpPr>
        <p:spPr>
          <a:xfrm>
            <a:off x="4684320" y="5205600"/>
            <a:ext cx="360" cy="66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7" name="Group 105"/>
          <p:cNvGrpSpPr/>
          <p:nvPr/>
        </p:nvGrpSpPr>
        <p:grpSpPr>
          <a:xfrm>
            <a:off x="4596480" y="5480640"/>
            <a:ext cx="444960" cy="302760"/>
            <a:chOff x="4596480" y="5480640"/>
            <a:chExt cx="444960" cy="302760"/>
          </a:xfrm>
        </p:grpSpPr>
        <p:sp>
          <p:nvSpPr>
            <p:cNvPr id="948" name="Rectangle 102"/>
            <p:cNvSpPr/>
            <p:nvPr/>
          </p:nvSpPr>
          <p:spPr>
            <a:xfrm>
              <a:off x="4596480" y="5480640"/>
              <a:ext cx="444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GT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49" name="Straight Connector 103"/>
            <p:cNvSpPr/>
            <p:nvPr/>
          </p:nvSpPr>
          <p:spPr>
            <a:xfrm>
              <a:off x="4704480" y="5536800"/>
              <a:ext cx="291960" cy="3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50" name="Straight Arrow Connector 106"/>
          <p:cNvSpPr/>
          <p:nvPr/>
        </p:nvSpPr>
        <p:spPr>
          <a:xfrm flipV="1">
            <a:off x="4996800" y="5155560"/>
            <a:ext cx="360" cy="6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Rectangle 108"/>
          <p:cNvSpPr/>
          <p:nvPr/>
        </p:nvSpPr>
        <p:spPr>
          <a:xfrm>
            <a:off x="4910400" y="5478840"/>
            <a:ext cx="810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release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2" name="Rectangle 110"/>
          <p:cNvSpPr/>
          <p:nvPr/>
        </p:nvSpPr>
        <p:spPr>
          <a:xfrm>
            <a:off x="6324480" y="4250520"/>
            <a:ext cx="484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This three signals combined in single line.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53" name="Group 111"/>
          <p:cNvGrpSpPr/>
          <p:nvPr/>
        </p:nvGrpSpPr>
        <p:grpSpPr>
          <a:xfrm>
            <a:off x="5544000" y="5845320"/>
            <a:ext cx="426600" cy="272160"/>
            <a:chOff x="5544000" y="5845320"/>
            <a:chExt cx="426600" cy="272160"/>
          </a:xfrm>
        </p:grpSpPr>
        <p:sp>
          <p:nvSpPr>
            <p:cNvPr id="954" name="Rectangle 112"/>
            <p:cNvSpPr/>
            <p:nvPr/>
          </p:nvSpPr>
          <p:spPr>
            <a:xfrm>
              <a:off x="5544000" y="5845320"/>
              <a:ext cx="426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200" spc="-1" strike="noStrike">
                  <a:solidFill>
                    <a:srgbClr val="000000"/>
                  </a:solidFill>
                  <a:latin typeface="Calibri"/>
                </a:rPr>
                <a:t>RQ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55" name="Straight Connector 113"/>
            <p:cNvSpPr/>
            <p:nvPr/>
          </p:nvSpPr>
          <p:spPr>
            <a:xfrm>
              <a:off x="5630040" y="5901840"/>
              <a:ext cx="291960" cy="3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56" name="Straight Arrow Connector 114"/>
          <p:cNvSpPr/>
          <p:nvPr/>
        </p:nvSpPr>
        <p:spPr>
          <a:xfrm flipV="1">
            <a:off x="5757120" y="5166720"/>
            <a:ext cx="360" cy="6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7" name="Group 115"/>
          <p:cNvGrpSpPr/>
          <p:nvPr/>
        </p:nvGrpSpPr>
        <p:grpSpPr>
          <a:xfrm>
            <a:off x="5475960" y="4848480"/>
            <a:ext cx="444960" cy="302760"/>
            <a:chOff x="5475960" y="4848480"/>
            <a:chExt cx="444960" cy="302760"/>
          </a:xfrm>
        </p:grpSpPr>
        <p:sp>
          <p:nvSpPr>
            <p:cNvPr id="958" name="Rectangle 116"/>
            <p:cNvSpPr/>
            <p:nvPr/>
          </p:nvSpPr>
          <p:spPr>
            <a:xfrm>
              <a:off x="5475960" y="4848480"/>
              <a:ext cx="444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GT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59" name="Straight Connector 117"/>
            <p:cNvSpPr/>
            <p:nvPr/>
          </p:nvSpPr>
          <p:spPr>
            <a:xfrm>
              <a:off x="5583960" y="4904640"/>
              <a:ext cx="291960" cy="3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60" name="Straight Arrow Connector 118"/>
          <p:cNvSpPr/>
          <p:nvPr/>
        </p:nvSpPr>
        <p:spPr>
          <a:xfrm>
            <a:off x="5757840" y="5191920"/>
            <a:ext cx="360" cy="66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Rectangle 121"/>
          <p:cNvSpPr/>
          <p:nvPr/>
        </p:nvSpPr>
        <p:spPr>
          <a:xfrm>
            <a:off x="5824800" y="5861160"/>
            <a:ext cx="810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release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2" name="Rectangle 122"/>
          <p:cNvSpPr/>
          <p:nvPr/>
        </p:nvSpPr>
        <p:spPr>
          <a:xfrm>
            <a:off x="6385320" y="4604400"/>
            <a:ext cx="48470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There two co-processor, hence there are two request and grant signals ie. RQ0-GT0 and RQ1-GT1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3" name="Rectangle 123"/>
          <p:cNvSpPr/>
          <p:nvPr/>
        </p:nvSpPr>
        <p:spPr>
          <a:xfrm>
            <a:off x="8371440" y="5987880"/>
            <a:ext cx="1257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RQ0 – GT0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4" name="Rectangle 124"/>
          <p:cNvSpPr/>
          <p:nvPr/>
        </p:nvSpPr>
        <p:spPr>
          <a:xfrm>
            <a:off x="8371440" y="6387120"/>
            <a:ext cx="1257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RQ1 – GT1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5" name="Rectangle 125"/>
          <p:cNvSpPr/>
          <p:nvPr/>
        </p:nvSpPr>
        <p:spPr>
          <a:xfrm>
            <a:off x="9396360" y="6003720"/>
            <a:ext cx="3254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Highest Priority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6" name="Rectangle 126"/>
          <p:cNvSpPr/>
          <p:nvPr/>
        </p:nvSpPr>
        <p:spPr>
          <a:xfrm>
            <a:off x="9349920" y="6423120"/>
            <a:ext cx="3254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Lowest Priority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7" name="Rectangle 127"/>
          <p:cNvSpPr/>
          <p:nvPr/>
        </p:nvSpPr>
        <p:spPr>
          <a:xfrm>
            <a:off x="6324480" y="5103360"/>
            <a:ext cx="48470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This are the active low signal which means when there is nothing then status of signal is 1.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8" name="Rectangle 128"/>
          <p:cNvSpPr/>
          <p:nvPr/>
        </p:nvSpPr>
        <p:spPr>
          <a:xfrm>
            <a:off x="5724360" y="5312880"/>
            <a:ext cx="303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9" name="Rectangle 129"/>
          <p:cNvSpPr/>
          <p:nvPr/>
        </p:nvSpPr>
        <p:spPr>
          <a:xfrm>
            <a:off x="6599880" y="5599080"/>
            <a:ext cx="48470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When request occurred it will become 0 and immediately gose high 1.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0" name="Rectangle 130"/>
          <p:cNvSpPr/>
          <p:nvPr/>
        </p:nvSpPr>
        <p:spPr>
          <a:xfrm>
            <a:off x="5804280" y="4832640"/>
            <a:ext cx="303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1" name="Rectangle 131"/>
          <p:cNvSpPr/>
          <p:nvPr/>
        </p:nvSpPr>
        <p:spPr>
          <a:xfrm>
            <a:off x="5874840" y="5344560"/>
            <a:ext cx="303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2" name="Rectangle 132"/>
          <p:cNvSpPr/>
          <p:nvPr/>
        </p:nvSpPr>
        <p:spPr>
          <a:xfrm>
            <a:off x="6752520" y="6053760"/>
            <a:ext cx="4847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Processor will send 0.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3" name="Rectangle 133"/>
          <p:cNvSpPr/>
          <p:nvPr/>
        </p:nvSpPr>
        <p:spPr>
          <a:xfrm>
            <a:off x="5396400" y="5904720"/>
            <a:ext cx="303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4" name="Rectangle 134"/>
          <p:cNvSpPr/>
          <p:nvPr/>
        </p:nvSpPr>
        <p:spPr>
          <a:xfrm>
            <a:off x="6027120" y="5352480"/>
            <a:ext cx="303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3" dur="indefinite" restart="never" nodeType="tmRoot">
          <p:childTnLst>
            <p:seq>
              <p:cTn id="924" dur="indefinite" nodeType="mainSeq">
                <p:childTnLst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9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3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6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1" dur="500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4" dur="500"/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9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2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7" dur="500"/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7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0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3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8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1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6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9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4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9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4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9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4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5" fill="hold">
                      <p:stCondLst>
                        <p:cond delay="indefinite"/>
                      </p:stCondLst>
                      <p:childTnLst>
                        <p:par>
                          <p:cTn id="1046" fill="hold">
                            <p:stCondLst>
                              <p:cond delay="0"/>
                            </p:stCondLst>
                            <p:childTnLst>
                              <p:par>
                                <p:cTn id="10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9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4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9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4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9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4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9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0" fill="hold">
                      <p:stCondLst>
                        <p:cond delay="indefinite"/>
                      </p:stCondLst>
                      <p:childTnLst>
                        <p:par>
                          <p:cTn id="1081" fill="hold">
                            <p:stCondLst>
                              <p:cond delay="0"/>
                            </p:stCondLst>
                            <p:childTnLst>
                              <p:par>
                                <p:cTn id="10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4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Rectangle 3"/>
          <p:cNvSpPr/>
          <p:nvPr/>
        </p:nvSpPr>
        <p:spPr>
          <a:xfrm>
            <a:off x="34560" y="160920"/>
            <a:ext cx="85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6" name="Straight Connector 4"/>
          <p:cNvSpPr/>
          <p:nvPr/>
        </p:nvSpPr>
        <p:spPr>
          <a:xfrm>
            <a:off x="209520" y="163080"/>
            <a:ext cx="506520" cy="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Straight Connector 6"/>
          <p:cNvSpPr/>
          <p:nvPr/>
        </p:nvSpPr>
        <p:spPr>
          <a:xfrm flipV="1">
            <a:off x="134640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Straight Connector 8"/>
          <p:cNvSpPr/>
          <p:nvPr/>
        </p:nvSpPr>
        <p:spPr>
          <a:xfrm flipV="1">
            <a:off x="541872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Straight Connector 9"/>
          <p:cNvSpPr/>
          <p:nvPr/>
        </p:nvSpPr>
        <p:spPr>
          <a:xfrm>
            <a:off x="1242720" y="950040"/>
            <a:ext cx="431424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Straight Connector 12"/>
          <p:cNvSpPr/>
          <p:nvPr/>
        </p:nvSpPr>
        <p:spPr>
          <a:xfrm flipV="1">
            <a:off x="226836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Straight Connector 13"/>
          <p:cNvSpPr/>
          <p:nvPr/>
        </p:nvSpPr>
        <p:spPr>
          <a:xfrm flipV="1">
            <a:off x="328608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Straight Connector 14"/>
          <p:cNvSpPr/>
          <p:nvPr/>
        </p:nvSpPr>
        <p:spPr>
          <a:xfrm flipV="1">
            <a:off x="436572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Rectangle 15"/>
          <p:cNvSpPr/>
          <p:nvPr/>
        </p:nvSpPr>
        <p:spPr>
          <a:xfrm>
            <a:off x="154908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4" name="Rectangle 16"/>
          <p:cNvSpPr/>
          <p:nvPr/>
        </p:nvSpPr>
        <p:spPr>
          <a:xfrm>
            <a:off x="253440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5" name="Rectangle 17"/>
          <p:cNvSpPr/>
          <p:nvPr/>
        </p:nvSpPr>
        <p:spPr>
          <a:xfrm>
            <a:off x="358308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6" name="Rectangle 18"/>
          <p:cNvSpPr/>
          <p:nvPr/>
        </p:nvSpPr>
        <p:spPr>
          <a:xfrm>
            <a:off x="466812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7" name="Rectangle 19"/>
          <p:cNvSpPr/>
          <p:nvPr/>
        </p:nvSpPr>
        <p:spPr>
          <a:xfrm>
            <a:off x="2442600" y="345600"/>
            <a:ext cx="207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Instruction Cycle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8" name="Straight Arrow Connector 20"/>
          <p:cNvSpPr/>
          <p:nvPr/>
        </p:nvSpPr>
        <p:spPr>
          <a:xfrm>
            <a:off x="4290120" y="53028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Rectangle 21"/>
          <p:cNvSpPr/>
          <p:nvPr/>
        </p:nvSpPr>
        <p:spPr>
          <a:xfrm>
            <a:off x="4793400" y="141120"/>
            <a:ext cx="7190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Instruction Cycle is the total time required to fetch, decode and execute the instruction.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0" name="Straight Arrow Connector 22"/>
          <p:cNvSpPr/>
          <p:nvPr/>
        </p:nvSpPr>
        <p:spPr>
          <a:xfrm>
            <a:off x="5194440" y="119376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Rectangle 23"/>
          <p:cNvSpPr/>
          <p:nvPr/>
        </p:nvSpPr>
        <p:spPr>
          <a:xfrm>
            <a:off x="5643360" y="963720"/>
            <a:ext cx="381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Machine cycle is memory read/write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2" name="Rectangle 24"/>
          <p:cNvSpPr/>
          <p:nvPr/>
        </p:nvSpPr>
        <p:spPr>
          <a:xfrm>
            <a:off x="1346400" y="158256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3" name="Rectangle 25"/>
          <p:cNvSpPr/>
          <p:nvPr/>
        </p:nvSpPr>
        <p:spPr>
          <a:xfrm>
            <a:off x="2322000" y="158868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4" name="Rectangle 26"/>
          <p:cNvSpPr/>
          <p:nvPr/>
        </p:nvSpPr>
        <p:spPr>
          <a:xfrm>
            <a:off x="3328200" y="160236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5" name="Rectangle 27"/>
          <p:cNvSpPr/>
          <p:nvPr/>
        </p:nvSpPr>
        <p:spPr>
          <a:xfrm>
            <a:off x="4412880" y="163332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6" name="Straight Arrow Connector 28"/>
          <p:cNvSpPr/>
          <p:nvPr/>
        </p:nvSpPr>
        <p:spPr>
          <a:xfrm>
            <a:off x="5347440" y="177444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Rectangle 29"/>
          <p:cNvSpPr/>
          <p:nvPr/>
        </p:nvSpPr>
        <p:spPr>
          <a:xfrm>
            <a:off x="5796360" y="1536120"/>
            <a:ext cx="4851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T- states required to complete one machine cycle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8" name="Rectangle 30"/>
          <p:cNvSpPr/>
          <p:nvPr/>
        </p:nvSpPr>
        <p:spPr>
          <a:xfrm>
            <a:off x="5948640" y="2027160"/>
            <a:ext cx="556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While processor doing it’s task there two events that can disturb the processor.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9" name="Rectangle 31"/>
          <p:cNvSpPr/>
          <p:nvPr/>
        </p:nvSpPr>
        <p:spPr>
          <a:xfrm>
            <a:off x="6018480" y="2592000"/>
            <a:ext cx="2203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1. Interrupt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0" name="Rectangle 32"/>
          <p:cNvSpPr/>
          <p:nvPr/>
        </p:nvSpPr>
        <p:spPr>
          <a:xfrm>
            <a:off x="8170200" y="2592000"/>
            <a:ext cx="2203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2. Bus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1" name="Rectangle 33"/>
          <p:cNvSpPr/>
          <p:nvPr/>
        </p:nvSpPr>
        <p:spPr>
          <a:xfrm>
            <a:off x="6112800" y="3190680"/>
            <a:ext cx="4122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When interrupt request occurs processor will execute its current instruction and the it will give service.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2" name="Rectangle 34"/>
          <p:cNvSpPr/>
          <p:nvPr/>
        </p:nvSpPr>
        <p:spPr>
          <a:xfrm>
            <a:off x="0" y="2927880"/>
            <a:ext cx="1200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Interrupt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3" name="Rectangle 35"/>
          <p:cNvSpPr/>
          <p:nvPr/>
        </p:nvSpPr>
        <p:spPr>
          <a:xfrm>
            <a:off x="0" y="3743640"/>
            <a:ext cx="1200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Bus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4" name="Straight Arrow Connector 36"/>
          <p:cNvSpPr/>
          <p:nvPr/>
        </p:nvSpPr>
        <p:spPr>
          <a:xfrm flipV="1">
            <a:off x="944280" y="2927880"/>
            <a:ext cx="79380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Straight Connector 40"/>
          <p:cNvSpPr/>
          <p:nvPr/>
        </p:nvSpPr>
        <p:spPr>
          <a:xfrm>
            <a:off x="1738080" y="2945880"/>
            <a:ext cx="3684600" cy="540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Straight Arrow Connector 46"/>
          <p:cNvSpPr/>
          <p:nvPr/>
        </p:nvSpPr>
        <p:spPr>
          <a:xfrm>
            <a:off x="5437440" y="2957760"/>
            <a:ext cx="736920" cy="170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Rectangle 49"/>
          <p:cNvSpPr/>
          <p:nvPr/>
        </p:nvSpPr>
        <p:spPr>
          <a:xfrm>
            <a:off x="5643360" y="4677480"/>
            <a:ext cx="93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Service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8" name="Rectangle 50"/>
          <p:cNvSpPr/>
          <p:nvPr/>
        </p:nvSpPr>
        <p:spPr>
          <a:xfrm>
            <a:off x="2732400" y="5109480"/>
            <a:ext cx="4122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When bus request occurs, then processor executes its current machine cycle and then provide service.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9" name="Straight Arrow Connector 51"/>
          <p:cNvSpPr/>
          <p:nvPr/>
        </p:nvSpPr>
        <p:spPr>
          <a:xfrm flipV="1">
            <a:off x="716400" y="3421440"/>
            <a:ext cx="985320" cy="60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Straight Connector 53"/>
          <p:cNvSpPr/>
          <p:nvPr/>
        </p:nvSpPr>
        <p:spPr>
          <a:xfrm>
            <a:off x="1612080" y="3424680"/>
            <a:ext cx="660240" cy="2448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Straight Arrow Connector 58"/>
          <p:cNvSpPr/>
          <p:nvPr/>
        </p:nvSpPr>
        <p:spPr>
          <a:xfrm>
            <a:off x="2267280" y="3389400"/>
            <a:ext cx="736920" cy="170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Rectangle 59"/>
          <p:cNvSpPr/>
          <p:nvPr/>
        </p:nvSpPr>
        <p:spPr>
          <a:xfrm>
            <a:off x="1942200" y="4939560"/>
            <a:ext cx="93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Service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3" name="Rectangle 60"/>
          <p:cNvSpPr/>
          <p:nvPr/>
        </p:nvSpPr>
        <p:spPr>
          <a:xfrm>
            <a:off x="6765120" y="4205160"/>
            <a:ext cx="5139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When interrupt occurs processor has to execute ISR there fore it will first execute current instruction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4" name="Rectangle 61"/>
          <p:cNvSpPr/>
          <p:nvPr/>
        </p:nvSpPr>
        <p:spPr>
          <a:xfrm>
            <a:off x="6765120" y="5094360"/>
            <a:ext cx="5139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When bus request occurs there is no ISR execution hence processor executes current m/c cycle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5" name="Rectangle 62"/>
          <p:cNvSpPr/>
          <p:nvPr/>
        </p:nvSpPr>
        <p:spPr>
          <a:xfrm>
            <a:off x="5416200" y="5874120"/>
            <a:ext cx="6887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processor pause the execution and transfer the bus control but processor can not pause in between T states.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5" dur="indefinite" restart="never" nodeType="tmRoot">
          <p:childTnLst>
            <p:seq>
              <p:cTn id="1086" dur="indefinite" nodeType="mainSeq">
                <p:childTnLst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1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4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9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2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7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0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5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6" fill="hold">
                      <p:stCondLst>
                        <p:cond delay="indefinite"/>
                      </p:stCondLst>
                      <p:childTnLst>
                        <p:par>
                          <p:cTn id="1117" fill="hold">
                            <p:stCondLst>
                              <p:cond delay="0"/>
                            </p:stCondLst>
                            <p:childTnLst>
                              <p:par>
                                <p:cTn id="1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0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1" fill="hold">
                      <p:stCondLst>
                        <p:cond delay="indefinite"/>
                      </p:stCondLst>
                      <p:childTnLst>
                        <p:par>
                          <p:cTn id="1122" fill="hold">
                            <p:stCondLst>
                              <p:cond delay="0"/>
                            </p:stCondLst>
                            <p:childTnLst>
                              <p:par>
                                <p:cTn id="1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5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6" fill="hold">
                      <p:stCondLst>
                        <p:cond delay="indefinite"/>
                      </p:stCondLst>
                      <p:childTnLst>
                        <p:par>
                          <p:cTn id="1127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6" fill="hold">
                      <p:stCondLst>
                        <p:cond delay="indefinite"/>
                      </p:stCondLst>
                      <p:childTnLst>
                        <p:par>
                          <p:cTn id="1137" fill="hold">
                            <p:stCondLst>
                              <p:cond delay="0"/>
                            </p:stCondLst>
                            <p:childTnLst>
                              <p:par>
                                <p:cTn id="1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0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5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6" fill="hold">
                      <p:stCondLst>
                        <p:cond delay="indefinite"/>
                      </p:stCondLst>
                      <p:childTnLst>
                        <p:par>
                          <p:cTn id="1147" fill="hold">
                            <p:stCondLst>
                              <p:cond delay="0"/>
                            </p:stCondLst>
                            <p:childTnLst>
                              <p:par>
                                <p:cTn id="1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0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5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0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5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0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5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6" fill="hold">
                      <p:stCondLst>
                        <p:cond delay="indefinite"/>
                      </p:stCondLst>
                      <p:childTnLst>
                        <p:par>
                          <p:cTn id="1177" fill="hold">
                            <p:stCondLst>
                              <p:cond delay="0"/>
                            </p:stCondLst>
                            <p:childTnLst>
                              <p:par>
                                <p:cTn id="1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0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5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6" fill="hold">
                      <p:stCondLst>
                        <p:cond delay="indefinite"/>
                      </p:stCondLst>
                      <p:childTnLst>
                        <p:par>
                          <p:cTn id="1187" fill="hold">
                            <p:stCondLst>
                              <p:cond delay="0"/>
                            </p:stCondLst>
                            <p:childTnLst>
                              <p:par>
                                <p:cTn id="1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0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37"/>
          <p:cNvGrpSpPr/>
          <p:nvPr/>
        </p:nvGrpSpPr>
        <p:grpSpPr>
          <a:xfrm>
            <a:off x="34560" y="160920"/>
            <a:ext cx="856440" cy="363960"/>
            <a:chOff x="34560" y="160920"/>
            <a:chExt cx="856440" cy="363960"/>
          </a:xfrm>
        </p:grpSpPr>
        <p:sp>
          <p:nvSpPr>
            <p:cNvPr id="1017" name="Rectangle 3"/>
            <p:cNvSpPr/>
            <p:nvPr/>
          </p:nvSpPr>
          <p:spPr>
            <a:xfrm>
              <a:off x="34560" y="160920"/>
              <a:ext cx="856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LOCK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8" name="Straight Connector 4"/>
            <p:cNvSpPr/>
            <p:nvPr/>
          </p:nvSpPr>
          <p:spPr>
            <a:xfrm>
              <a:off x="209520" y="163080"/>
              <a:ext cx="50652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9" name="Straight Connector 6"/>
          <p:cNvSpPr/>
          <p:nvPr/>
        </p:nvSpPr>
        <p:spPr>
          <a:xfrm flipV="1">
            <a:off x="134640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Straight Connector 8"/>
          <p:cNvSpPr/>
          <p:nvPr/>
        </p:nvSpPr>
        <p:spPr>
          <a:xfrm flipV="1">
            <a:off x="541872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Straight Connector 9"/>
          <p:cNvSpPr/>
          <p:nvPr/>
        </p:nvSpPr>
        <p:spPr>
          <a:xfrm>
            <a:off x="1242720" y="950040"/>
            <a:ext cx="431424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Straight Connector 12"/>
          <p:cNvSpPr/>
          <p:nvPr/>
        </p:nvSpPr>
        <p:spPr>
          <a:xfrm flipV="1">
            <a:off x="226836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Straight Connector 13"/>
          <p:cNvSpPr/>
          <p:nvPr/>
        </p:nvSpPr>
        <p:spPr>
          <a:xfrm flipV="1">
            <a:off x="328608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Straight Connector 14"/>
          <p:cNvSpPr/>
          <p:nvPr/>
        </p:nvSpPr>
        <p:spPr>
          <a:xfrm flipV="1">
            <a:off x="4365720" y="950040"/>
            <a:ext cx="360" cy="29012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Rectangle 15"/>
          <p:cNvSpPr/>
          <p:nvPr/>
        </p:nvSpPr>
        <p:spPr>
          <a:xfrm>
            <a:off x="154908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6" name="Rectangle 16"/>
          <p:cNvSpPr/>
          <p:nvPr/>
        </p:nvSpPr>
        <p:spPr>
          <a:xfrm>
            <a:off x="253440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7" name="Rectangle 17"/>
          <p:cNvSpPr/>
          <p:nvPr/>
        </p:nvSpPr>
        <p:spPr>
          <a:xfrm>
            <a:off x="358308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8" name="Rectangle 18"/>
          <p:cNvSpPr/>
          <p:nvPr/>
        </p:nvSpPr>
        <p:spPr>
          <a:xfrm>
            <a:off x="4668120" y="1009080"/>
            <a:ext cx="66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9" name="Rectangle 19"/>
          <p:cNvSpPr/>
          <p:nvPr/>
        </p:nvSpPr>
        <p:spPr>
          <a:xfrm>
            <a:off x="2442600" y="345600"/>
            <a:ext cx="207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Instruction Cycle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0" name="Straight Arrow Connector 20"/>
          <p:cNvSpPr/>
          <p:nvPr/>
        </p:nvSpPr>
        <p:spPr>
          <a:xfrm>
            <a:off x="4290120" y="53028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1" name="Rectangle 21"/>
          <p:cNvSpPr/>
          <p:nvPr/>
        </p:nvSpPr>
        <p:spPr>
          <a:xfrm>
            <a:off x="4793400" y="141120"/>
            <a:ext cx="7190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Instruction Cycle is the total time required to fetch, decode and execute the instruction.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2" name="Straight Arrow Connector 22"/>
          <p:cNvSpPr/>
          <p:nvPr/>
        </p:nvSpPr>
        <p:spPr>
          <a:xfrm>
            <a:off x="5194440" y="119376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Rectangle 23"/>
          <p:cNvSpPr/>
          <p:nvPr/>
        </p:nvSpPr>
        <p:spPr>
          <a:xfrm>
            <a:off x="5643360" y="963720"/>
            <a:ext cx="381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Machine cycle is memory read/write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4" name="Rectangle 24"/>
          <p:cNvSpPr/>
          <p:nvPr/>
        </p:nvSpPr>
        <p:spPr>
          <a:xfrm>
            <a:off x="1346400" y="158256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5" name="Rectangle 25"/>
          <p:cNvSpPr/>
          <p:nvPr/>
        </p:nvSpPr>
        <p:spPr>
          <a:xfrm>
            <a:off x="2322000" y="158868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6" name="Rectangle 26"/>
          <p:cNvSpPr/>
          <p:nvPr/>
        </p:nvSpPr>
        <p:spPr>
          <a:xfrm>
            <a:off x="3328200" y="160236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7" name="Rectangle 27"/>
          <p:cNvSpPr/>
          <p:nvPr/>
        </p:nvSpPr>
        <p:spPr>
          <a:xfrm>
            <a:off x="4412880" y="1633320"/>
            <a:ext cx="920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Calibri"/>
              </a:rPr>
              <a:t>T1 T2 T3 T4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8" name="Straight Arrow Connector 28"/>
          <p:cNvSpPr/>
          <p:nvPr/>
        </p:nvSpPr>
        <p:spPr>
          <a:xfrm>
            <a:off x="5347440" y="1774440"/>
            <a:ext cx="4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Rectangle 29"/>
          <p:cNvSpPr/>
          <p:nvPr/>
        </p:nvSpPr>
        <p:spPr>
          <a:xfrm>
            <a:off x="5796360" y="1536120"/>
            <a:ext cx="4851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T- states required to complete one machine cycle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0" name="Rectangle 34"/>
          <p:cNvSpPr/>
          <p:nvPr/>
        </p:nvSpPr>
        <p:spPr>
          <a:xfrm>
            <a:off x="0" y="2927880"/>
            <a:ext cx="1200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Interrupt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1" name="Rectangle 35"/>
          <p:cNvSpPr/>
          <p:nvPr/>
        </p:nvSpPr>
        <p:spPr>
          <a:xfrm>
            <a:off x="0" y="3743640"/>
            <a:ext cx="1200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Bus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2" name="Straight Arrow Connector 36"/>
          <p:cNvSpPr/>
          <p:nvPr/>
        </p:nvSpPr>
        <p:spPr>
          <a:xfrm flipV="1">
            <a:off x="944280" y="2927880"/>
            <a:ext cx="79380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Straight Connector 40"/>
          <p:cNvSpPr/>
          <p:nvPr/>
        </p:nvSpPr>
        <p:spPr>
          <a:xfrm>
            <a:off x="1738080" y="2945880"/>
            <a:ext cx="3684600" cy="540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Straight Arrow Connector 46"/>
          <p:cNvSpPr/>
          <p:nvPr/>
        </p:nvSpPr>
        <p:spPr>
          <a:xfrm>
            <a:off x="5437440" y="2957760"/>
            <a:ext cx="368280" cy="89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Rectangle 49"/>
          <p:cNvSpPr/>
          <p:nvPr/>
        </p:nvSpPr>
        <p:spPr>
          <a:xfrm>
            <a:off x="5347440" y="3894480"/>
            <a:ext cx="93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Service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6" name="Straight Arrow Connector 51"/>
          <p:cNvSpPr/>
          <p:nvPr/>
        </p:nvSpPr>
        <p:spPr>
          <a:xfrm flipV="1">
            <a:off x="716400" y="3421440"/>
            <a:ext cx="985320" cy="60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Straight Connector 53"/>
          <p:cNvSpPr/>
          <p:nvPr/>
        </p:nvSpPr>
        <p:spPr>
          <a:xfrm>
            <a:off x="1612080" y="3424680"/>
            <a:ext cx="660240" cy="2448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Straight Arrow Connector 58"/>
          <p:cNvSpPr/>
          <p:nvPr/>
        </p:nvSpPr>
        <p:spPr>
          <a:xfrm>
            <a:off x="2267280" y="3389400"/>
            <a:ext cx="368280" cy="85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Rectangle 59"/>
          <p:cNvSpPr/>
          <p:nvPr/>
        </p:nvSpPr>
        <p:spPr>
          <a:xfrm>
            <a:off x="1844280" y="4389840"/>
            <a:ext cx="93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Service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0" name="Rectangle 44"/>
          <p:cNvSpPr/>
          <p:nvPr/>
        </p:nvSpPr>
        <p:spPr>
          <a:xfrm>
            <a:off x="6315480" y="2014560"/>
            <a:ext cx="556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We have write following instruction  CX, [2000H]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1" name="Rectangle 45"/>
          <p:cNvSpPr/>
          <p:nvPr/>
        </p:nvSpPr>
        <p:spPr>
          <a:xfrm>
            <a:off x="6395400" y="2411280"/>
            <a:ext cx="556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By executing this instruction CX gets content of given memory location.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2" name="Rectangle 47"/>
          <p:cNvSpPr/>
          <p:nvPr/>
        </p:nvSpPr>
        <p:spPr>
          <a:xfrm>
            <a:off x="6395400" y="3114000"/>
            <a:ext cx="556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During this instruction as a programmer we don’t want processor to be disturb.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3" name="Rectangle 48"/>
          <p:cNvSpPr/>
          <p:nvPr/>
        </p:nvSpPr>
        <p:spPr>
          <a:xfrm>
            <a:off x="7944120" y="3894480"/>
            <a:ext cx="1380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CX , [2000H]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4" name="Rectangle 52"/>
          <p:cNvSpPr/>
          <p:nvPr/>
        </p:nvSpPr>
        <p:spPr>
          <a:xfrm>
            <a:off x="9461880" y="3894480"/>
            <a:ext cx="2729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Who can disturb the processor?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5" name="Rectangle 54"/>
          <p:cNvSpPr/>
          <p:nvPr/>
        </p:nvSpPr>
        <p:spPr>
          <a:xfrm>
            <a:off x="7188120" y="4574520"/>
            <a:ext cx="1200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Interrupt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6" name="Rectangle 55"/>
          <p:cNvSpPr/>
          <p:nvPr/>
        </p:nvSpPr>
        <p:spPr>
          <a:xfrm>
            <a:off x="9272520" y="4540680"/>
            <a:ext cx="1200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Bus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7" name="Straight Arrow Connector 56"/>
          <p:cNvSpPr/>
          <p:nvPr/>
        </p:nvSpPr>
        <p:spPr>
          <a:xfrm flipV="1">
            <a:off x="8111160" y="4291200"/>
            <a:ext cx="40608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Straight Arrow Connector 57"/>
          <p:cNvSpPr/>
          <p:nvPr/>
        </p:nvSpPr>
        <p:spPr>
          <a:xfrm flipH="1" flipV="1">
            <a:off x="8823240" y="4291200"/>
            <a:ext cx="5007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9" name="Group 63"/>
          <p:cNvGrpSpPr/>
          <p:nvPr/>
        </p:nvGrpSpPr>
        <p:grpSpPr>
          <a:xfrm>
            <a:off x="10183680" y="4595760"/>
            <a:ext cx="642960" cy="363240"/>
            <a:chOff x="10183680" y="4595760"/>
            <a:chExt cx="642960" cy="363240"/>
          </a:xfrm>
        </p:grpSpPr>
        <p:sp>
          <p:nvSpPr>
            <p:cNvPr id="1060" name="Straight Connector 64"/>
            <p:cNvSpPr/>
            <p:nvPr/>
          </p:nvSpPr>
          <p:spPr>
            <a:xfrm>
              <a:off x="10183680" y="4780440"/>
              <a:ext cx="228960" cy="1785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1" name="Straight Connector 65"/>
            <p:cNvSpPr/>
            <p:nvPr/>
          </p:nvSpPr>
          <p:spPr>
            <a:xfrm flipV="1">
              <a:off x="10412640" y="4595760"/>
              <a:ext cx="414000" cy="3632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2" name="Rectangle 66"/>
          <p:cNvSpPr/>
          <p:nvPr/>
        </p:nvSpPr>
        <p:spPr>
          <a:xfrm>
            <a:off x="6489000" y="5325120"/>
            <a:ext cx="55670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Hence assign LOCK prefix before the instruction which we don’t want to be disturb by bus request.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3" name="Rectangle 67"/>
          <p:cNvSpPr/>
          <p:nvPr/>
        </p:nvSpPr>
        <p:spPr>
          <a:xfrm>
            <a:off x="7274520" y="3912480"/>
            <a:ext cx="753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LOCK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4" name="Rectangle 68"/>
          <p:cNvSpPr/>
          <p:nvPr/>
        </p:nvSpPr>
        <p:spPr>
          <a:xfrm>
            <a:off x="8280" y="1962000"/>
            <a:ext cx="1200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Bus Request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(LOCK)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5" name="Straight Arrow Connector 69"/>
          <p:cNvSpPr/>
          <p:nvPr/>
        </p:nvSpPr>
        <p:spPr>
          <a:xfrm flipV="1">
            <a:off x="962280" y="2100600"/>
            <a:ext cx="775440" cy="48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Straight Connector 71"/>
          <p:cNvSpPr/>
          <p:nvPr/>
        </p:nvSpPr>
        <p:spPr>
          <a:xfrm>
            <a:off x="1648800" y="2100600"/>
            <a:ext cx="3684960" cy="50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Straight Arrow Connector 72"/>
          <p:cNvSpPr/>
          <p:nvPr/>
        </p:nvSpPr>
        <p:spPr>
          <a:xfrm>
            <a:off x="5426640" y="2095200"/>
            <a:ext cx="368280" cy="89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Rectangle 73"/>
          <p:cNvSpPr/>
          <p:nvPr/>
        </p:nvSpPr>
        <p:spPr>
          <a:xfrm>
            <a:off x="5621400" y="2989080"/>
            <a:ext cx="93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Service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69" name="Group 11"/>
          <p:cNvGrpSpPr/>
          <p:nvPr/>
        </p:nvGrpSpPr>
        <p:grpSpPr>
          <a:xfrm>
            <a:off x="209880" y="4884840"/>
            <a:ext cx="4851720" cy="1461240"/>
            <a:chOff x="209880" y="4884840"/>
            <a:chExt cx="4851720" cy="1461240"/>
          </a:xfrm>
        </p:grpSpPr>
        <p:sp>
          <p:nvSpPr>
            <p:cNvPr id="1070" name="Rectangle 74"/>
            <p:cNvSpPr/>
            <p:nvPr/>
          </p:nvSpPr>
          <p:spPr>
            <a:xfrm>
              <a:off x="209880" y="4884840"/>
              <a:ext cx="4851720" cy="146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2060"/>
                  </a:solidFill>
                  <a:latin typeface="Calibri"/>
                </a:rPr>
                <a:t>Because of LOCK prefix processor execute current instruction and not release the bus control and also inform to all device that bus control is not released by making LOCK = 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1" name="Straight Connector 75"/>
            <p:cNvSpPr/>
            <p:nvPr/>
          </p:nvSpPr>
          <p:spPr>
            <a:xfrm>
              <a:off x="2188800" y="5774760"/>
              <a:ext cx="506880" cy="36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72" name="Group 76"/>
          <p:cNvGrpSpPr/>
          <p:nvPr/>
        </p:nvGrpSpPr>
        <p:grpSpPr>
          <a:xfrm>
            <a:off x="3317400" y="2147040"/>
            <a:ext cx="1246320" cy="363960"/>
            <a:chOff x="3317400" y="2147040"/>
            <a:chExt cx="1246320" cy="363960"/>
          </a:xfrm>
        </p:grpSpPr>
        <p:sp>
          <p:nvSpPr>
            <p:cNvPr id="1073" name="Rectangle 77"/>
            <p:cNvSpPr/>
            <p:nvPr/>
          </p:nvSpPr>
          <p:spPr>
            <a:xfrm>
              <a:off x="3317400" y="2147040"/>
              <a:ext cx="1246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LOCK=0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4" name="Straight Connector 78"/>
            <p:cNvSpPr/>
            <p:nvPr/>
          </p:nvSpPr>
          <p:spPr>
            <a:xfrm>
              <a:off x="3415320" y="2198880"/>
              <a:ext cx="50652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1" dur="indefinite" restart="never" nodeType="tmRoot">
          <p:childTnLst>
            <p:seq>
              <p:cTn id="1192" dur="indefinite" nodeType="mainSeq">
                <p:childTnLst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8" fill="hold">
                      <p:stCondLst>
                        <p:cond delay="indefinite"/>
                      </p:stCondLst>
                      <p:childTnLst>
                        <p:par>
                          <p:cTn id="1199" fill="hold">
                            <p:stCondLst>
                              <p:cond delay="0"/>
                            </p:stCondLst>
                            <p:childTnLst>
                              <p:par>
                                <p:cTn id="1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8" fill="hold">
                      <p:stCondLst>
                        <p:cond delay="indefinite"/>
                      </p:stCondLst>
                      <p:childTnLst>
                        <p:par>
                          <p:cTn id="1209" fill="hold">
                            <p:stCondLst>
                              <p:cond delay="0"/>
                            </p:stCondLst>
                            <p:childTnLst>
                              <p:par>
                                <p:cTn id="1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3" fill="hold">
                      <p:stCondLst>
                        <p:cond delay="indefinite"/>
                      </p:stCondLst>
                      <p:childTnLst>
                        <p:par>
                          <p:cTn id="1214" fill="hold">
                            <p:stCondLst>
                              <p:cond delay="0"/>
                            </p:stCondLst>
                            <p:childTnLst>
                              <p:par>
                                <p:cTn id="12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8" fill="hold">
                      <p:stCondLst>
                        <p:cond delay="indefinite"/>
                      </p:stCondLst>
                      <p:childTnLst>
                        <p:par>
                          <p:cTn id="1219" fill="hold">
                            <p:stCondLst>
                              <p:cond delay="0"/>
                            </p:stCondLst>
                            <p:childTnLst>
                              <p:par>
                                <p:cTn id="12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5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6" fill="hold">
                      <p:stCondLst>
                        <p:cond delay="indefinite"/>
                      </p:stCondLst>
                      <p:childTnLst>
                        <p:par>
                          <p:cTn id="1227" fill="hold">
                            <p:stCondLst>
                              <p:cond delay="0"/>
                            </p:stCondLst>
                            <p:childTnLst>
                              <p:par>
                                <p:cTn id="12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0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4" fill="hold">
                      <p:stCondLst>
                        <p:cond delay="indefinite"/>
                      </p:stCondLst>
                      <p:childTnLst>
                        <p:par>
                          <p:cTn id="1235" fill="hold">
                            <p:stCondLst>
                              <p:cond delay="0"/>
                            </p:stCondLst>
                            <p:childTnLst>
                              <p:par>
                                <p:cTn id="1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8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3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4" fill="hold">
                      <p:stCondLst>
                        <p:cond delay="indefinite"/>
                      </p:stCondLst>
                      <p:childTnLst>
                        <p:par>
                          <p:cTn id="1245" fill="hold">
                            <p:stCondLst>
                              <p:cond delay="0"/>
                            </p:stCondLst>
                            <p:childTnLst>
                              <p:par>
                                <p:cTn id="1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8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9" fill="hold">
                      <p:stCondLst>
                        <p:cond delay="indefinite"/>
                      </p:stCondLst>
                      <p:childTnLst>
                        <p:par>
                          <p:cTn id="1250" fill="hold">
                            <p:stCondLst>
                              <p:cond delay="0"/>
                            </p:stCondLst>
                            <p:childTnLst>
                              <p:par>
                                <p:cTn id="1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3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6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7" fill="hold">
                      <p:stCondLst>
                        <p:cond delay="indefinite"/>
                      </p:stCondLst>
                      <p:childTnLst>
                        <p:par>
                          <p:cTn id="1258" fill="hold">
                            <p:stCondLst>
                              <p:cond delay="0"/>
                            </p:stCondLst>
                            <p:childTnLst>
                              <p:par>
                                <p:cTn id="1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1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2" fill="hold">
                      <p:stCondLst>
                        <p:cond delay="indefinite"/>
                      </p:stCondLst>
                      <p:childTnLst>
                        <p:par>
                          <p:cTn id="1263" fill="hold">
                            <p:stCondLst>
                              <p:cond delay="0"/>
                            </p:stCondLst>
                            <p:childTnLst>
                              <p:par>
                                <p:cTn id="1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6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roup 6"/>
          <p:cNvGrpSpPr/>
          <p:nvPr/>
        </p:nvGrpSpPr>
        <p:grpSpPr>
          <a:xfrm>
            <a:off x="75600" y="160920"/>
            <a:ext cx="502560" cy="363960"/>
            <a:chOff x="75600" y="160920"/>
            <a:chExt cx="502560" cy="363960"/>
          </a:xfrm>
        </p:grpSpPr>
        <p:sp>
          <p:nvSpPr>
            <p:cNvPr id="1076" name="Rectangle 7"/>
            <p:cNvSpPr/>
            <p:nvPr/>
          </p:nvSpPr>
          <p:spPr>
            <a:xfrm>
              <a:off x="75600" y="160920"/>
              <a:ext cx="502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S0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7" name="Straight Connector 8"/>
            <p:cNvSpPr/>
            <p:nvPr/>
          </p:nvSpPr>
          <p:spPr>
            <a:xfrm>
              <a:off x="198000" y="163080"/>
              <a:ext cx="33444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78" name="Group 10"/>
          <p:cNvGrpSpPr/>
          <p:nvPr/>
        </p:nvGrpSpPr>
        <p:grpSpPr>
          <a:xfrm>
            <a:off x="638640" y="163080"/>
            <a:ext cx="502560" cy="363960"/>
            <a:chOff x="638640" y="163080"/>
            <a:chExt cx="502560" cy="363960"/>
          </a:xfrm>
        </p:grpSpPr>
        <p:sp>
          <p:nvSpPr>
            <p:cNvPr id="1079" name="Rectangle 11"/>
            <p:cNvSpPr/>
            <p:nvPr/>
          </p:nvSpPr>
          <p:spPr>
            <a:xfrm>
              <a:off x="638640" y="163080"/>
              <a:ext cx="502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S1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0" name="Straight Connector 12"/>
            <p:cNvSpPr/>
            <p:nvPr/>
          </p:nvSpPr>
          <p:spPr>
            <a:xfrm>
              <a:off x="761400" y="165600"/>
              <a:ext cx="33408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81" name="Group 13"/>
          <p:cNvGrpSpPr/>
          <p:nvPr/>
        </p:nvGrpSpPr>
        <p:grpSpPr>
          <a:xfrm>
            <a:off x="1202040" y="165600"/>
            <a:ext cx="502560" cy="363960"/>
            <a:chOff x="1202040" y="165600"/>
            <a:chExt cx="502560" cy="363960"/>
          </a:xfrm>
        </p:grpSpPr>
        <p:sp>
          <p:nvSpPr>
            <p:cNvPr id="1082" name="Rectangle 14"/>
            <p:cNvSpPr/>
            <p:nvPr/>
          </p:nvSpPr>
          <p:spPr>
            <a:xfrm>
              <a:off x="1202040" y="165600"/>
              <a:ext cx="502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S2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3" name="Straight Connector 15"/>
            <p:cNvSpPr/>
            <p:nvPr/>
          </p:nvSpPr>
          <p:spPr>
            <a:xfrm>
              <a:off x="1324440" y="167760"/>
              <a:ext cx="33408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4" name="Rectangle 16"/>
          <p:cNvSpPr/>
          <p:nvPr/>
        </p:nvSpPr>
        <p:spPr>
          <a:xfrm>
            <a:off x="1823760" y="160920"/>
            <a:ext cx="1724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Status signal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5" name="Rectangle 17"/>
          <p:cNvSpPr/>
          <p:nvPr/>
        </p:nvSpPr>
        <p:spPr>
          <a:xfrm>
            <a:off x="887400" y="1024920"/>
            <a:ext cx="981000" cy="142812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8086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6" name="Rectangle 18"/>
          <p:cNvSpPr/>
          <p:nvPr/>
        </p:nvSpPr>
        <p:spPr>
          <a:xfrm>
            <a:off x="920880" y="2604960"/>
            <a:ext cx="981000" cy="142812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8087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7" name="Rectangle 19"/>
          <p:cNvSpPr/>
          <p:nvPr/>
        </p:nvSpPr>
        <p:spPr>
          <a:xfrm>
            <a:off x="3614400" y="3909960"/>
            <a:ext cx="977400" cy="4946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8" name="Rectangle 20"/>
          <p:cNvSpPr/>
          <p:nvPr/>
        </p:nvSpPr>
        <p:spPr>
          <a:xfrm>
            <a:off x="3635640" y="0"/>
            <a:ext cx="556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Control signals are generated by the bus master.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9" name="Straight Connector 22"/>
          <p:cNvSpPr/>
          <p:nvPr/>
        </p:nvSpPr>
        <p:spPr>
          <a:xfrm>
            <a:off x="1868400" y="1739160"/>
            <a:ext cx="367200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Straight Connector 23"/>
          <p:cNvSpPr/>
          <p:nvPr/>
        </p:nvSpPr>
        <p:spPr>
          <a:xfrm>
            <a:off x="1868400" y="2072520"/>
            <a:ext cx="367200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1" name="Straight Connector 24"/>
          <p:cNvSpPr/>
          <p:nvPr/>
        </p:nvSpPr>
        <p:spPr>
          <a:xfrm>
            <a:off x="1884240" y="2844000"/>
            <a:ext cx="367200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Straight Connector 25"/>
          <p:cNvSpPr/>
          <p:nvPr/>
        </p:nvSpPr>
        <p:spPr>
          <a:xfrm>
            <a:off x="1909800" y="3484440"/>
            <a:ext cx="367200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93" name="Group 26"/>
          <p:cNvGrpSpPr/>
          <p:nvPr/>
        </p:nvGrpSpPr>
        <p:grpSpPr>
          <a:xfrm>
            <a:off x="1405800" y="1398600"/>
            <a:ext cx="464760" cy="302760"/>
            <a:chOff x="1405800" y="1398600"/>
            <a:chExt cx="464760" cy="302760"/>
          </a:xfrm>
        </p:grpSpPr>
        <p:sp>
          <p:nvSpPr>
            <p:cNvPr id="1094" name="Rectangle 27"/>
            <p:cNvSpPr/>
            <p:nvPr/>
          </p:nvSpPr>
          <p:spPr>
            <a:xfrm>
              <a:off x="1405800" y="1398600"/>
              <a:ext cx="4647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0000"/>
                  </a:solidFill>
                  <a:latin typeface="Calibri"/>
                </a:rPr>
                <a:t>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95" name="Straight Connector 28"/>
            <p:cNvSpPr/>
            <p:nvPr/>
          </p:nvSpPr>
          <p:spPr>
            <a:xfrm>
              <a:off x="1514880" y="1400760"/>
              <a:ext cx="33444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96" name="Group 29"/>
          <p:cNvGrpSpPr/>
          <p:nvPr/>
        </p:nvGrpSpPr>
        <p:grpSpPr>
          <a:xfrm>
            <a:off x="1395360" y="1918800"/>
            <a:ext cx="513360" cy="302760"/>
            <a:chOff x="1395360" y="1918800"/>
            <a:chExt cx="513360" cy="302760"/>
          </a:xfrm>
        </p:grpSpPr>
        <p:sp>
          <p:nvSpPr>
            <p:cNvPr id="1097" name="Rectangle 30"/>
            <p:cNvSpPr/>
            <p:nvPr/>
          </p:nvSpPr>
          <p:spPr>
            <a:xfrm>
              <a:off x="1395360" y="1918800"/>
              <a:ext cx="51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0000"/>
                  </a:solidFill>
                  <a:latin typeface="Calibri"/>
                </a:rPr>
                <a:t>WR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98" name="Straight Connector 31"/>
            <p:cNvSpPr/>
            <p:nvPr/>
          </p:nvSpPr>
          <p:spPr>
            <a:xfrm>
              <a:off x="1503720" y="1920960"/>
              <a:ext cx="33408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99" name="Group 32"/>
          <p:cNvGrpSpPr/>
          <p:nvPr/>
        </p:nvGrpSpPr>
        <p:grpSpPr>
          <a:xfrm>
            <a:off x="1413720" y="2841840"/>
            <a:ext cx="464760" cy="302760"/>
            <a:chOff x="1413720" y="2841840"/>
            <a:chExt cx="464760" cy="302760"/>
          </a:xfrm>
        </p:grpSpPr>
        <p:sp>
          <p:nvSpPr>
            <p:cNvPr id="1100" name="Rectangle 33"/>
            <p:cNvSpPr/>
            <p:nvPr/>
          </p:nvSpPr>
          <p:spPr>
            <a:xfrm>
              <a:off x="1413720" y="2841840"/>
              <a:ext cx="4647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0000"/>
                  </a:solidFill>
                  <a:latin typeface="Calibri"/>
                </a:rPr>
                <a:t>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01" name="Straight Connector 34"/>
            <p:cNvSpPr/>
            <p:nvPr/>
          </p:nvSpPr>
          <p:spPr>
            <a:xfrm>
              <a:off x="1522800" y="2844000"/>
              <a:ext cx="33444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02" name="Group 35"/>
          <p:cNvGrpSpPr/>
          <p:nvPr/>
        </p:nvGrpSpPr>
        <p:grpSpPr>
          <a:xfrm>
            <a:off x="1403280" y="3443040"/>
            <a:ext cx="513360" cy="302760"/>
            <a:chOff x="1403280" y="3443040"/>
            <a:chExt cx="513360" cy="302760"/>
          </a:xfrm>
        </p:grpSpPr>
        <p:sp>
          <p:nvSpPr>
            <p:cNvPr id="1103" name="Rectangle 36"/>
            <p:cNvSpPr/>
            <p:nvPr/>
          </p:nvSpPr>
          <p:spPr>
            <a:xfrm>
              <a:off x="1403280" y="3443040"/>
              <a:ext cx="51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0000"/>
                  </a:solidFill>
                  <a:latin typeface="Calibri"/>
                </a:rPr>
                <a:t>WR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04" name="Straight Connector 37"/>
            <p:cNvSpPr/>
            <p:nvPr/>
          </p:nvSpPr>
          <p:spPr>
            <a:xfrm>
              <a:off x="1511640" y="3445200"/>
              <a:ext cx="334080" cy="3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05" name="Rectangle 38"/>
          <p:cNvSpPr/>
          <p:nvPr/>
        </p:nvSpPr>
        <p:spPr>
          <a:xfrm>
            <a:off x="3726000" y="378720"/>
            <a:ext cx="846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When 8086 is bus master, 8086 is responsible to generate control signals i.e. memory read, memory 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6" name="Straight Connector 40"/>
          <p:cNvSpPr/>
          <p:nvPr/>
        </p:nvSpPr>
        <p:spPr>
          <a:xfrm>
            <a:off x="4444920" y="1739160"/>
            <a:ext cx="360" cy="2183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Straight Connector 43"/>
          <p:cNvSpPr/>
          <p:nvPr/>
        </p:nvSpPr>
        <p:spPr>
          <a:xfrm>
            <a:off x="4223160" y="2030040"/>
            <a:ext cx="0" cy="18975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Rectangle 45"/>
          <p:cNvSpPr/>
          <p:nvPr/>
        </p:nvSpPr>
        <p:spPr>
          <a:xfrm>
            <a:off x="3704760" y="1024920"/>
            <a:ext cx="8336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At the same time 8087 can not produce any control signal to access RAM  because 8086 is bus master and vice-versa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9" name="Rectangle 46"/>
          <p:cNvSpPr/>
          <p:nvPr/>
        </p:nvSpPr>
        <p:spPr>
          <a:xfrm>
            <a:off x="5758200" y="1706400"/>
            <a:ext cx="5567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Hence there is one solution to connect all devices with all processors which is not feasible because it will increases the connectivity and circuitry.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0" name="Straight Connector 47"/>
          <p:cNvSpPr/>
          <p:nvPr/>
        </p:nvSpPr>
        <p:spPr>
          <a:xfrm>
            <a:off x="3827520" y="2846520"/>
            <a:ext cx="360" cy="10810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Straight Connector 48"/>
          <p:cNvSpPr/>
          <p:nvPr/>
        </p:nvSpPr>
        <p:spPr>
          <a:xfrm>
            <a:off x="3599280" y="3389760"/>
            <a:ext cx="0" cy="5378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Rectangle 55"/>
          <p:cNvSpPr/>
          <p:nvPr/>
        </p:nvSpPr>
        <p:spPr>
          <a:xfrm>
            <a:off x="5964120" y="2838240"/>
            <a:ext cx="5614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***In MAX mode no processor is allow to generate control signals***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3" name="Rectangle 59"/>
          <p:cNvSpPr/>
          <p:nvPr/>
        </p:nvSpPr>
        <p:spPr>
          <a:xfrm>
            <a:off x="8097120" y="3234960"/>
            <a:ext cx="3826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Who will generate??????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14" name="Group 75"/>
          <p:cNvGrpSpPr/>
          <p:nvPr/>
        </p:nvGrpSpPr>
        <p:grpSpPr>
          <a:xfrm>
            <a:off x="535320" y="4291920"/>
            <a:ext cx="3409200" cy="2034720"/>
            <a:chOff x="535320" y="4291920"/>
            <a:chExt cx="3409200" cy="2034720"/>
          </a:xfrm>
        </p:grpSpPr>
        <p:sp>
          <p:nvSpPr>
            <p:cNvPr id="1115" name="Rectangle 60"/>
            <p:cNvSpPr/>
            <p:nvPr/>
          </p:nvSpPr>
          <p:spPr>
            <a:xfrm>
              <a:off x="549000" y="4291920"/>
              <a:ext cx="627480" cy="859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8086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6" name="Rectangle 61"/>
            <p:cNvSpPr/>
            <p:nvPr/>
          </p:nvSpPr>
          <p:spPr>
            <a:xfrm>
              <a:off x="535320" y="5467320"/>
              <a:ext cx="627480" cy="859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8087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7" name="Rectangle 62"/>
            <p:cNvSpPr/>
            <p:nvPr/>
          </p:nvSpPr>
          <p:spPr>
            <a:xfrm>
              <a:off x="1693080" y="4868280"/>
              <a:ext cx="627480" cy="859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8" name="Straight Connector 63"/>
            <p:cNvSpPr/>
            <p:nvPr/>
          </p:nvSpPr>
          <p:spPr>
            <a:xfrm>
              <a:off x="2320560" y="5076360"/>
              <a:ext cx="1608480" cy="36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9" name="Straight Connector 65"/>
            <p:cNvSpPr/>
            <p:nvPr/>
          </p:nvSpPr>
          <p:spPr>
            <a:xfrm>
              <a:off x="2320560" y="5297760"/>
              <a:ext cx="1608480" cy="36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0" name="Straight Connector 66"/>
            <p:cNvSpPr/>
            <p:nvPr/>
          </p:nvSpPr>
          <p:spPr>
            <a:xfrm>
              <a:off x="2336400" y="5557680"/>
              <a:ext cx="1608120" cy="36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1" name="Straight Connector 68"/>
            <p:cNvSpPr/>
            <p:nvPr/>
          </p:nvSpPr>
          <p:spPr>
            <a:xfrm>
              <a:off x="1176840" y="4717440"/>
              <a:ext cx="515880" cy="35892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2" name="Straight Connector 70"/>
            <p:cNvSpPr/>
            <p:nvPr/>
          </p:nvSpPr>
          <p:spPr>
            <a:xfrm flipV="1">
              <a:off x="1176840" y="5466960"/>
              <a:ext cx="515880" cy="26064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23" name="Rectangle 73"/>
          <p:cNvSpPr/>
          <p:nvPr/>
        </p:nvSpPr>
        <p:spPr>
          <a:xfrm>
            <a:off x="1612440" y="5113440"/>
            <a:ext cx="81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8288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4" name="Rectangle 76"/>
          <p:cNvSpPr/>
          <p:nvPr/>
        </p:nvSpPr>
        <p:spPr>
          <a:xfrm>
            <a:off x="5220360" y="3710160"/>
            <a:ext cx="5614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8288 IC is responsible to generate all the control signals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5" name="Rectangle 77"/>
          <p:cNvSpPr/>
          <p:nvPr/>
        </p:nvSpPr>
        <p:spPr>
          <a:xfrm>
            <a:off x="4920480" y="4239720"/>
            <a:ext cx="6812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When a processor who is bus master wants to generate control signal through 8288, then the processor has to inform 8288 using status signals.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26" name="Group 90"/>
          <p:cNvGrpSpPr/>
          <p:nvPr/>
        </p:nvGrpSpPr>
        <p:grpSpPr>
          <a:xfrm>
            <a:off x="369000" y="6387840"/>
            <a:ext cx="924480" cy="262080"/>
            <a:chOff x="369000" y="6387840"/>
            <a:chExt cx="924480" cy="262080"/>
          </a:xfrm>
        </p:grpSpPr>
        <p:grpSp>
          <p:nvGrpSpPr>
            <p:cNvPr id="1127" name="Group 78"/>
            <p:cNvGrpSpPr/>
            <p:nvPr/>
          </p:nvGrpSpPr>
          <p:grpSpPr>
            <a:xfrm>
              <a:off x="369000" y="6387840"/>
              <a:ext cx="377640" cy="257400"/>
              <a:chOff x="369000" y="6387840"/>
              <a:chExt cx="377640" cy="257400"/>
            </a:xfrm>
          </p:grpSpPr>
          <p:sp>
            <p:nvSpPr>
              <p:cNvPr id="1128" name="Rectangle 79"/>
              <p:cNvSpPr/>
              <p:nvPr/>
            </p:nvSpPr>
            <p:spPr>
              <a:xfrm>
                <a:off x="369000" y="638820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S0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29" name="Straight Connector 80"/>
              <p:cNvSpPr/>
              <p:nvPr/>
            </p:nvSpPr>
            <p:spPr>
              <a:xfrm flipV="1">
                <a:off x="472320" y="6387840"/>
                <a:ext cx="8568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30" name="Group 81"/>
            <p:cNvGrpSpPr/>
            <p:nvPr/>
          </p:nvGrpSpPr>
          <p:grpSpPr>
            <a:xfrm>
              <a:off x="660600" y="6390360"/>
              <a:ext cx="377640" cy="257400"/>
              <a:chOff x="660600" y="6390360"/>
              <a:chExt cx="377640" cy="257400"/>
            </a:xfrm>
          </p:grpSpPr>
          <p:sp>
            <p:nvSpPr>
              <p:cNvPr id="1131" name="Rectangle 82"/>
              <p:cNvSpPr/>
              <p:nvPr/>
            </p:nvSpPr>
            <p:spPr>
              <a:xfrm>
                <a:off x="660600" y="639072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S1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32" name="Straight Connector 83"/>
              <p:cNvSpPr/>
              <p:nvPr/>
            </p:nvSpPr>
            <p:spPr>
              <a:xfrm flipV="1">
                <a:off x="763920" y="6390360"/>
                <a:ext cx="8568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33" name="Group 84"/>
            <p:cNvGrpSpPr/>
            <p:nvPr/>
          </p:nvGrpSpPr>
          <p:grpSpPr>
            <a:xfrm>
              <a:off x="915840" y="6392880"/>
              <a:ext cx="377640" cy="257040"/>
              <a:chOff x="915840" y="6392880"/>
              <a:chExt cx="377640" cy="257040"/>
            </a:xfrm>
          </p:grpSpPr>
          <p:sp>
            <p:nvSpPr>
              <p:cNvPr id="1134" name="Rectangle 85"/>
              <p:cNvSpPr/>
              <p:nvPr/>
            </p:nvSpPr>
            <p:spPr>
              <a:xfrm>
                <a:off x="915840" y="639288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S2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35" name="Straight Connector 86"/>
              <p:cNvSpPr/>
              <p:nvPr/>
            </p:nvSpPr>
            <p:spPr>
              <a:xfrm flipV="1">
                <a:off x="1019160" y="6392880"/>
                <a:ext cx="8568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36" name="Group 92"/>
          <p:cNvGrpSpPr/>
          <p:nvPr/>
        </p:nvGrpSpPr>
        <p:grpSpPr>
          <a:xfrm>
            <a:off x="400680" y="4079520"/>
            <a:ext cx="924120" cy="262080"/>
            <a:chOff x="400680" y="4079520"/>
            <a:chExt cx="924120" cy="262080"/>
          </a:xfrm>
        </p:grpSpPr>
        <p:grpSp>
          <p:nvGrpSpPr>
            <p:cNvPr id="1137" name="Group 93"/>
            <p:cNvGrpSpPr/>
            <p:nvPr/>
          </p:nvGrpSpPr>
          <p:grpSpPr>
            <a:xfrm>
              <a:off x="400680" y="4079520"/>
              <a:ext cx="377640" cy="257040"/>
              <a:chOff x="400680" y="4079520"/>
              <a:chExt cx="377640" cy="257040"/>
            </a:xfrm>
          </p:grpSpPr>
          <p:sp>
            <p:nvSpPr>
              <p:cNvPr id="1138" name="Rectangle 100"/>
              <p:cNvSpPr/>
              <p:nvPr/>
            </p:nvSpPr>
            <p:spPr>
              <a:xfrm>
                <a:off x="400680" y="407952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S0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39" name="Straight Connector 101"/>
              <p:cNvSpPr/>
              <p:nvPr/>
            </p:nvSpPr>
            <p:spPr>
              <a:xfrm flipV="1">
                <a:off x="504000" y="4079520"/>
                <a:ext cx="85320" cy="2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40" name="Group 94"/>
            <p:cNvGrpSpPr/>
            <p:nvPr/>
          </p:nvGrpSpPr>
          <p:grpSpPr>
            <a:xfrm>
              <a:off x="691920" y="4081680"/>
              <a:ext cx="377640" cy="257400"/>
              <a:chOff x="691920" y="4081680"/>
              <a:chExt cx="377640" cy="257400"/>
            </a:xfrm>
          </p:grpSpPr>
          <p:sp>
            <p:nvSpPr>
              <p:cNvPr id="1141" name="Rectangle 98"/>
              <p:cNvSpPr/>
              <p:nvPr/>
            </p:nvSpPr>
            <p:spPr>
              <a:xfrm>
                <a:off x="691920" y="408204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S1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42" name="Straight Connector 99"/>
              <p:cNvSpPr/>
              <p:nvPr/>
            </p:nvSpPr>
            <p:spPr>
              <a:xfrm flipV="1">
                <a:off x="795240" y="4081680"/>
                <a:ext cx="8568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43" name="Group 95"/>
            <p:cNvGrpSpPr/>
            <p:nvPr/>
          </p:nvGrpSpPr>
          <p:grpSpPr>
            <a:xfrm>
              <a:off x="947160" y="4084200"/>
              <a:ext cx="377640" cy="257400"/>
              <a:chOff x="947160" y="4084200"/>
              <a:chExt cx="377640" cy="257400"/>
            </a:xfrm>
          </p:grpSpPr>
          <p:sp>
            <p:nvSpPr>
              <p:cNvPr id="1144" name="Rectangle 96"/>
              <p:cNvSpPr/>
              <p:nvPr/>
            </p:nvSpPr>
            <p:spPr>
              <a:xfrm>
                <a:off x="947160" y="408456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S2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45" name="Straight Connector 97"/>
              <p:cNvSpPr/>
              <p:nvPr/>
            </p:nvSpPr>
            <p:spPr>
              <a:xfrm flipV="1">
                <a:off x="1050840" y="4084200"/>
                <a:ext cx="8532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2" dur="indefinite" restart="never" nodeType="tmRoot">
          <p:childTnLst>
            <p:seq>
              <p:cTn id="1273" dur="indefinite" nodeType="mainSeq">
                <p:childTnLst>
                  <p:par>
                    <p:cTn id="1274" fill="hold">
                      <p:stCondLst>
                        <p:cond delay="indefinite"/>
                      </p:stCondLst>
                      <p:childTnLst>
                        <p:par>
                          <p:cTn id="1275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8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3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6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1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2" fill="hold">
                      <p:stCondLst>
                        <p:cond delay="indefinite"/>
                      </p:stCondLst>
                      <p:childTnLst>
                        <p:par>
                          <p:cTn id="1293" fill="hold">
                            <p:stCondLst>
                              <p:cond delay="0"/>
                            </p:stCondLst>
                            <p:childTnLst>
                              <p:par>
                                <p:cTn id="1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6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7" fill="hold">
                      <p:stCondLst>
                        <p:cond delay="indefinite"/>
                      </p:stCondLst>
                      <p:childTnLst>
                        <p:par>
                          <p:cTn id="1298" fill="hold">
                            <p:stCondLst>
                              <p:cond delay="0"/>
                            </p:stCondLst>
                            <p:childTnLst>
                              <p:par>
                                <p:cTn id="12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4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9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4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9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0" fill="hold">
                      <p:stCondLst>
                        <p:cond delay="indefinite"/>
                      </p:stCondLst>
                      <p:childTnLst>
                        <p:par>
                          <p:cTn id="1321" fill="hold">
                            <p:stCondLst>
                              <p:cond delay="0"/>
                            </p:stCondLst>
                            <p:childTnLst>
                              <p:par>
                                <p:cTn id="13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4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9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0" fill="hold">
                      <p:stCondLst>
                        <p:cond delay="indefinite"/>
                      </p:stCondLst>
                      <p:childTnLst>
                        <p:par>
                          <p:cTn id="1331" fill="hold">
                            <p:stCondLst>
                              <p:cond delay="0"/>
                            </p:stCondLst>
                            <p:childTnLst>
                              <p:par>
                                <p:cTn id="13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4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0" fill="hold">
                      <p:stCondLst>
                        <p:cond delay="indefinite"/>
                      </p:stCondLst>
                      <p:childTnLst>
                        <p:par>
                          <p:cTn id="1341" fill="hold">
                            <p:stCondLst>
                              <p:cond delay="0"/>
                            </p:stCondLst>
                            <p:childTnLst>
                              <p:par>
                                <p:cTn id="13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4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" name="Table 3"/>
          <p:cNvGraphicFramePr/>
          <p:nvPr/>
        </p:nvGraphicFramePr>
        <p:xfrm>
          <a:off x="7810560" y="115200"/>
          <a:ext cx="4248360" cy="3421800"/>
        </p:xfrm>
        <a:graphic>
          <a:graphicData uri="http://schemas.openxmlformats.org/drawingml/2006/table">
            <a:tbl>
              <a:tblPr/>
              <a:tblGrid>
                <a:gridCol w="889560"/>
                <a:gridCol w="720360"/>
                <a:gridCol w="532080"/>
                <a:gridCol w="2106360"/>
              </a:tblGrid>
              <a:tr h="622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 Signal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IO Read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IO 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5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5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Instruction Fetch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5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Read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5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5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7" name="Straight Connector 4"/>
          <p:cNvSpPr/>
          <p:nvPr/>
        </p:nvSpPr>
        <p:spPr>
          <a:xfrm>
            <a:off x="8294400" y="185040"/>
            <a:ext cx="230400" cy="43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Straight Connector 5"/>
          <p:cNvSpPr/>
          <p:nvPr/>
        </p:nvSpPr>
        <p:spPr>
          <a:xfrm>
            <a:off x="8950320" y="179640"/>
            <a:ext cx="230400" cy="39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Straight Connector 6"/>
          <p:cNvSpPr/>
          <p:nvPr/>
        </p:nvSpPr>
        <p:spPr>
          <a:xfrm>
            <a:off x="9551880" y="182160"/>
            <a:ext cx="230040" cy="43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Rectangle 7"/>
          <p:cNvSpPr/>
          <p:nvPr/>
        </p:nvSpPr>
        <p:spPr>
          <a:xfrm>
            <a:off x="140400" y="153720"/>
            <a:ext cx="681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Who ever is the bus master using status signal will inform 8288 what operation it wants to perform.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51" name="Group 8"/>
          <p:cNvGrpSpPr/>
          <p:nvPr/>
        </p:nvGrpSpPr>
        <p:grpSpPr>
          <a:xfrm>
            <a:off x="314640" y="4309920"/>
            <a:ext cx="3409200" cy="2034720"/>
            <a:chOff x="314640" y="4309920"/>
            <a:chExt cx="3409200" cy="2034720"/>
          </a:xfrm>
        </p:grpSpPr>
        <p:sp>
          <p:nvSpPr>
            <p:cNvPr id="1152" name="Rectangle 9"/>
            <p:cNvSpPr/>
            <p:nvPr/>
          </p:nvSpPr>
          <p:spPr>
            <a:xfrm>
              <a:off x="328320" y="4309920"/>
              <a:ext cx="627480" cy="859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8086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53" name="Rectangle 10"/>
            <p:cNvSpPr/>
            <p:nvPr/>
          </p:nvSpPr>
          <p:spPr>
            <a:xfrm>
              <a:off x="314640" y="5485320"/>
              <a:ext cx="627480" cy="859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8087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54" name="Rectangle 11"/>
            <p:cNvSpPr/>
            <p:nvPr/>
          </p:nvSpPr>
          <p:spPr>
            <a:xfrm>
              <a:off x="1472400" y="4886280"/>
              <a:ext cx="627480" cy="859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5" name="Straight Connector 12"/>
            <p:cNvSpPr/>
            <p:nvPr/>
          </p:nvSpPr>
          <p:spPr>
            <a:xfrm>
              <a:off x="2099880" y="5094360"/>
              <a:ext cx="1608480" cy="36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6" name="Straight Connector 13"/>
            <p:cNvSpPr/>
            <p:nvPr/>
          </p:nvSpPr>
          <p:spPr>
            <a:xfrm>
              <a:off x="2099880" y="5315760"/>
              <a:ext cx="1608480" cy="36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7" name="Straight Connector 14"/>
            <p:cNvSpPr/>
            <p:nvPr/>
          </p:nvSpPr>
          <p:spPr>
            <a:xfrm>
              <a:off x="2115720" y="5575680"/>
              <a:ext cx="1608120" cy="36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8" name="Straight Connector 15"/>
            <p:cNvSpPr/>
            <p:nvPr/>
          </p:nvSpPr>
          <p:spPr>
            <a:xfrm>
              <a:off x="956160" y="4735440"/>
              <a:ext cx="515880" cy="35892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9" name="Straight Connector 16"/>
            <p:cNvSpPr/>
            <p:nvPr/>
          </p:nvSpPr>
          <p:spPr>
            <a:xfrm flipV="1">
              <a:off x="956160" y="5484960"/>
              <a:ext cx="515880" cy="26064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0" name="Rectangle 17"/>
          <p:cNvSpPr/>
          <p:nvPr/>
        </p:nvSpPr>
        <p:spPr>
          <a:xfrm>
            <a:off x="1391760" y="5131440"/>
            <a:ext cx="81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8288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61" name="Group 18"/>
          <p:cNvGrpSpPr/>
          <p:nvPr/>
        </p:nvGrpSpPr>
        <p:grpSpPr>
          <a:xfrm>
            <a:off x="148320" y="6406200"/>
            <a:ext cx="924480" cy="262080"/>
            <a:chOff x="148320" y="6406200"/>
            <a:chExt cx="924480" cy="262080"/>
          </a:xfrm>
        </p:grpSpPr>
        <p:grpSp>
          <p:nvGrpSpPr>
            <p:cNvPr id="1162" name="Group 19"/>
            <p:cNvGrpSpPr/>
            <p:nvPr/>
          </p:nvGrpSpPr>
          <p:grpSpPr>
            <a:xfrm>
              <a:off x="148320" y="6406200"/>
              <a:ext cx="377640" cy="257040"/>
              <a:chOff x="148320" y="6406200"/>
              <a:chExt cx="377640" cy="257040"/>
            </a:xfrm>
          </p:grpSpPr>
          <p:sp>
            <p:nvSpPr>
              <p:cNvPr id="1163" name="Rectangle 26"/>
              <p:cNvSpPr/>
              <p:nvPr/>
            </p:nvSpPr>
            <p:spPr>
              <a:xfrm>
                <a:off x="148320" y="640620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S0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64" name="Straight Connector 27"/>
              <p:cNvSpPr/>
              <p:nvPr/>
            </p:nvSpPr>
            <p:spPr>
              <a:xfrm flipV="1">
                <a:off x="251640" y="6406200"/>
                <a:ext cx="85680" cy="2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65" name="Group 20"/>
            <p:cNvGrpSpPr/>
            <p:nvPr/>
          </p:nvGrpSpPr>
          <p:grpSpPr>
            <a:xfrm>
              <a:off x="439920" y="6408360"/>
              <a:ext cx="377640" cy="257400"/>
              <a:chOff x="439920" y="6408360"/>
              <a:chExt cx="377640" cy="257400"/>
            </a:xfrm>
          </p:grpSpPr>
          <p:sp>
            <p:nvSpPr>
              <p:cNvPr id="1166" name="Rectangle 24"/>
              <p:cNvSpPr/>
              <p:nvPr/>
            </p:nvSpPr>
            <p:spPr>
              <a:xfrm>
                <a:off x="439920" y="640872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S1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67" name="Straight Connector 25"/>
              <p:cNvSpPr/>
              <p:nvPr/>
            </p:nvSpPr>
            <p:spPr>
              <a:xfrm flipV="1">
                <a:off x="543240" y="6408360"/>
                <a:ext cx="8568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68" name="Group 21"/>
            <p:cNvGrpSpPr/>
            <p:nvPr/>
          </p:nvGrpSpPr>
          <p:grpSpPr>
            <a:xfrm>
              <a:off x="695160" y="6410880"/>
              <a:ext cx="377640" cy="257400"/>
              <a:chOff x="695160" y="6410880"/>
              <a:chExt cx="377640" cy="257400"/>
            </a:xfrm>
          </p:grpSpPr>
          <p:sp>
            <p:nvSpPr>
              <p:cNvPr id="1169" name="Rectangle 22"/>
              <p:cNvSpPr/>
              <p:nvPr/>
            </p:nvSpPr>
            <p:spPr>
              <a:xfrm>
                <a:off x="695160" y="641124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S2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70" name="Straight Connector 23"/>
              <p:cNvSpPr/>
              <p:nvPr/>
            </p:nvSpPr>
            <p:spPr>
              <a:xfrm flipV="1">
                <a:off x="798480" y="6410880"/>
                <a:ext cx="8568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71" name="Group 28"/>
          <p:cNvGrpSpPr/>
          <p:nvPr/>
        </p:nvGrpSpPr>
        <p:grpSpPr>
          <a:xfrm>
            <a:off x="180000" y="4097520"/>
            <a:ext cx="924120" cy="262080"/>
            <a:chOff x="180000" y="4097520"/>
            <a:chExt cx="924120" cy="262080"/>
          </a:xfrm>
        </p:grpSpPr>
        <p:grpSp>
          <p:nvGrpSpPr>
            <p:cNvPr id="1172" name="Group 29"/>
            <p:cNvGrpSpPr/>
            <p:nvPr/>
          </p:nvGrpSpPr>
          <p:grpSpPr>
            <a:xfrm>
              <a:off x="180000" y="4097520"/>
              <a:ext cx="377640" cy="257400"/>
              <a:chOff x="180000" y="4097520"/>
              <a:chExt cx="377640" cy="257400"/>
            </a:xfrm>
          </p:grpSpPr>
          <p:sp>
            <p:nvSpPr>
              <p:cNvPr id="1173" name="Rectangle 36"/>
              <p:cNvSpPr/>
              <p:nvPr/>
            </p:nvSpPr>
            <p:spPr>
              <a:xfrm>
                <a:off x="180000" y="409788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S0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74" name="Straight Connector 37"/>
              <p:cNvSpPr/>
              <p:nvPr/>
            </p:nvSpPr>
            <p:spPr>
              <a:xfrm flipV="1">
                <a:off x="283320" y="4097520"/>
                <a:ext cx="8532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75" name="Group 30"/>
            <p:cNvGrpSpPr/>
            <p:nvPr/>
          </p:nvGrpSpPr>
          <p:grpSpPr>
            <a:xfrm>
              <a:off x="471240" y="4100040"/>
              <a:ext cx="377640" cy="257040"/>
              <a:chOff x="471240" y="4100040"/>
              <a:chExt cx="377640" cy="257040"/>
            </a:xfrm>
          </p:grpSpPr>
          <p:sp>
            <p:nvSpPr>
              <p:cNvPr id="1176" name="Rectangle 34"/>
              <p:cNvSpPr/>
              <p:nvPr/>
            </p:nvSpPr>
            <p:spPr>
              <a:xfrm>
                <a:off x="471240" y="410004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S1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77" name="Straight Connector 35"/>
              <p:cNvSpPr/>
              <p:nvPr/>
            </p:nvSpPr>
            <p:spPr>
              <a:xfrm flipV="1">
                <a:off x="574560" y="4100040"/>
                <a:ext cx="85680" cy="25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78" name="Group 31"/>
            <p:cNvGrpSpPr/>
            <p:nvPr/>
          </p:nvGrpSpPr>
          <p:grpSpPr>
            <a:xfrm>
              <a:off x="726480" y="4102560"/>
              <a:ext cx="377640" cy="257040"/>
              <a:chOff x="726480" y="4102560"/>
              <a:chExt cx="377640" cy="257040"/>
            </a:xfrm>
          </p:grpSpPr>
          <p:sp>
            <p:nvSpPr>
              <p:cNvPr id="1179" name="Rectangle 32"/>
              <p:cNvSpPr/>
              <p:nvPr/>
            </p:nvSpPr>
            <p:spPr>
              <a:xfrm>
                <a:off x="726480" y="4102560"/>
                <a:ext cx="3776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100" spc="-1" strike="noStrike">
                    <a:solidFill>
                      <a:srgbClr val="ff0000"/>
                    </a:solidFill>
                    <a:latin typeface="Calibri"/>
                  </a:rPr>
                  <a:t>S2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1180" name="Straight Connector 33"/>
              <p:cNvSpPr/>
              <p:nvPr/>
            </p:nvSpPr>
            <p:spPr>
              <a:xfrm flipV="1">
                <a:off x="830160" y="4102560"/>
                <a:ext cx="85320" cy="2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181" name="Rectangle 38"/>
          <p:cNvSpPr/>
          <p:nvPr/>
        </p:nvSpPr>
        <p:spPr>
          <a:xfrm>
            <a:off x="207000" y="970920"/>
            <a:ext cx="681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8288 will decode the status and produce control signals.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2" name="Rectangle 39"/>
          <p:cNvSpPr/>
          <p:nvPr/>
        </p:nvSpPr>
        <p:spPr>
          <a:xfrm>
            <a:off x="207000" y="1356840"/>
            <a:ext cx="681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8288 will produce control signals using given table.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3" name="Rectangle 40"/>
          <p:cNvSpPr/>
          <p:nvPr/>
        </p:nvSpPr>
        <p:spPr>
          <a:xfrm>
            <a:off x="191160" y="1945440"/>
            <a:ext cx="128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Example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4" name="Rectangle 41"/>
          <p:cNvSpPr/>
          <p:nvPr/>
        </p:nvSpPr>
        <p:spPr>
          <a:xfrm>
            <a:off x="152280" y="2328480"/>
            <a:ext cx="6812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1. 8086 wants to produce memory read control signal, then it will generate  1 0 1 status signal and send it to 8288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5" name="Rectangle 42"/>
          <p:cNvSpPr/>
          <p:nvPr/>
        </p:nvSpPr>
        <p:spPr>
          <a:xfrm>
            <a:off x="866880" y="4539600"/>
            <a:ext cx="815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1 0 1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6" name="Rectangle 43"/>
          <p:cNvSpPr/>
          <p:nvPr/>
        </p:nvSpPr>
        <p:spPr>
          <a:xfrm>
            <a:off x="207000" y="2974680"/>
            <a:ext cx="681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2. 8288 will decode this status signal and produces memory read control signal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7" name="Straight Connector 44"/>
          <p:cNvSpPr/>
          <p:nvPr/>
        </p:nvSpPr>
        <p:spPr>
          <a:xfrm>
            <a:off x="2838600" y="5077080"/>
            <a:ext cx="0" cy="8377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Rectangle 46"/>
          <p:cNvSpPr/>
          <p:nvPr/>
        </p:nvSpPr>
        <p:spPr>
          <a:xfrm>
            <a:off x="2411640" y="5975640"/>
            <a:ext cx="175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Memory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9" name="Rectangle 47"/>
          <p:cNvSpPr/>
          <p:nvPr/>
        </p:nvSpPr>
        <p:spPr>
          <a:xfrm>
            <a:off x="1968840" y="3608280"/>
            <a:ext cx="7867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Both processor can not send same status signal at the same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0" name="Rectangle 48"/>
          <p:cNvSpPr/>
          <p:nvPr/>
        </p:nvSpPr>
        <p:spPr>
          <a:xfrm>
            <a:off x="4100760" y="4991760"/>
            <a:ext cx="7867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When 8087 wants to send status signal first it has to send bus request to 8086 if permission granted then 8087 will become bus master and produces control signals.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1" name="Rectangle 49"/>
          <p:cNvSpPr/>
          <p:nvPr/>
        </p:nvSpPr>
        <p:spPr>
          <a:xfrm>
            <a:off x="3289320" y="3962880"/>
            <a:ext cx="76741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because only bus master can generate control signals.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By default 8086 is default bus master so 8086 can send status signal.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5" dur="indefinite" restart="never" nodeType="tmRoot">
          <p:childTnLst>
            <p:seq>
              <p:cTn id="1346" dur="indefinite" nodeType="mainSeq">
                <p:childTnLst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1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fill="hold">
                      <p:stCondLst>
                        <p:cond delay="indefinite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6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7" fill="hold">
                      <p:stCondLst>
                        <p:cond delay="indefinite"/>
                      </p:stCondLst>
                      <p:childTnLst>
                        <p:par>
                          <p:cTn id="1358" fill="hold">
                            <p:stCondLst>
                              <p:cond delay="0"/>
                            </p:stCondLst>
                            <p:childTnLst>
                              <p:par>
                                <p:cTn id="13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1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2" fill="hold">
                      <p:stCondLst>
                        <p:cond delay="indefinite"/>
                      </p:stCondLst>
                      <p:childTnLst>
                        <p:par>
                          <p:cTn id="1363" fill="hold">
                            <p:stCondLst>
                              <p:cond delay="0"/>
                            </p:stCondLst>
                            <p:childTnLst>
                              <p:par>
                                <p:cTn id="13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6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1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2" fill="hold">
                      <p:stCondLst>
                        <p:cond delay="indefinite"/>
                      </p:stCondLst>
                      <p:childTnLst>
                        <p:par>
                          <p:cTn id="1373" fill="hold">
                            <p:stCondLst>
                              <p:cond delay="0"/>
                            </p:stCondLst>
                            <p:childTnLst>
                              <p:par>
                                <p:cTn id="13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6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7" fill="hold">
                      <p:stCondLst>
                        <p:cond delay="indefinite"/>
                      </p:stCondLst>
                      <p:childTnLst>
                        <p:par>
                          <p:cTn id="1378" fill="hold">
                            <p:stCondLst>
                              <p:cond delay="0"/>
                            </p:stCondLst>
                            <p:childTnLst>
                              <p:par>
                                <p:cTn id="13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1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4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5" fill="hold">
                      <p:stCondLst>
                        <p:cond delay="indefinite"/>
                      </p:stCondLst>
                      <p:childTnLst>
                        <p:par>
                          <p:cTn id="1386" fill="hold">
                            <p:stCondLst>
                              <p:cond delay="0"/>
                            </p:stCondLst>
                            <p:childTnLst>
                              <p:par>
                                <p:cTn id="13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9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0" fill="hold">
                      <p:stCondLst>
                        <p:cond delay="indefinite"/>
                      </p:stCondLst>
                      <p:childTnLst>
                        <p:par>
                          <p:cTn id="1391" fill="hold">
                            <p:stCondLst>
                              <p:cond delay="0"/>
                            </p:stCondLst>
                            <p:childTnLst>
                              <p:par>
                                <p:cTn id="13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4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9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0" fill="hold">
                      <p:stCondLst>
                        <p:cond delay="indefinite"/>
                      </p:stCondLst>
                      <p:childTnLst>
                        <p:par>
                          <p:cTn id="1401" fill="hold">
                            <p:stCondLst>
                              <p:cond delay="0"/>
                            </p:stCondLst>
                            <p:childTnLst>
                              <p:par>
                                <p:cTn id="14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Content Placeholder 3" descr=""/>
          <p:cNvPicPr/>
          <p:nvPr/>
        </p:nvPicPr>
        <p:blipFill>
          <a:blip r:embed="rId1"/>
          <a:stretch/>
        </p:blipFill>
        <p:spPr>
          <a:xfrm>
            <a:off x="0" y="90360"/>
            <a:ext cx="7286760" cy="4000320"/>
          </a:xfrm>
          <a:prstGeom prst="rect">
            <a:avLst/>
          </a:prstGeom>
          <a:ln w="0">
            <a:noFill/>
          </a:ln>
        </p:spPr>
      </p:pic>
      <p:sp>
        <p:nvSpPr>
          <p:cNvPr id="1193" name="Rectangle 2"/>
          <p:cNvSpPr/>
          <p:nvPr/>
        </p:nvSpPr>
        <p:spPr>
          <a:xfrm>
            <a:off x="7197480" y="200520"/>
            <a:ext cx="518724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8284 clock generator is responsible to produce clock signals. These synchronised signals are applied to 8086 and other connected devices.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There are 21 multiplexed lines. 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When ALE = 1 , they carry address &amp; ALE =0, data.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These 21 lines are given to 2 – devices, 8282 and 8286.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8282 latch will select address &amp; 8286 buffer will select data.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8288 will produce control signals.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In maximum mode all buses (address , data, control) control by 8288.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IN" sz="1600" spc="-1" strike="noStrike">
                <a:solidFill>
                  <a:srgbClr val="ff0000"/>
                </a:solidFill>
                <a:latin typeface="Calibri"/>
              </a:rPr>
              <a:t>In maximum mode 8288 is responsible to generate ALE signal instead of any processor.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94" name="Rectangle 4"/>
          <p:cNvSpPr/>
          <p:nvPr/>
        </p:nvSpPr>
        <p:spPr>
          <a:xfrm>
            <a:off x="84600" y="3969360"/>
            <a:ext cx="29206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Machine cycle is active for 4T states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5" name="Rectangle 5"/>
          <p:cNvSpPr/>
          <p:nvPr/>
        </p:nvSpPr>
        <p:spPr>
          <a:xfrm>
            <a:off x="155520" y="4429440"/>
            <a:ext cx="29206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ALE is high for only  1</a:t>
            </a:r>
            <a:r>
              <a:rPr b="1" lang="en-US" sz="1400" spc="-1" strike="noStrike" baseline="30000">
                <a:solidFill>
                  <a:srgbClr val="002060"/>
                </a:solidFill>
                <a:latin typeface="Calibri"/>
              </a:rPr>
              <a:t>st </a:t>
            </a: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 T-state.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6" name="Rectangle 6"/>
          <p:cNvSpPr/>
          <p:nvPr/>
        </p:nvSpPr>
        <p:spPr>
          <a:xfrm>
            <a:off x="6863760" y="3753720"/>
            <a:ext cx="3954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8288 required two information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7" name="Rectangle 7"/>
          <p:cNvSpPr/>
          <p:nvPr/>
        </p:nvSpPr>
        <p:spPr>
          <a:xfrm>
            <a:off x="5216400" y="4259880"/>
            <a:ext cx="1908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When to make ALE =1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8" name="Rectangle 8"/>
          <p:cNvSpPr/>
          <p:nvPr/>
        </p:nvSpPr>
        <p:spPr>
          <a:xfrm>
            <a:off x="7125120" y="4244040"/>
            <a:ext cx="487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Start of new m/c cycle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9" name="Rectangle 9"/>
          <p:cNvSpPr/>
          <p:nvPr/>
        </p:nvSpPr>
        <p:spPr>
          <a:xfrm>
            <a:off x="5288760" y="4719960"/>
            <a:ext cx="1908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When to make ALE =0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0" name="Rectangle 10"/>
          <p:cNvSpPr/>
          <p:nvPr/>
        </p:nvSpPr>
        <p:spPr>
          <a:xfrm>
            <a:off x="7197480" y="4704120"/>
            <a:ext cx="487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Which T-state is going 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1" name="Rectangle 11"/>
          <p:cNvSpPr/>
          <p:nvPr/>
        </p:nvSpPr>
        <p:spPr>
          <a:xfrm>
            <a:off x="565920" y="5410440"/>
            <a:ext cx="48794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Control signal informs about new operation so ALE will be high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2" name="Rectangle 12"/>
          <p:cNvSpPr/>
          <p:nvPr/>
        </p:nvSpPr>
        <p:spPr>
          <a:xfrm>
            <a:off x="565920" y="6002280"/>
            <a:ext cx="4879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Clock signal informs about T-state . 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203" name="Group 13"/>
          <p:cNvGrpSpPr/>
          <p:nvPr/>
        </p:nvGrpSpPr>
        <p:grpSpPr>
          <a:xfrm>
            <a:off x="1545120" y="2475720"/>
            <a:ext cx="308880" cy="720"/>
            <a:chOff x="1545120" y="2475720"/>
            <a:chExt cx="308880" cy="720"/>
          </a:xfrm>
        </p:grpSpPr>
        <p:sp>
          <p:nvSpPr>
            <p:cNvPr id="1204" name="Straight Arrow Connector 14"/>
            <p:cNvSpPr/>
            <p:nvPr/>
          </p:nvSpPr>
          <p:spPr>
            <a:xfrm flipV="1">
              <a:off x="1575360" y="2475360"/>
              <a:ext cx="27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5" name="Straight Arrow Connector 15"/>
            <p:cNvSpPr/>
            <p:nvPr/>
          </p:nvSpPr>
          <p:spPr>
            <a:xfrm flipH="1">
              <a:off x="1545120" y="2476080"/>
              <a:ext cx="30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06" name="Group 16"/>
          <p:cNvGrpSpPr/>
          <p:nvPr/>
        </p:nvGrpSpPr>
        <p:grpSpPr>
          <a:xfrm>
            <a:off x="1544040" y="2546640"/>
            <a:ext cx="308520" cy="720"/>
            <a:chOff x="1544040" y="2546640"/>
            <a:chExt cx="308520" cy="720"/>
          </a:xfrm>
        </p:grpSpPr>
        <p:sp>
          <p:nvSpPr>
            <p:cNvPr id="1207" name="Straight Arrow Connector 17"/>
            <p:cNvSpPr/>
            <p:nvPr/>
          </p:nvSpPr>
          <p:spPr>
            <a:xfrm flipV="1">
              <a:off x="1573920" y="2546280"/>
              <a:ext cx="27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8" name="Straight Arrow Connector 18"/>
            <p:cNvSpPr/>
            <p:nvPr/>
          </p:nvSpPr>
          <p:spPr>
            <a:xfrm flipH="1">
              <a:off x="1544040" y="2547000"/>
              <a:ext cx="30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09" name="Rectangle 19"/>
          <p:cNvSpPr/>
          <p:nvPr/>
        </p:nvSpPr>
        <p:spPr>
          <a:xfrm>
            <a:off x="839520" y="2335320"/>
            <a:ext cx="8625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RQ0/GT0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0" name="Rectangle 20"/>
          <p:cNvSpPr/>
          <p:nvPr/>
        </p:nvSpPr>
        <p:spPr>
          <a:xfrm>
            <a:off x="839520" y="2445840"/>
            <a:ext cx="8625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RQ1/GT1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1" name="Straight Arrow Connector 21"/>
          <p:cNvSpPr/>
          <p:nvPr/>
        </p:nvSpPr>
        <p:spPr>
          <a:xfrm>
            <a:off x="1430280" y="273852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Straight Arrow Connector 22"/>
          <p:cNvSpPr/>
          <p:nvPr/>
        </p:nvSpPr>
        <p:spPr>
          <a:xfrm>
            <a:off x="1449360" y="289080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Rectangle 23"/>
          <p:cNvSpPr/>
          <p:nvPr/>
        </p:nvSpPr>
        <p:spPr>
          <a:xfrm>
            <a:off x="927000" y="2610000"/>
            <a:ext cx="488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NMI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4" name="Rectangle 24"/>
          <p:cNvSpPr/>
          <p:nvPr/>
        </p:nvSpPr>
        <p:spPr>
          <a:xfrm>
            <a:off x="930960" y="2762280"/>
            <a:ext cx="5529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INTR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5" name="Rectangle 25"/>
          <p:cNvSpPr/>
          <p:nvPr/>
        </p:nvSpPr>
        <p:spPr>
          <a:xfrm>
            <a:off x="899640" y="2893320"/>
            <a:ext cx="5684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TEST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6" name="Rectangle 26"/>
          <p:cNvSpPr/>
          <p:nvPr/>
        </p:nvSpPr>
        <p:spPr>
          <a:xfrm>
            <a:off x="935280" y="3024360"/>
            <a:ext cx="4968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QS0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QS1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7" name="Straight Arrow Connector 27"/>
          <p:cNvSpPr/>
          <p:nvPr/>
        </p:nvSpPr>
        <p:spPr>
          <a:xfrm>
            <a:off x="1414800" y="302400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Straight Arrow Connector 28"/>
          <p:cNvSpPr/>
          <p:nvPr/>
        </p:nvSpPr>
        <p:spPr>
          <a:xfrm flipH="1">
            <a:off x="1449360" y="3155040"/>
            <a:ext cx="39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Straight Arrow Connector 30"/>
          <p:cNvSpPr/>
          <p:nvPr/>
        </p:nvSpPr>
        <p:spPr>
          <a:xfrm flipH="1">
            <a:off x="1449360" y="3239640"/>
            <a:ext cx="39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Left Brace 31"/>
          <p:cNvSpPr/>
          <p:nvPr/>
        </p:nvSpPr>
        <p:spPr>
          <a:xfrm>
            <a:off x="805680" y="2944440"/>
            <a:ext cx="167040" cy="43056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Rectangle 32"/>
          <p:cNvSpPr/>
          <p:nvPr/>
        </p:nvSpPr>
        <p:spPr>
          <a:xfrm>
            <a:off x="48600" y="2871720"/>
            <a:ext cx="7999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</a:rPr>
              <a:t>Only for 8087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05" dur="indefinite" restart="never" nodeType="tmRoot">
          <p:childTnLst>
            <p:seq>
              <p:cTn id="1406" dur="indefinite" nodeType="mainSeq">
                <p:childTnLst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2" fill="hold">
                      <p:stCondLst>
                        <p:cond delay="indefinite"/>
                      </p:stCondLst>
                      <p:childTnLst>
                        <p:par>
                          <p:cTn id="1413" fill="hold">
                            <p:stCondLst>
                              <p:cond delay="0"/>
                            </p:stCondLst>
                            <p:childTnLst>
                              <p:par>
                                <p:cTn id="14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6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9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0" fill="hold">
                      <p:stCondLst>
                        <p:cond delay="indefinite"/>
                      </p:stCondLst>
                      <p:childTnLst>
                        <p:par>
                          <p:cTn id="1421" fill="hold">
                            <p:stCondLst>
                              <p:cond delay="0"/>
                            </p:stCondLst>
                            <p:childTnLst>
                              <p:par>
                                <p:cTn id="14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4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7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0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3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6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9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2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60840" y="89280"/>
            <a:ext cx="11817360" cy="6570000"/>
          </a:xfrm>
          <a:prstGeom prst="rect">
            <a:avLst/>
          </a:prstGeom>
          <a:ln w="0">
            <a:noFill/>
          </a:ln>
        </p:spPr>
      </p:pic>
      <p:sp>
        <p:nvSpPr>
          <p:cNvPr id="99" name="Oval 4"/>
          <p:cNvSpPr/>
          <p:nvPr/>
        </p:nvSpPr>
        <p:spPr>
          <a:xfrm>
            <a:off x="6953040" y="3769920"/>
            <a:ext cx="1742040" cy="2277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Oval 5"/>
          <p:cNvSpPr/>
          <p:nvPr/>
        </p:nvSpPr>
        <p:spPr>
          <a:xfrm rot="5400000">
            <a:off x="4813920" y="5003280"/>
            <a:ext cx="525960" cy="9399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6"/>
          <p:cNvSpPr/>
          <p:nvPr/>
        </p:nvSpPr>
        <p:spPr>
          <a:xfrm>
            <a:off x="4756680" y="536724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4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5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2121120" y="0"/>
            <a:ext cx="8765280" cy="6857640"/>
          </a:xfrm>
          <a:prstGeom prst="rect">
            <a:avLst/>
          </a:prstGeom>
          <a:ln w="0">
            <a:noFill/>
          </a:ln>
        </p:spPr>
      </p:pic>
      <p:sp>
        <p:nvSpPr>
          <p:cNvPr id="103" name="Title 1"/>
          <p:cNvSpPr/>
          <p:nvPr/>
        </p:nvSpPr>
        <p:spPr>
          <a:xfrm>
            <a:off x="276120" y="4447440"/>
            <a:ext cx="3096360" cy="9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5000"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Minimum mode of 8086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3"/>
          <p:cNvSpPr/>
          <p:nvPr/>
        </p:nvSpPr>
        <p:spPr>
          <a:xfrm>
            <a:off x="8115480" y="93600"/>
            <a:ext cx="119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A19  – 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4"/>
          <p:cNvSpPr/>
          <p:nvPr/>
        </p:nvSpPr>
        <p:spPr>
          <a:xfrm>
            <a:off x="9064440" y="1099800"/>
            <a:ext cx="119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A15  – 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Box 5"/>
          <p:cNvSpPr/>
          <p:nvPr/>
        </p:nvSpPr>
        <p:spPr>
          <a:xfrm>
            <a:off x="7148880" y="1099800"/>
            <a:ext cx="119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A19  – A16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TextBox 7"/>
          <p:cNvSpPr/>
          <p:nvPr/>
        </p:nvSpPr>
        <p:spPr>
          <a:xfrm>
            <a:off x="5954040" y="1875600"/>
            <a:ext cx="119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548235"/>
                </a:solidFill>
                <a:latin typeface="Calibri"/>
              </a:rPr>
              <a:t>S7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Box 8"/>
          <p:cNvSpPr/>
          <p:nvPr/>
        </p:nvSpPr>
        <p:spPr>
          <a:xfrm>
            <a:off x="7394760" y="1875600"/>
            <a:ext cx="119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548235"/>
                </a:solidFill>
                <a:latin typeface="Calibri"/>
              </a:rPr>
              <a:t>S6 - 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9209880" y="1875600"/>
            <a:ext cx="119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548235"/>
                </a:solidFill>
                <a:latin typeface="Calibri"/>
              </a:rPr>
              <a:t>D15 – 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Right Brace 10"/>
          <p:cNvSpPr/>
          <p:nvPr/>
        </p:nvSpPr>
        <p:spPr>
          <a:xfrm rot="5400000">
            <a:off x="6058440" y="2370960"/>
            <a:ext cx="352800" cy="5608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ight Brace 11"/>
          <p:cNvSpPr/>
          <p:nvPr/>
        </p:nvSpPr>
        <p:spPr>
          <a:xfrm rot="5400000">
            <a:off x="7692840" y="2176920"/>
            <a:ext cx="352800" cy="94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ight Brace 12"/>
          <p:cNvSpPr/>
          <p:nvPr/>
        </p:nvSpPr>
        <p:spPr>
          <a:xfrm rot="5400000">
            <a:off x="9521640" y="2176920"/>
            <a:ext cx="352800" cy="94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787720" y="3595320"/>
            <a:ext cx="119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BHE /S7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Box 14"/>
          <p:cNvSpPr/>
          <p:nvPr/>
        </p:nvSpPr>
        <p:spPr>
          <a:xfrm>
            <a:off x="7072920" y="3633840"/>
            <a:ext cx="2060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A19/S6  – A16/S3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9064440" y="3595320"/>
            <a:ext cx="2060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AD15 – AD0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Straight Arrow Connector 17"/>
          <p:cNvSpPr/>
          <p:nvPr/>
        </p:nvSpPr>
        <p:spPr>
          <a:xfrm>
            <a:off x="7746480" y="760320"/>
            <a:ext cx="360" cy="3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Arrow Connector 18"/>
          <p:cNvSpPr/>
          <p:nvPr/>
        </p:nvSpPr>
        <p:spPr>
          <a:xfrm>
            <a:off x="9639360" y="739440"/>
            <a:ext cx="360" cy="3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traight Connector 20"/>
          <p:cNvSpPr/>
          <p:nvPr/>
        </p:nvSpPr>
        <p:spPr>
          <a:xfrm>
            <a:off x="7746120" y="759960"/>
            <a:ext cx="189288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traight Arrow Connector 22"/>
          <p:cNvSpPr/>
          <p:nvPr/>
        </p:nvSpPr>
        <p:spPr>
          <a:xfrm>
            <a:off x="8692920" y="420840"/>
            <a:ext cx="360" cy="3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0" name="Group 1"/>
          <p:cNvGrpSpPr/>
          <p:nvPr/>
        </p:nvGrpSpPr>
        <p:grpSpPr>
          <a:xfrm>
            <a:off x="5954040" y="1099440"/>
            <a:ext cx="1194480" cy="364320"/>
            <a:chOff x="5954040" y="1099440"/>
            <a:chExt cx="1194480" cy="364320"/>
          </a:xfrm>
        </p:grpSpPr>
        <p:sp>
          <p:nvSpPr>
            <p:cNvPr id="121" name="TextBox 6"/>
            <p:cNvSpPr/>
            <p:nvPr/>
          </p:nvSpPr>
          <p:spPr>
            <a:xfrm>
              <a:off x="5954040" y="1099800"/>
              <a:ext cx="1194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BHE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" name="Straight Connector 24"/>
            <p:cNvSpPr/>
            <p:nvPr/>
          </p:nvSpPr>
          <p:spPr>
            <a:xfrm>
              <a:off x="6040440" y="1099440"/>
              <a:ext cx="510840" cy="3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3" name="Straight Connector 27"/>
          <p:cNvSpPr/>
          <p:nvPr/>
        </p:nvSpPr>
        <p:spPr>
          <a:xfrm>
            <a:off x="5825520" y="3594960"/>
            <a:ext cx="511200" cy="3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Box 29"/>
          <p:cNvSpPr/>
          <p:nvPr/>
        </p:nvSpPr>
        <p:spPr>
          <a:xfrm>
            <a:off x="6081120" y="4178520"/>
            <a:ext cx="42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206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Box 30"/>
          <p:cNvSpPr/>
          <p:nvPr/>
        </p:nvSpPr>
        <p:spPr>
          <a:xfrm>
            <a:off x="7891200" y="4217400"/>
            <a:ext cx="42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206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Box 31"/>
          <p:cNvSpPr/>
          <p:nvPr/>
        </p:nvSpPr>
        <p:spPr>
          <a:xfrm>
            <a:off x="9639360" y="4186800"/>
            <a:ext cx="424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2060"/>
                </a:solidFill>
                <a:latin typeface="Calibri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Straight Arrow Connector 34"/>
          <p:cNvSpPr/>
          <p:nvPr/>
        </p:nvSpPr>
        <p:spPr>
          <a:xfrm>
            <a:off x="5399640" y="1310040"/>
            <a:ext cx="55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Box 37"/>
          <p:cNvSpPr/>
          <p:nvPr/>
        </p:nvSpPr>
        <p:spPr>
          <a:xfrm>
            <a:off x="3646440" y="1078920"/>
            <a:ext cx="1809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 enable higher bank(odd)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38"/>
          <p:cNvSpPr/>
          <p:nvPr/>
        </p:nvSpPr>
        <p:spPr>
          <a:xfrm>
            <a:off x="10382400" y="1002600"/>
            <a:ext cx="1809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 enable lower bank(even)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Straight Arrow Connector 39"/>
          <p:cNvSpPr/>
          <p:nvPr/>
        </p:nvSpPr>
        <p:spPr>
          <a:xfrm flipH="1" flipV="1">
            <a:off x="10148400" y="1310760"/>
            <a:ext cx="34416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43"/>
          <p:cNvSpPr/>
          <p:nvPr/>
        </p:nvSpPr>
        <p:spPr>
          <a:xfrm>
            <a:off x="9774360" y="1096200"/>
            <a:ext cx="278640" cy="36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Up-Down Arrow 45"/>
          <p:cNvSpPr/>
          <p:nvPr/>
        </p:nvSpPr>
        <p:spPr>
          <a:xfrm>
            <a:off x="9588960" y="2999520"/>
            <a:ext cx="217800" cy="591840"/>
          </a:xfrm>
          <a:prstGeom prst="upDown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Down Arrow 46"/>
          <p:cNvSpPr/>
          <p:nvPr/>
        </p:nvSpPr>
        <p:spPr>
          <a:xfrm>
            <a:off x="7787160" y="3034080"/>
            <a:ext cx="207360" cy="52272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Arrow Connector 48"/>
          <p:cNvSpPr/>
          <p:nvPr/>
        </p:nvSpPr>
        <p:spPr>
          <a:xfrm>
            <a:off x="6293520" y="2999520"/>
            <a:ext cx="360" cy="49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5" name="Table 50"/>
          <p:cNvGraphicFramePr/>
          <p:nvPr/>
        </p:nvGraphicFramePr>
        <p:xfrm>
          <a:off x="368640" y="782640"/>
          <a:ext cx="2740320" cy="1877040"/>
        </p:xfrm>
        <a:graphic>
          <a:graphicData uri="http://schemas.openxmlformats.org/drawingml/2006/table">
            <a:tbl>
              <a:tblPr/>
              <a:tblGrid>
                <a:gridCol w="913320"/>
                <a:gridCol w="913320"/>
                <a:gridCol w="913680"/>
              </a:tblGrid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6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TextBox 51"/>
          <p:cNvSpPr/>
          <p:nvPr/>
        </p:nvSpPr>
        <p:spPr>
          <a:xfrm>
            <a:off x="224280" y="93240"/>
            <a:ext cx="606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S3-S7 are status signals given by 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TextBox 52"/>
          <p:cNvSpPr/>
          <p:nvPr/>
        </p:nvSpPr>
        <p:spPr>
          <a:xfrm>
            <a:off x="420840" y="2710440"/>
            <a:ext cx="4675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S3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S4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signals use to tell right now the operation that happening, is happening on which segment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TextBox 53"/>
          <p:cNvSpPr/>
          <p:nvPr/>
        </p:nvSpPr>
        <p:spPr>
          <a:xfrm>
            <a:off x="420840" y="3834000"/>
            <a:ext cx="1612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S5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:      0= IF=0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1= IF =1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TextBox 54"/>
          <p:cNvSpPr/>
          <p:nvPr/>
        </p:nvSpPr>
        <p:spPr>
          <a:xfrm>
            <a:off x="420840" y="4757400"/>
            <a:ext cx="6241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S6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:      8086=Bus Master(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the one who controls the bus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)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Other=1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Box 55"/>
          <p:cNvSpPr/>
          <p:nvPr/>
        </p:nvSpPr>
        <p:spPr>
          <a:xfrm>
            <a:off x="420840" y="5827320"/>
            <a:ext cx="1787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S7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:     Reserved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42"/>
          <p:cNvSpPr/>
          <p:nvPr/>
        </p:nvSpPr>
        <p:spPr>
          <a:xfrm>
            <a:off x="6551640" y="4946040"/>
            <a:ext cx="4439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21 pins are multiplexed pins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1"/>
          <p:cNvSpPr/>
          <p:nvPr/>
        </p:nvSpPr>
        <p:spPr>
          <a:xfrm>
            <a:off x="6359040" y="1139760"/>
            <a:ext cx="2928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ALE  (Address Latch Enable)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Straight Arrow Connector 12"/>
          <p:cNvSpPr/>
          <p:nvPr/>
        </p:nvSpPr>
        <p:spPr>
          <a:xfrm flipH="1">
            <a:off x="5142240" y="1915920"/>
            <a:ext cx="3823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" name="Group 1"/>
          <p:cNvGrpSpPr/>
          <p:nvPr/>
        </p:nvGrpSpPr>
        <p:grpSpPr>
          <a:xfrm>
            <a:off x="549720" y="739440"/>
            <a:ext cx="5337360" cy="4731480"/>
            <a:chOff x="549720" y="739440"/>
            <a:chExt cx="5337360" cy="4731480"/>
          </a:xfrm>
        </p:grpSpPr>
        <p:grpSp>
          <p:nvGrpSpPr>
            <p:cNvPr id="145" name="Group 8"/>
            <p:cNvGrpSpPr/>
            <p:nvPr/>
          </p:nvGrpSpPr>
          <p:grpSpPr>
            <a:xfrm>
              <a:off x="549720" y="739440"/>
              <a:ext cx="5337360" cy="4731480"/>
              <a:chOff x="549720" y="739440"/>
              <a:chExt cx="5337360" cy="4731480"/>
            </a:xfrm>
          </p:grpSpPr>
          <p:grpSp>
            <p:nvGrpSpPr>
              <p:cNvPr id="146" name="Group 14"/>
              <p:cNvGrpSpPr/>
              <p:nvPr/>
            </p:nvGrpSpPr>
            <p:grpSpPr>
              <a:xfrm>
                <a:off x="549720" y="739440"/>
                <a:ext cx="5337360" cy="4178880"/>
                <a:chOff x="549720" y="739440"/>
                <a:chExt cx="5337360" cy="4178880"/>
              </a:xfrm>
            </p:grpSpPr>
            <p:grpSp>
              <p:nvGrpSpPr>
                <p:cNvPr id="147" name="Group 18"/>
                <p:cNvGrpSpPr/>
                <p:nvPr/>
              </p:nvGrpSpPr>
              <p:grpSpPr>
                <a:xfrm>
                  <a:off x="549720" y="739440"/>
                  <a:ext cx="5337360" cy="4178880"/>
                  <a:chOff x="549720" y="739440"/>
                  <a:chExt cx="5337360" cy="4178880"/>
                </a:xfrm>
              </p:grpSpPr>
              <p:sp>
                <p:nvSpPr>
                  <p:cNvPr id="148" name="TextBox 21"/>
                  <p:cNvSpPr/>
                  <p:nvPr/>
                </p:nvSpPr>
                <p:spPr>
                  <a:xfrm>
                    <a:off x="2877120" y="739440"/>
                    <a:ext cx="1194480" cy="6382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ff0000"/>
                        </a:solidFill>
                        <a:latin typeface="Calibri"/>
                      </a:rPr>
                      <a:t>A19  – A0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49" name="TextBox 22"/>
                  <p:cNvSpPr/>
                  <p:nvPr/>
                </p:nvSpPr>
                <p:spPr>
                  <a:xfrm>
                    <a:off x="3826440" y="1745640"/>
                    <a:ext cx="1194480" cy="6382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ff0000"/>
                        </a:solidFill>
                        <a:latin typeface="Calibri"/>
                      </a:rPr>
                      <a:t>A15  – A0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50" name="TextBox 23"/>
                  <p:cNvSpPr/>
                  <p:nvPr/>
                </p:nvSpPr>
                <p:spPr>
                  <a:xfrm>
                    <a:off x="1910880" y="1745640"/>
                    <a:ext cx="1194480" cy="6382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ff0000"/>
                        </a:solidFill>
                        <a:latin typeface="Calibri"/>
                      </a:rPr>
                      <a:t>A19  – A16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51" name="TextBox 24"/>
                  <p:cNvSpPr/>
                  <p:nvPr/>
                </p:nvSpPr>
                <p:spPr>
                  <a:xfrm>
                    <a:off x="716040" y="1745640"/>
                    <a:ext cx="1194480" cy="3639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ff0000"/>
                        </a:solidFill>
                        <a:latin typeface="Calibri"/>
                      </a:rPr>
                      <a:t>BHE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52" name="TextBox 25"/>
                  <p:cNvSpPr/>
                  <p:nvPr/>
                </p:nvSpPr>
                <p:spPr>
                  <a:xfrm>
                    <a:off x="716040" y="2521800"/>
                    <a:ext cx="1194480" cy="3639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548235"/>
                        </a:solidFill>
                        <a:latin typeface="Calibri"/>
                      </a:rPr>
                      <a:t>S7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53" name="TextBox 26"/>
                  <p:cNvSpPr/>
                  <p:nvPr/>
                </p:nvSpPr>
                <p:spPr>
                  <a:xfrm>
                    <a:off x="2156760" y="2521800"/>
                    <a:ext cx="1194480" cy="3639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548235"/>
                        </a:solidFill>
                        <a:latin typeface="Calibri"/>
                      </a:rPr>
                      <a:t>S6 - S3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54" name="TextBox 27"/>
                  <p:cNvSpPr/>
                  <p:nvPr/>
                </p:nvSpPr>
                <p:spPr>
                  <a:xfrm>
                    <a:off x="3971880" y="2521800"/>
                    <a:ext cx="1194480" cy="6382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548235"/>
                        </a:solidFill>
                        <a:latin typeface="Calibri"/>
                      </a:rPr>
                      <a:t>D15 – D0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55" name="Right Brace 28"/>
                  <p:cNvSpPr/>
                  <p:nvPr/>
                </p:nvSpPr>
                <p:spPr>
                  <a:xfrm rot="5400000">
                    <a:off x="820080" y="3017160"/>
                    <a:ext cx="352800" cy="560880"/>
                  </a:xfrm>
                  <a:prstGeom prst="rightBrace">
                    <a:avLst>
                      <a:gd name="adj1" fmla="val 8333"/>
                      <a:gd name="adj2" fmla="val 50000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6" name="Right Brace 29"/>
                  <p:cNvSpPr/>
                  <p:nvPr/>
                </p:nvSpPr>
                <p:spPr>
                  <a:xfrm rot="5400000">
                    <a:off x="2454840" y="2823120"/>
                    <a:ext cx="352800" cy="948600"/>
                  </a:xfrm>
                  <a:prstGeom prst="rightBrace">
                    <a:avLst>
                      <a:gd name="adj1" fmla="val 8333"/>
                      <a:gd name="adj2" fmla="val 50000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7" name="Right Brace 30"/>
                  <p:cNvSpPr/>
                  <p:nvPr/>
                </p:nvSpPr>
                <p:spPr>
                  <a:xfrm rot="5400000">
                    <a:off x="4283640" y="2823120"/>
                    <a:ext cx="352800" cy="948600"/>
                  </a:xfrm>
                  <a:prstGeom prst="rightBrace">
                    <a:avLst>
                      <a:gd name="adj1" fmla="val 8333"/>
                      <a:gd name="adj2" fmla="val 50000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8" name="TextBox 31"/>
                  <p:cNvSpPr/>
                  <p:nvPr/>
                </p:nvSpPr>
                <p:spPr>
                  <a:xfrm>
                    <a:off x="549720" y="4241160"/>
                    <a:ext cx="1194480" cy="3639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0070c0"/>
                        </a:solidFill>
                        <a:latin typeface="Calibri"/>
                      </a:rPr>
                      <a:t>BHE /S7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59" name="TextBox 32"/>
                  <p:cNvSpPr/>
                  <p:nvPr/>
                </p:nvSpPr>
                <p:spPr>
                  <a:xfrm>
                    <a:off x="1834560" y="4280040"/>
                    <a:ext cx="2060640" cy="6382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0070c0"/>
                        </a:solidFill>
                        <a:latin typeface="Calibri"/>
                      </a:rPr>
                      <a:t>A19/S6  – A16/S3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60" name="TextBox 33"/>
                  <p:cNvSpPr/>
                  <p:nvPr/>
                </p:nvSpPr>
                <p:spPr>
                  <a:xfrm>
                    <a:off x="3826440" y="4241160"/>
                    <a:ext cx="2060640" cy="3639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IN" sz="1800" spc="-1" strike="noStrike">
                        <a:solidFill>
                          <a:srgbClr val="0070c0"/>
                        </a:solidFill>
                        <a:latin typeface="Calibri"/>
                      </a:rPr>
                      <a:t>AD15 – AD0</a:t>
                    </a:r>
                    <a:endParaRPr b="0" lang="en-US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61" name="Straight Arrow Connector 34"/>
                  <p:cNvSpPr/>
                  <p:nvPr/>
                </p:nvSpPr>
                <p:spPr>
                  <a:xfrm>
                    <a:off x="2508480" y="1406160"/>
                    <a:ext cx="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2" name="Straight Arrow Connector 35"/>
                  <p:cNvSpPr/>
                  <p:nvPr/>
                </p:nvSpPr>
                <p:spPr>
                  <a:xfrm>
                    <a:off x="4401360" y="1385280"/>
                    <a:ext cx="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3" name="Straight Connector 36"/>
                  <p:cNvSpPr/>
                  <p:nvPr/>
                </p:nvSpPr>
                <p:spPr>
                  <a:xfrm>
                    <a:off x="2508120" y="1406160"/>
                    <a:ext cx="1892880" cy="36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4" name="Straight Arrow Connector 37"/>
                  <p:cNvSpPr/>
                  <p:nvPr/>
                </p:nvSpPr>
                <p:spPr>
                  <a:xfrm>
                    <a:off x="3454920" y="1066680"/>
                    <a:ext cx="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65" name="Straight Connector 19"/>
                <p:cNvSpPr/>
                <p:nvPr/>
              </p:nvSpPr>
              <p:spPr>
                <a:xfrm>
                  <a:off x="802440" y="1745640"/>
                  <a:ext cx="510840" cy="36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Straight Connector 20"/>
                <p:cNvSpPr/>
                <p:nvPr/>
              </p:nvSpPr>
              <p:spPr>
                <a:xfrm>
                  <a:off x="587520" y="4241160"/>
                  <a:ext cx="510840" cy="36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67" name="TextBox 15"/>
              <p:cNvSpPr/>
              <p:nvPr/>
            </p:nvSpPr>
            <p:spPr>
              <a:xfrm>
                <a:off x="843120" y="4824720"/>
                <a:ext cx="4240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800" spc="-1" strike="noStrike">
                    <a:solidFill>
                      <a:srgbClr val="002060"/>
                    </a:solidFill>
                    <a:latin typeface="Calibri"/>
                  </a:rPr>
                  <a:t>1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68" name="TextBox 16"/>
              <p:cNvSpPr/>
              <p:nvPr/>
            </p:nvSpPr>
            <p:spPr>
              <a:xfrm>
                <a:off x="2652840" y="4863240"/>
                <a:ext cx="4240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800" spc="-1" strike="noStrike">
                    <a:solidFill>
                      <a:srgbClr val="002060"/>
                    </a:solidFill>
                    <a:latin typeface="Calibri"/>
                  </a:rPr>
                  <a:t>4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69" name="TextBox 17"/>
              <p:cNvSpPr/>
              <p:nvPr/>
            </p:nvSpPr>
            <p:spPr>
              <a:xfrm>
                <a:off x="4401360" y="4832640"/>
                <a:ext cx="42408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800" spc="-1" strike="noStrike">
                    <a:solidFill>
                      <a:srgbClr val="002060"/>
                    </a:solidFill>
                    <a:latin typeface="Calibri"/>
                  </a:rPr>
                  <a:t>16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170" name="Up-Down Arrow 5"/>
            <p:cNvSpPr/>
            <p:nvPr/>
          </p:nvSpPr>
          <p:spPr>
            <a:xfrm>
              <a:off x="4350960" y="3611160"/>
              <a:ext cx="217800" cy="591840"/>
            </a:xfrm>
            <a:prstGeom prst="up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Down Arrow 6"/>
            <p:cNvSpPr/>
            <p:nvPr/>
          </p:nvSpPr>
          <p:spPr>
            <a:xfrm>
              <a:off x="2527560" y="3645720"/>
              <a:ext cx="207360" cy="52272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Straight Arrow Connector 7"/>
            <p:cNvSpPr/>
            <p:nvPr/>
          </p:nvSpPr>
          <p:spPr>
            <a:xfrm>
              <a:off x="996480" y="3595320"/>
              <a:ext cx="36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3" name="TextBox 38"/>
          <p:cNvSpPr/>
          <p:nvPr/>
        </p:nvSpPr>
        <p:spPr>
          <a:xfrm>
            <a:off x="6501600" y="3676680"/>
            <a:ext cx="3707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This is multiplexed bus so either data or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Straight Arrow Connector 39"/>
          <p:cNvSpPr/>
          <p:nvPr/>
        </p:nvSpPr>
        <p:spPr>
          <a:xfrm>
            <a:off x="4583880" y="3907440"/>
            <a:ext cx="163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45"/>
          <p:cNvSpPr/>
          <p:nvPr/>
        </p:nvSpPr>
        <p:spPr>
          <a:xfrm>
            <a:off x="5484600" y="1093320"/>
            <a:ext cx="81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0000"/>
                </a:solidFill>
                <a:latin typeface="Calibri"/>
              </a:rPr>
              <a:t>ALE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TextBox 41"/>
          <p:cNvSpPr/>
          <p:nvPr/>
        </p:nvSpPr>
        <p:spPr>
          <a:xfrm>
            <a:off x="5906520" y="-56880"/>
            <a:ext cx="4903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7030a0"/>
                </a:solidFill>
                <a:latin typeface="Calibri"/>
              </a:rPr>
              <a:t>How to perform multiplexing?????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Rectangle 46"/>
          <p:cNvSpPr/>
          <p:nvPr/>
        </p:nvSpPr>
        <p:spPr>
          <a:xfrm>
            <a:off x="5710680" y="1711800"/>
            <a:ext cx="39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Oval 47"/>
          <p:cNvSpPr/>
          <p:nvPr/>
        </p:nvSpPr>
        <p:spPr>
          <a:xfrm rot="5400000">
            <a:off x="4084200" y="1342440"/>
            <a:ext cx="525960" cy="11746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Oval 48"/>
          <p:cNvSpPr/>
          <p:nvPr/>
        </p:nvSpPr>
        <p:spPr>
          <a:xfrm rot="5400000">
            <a:off x="2226960" y="1342440"/>
            <a:ext cx="525960" cy="11746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Oval 49"/>
          <p:cNvSpPr/>
          <p:nvPr/>
        </p:nvSpPr>
        <p:spPr>
          <a:xfrm rot="5400000">
            <a:off x="792720" y="1289880"/>
            <a:ext cx="525960" cy="11746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Rectangle 50"/>
          <p:cNvSpPr/>
          <p:nvPr/>
        </p:nvSpPr>
        <p:spPr>
          <a:xfrm>
            <a:off x="5691600" y="2475360"/>
            <a:ext cx="39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Straight Arrow Connector 51"/>
          <p:cNvSpPr/>
          <p:nvPr/>
        </p:nvSpPr>
        <p:spPr>
          <a:xfrm flipH="1">
            <a:off x="5185440" y="2704320"/>
            <a:ext cx="3823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Oval 52"/>
          <p:cNvSpPr/>
          <p:nvPr/>
        </p:nvSpPr>
        <p:spPr>
          <a:xfrm rot="5400000">
            <a:off x="4197240" y="2086560"/>
            <a:ext cx="525960" cy="11746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Oval 53"/>
          <p:cNvSpPr/>
          <p:nvPr/>
        </p:nvSpPr>
        <p:spPr>
          <a:xfrm rot="5400000">
            <a:off x="2264760" y="2086560"/>
            <a:ext cx="525960" cy="11746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Oval 54"/>
          <p:cNvSpPr/>
          <p:nvPr/>
        </p:nvSpPr>
        <p:spPr>
          <a:xfrm rot="5400000">
            <a:off x="733680" y="2118960"/>
            <a:ext cx="525960" cy="11746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55"/>
          <p:cNvSpPr/>
          <p:nvPr/>
        </p:nvSpPr>
        <p:spPr>
          <a:xfrm>
            <a:off x="231480" y="5405040"/>
            <a:ext cx="5336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7030a0"/>
                </a:solidFill>
                <a:latin typeface="Calibri"/>
              </a:rPr>
              <a:t>To reduce no.of pins multiplexing is used.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TextBox 56"/>
          <p:cNvSpPr/>
          <p:nvPr/>
        </p:nvSpPr>
        <p:spPr>
          <a:xfrm>
            <a:off x="6057360" y="5278680"/>
            <a:ext cx="5336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7030a0"/>
                </a:solidFill>
                <a:latin typeface="Calibri"/>
              </a:rPr>
              <a:t>To differentiate between data and address Demultiplexing is used.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30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35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55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60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65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-322560"/>
            <a:ext cx="105152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De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mul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tipl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exe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d  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Add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res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s 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and 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Dat</a:t>
            </a: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9" name="Group 2"/>
          <p:cNvGrpSpPr/>
          <p:nvPr/>
        </p:nvGrpSpPr>
        <p:grpSpPr>
          <a:xfrm>
            <a:off x="405360" y="1850400"/>
            <a:ext cx="7801200" cy="4754520"/>
            <a:chOff x="405360" y="1850400"/>
            <a:chExt cx="7801200" cy="4754520"/>
          </a:xfrm>
        </p:grpSpPr>
        <p:grpSp>
          <p:nvGrpSpPr>
            <p:cNvPr id="190" name="Group 57"/>
            <p:cNvGrpSpPr/>
            <p:nvPr/>
          </p:nvGrpSpPr>
          <p:grpSpPr>
            <a:xfrm>
              <a:off x="405360" y="1850400"/>
              <a:ext cx="7801200" cy="4754520"/>
              <a:chOff x="405360" y="1850400"/>
              <a:chExt cx="7801200" cy="4754520"/>
            </a:xfrm>
          </p:grpSpPr>
          <p:sp>
            <p:nvSpPr>
              <p:cNvPr id="191" name="Rectangle 3"/>
              <p:cNvSpPr/>
              <p:nvPr/>
            </p:nvSpPr>
            <p:spPr>
              <a:xfrm>
                <a:off x="405360" y="1911960"/>
                <a:ext cx="1922040" cy="453024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Calibri"/>
                  </a:rPr>
                  <a:t>8086 </a:t>
                </a:r>
                <a:endParaRPr b="0" lang="en-US" sz="2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92" name="Rectangle 4"/>
              <p:cNvSpPr/>
              <p:nvPr/>
            </p:nvSpPr>
            <p:spPr>
              <a:xfrm>
                <a:off x="4790160" y="1911960"/>
                <a:ext cx="1495800" cy="205704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8282- 8 bit latch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93" name="Rectangle 5"/>
              <p:cNvSpPr/>
              <p:nvPr/>
            </p:nvSpPr>
            <p:spPr>
              <a:xfrm>
                <a:off x="4790160" y="4547880"/>
                <a:ext cx="1495800" cy="205704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8286- 8 bit Transceiver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94" name="Straight Arrow Connector 6"/>
              <p:cNvSpPr/>
              <p:nvPr/>
            </p:nvSpPr>
            <p:spPr>
              <a:xfrm>
                <a:off x="2327400" y="2328480"/>
                <a:ext cx="24624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Straight Arrow Connector 8"/>
              <p:cNvSpPr/>
              <p:nvPr/>
            </p:nvSpPr>
            <p:spPr>
              <a:xfrm>
                <a:off x="2337120" y="5876640"/>
                <a:ext cx="24624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Straight Arrow Connector 9"/>
              <p:cNvSpPr/>
              <p:nvPr/>
            </p:nvSpPr>
            <p:spPr>
              <a:xfrm>
                <a:off x="2327400" y="6262920"/>
                <a:ext cx="24624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Up-Down Arrow 10"/>
              <p:cNvSpPr/>
              <p:nvPr/>
            </p:nvSpPr>
            <p:spPr>
              <a:xfrm rot="16200000">
                <a:off x="3346920" y="1745280"/>
                <a:ext cx="423000" cy="24624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Right Arrow 12"/>
              <p:cNvSpPr/>
              <p:nvPr/>
            </p:nvSpPr>
            <p:spPr>
              <a:xfrm>
                <a:off x="3564000" y="4831920"/>
                <a:ext cx="1225800" cy="4255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Right Arrow 14"/>
              <p:cNvSpPr/>
              <p:nvPr/>
            </p:nvSpPr>
            <p:spPr>
              <a:xfrm rot="5400000">
                <a:off x="2361240" y="4013280"/>
                <a:ext cx="2291400" cy="4255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Rectangle 17"/>
              <p:cNvSpPr/>
              <p:nvPr/>
            </p:nvSpPr>
            <p:spPr>
              <a:xfrm>
                <a:off x="3085920" y="5143680"/>
                <a:ext cx="706320" cy="31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Straight Connector 16"/>
              <p:cNvSpPr/>
              <p:nvPr/>
            </p:nvSpPr>
            <p:spPr>
              <a:xfrm>
                <a:off x="3418560" y="5143320"/>
                <a:ext cx="41544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TextBox 18"/>
              <p:cNvSpPr/>
              <p:nvPr/>
            </p:nvSpPr>
            <p:spPr>
              <a:xfrm>
                <a:off x="1168920" y="3125880"/>
                <a:ext cx="119448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Calibri"/>
                  </a:rPr>
                  <a:t>BHE /S7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03" name="Straight Connector 19"/>
              <p:cNvSpPr/>
              <p:nvPr/>
            </p:nvSpPr>
            <p:spPr>
              <a:xfrm>
                <a:off x="1206720" y="3125520"/>
                <a:ext cx="51120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" name="TextBox 20"/>
              <p:cNvSpPr/>
              <p:nvPr/>
            </p:nvSpPr>
            <p:spPr>
              <a:xfrm>
                <a:off x="935280" y="2759040"/>
                <a:ext cx="206064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400" spc="-1" strike="noStrike">
                    <a:solidFill>
                      <a:srgbClr val="000000"/>
                    </a:solidFill>
                    <a:latin typeface="Calibri"/>
                  </a:rPr>
                  <a:t>A19/S6  – A16/S3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5" name="TextBox 21"/>
              <p:cNvSpPr/>
              <p:nvPr/>
            </p:nvSpPr>
            <p:spPr>
              <a:xfrm>
                <a:off x="1163880" y="2535480"/>
                <a:ext cx="206064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400" spc="-1" strike="noStrike">
                    <a:solidFill>
                      <a:srgbClr val="000000"/>
                    </a:solidFill>
                    <a:latin typeface="Calibri"/>
                  </a:rPr>
                  <a:t>AD15 – AD0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6" name="TextBox 22"/>
              <p:cNvSpPr/>
              <p:nvPr/>
            </p:nvSpPr>
            <p:spPr>
              <a:xfrm>
                <a:off x="1753560" y="2126880"/>
                <a:ext cx="46980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ALE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7" name="TextBox 23"/>
              <p:cNvSpPr/>
              <p:nvPr/>
            </p:nvSpPr>
            <p:spPr>
              <a:xfrm>
                <a:off x="4894200" y="2174400"/>
                <a:ext cx="46980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STB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8" name="TextBox 24"/>
              <p:cNvSpPr/>
              <p:nvPr/>
            </p:nvSpPr>
            <p:spPr>
              <a:xfrm>
                <a:off x="4886280" y="3639960"/>
                <a:ext cx="4698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OE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209" name="Group 36"/>
              <p:cNvGrpSpPr/>
              <p:nvPr/>
            </p:nvGrpSpPr>
            <p:grpSpPr>
              <a:xfrm>
                <a:off x="4777920" y="3969000"/>
                <a:ext cx="476280" cy="246600"/>
                <a:chOff x="4777920" y="3969000"/>
                <a:chExt cx="476280" cy="246600"/>
              </a:xfrm>
            </p:grpSpPr>
            <p:grpSp>
              <p:nvGrpSpPr>
                <p:cNvPr id="210" name="Group 33"/>
                <p:cNvGrpSpPr/>
                <p:nvPr/>
              </p:nvGrpSpPr>
              <p:grpSpPr>
                <a:xfrm>
                  <a:off x="4777920" y="4087440"/>
                  <a:ext cx="476280" cy="128160"/>
                  <a:chOff x="4777920" y="4087440"/>
                  <a:chExt cx="476280" cy="128160"/>
                </a:xfrm>
              </p:grpSpPr>
              <p:sp>
                <p:nvSpPr>
                  <p:cNvPr id="211" name="Straight Connector 26"/>
                  <p:cNvSpPr/>
                  <p:nvPr/>
                </p:nvSpPr>
                <p:spPr>
                  <a:xfrm>
                    <a:off x="4807440" y="4087440"/>
                    <a:ext cx="446760" cy="2196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2" name="Straight Connector 27"/>
                  <p:cNvSpPr/>
                  <p:nvPr/>
                </p:nvSpPr>
                <p:spPr>
                  <a:xfrm flipV="1">
                    <a:off x="4777920" y="4087440"/>
                    <a:ext cx="59040" cy="10620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3" name="Straight Connector 29"/>
                  <p:cNvSpPr/>
                  <p:nvPr/>
                </p:nvSpPr>
                <p:spPr>
                  <a:xfrm flipV="1">
                    <a:off x="4884480" y="4087440"/>
                    <a:ext cx="58680" cy="10620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4" name="Straight Connector 30"/>
                  <p:cNvSpPr/>
                  <p:nvPr/>
                </p:nvSpPr>
                <p:spPr>
                  <a:xfrm flipV="1">
                    <a:off x="4991040" y="4109400"/>
                    <a:ext cx="58680" cy="10620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5" name="Straight Connector 31"/>
                  <p:cNvSpPr/>
                  <p:nvPr/>
                </p:nvSpPr>
                <p:spPr>
                  <a:xfrm flipV="1">
                    <a:off x="5101920" y="4094280"/>
                    <a:ext cx="58680" cy="10620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216" name="Straight Connector 34"/>
                <p:cNvSpPr/>
                <p:nvPr/>
              </p:nvSpPr>
              <p:spPr>
                <a:xfrm flipH="1" flipV="1">
                  <a:off x="5061960" y="3969000"/>
                  <a:ext cx="1800" cy="14616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17" name="Rectangle 37"/>
              <p:cNvSpPr/>
              <p:nvPr/>
            </p:nvSpPr>
            <p:spPr>
              <a:xfrm>
                <a:off x="5356440" y="1850400"/>
                <a:ext cx="50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(3)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8" name="Right Arrow 38"/>
              <p:cNvSpPr/>
              <p:nvPr/>
            </p:nvSpPr>
            <p:spPr>
              <a:xfrm>
                <a:off x="6286320" y="2762280"/>
                <a:ext cx="1565280" cy="4255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TextBox 39"/>
              <p:cNvSpPr/>
              <p:nvPr/>
            </p:nvSpPr>
            <p:spPr>
              <a:xfrm>
                <a:off x="7012080" y="3188160"/>
                <a:ext cx="119448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ff0000"/>
                    </a:solidFill>
                    <a:latin typeface="Calibri"/>
                  </a:rPr>
                  <a:t>A19  – A16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0" name="Rectangle 40"/>
              <p:cNvSpPr/>
              <p:nvPr/>
            </p:nvSpPr>
            <p:spPr>
              <a:xfrm>
                <a:off x="5325480" y="4547880"/>
                <a:ext cx="50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(2)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1" name="Up-Down Arrow 41"/>
              <p:cNvSpPr/>
              <p:nvPr/>
            </p:nvSpPr>
            <p:spPr>
              <a:xfrm rot="16200000">
                <a:off x="6857640" y="4686840"/>
                <a:ext cx="423000" cy="156528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TextBox 42"/>
              <p:cNvSpPr/>
              <p:nvPr/>
            </p:nvSpPr>
            <p:spPr>
              <a:xfrm>
                <a:off x="7012080" y="5778000"/>
                <a:ext cx="119448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800" spc="-1" strike="noStrike">
                    <a:solidFill>
                      <a:srgbClr val="ff0000"/>
                    </a:solidFill>
                    <a:latin typeface="Calibri"/>
                  </a:rPr>
                  <a:t>D15 – D0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3" name="TextBox 43"/>
              <p:cNvSpPr/>
              <p:nvPr/>
            </p:nvSpPr>
            <p:spPr>
              <a:xfrm>
                <a:off x="4807440" y="6109200"/>
                <a:ext cx="4698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OE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24" name="TextBox 44"/>
              <p:cNvSpPr/>
              <p:nvPr/>
            </p:nvSpPr>
            <p:spPr>
              <a:xfrm>
                <a:off x="4807440" y="5762160"/>
                <a:ext cx="4698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T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25" name="TextBox 45"/>
              <p:cNvSpPr/>
              <p:nvPr/>
            </p:nvSpPr>
            <p:spPr>
              <a:xfrm>
                <a:off x="1558800" y="5722560"/>
                <a:ext cx="78516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DT/R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26" name="TextBox 46"/>
              <p:cNvSpPr/>
              <p:nvPr/>
            </p:nvSpPr>
            <p:spPr>
              <a:xfrm>
                <a:off x="1634040" y="6082560"/>
                <a:ext cx="6570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DEN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27" name="Straight Connector 47"/>
              <p:cNvSpPr/>
              <p:nvPr/>
            </p:nvSpPr>
            <p:spPr>
              <a:xfrm flipV="1">
                <a:off x="1717920" y="6107760"/>
                <a:ext cx="329040" cy="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Straight Connector 50"/>
              <p:cNvSpPr/>
              <p:nvPr/>
            </p:nvSpPr>
            <p:spPr>
              <a:xfrm>
                <a:off x="1838520" y="5755680"/>
                <a:ext cx="208440" cy="61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Straight Arrow Connector 52"/>
              <p:cNvSpPr/>
              <p:nvPr/>
            </p:nvSpPr>
            <p:spPr>
              <a:xfrm>
                <a:off x="6286320" y="2315520"/>
                <a:ext cx="1381680" cy="12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TextBox 54"/>
              <p:cNvSpPr/>
              <p:nvPr/>
            </p:nvSpPr>
            <p:spPr>
              <a:xfrm>
                <a:off x="7324200" y="1985400"/>
                <a:ext cx="8100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400" spc="-1" strike="noStrike">
                    <a:solidFill>
                      <a:srgbClr val="ff0000"/>
                    </a:solidFill>
                    <a:latin typeface="Calibri"/>
                  </a:rPr>
                  <a:t>BHE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31" name="Straight Connector 55"/>
              <p:cNvSpPr/>
              <p:nvPr/>
            </p:nvSpPr>
            <p:spPr>
              <a:xfrm flipV="1">
                <a:off x="7406640" y="2017800"/>
                <a:ext cx="405720" cy="18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2" name="Straight Connector 67"/>
            <p:cNvSpPr/>
            <p:nvPr/>
          </p:nvSpPr>
          <p:spPr>
            <a:xfrm flipV="1">
              <a:off x="4914000" y="3696480"/>
              <a:ext cx="329040" cy="10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Straight Connector 68"/>
            <p:cNvSpPr/>
            <p:nvPr/>
          </p:nvSpPr>
          <p:spPr>
            <a:xfrm flipV="1">
              <a:off x="4855680" y="6180480"/>
              <a:ext cx="329040" cy="10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4" name="Straight Connector 11"/>
          <p:cNvSpPr/>
          <p:nvPr/>
        </p:nvSpPr>
        <p:spPr>
          <a:xfrm flipH="1">
            <a:off x="2733840" y="2755800"/>
            <a:ext cx="181080" cy="432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Box 71"/>
          <p:cNvSpPr/>
          <p:nvPr/>
        </p:nvSpPr>
        <p:spPr>
          <a:xfrm>
            <a:off x="2618640" y="3154320"/>
            <a:ext cx="376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21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" name="TextBox 73"/>
          <p:cNvSpPr/>
          <p:nvPr/>
        </p:nvSpPr>
        <p:spPr>
          <a:xfrm>
            <a:off x="2317320" y="3438720"/>
            <a:ext cx="116244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There are total 21 multiplexed lines which are used to send address/data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Rectangle 13"/>
          <p:cNvSpPr/>
          <p:nvPr/>
        </p:nvSpPr>
        <p:spPr>
          <a:xfrm>
            <a:off x="3055320" y="190476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Oval 76"/>
          <p:cNvSpPr/>
          <p:nvPr/>
        </p:nvSpPr>
        <p:spPr>
          <a:xfrm>
            <a:off x="1603440" y="2108520"/>
            <a:ext cx="713520" cy="344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Rectangle 15"/>
          <p:cNvSpPr/>
          <p:nvPr/>
        </p:nvSpPr>
        <p:spPr>
          <a:xfrm>
            <a:off x="3057480" y="248436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Rectangle 25"/>
          <p:cNvSpPr/>
          <p:nvPr/>
        </p:nvSpPr>
        <p:spPr>
          <a:xfrm>
            <a:off x="3243960" y="1923840"/>
            <a:ext cx="58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 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Rectangle 77"/>
          <p:cNvSpPr/>
          <p:nvPr/>
        </p:nvSpPr>
        <p:spPr>
          <a:xfrm>
            <a:off x="3218400" y="2472120"/>
            <a:ext cx="612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  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TextBox 79"/>
          <p:cNvSpPr/>
          <p:nvPr/>
        </p:nvSpPr>
        <p:spPr>
          <a:xfrm>
            <a:off x="8179200" y="-6120"/>
            <a:ext cx="39794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Bus dose not store value it is use for transfer the data or address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 store the value we required separate chips : 1. 8282 latch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8286 transceiver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Latch ---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Address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&amp; Transceiver--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Oval 81"/>
          <p:cNvSpPr/>
          <p:nvPr/>
        </p:nvSpPr>
        <p:spPr>
          <a:xfrm>
            <a:off x="4914000" y="2535480"/>
            <a:ext cx="1221480" cy="702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Oval 84"/>
          <p:cNvSpPr/>
          <p:nvPr/>
        </p:nvSpPr>
        <p:spPr>
          <a:xfrm>
            <a:off x="4884480" y="5044680"/>
            <a:ext cx="1251000" cy="831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an 7"/>
          <p:cNvSpPr/>
          <p:nvPr/>
        </p:nvSpPr>
        <p:spPr>
          <a:xfrm rot="5400000">
            <a:off x="9964440" y="4809960"/>
            <a:ext cx="337680" cy="1794960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25000"/>
              </a:srgbClr>
            </a:solidFill>
          </a:ln>
          <a:effectLst>
            <a:reflection algn="bl" blurRad="6350" dir="5400000" endA="300" endPos="35000" rotWithShape="0" stA="52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tangle 28"/>
          <p:cNvSpPr/>
          <p:nvPr/>
        </p:nvSpPr>
        <p:spPr>
          <a:xfrm>
            <a:off x="9689400" y="5997600"/>
            <a:ext cx="600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Straight Arrow Connector 60"/>
          <p:cNvSpPr/>
          <p:nvPr/>
        </p:nvSpPr>
        <p:spPr>
          <a:xfrm>
            <a:off x="8323200" y="5713560"/>
            <a:ext cx="91188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Straight Arrow Connector 63"/>
          <p:cNvSpPr/>
          <p:nvPr/>
        </p:nvSpPr>
        <p:spPr>
          <a:xfrm>
            <a:off x="10978200" y="5721120"/>
            <a:ext cx="91188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64"/>
          <p:cNvSpPr/>
          <p:nvPr/>
        </p:nvSpPr>
        <p:spPr>
          <a:xfrm>
            <a:off x="8688600" y="5413320"/>
            <a:ext cx="376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25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TextBox 65"/>
          <p:cNvSpPr/>
          <p:nvPr/>
        </p:nvSpPr>
        <p:spPr>
          <a:xfrm>
            <a:off x="11205000" y="5366520"/>
            <a:ext cx="376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25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Oval 48"/>
          <p:cNvSpPr/>
          <p:nvPr/>
        </p:nvSpPr>
        <p:spPr>
          <a:xfrm>
            <a:off x="10022400" y="5307480"/>
            <a:ext cx="221040" cy="7362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25000"/>
              </a:srgbClr>
            </a:solidFill>
          </a:ln>
          <a:scene3d>
            <a:camera prst="perspectiveContrastingLeftFacing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Box 69"/>
          <p:cNvSpPr/>
          <p:nvPr/>
        </p:nvSpPr>
        <p:spPr>
          <a:xfrm>
            <a:off x="8323200" y="5394240"/>
            <a:ext cx="376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30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TextBox 70"/>
          <p:cNvSpPr/>
          <p:nvPr/>
        </p:nvSpPr>
        <p:spPr>
          <a:xfrm>
            <a:off x="11577960" y="5366520"/>
            <a:ext cx="376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25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Rectangle 72"/>
          <p:cNvSpPr/>
          <p:nvPr/>
        </p:nvSpPr>
        <p:spPr>
          <a:xfrm>
            <a:off x="10166040" y="5023080"/>
            <a:ext cx="811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Latch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Rectangle 49"/>
          <p:cNvSpPr/>
          <p:nvPr/>
        </p:nvSpPr>
        <p:spPr>
          <a:xfrm>
            <a:off x="230400" y="686160"/>
            <a:ext cx="7202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Address bus is used to access the memory locations and data bus is used to access the data of that memory location, both are the different.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Hence demultiplexing is used.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Rectangle 51"/>
          <p:cNvSpPr/>
          <p:nvPr/>
        </p:nvSpPr>
        <p:spPr>
          <a:xfrm>
            <a:off x="8512200" y="1910160"/>
            <a:ext cx="32540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Latch is used to store the address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 has flip flops inside to store address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 consist 2 signals OE i.e. output enable and STB strobe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OE bar is grounded means it is always active low.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Important signal is STB i.e Strobe.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6" dur="indefinite" restart="never" nodeType="tmRoot">
          <p:childTnLst>
            <p:seq>
              <p:cTn id="287" dur="indefinite" nodeType="mainSeq">
                <p:childTnLst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57"/>
          <p:cNvGrpSpPr/>
          <p:nvPr/>
        </p:nvGrpSpPr>
        <p:grpSpPr>
          <a:xfrm>
            <a:off x="405360" y="1850400"/>
            <a:ext cx="8641080" cy="4754520"/>
            <a:chOff x="405360" y="1850400"/>
            <a:chExt cx="8641080" cy="4754520"/>
          </a:xfrm>
        </p:grpSpPr>
        <p:sp>
          <p:nvSpPr>
            <p:cNvPr id="258" name="Right Arrow 14"/>
            <p:cNvSpPr/>
            <p:nvPr/>
          </p:nvSpPr>
          <p:spPr>
            <a:xfrm rot="5400000">
              <a:off x="2415240" y="4039920"/>
              <a:ext cx="218340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Rectangle 3"/>
            <p:cNvSpPr/>
            <p:nvPr/>
          </p:nvSpPr>
          <p:spPr>
            <a:xfrm>
              <a:off x="405360" y="1911960"/>
              <a:ext cx="1922040" cy="45302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2400" spc="-1" strike="noStrike">
                  <a:solidFill>
                    <a:srgbClr val="000000"/>
                  </a:solidFill>
                  <a:latin typeface="Calibri"/>
                </a:rPr>
                <a:t>8086 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0" name="Rectangle 4"/>
            <p:cNvSpPr/>
            <p:nvPr/>
          </p:nvSpPr>
          <p:spPr>
            <a:xfrm>
              <a:off x="4790160" y="1911960"/>
              <a:ext cx="1495800" cy="20570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8282- 8 bit latch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1" name="Rectangle 5"/>
            <p:cNvSpPr/>
            <p:nvPr/>
          </p:nvSpPr>
          <p:spPr>
            <a:xfrm>
              <a:off x="4790160" y="4547880"/>
              <a:ext cx="1495800" cy="20570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8286- 8 bit Transceiver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2" name="Straight Arrow Connector 6"/>
            <p:cNvSpPr/>
            <p:nvPr/>
          </p:nvSpPr>
          <p:spPr>
            <a:xfrm>
              <a:off x="2327400" y="232848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Straight Arrow Connector 8"/>
            <p:cNvSpPr/>
            <p:nvPr/>
          </p:nvSpPr>
          <p:spPr>
            <a:xfrm>
              <a:off x="2337120" y="587664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Straight Arrow Connector 9"/>
            <p:cNvSpPr/>
            <p:nvPr/>
          </p:nvSpPr>
          <p:spPr>
            <a:xfrm>
              <a:off x="2327400" y="626292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Up-Down Arrow 10"/>
            <p:cNvSpPr/>
            <p:nvPr/>
          </p:nvSpPr>
          <p:spPr>
            <a:xfrm rot="16200000">
              <a:off x="3293640" y="1798920"/>
              <a:ext cx="529920" cy="2462400"/>
            </a:xfrm>
            <a:prstGeom prst="up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Right Arrow 12"/>
            <p:cNvSpPr/>
            <p:nvPr/>
          </p:nvSpPr>
          <p:spPr>
            <a:xfrm>
              <a:off x="3609360" y="4822560"/>
              <a:ext cx="122580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Rectangle 17"/>
            <p:cNvSpPr/>
            <p:nvPr/>
          </p:nvSpPr>
          <p:spPr>
            <a:xfrm>
              <a:off x="3085920" y="5143680"/>
              <a:ext cx="706320" cy="31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Straight Connector 16"/>
            <p:cNvSpPr/>
            <p:nvPr/>
          </p:nvSpPr>
          <p:spPr>
            <a:xfrm>
              <a:off x="3418560" y="5143320"/>
              <a:ext cx="41544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TextBox 18"/>
            <p:cNvSpPr/>
            <p:nvPr/>
          </p:nvSpPr>
          <p:spPr>
            <a:xfrm>
              <a:off x="1168920" y="3125880"/>
              <a:ext cx="1194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600" spc="-1" strike="noStrike">
                  <a:solidFill>
                    <a:srgbClr val="000000"/>
                  </a:solidFill>
                  <a:latin typeface="Calibri"/>
                </a:rPr>
                <a:t>BHE /S7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0" name="Straight Connector 19"/>
            <p:cNvSpPr/>
            <p:nvPr/>
          </p:nvSpPr>
          <p:spPr>
            <a:xfrm>
              <a:off x="1206720" y="3125520"/>
              <a:ext cx="51120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TextBox 20"/>
            <p:cNvSpPr/>
            <p:nvPr/>
          </p:nvSpPr>
          <p:spPr>
            <a:xfrm>
              <a:off x="935280" y="2759040"/>
              <a:ext cx="2060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A19/S6  – A16/S3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2" name="TextBox 21"/>
            <p:cNvSpPr/>
            <p:nvPr/>
          </p:nvSpPr>
          <p:spPr>
            <a:xfrm>
              <a:off x="1163880" y="2535480"/>
              <a:ext cx="2060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AD15 – AD0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3" name="TextBox 22"/>
            <p:cNvSpPr/>
            <p:nvPr/>
          </p:nvSpPr>
          <p:spPr>
            <a:xfrm>
              <a:off x="1753560" y="2126880"/>
              <a:ext cx="469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ALE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4" name="TextBox 23"/>
            <p:cNvSpPr/>
            <p:nvPr/>
          </p:nvSpPr>
          <p:spPr>
            <a:xfrm>
              <a:off x="4894200" y="2174400"/>
              <a:ext cx="469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STB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5" name="TextBox 24"/>
            <p:cNvSpPr/>
            <p:nvPr/>
          </p:nvSpPr>
          <p:spPr>
            <a:xfrm>
              <a:off x="4886280" y="363996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OE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76" name="Group 36"/>
            <p:cNvGrpSpPr/>
            <p:nvPr/>
          </p:nvGrpSpPr>
          <p:grpSpPr>
            <a:xfrm>
              <a:off x="4777920" y="3969000"/>
              <a:ext cx="476280" cy="246600"/>
              <a:chOff x="4777920" y="3969000"/>
              <a:chExt cx="476280" cy="246600"/>
            </a:xfrm>
          </p:grpSpPr>
          <p:grpSp>
            <p:nvGrpSpPr>
              <p:cNvPr id="277" name="Group 33"/>
              <p:cNvGrpSpPr/>
              <p:nvPr/>
            </p:nvGrpSpPr>
            <p:grpSpPr>
              <a:xfrm>
                <a:off x="4777920" y="4087440"/>
                <a:ext cx="476280" cy="128160"/>
                <a:chOff x="4777920" y="4087440"/>
                <a:chExt cx="476280" cy="128160"/>
              </a:xfrm>
            </p:grpSpPr>
            <p:sp>
              <p:nvSpPr>
                <p:cNvPr id="278" name="Straight Connector 26"/>
                <p:cNvSpPr/>
                <p:nvPr/>
              </p:nvSpPr>
              <p:spPr>
                <a:xfrm>
                  <a:off x="4807440" y="4087440"/>
                  <a:ext cx="446760" cy="2196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9" name="Straight Connector 27"/>
                <p:cNvSpPr/>
                <p:nvPr/>
              </p:nvSpPr>
              <p:spPr>
                <a:xfrm flipV="1">
                  <a:off x="4777920" y="4087440"/>
                  <a:ext cx="5904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0" name="Straight Connector 29"/>
                <p:cNvSpPr/>
                <p:nvPr/>
              </p:nvSpPr>
              <p:spPr>
                <a:xfrm flipV="1">
                  <a:off x="4884480" y="408744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1" name="Straight Connector 30"/>
                <p:cNvSpPr/>
                <p:nvPr/>
              </p:nvSpPr>
              <p:spPr>
                <a:xfrm flipV="1">
                  <a:off x="4991040" y="410940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2" name="Straight Connector 31"/>
                <p:cNvSpPr/>
                <p:nvPr/>
              </p:nvSpPr>
              <p:spPr>
                <a:xfrm flipV="1">
                  <a:off x="5101920" y="409428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83" name="Straight Connector 34"/>
              <p:cNvSpPr/>
              <p:nvPr/>
            </p:nvSpPr>
            <p:spPr>
              <a:xfrm flipH="1" flipV="1">
                <a:off x="5061960" y="3969000"/>
                <a:ext cx="1800" cy="1461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4" name="Rectangle 37"/>
            <p:cNvSpPr/>
            <p:nvPr/>
          </p:nvSpPr>
          <p:spPr>
            <a:xfrm>
              <a:off x="5356440" y="1850400"/>
              <a:ext cx="504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(3)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5" name="Right Arrow 38"/>
            <p:cNvSpPr/>
            <p:nvPr/>
          </p:nvSpPr>
          <p:spPr>
            <a:xfrm>
              <a:off x="6286320" y="2762280"/>
              <a:ext cx="156528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TextBox 39"/>
            <p:cNvSpPr/>
            <p:nvPr/>
          </p:nvSpPr>
          <p:spPr>
            <a:xfrm>
              <a:off x="7851960" y="2755800"/>
              <a:ext cx="1194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A19  – A16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7" name="Rectangle 40"/>
            <p:cNvSpPr/>
            <p:nvPr/>
          </p:nvSpPr>
          <p:spPr>
            <a:xfrm>
              <a:off x="5325480" y="4547880"/>
              <a:ext cx="504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(2)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8" name="Up-Down Arrow 41"/>
            <p:cNvSpPr/>
            <p:nvPr/>
          </p:nvSpPr>
          <p:spPr>
            <a:xfrm rot="16200000">
              <a:off x="6857640" y="4686840"/>
              <a:ext cx="423000" cy="1565280"/>
            </a:xfrm>
            <a:prstGeom prst="up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42"/>
            <p:cNvSpPr/>
            <p:nvPr/>
          </p:nvSpPr>
          <p:spPr>
            <a:xfrm>
              <a:off x="7851960" y="5256720"/>
              <a:ext cx="1194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548235"/>
                  </a:solidFill>
                  <a:latin typeface="Calibri"/>
                </a:rPr>
                <a:t>D15 – D0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0" name="TextBox 43"/>
            <p:cNvSpPr/>
            <p:nvPr/>
          </p:nvSpPr>
          <p:spPr>
            <a:xfrm>
              <a:off x="4807440" y="610920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OE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1" name="TextBox 44"/>
            <p:cNvSpPr/>
            <p:nvPr/>
          </p:nvSpPr>
          <p:spPr>
            <a:xfrm>
              <a:off x="4807440" y="576216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2" name="TextBox 45"/>
            <p:cNvSpPr/>
            <p:nvPr/>
          </p:nvSpPr>
          <p:spPr>
            <a:xfrm>
              <a:off x="1558800" y="5722560"/>
              <a:ext cx="785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DT/R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3" name="TextBox 46"/>
            <p:cNvSpPr/>
            <p:nvPr/>
          </p:nvSpPr>
          <p:spPr>
            <a:xfrm>
              <a:off x="1634040" y="6082560"/>
              <a:ext cx="657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DEN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4" name="Straight Connector 47"/>
            <p:cNvSpPr/>
            <p:nvPr/>
          </p:nvSpPr>
          <p:spPr>
            <a:xfrm flipV="1">
              <a:off x="1717920" y="6107760"/>
              <a:ext cx="329040" cy="14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Straight Connector 50"/>
            <p:cNvSpPr/>
            <p:nvPr/>
          </p:nvSpPr>
          <p:spPr>
            <a:xfrm>
              <a:off x="1838520" y="5755680"/>
              <a:ext cx="208440" cy="61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Straight Arrow Connector 52"/>
            <p:cNvSpPr/>
            <p:nvPr/>
          </p:nvSpPr>
          <p:spPr>
            <a:xfrm>
              <a:off x="6286320" y="2315520"/>
              <a:ext cx="1381680" cy="1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TextBox 54"/>
            <p:cNvSpPr/>
            <p:nvPr/>
          </p:nvSpPr>
          <p:spPr>
            <a:xfrm>
              <a:off x="7689240" y="2196360"/>
              <a:ext cx="810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BHE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8" name="Straight Connector 55"/>
            <p:cNvSpPr/>
            <p:nvPr/>
          </p:nvSpPr>
          <p:spPr>
            <a:xfrm flipV="1">
              <a:off x="7773120" y="2220840"/>
              <a:ext cx="405720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9" name="Oval 58"/>
          <p:cNvSpPr/>
          <p:nvPr/>
        </p:nvSpPr>
        <p:spPr>
          <a:xfrm>
            <a:off x="5160960" y="2913120"/>
            <a:ext cx="803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Straight Connector 67"/>
          <p:cNvSpPr/>
          <p:nvPr/>
        </p:nvSpPr>
        <p:spPr>
          <a:xfrm flipV="1">
            <a:off x="4914000" y="3696480"/>
            <a:ext cx="329040" cy="1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Connector 68"/>
          <p:cNvSpPr/>
          <p:nvPr/>
        </p:nvSpPr>
        <p:spPr>
          <a:xfrm flipV="1">
            <a:off x="4855680" y="6180480"/>
            <a:ext cx="329040" cy="1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Oval 69"/>
          <p:cNvSpPr/>
          <p:nvPr/>
        </p:nvSpPr>
        <p:spPr>
          <a:xfrm>
            <a:off x="4835520" y="2156040"/>
            <a:ext cx="713520" cy="344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Straight Arrow Connector 70"/>
          <p:cNvSpPr/>
          <p:nvPr/>
        </p:nvSpPr>
        <p:spPr>
          <a:xfrm>
            <a:off x="2774880" y="1339920"/>
            <a:ext cx="2205720" cy="8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TextBox 72"/>
          <p:cNvSpPr/>
          <p:nvPr/>
        </p:nvSpPr>
        <p:spPr>
          <a:xfrm>
            <a:off x="57240" y="655560"/>
            <a:ext cx="39794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When strobe is 1 whatever contents pass on bus is allowed to enter into latch and gives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TextBox 80"/>
          <p:cNvSpPr/>
          <p:nvPr/>
        </p:nvSpPr>
        <p:spPr>
          <a:xfrm>
            <a:off x="4032000" y="24840"/>
            <a:ext cx="3979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When strobe is 0 whatever contents pass on address bus is  not allowed to enter into latch.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 will display the previous(old) value.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Rectangle 82"/>
          <p:cNvSpPr/>
          <p:nvPr/>
        </p:nvSpPr>
        <p:spPr>
          <a:xfrm rot="1821600">
            <a:off x="3372480" y="1310400"/>
            <a:ext cx="3380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Straight Arrow Connector 83"/>
          <p:cNvSpPr/>
          <p:nvPr/>
        </p:nvSpPr>
        <p:spPr>
          <a:xfrm flipH="1">
            <a:off x="5184360" y="1256040"/>
            <a:ext cx="479880" cy="9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Rectangle 86"/>
          <p:cNvSpPr/>
          <p:nvPr/>
        </p:nvSpPr>
        <p:spPr>
          <a:xfrm rot="18030000">
            <a:off x="5165280" y="1395360"/>
            <a:ext cx="338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Straight Arrow Connector 88"/>
          <p:cNvSpPr/>
          <p:nvPr/>
        </p:nvSpPr>
        <p:spPr>
          <a:xfrm>
            <a:off x="6296400" y="3760200"/>
            <a:ext cx="220320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Oval 91"/>
          <p:cNvSpPr/>
          <p:nvPr/>
        </p:nvSpPr>
        <p:spPr>
          <a:xfrm>
            <a:off x="8497800" y="3300480"/>
            <a:ext cx="3137760" cy="1051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It is always enabled because OE is active low and grounded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Straight Arrow Connector 93"/>
          <p:cNvSpPr/>
          <p:nvPr/>
        </p:nvSpPr>
        <p:spPr>
          <a:xfrm>
            <a:off x="6294240" y="6336000"/>
            <a:ext cx="22032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Oval 94"/>
          <p:cNvSpPr/>
          <p:nvPr/>
        </p:nvSpPr>
        <p:spPr>
          <a:xfrm>
            <a:off x="8354160" y="5681160"/>
            <a:ext cx="4093560" cy="1092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0000"/>
                </a:solidFill>
                <a:latin typeface="Calibri"/>
              </a:rPr>
              <a:t>IT is enabled or disabled because data coming on bus is not always data if ALE 0 it means it is address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97"/>
          <p:cNvSpPr/>
          <p:nvPr/>
        </p:nvSpPr>
        <p:spPr>
          <a:xfrm>
            <a:off x="3152160" y="25048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TextBox 98"/>
          <p:cNvSpPr/>
          <p:nvPr/>
        </p:nvSpPr>
        <p:spPr>
          <a:xfrm>
            <a:off x="3043440" y="6287400"/>
            <a:ext cx="831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1   /  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Rectangle 71"/>
          <p:cNvSpPr/>
          <p:nvPr/>
        </p:nvSpPr>
        <p:spPr>
          <a:xfrm>
            <a:off x="3093480" y="188784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Rectangle 73"/>
          <p:cNvSpPr/>
          <p:nvPr/>
        </p:nvSpPr>
        <p:spPr>
          <a:xfrm>
            <a:off x="3607920" y="187992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Rectangle 7"/>
          <p:cNvSpPr/>
          <p:nvPr/>
        </p:nvSpPr>
        <p:spPr>
          <a:xfrm>
            <a:off x="3374280" y="1900080"/>
            <a:ext cx="26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TextBox 74"/>
          <p:cNvSpPr/>
          <p:nvPr/>
        </p:nvSpPr>
        <p:spPr>
          <a:xfrm>
            <a:off x="2533320" y="287604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36H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19" name="Group 28"/>
          <p:cNvGrpSpPr/>
          <p:nvPr/>
        </p:nvGrpSpPr>
        <p:grpSpPr>
          <a:xfrm>
            <a:off x="4799520" y="2928240"/>
            <a:ext cx="321840" cy="255600"/>
            <a:chOff x="4799520" y="2928240"/>
            <a:chExt cx="321840" cy="255600"/>
          </a:xfrm>
        </p:grpSpPr>
        <p:sp>
          <p:nvSpPr>
            <p:cNvPr id="320" name="Straight Connector 13"/>
            <p:cNvSpPr/>
            <p:nvPr/>
          </p:nvSpPr>
          <p:spPr>
            <a:xfrm>
              <a:off x="4799520" y="3088440"/>
              <a:ext cx="116280" cy="95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Straight Connector 25"/>
            <p:cNvSpPr/>
            <p:nvPr/>
          </p:nvSpPr>
          <p:spPr>
            <a:xfrm flipV="1">
              <a:off x="4915800" y="2928240"/>
              <a:ext cx="205560" cy="255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2" name="Group 77"/>
          <p:cNvGrpSpPr/>
          <p:nvPr/>
        </p:nvGrpSpPr>
        <p:grpSpPr>
          <a:xfrm>
            <a:off x="4835160" y="3297240"/>
            <a:ext cx="205560" cy="181440"/>
            <a:chOff x="4835160" y="3297240"/>
            <a:chExt cx="205560" cy="181440"/>
          </a:xfrm>
        </p:grpSpPr>
        <p:sp>
          <p:nvSpPr>
            <p:cNvPr id="323" name="Straight Connector 78"/>
            <p:cNvSpPr/>
            <p:nvPr/>
          </p:nvSpPr>
          <p:spPr>
            <a:xfrm>
              <a:off x="4835160" y="3297240"/>
              <a:ext cx="205560" cy="181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Straight Connector 79"/>
            <p:cNvSpPr/>
            <p:nvPr/>
          </p:nvSpPr>
          <p:spPr>
            <a:xfrm flipV="1">
              <a:off x="4835160" y="3297240"/>
              <a:ext cx="205560" cy="181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5" name="TextBox 84"/>
          <p:cNvSpPr/>
          <p:nvPr/>
        </p:nvSpPr>
        <p:spPr>
          <a:xfrm>
            <a:off x="3729240" y="289944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36H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3307680" y="394056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36H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7" name="TextBox 89"/>
          <p:cNvSpPr/>
          <p:nvPr/>
        </p:nvSpPr>
        <p:spPr>
          <a:xfrm>
            <a:off x="5347440" y="338004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36H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TextBox 90"/>
          <p:cNvSpPr/>
          <p:nvPr/>
        </p:nvSpPr>
        <p:spPr>
          <a:xfrm>
            <a:off x="6973200" y="258588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36H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9" name="TextBox 92"/>
          <p:cNvSpPr/>
          <p:nvPr/>
        </p:nvSpPr>
        <p:spPr>
          <a:xfrm>
            <a:off x="2929680" y="287460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7030a0"/>
                </a:solidFill>
                <a:latin typeface="Calibri"/>
              </a:rPr>
              <a:t>06H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0" name="TextBox 95"/>
          <p:cNvSpPr/>
          <p:nvPr/>
        </p:nvSpPr>
        <p:spPr>
          <a:xfrm>
            <a:off x="3364920" y="419472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7030a0"/>
                </a:solidFill>
                <a:latin typeface="Calibri"/>
              </a:rPr>
              <a:t>06H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1" name="TextBox 99"/>
          <p:cNvSpPr/>
          <p:nvPr/>
        </p:nvSpPr>
        <p:spPr>
          <a:xfrm>
            <a:off x="4172400" y="2880360"/>
            <a:ext cx="48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7030a0"/>
                </a:solidFill>
                <a:latin typeface="Calibri"/>
              </a:rPr>
              <a:t>06H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32" name="Group 100"/>
          <p:cNvGrpSpPr/>
          <p:nvPr/>
        </p:nvGrpSpPr>
        <p:grpSpPr>
          <a:xfrm>
            <a:off x="4572360" y="3295080"/>
            <a:ext cx="205560" cy="181080"/>
            <a:chOff x="4572360" y="3295080"/>
            <a:chExt cx="205560" cy="181080"/>
          </a:xfrm>
        </p:grpSpPr>
        <p:sp>
          <p:nvSpPr>
            <p:cNvPr id="333" name="Straight Connector 101"/>
            <p:cNvSpPr/>
            <p:nvPr/>
          </p:nvSpPr>
          <p:spPr>
            <a:xfrm>
              <a:off x="4572360" y="3295080"/>
              <a:ext cx="205560" cy="181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Straight Connector 102"/>
            <p:cNvSpPr/>
            <p:nvPr/>
          </p:nvSpPr>
          <p:spPr>
            <a:xfrm flipV="1">
              <a:off x="4572360" y="3295080"/>
              <a:ext cx="205560" cy="181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5" name="Group 103"/>
          <p:cNvGrpSpPr/>
          <p:nvPr/>
        </p:nvGrpSpPr>
        <p:grpSpPr>
          <a:xfrm>
            <a:off x="7397640" y="2543040"/>
            <a:ext cx="321840" cy="255240"/>
            <a:chOff x="7397640" y="2543040"/>
            <a:chExt cx="321840" cy="255240"/>
          </a:xfrm>
        </p:grpSpPr>
        <p:sp>
          <p:nvSpPr>
            <p:cNvPr id="336" name="Straight Connector 104"/>
            <p:cNvSpPr/>
            <p:nvPr/>
          </p:nvSpPr>
          <p:spPr>
            <a:xfrm>
              <a:off x="7397640" y="2702880"/>
              <a:ext cx="116280" cy="95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Straight Connector 105"/>
            <p:cNvSpPr/>
            <p:nvPr/>
          </p:nvSpPr>
          <p:spPr>
            <a:xfrm flipV="1">
              <a:off x="7513920" y="2543040"/>
              <a:ext cx="205560" cy="2552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8" name="TextBox 106"/>
          <p:cNvSpPr/>
          <p:nvPr/>
        </p:nvSpPr>
        <p:spPr>
          <a:xfrm>
            <a:off x="7851960" y="48240"/>
            <a:ext cx="4339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ALE is connected with STB which is used to enables the latching of address.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TextBox 107"/>
          <p:cNvSpPr/>
          <p:nvPr/>
        </p:nvSpPr>
        <p:spPr>
          <a:xfrm>
            <a:off x="7898760" y="624960"/>
            <a:ext cx="4339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ALE=1=STB, bus is carrying address which is latched by 8282 latch.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ALE=0=STB, bus is carrying data, hence it is not latched by latch.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Rectangle 51"/>
          <p:cNvSpPr/>
          <p:nvPr/>
        </p:nvSpPr>
        <p:spPr>
          <a:xfrm>
            <a:off x="3435840" y="2538360"/>
            <a:ext cx="26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Rectangle 53"/>
          <p:cNvSpPr/>
          <p:nvPr/>
        </p:nvSpPr>
        <p:spPr>
          <a:xfrm>
            <a:off x="3674880" y="2490480"/>
            <a:ext cx="37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108"/>
          <p:cNvSpPr/>
          <p:nvPr/>
        </p:nvSpPr>
        <p:spPr>
          <a:xfrm>
            <a:off x="8980920" y="1833120"/>
            <a:ext cx="32108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7030a0"/>
                </a:solidFill>
                <a:latin typeface="Calibri"/>
              </a:rPr>
              <a:t>For 8086 addressing (3) 8282 latches are required because address of 8086 is 20 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7030a0"/>
                </a:solidFill>
                <a:latin typeface="Calibri"/>
              </a:rPr>
              <a:t>And single latch size is 8 bit.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Rectangle 56"/>
          <p:cNvSpPr/>
          <p:nvPr/>
        </p:nvSpPr>
        <p:spPr>
          <a:xfrm>
            <a:off x="0" y="48240"/>
            <a:ext cx="3364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Demultiplexing of an Address Bus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2" dur="indefinite" restart="never" nodeType="tmRoot">
          <p:childTnLst>
            <p:seq>
              <p:cTn id="413" dur="indefinite" nodeType="mainSeq">
                <p:childTnLst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mph" presetID="28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Clr clrSpc="rgb">
                                      <p:cBhvr>
                                        <p:cTn id="45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>
                                      <p:cBhvr>
                                        <p:cTn id="45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valueType="num" to="1.5">
                                      <p:cBhvr additive="repl">
                                        <p:cTn id="46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mph" presetID="28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Clr clrSpc="rgb">
                                      <p:cBhvr>
                                        <p:cTn id="46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>
                                      <p:cBhvr>
                                        <p:cTn id="46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valueType="num" to="1.5">
                                      <p:cBhvr additive="repl">
                                        <p:cTn id="46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mph" presetID="28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Clr clrSpc="rgb">
                                      <p:cBhvr>
                                        <p:cTn id="49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>
                                      <p:cBhvr>
                                        <p:cTn id="49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valueType="num" to="1.5">
                                      <p:cBhvr additive="repl">
                                        <p:cTn id="50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mph" presetID="28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Clr clrSpc="rgb">
                                      <p:cBhvr>
                                        <p:cTn id="50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>
                                      <p:cBhvr>
                                        <p:cTn id="50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valueType="num" to="1.5">
                                      <p:cBhvr additive="repl">
                                        <p:cTn id="50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57"/>
          <p:cNvGrpSpPr/>
          <p:nvPr/>
        </p:nvGrpSpPr>
        <p:grpSpPr>
          <a:xfrm>
            <a:off x="405360" y="1850400"/>
            <a:ext cx="7446600" cy="4754520"/>
            <a:chOff x="405360" y="1850400"/>
            <a:chExt cx="7446600" cy="4754520"/>
          </a:xfrm>
        </p:grpSpPr>
        <p:sp>
          <p:nvSpPr>
            <p:cNvPr id="345" name="Right Arrow 14"/>
            <p:cNvSpPr/>
            <p:nvPr/>
          </p:nvSpPr>
          <p:spPr>
            <a:xfrm rot="5400000">
              <a:off x="2415240" y="4039920"/>
              <a:ext cx="218340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Rectangle 3"/>
            <p:cNvSpPr/>
            <p:nvPr/>
          </p:nvSpPr>
          <p:spPr>
            <a:xfrm>
              <a:off x="405360" y="1911960"/>
              <a:ext cx="1922040" cy="45302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2400" spc="-1" strike="noStrike">
                  <a:solidFill>
                    <a:srgbClr val="000000"/>
                  </a:solidFill>
                  <a:latin typeface="Calibri"/>
                </a:rPr>
                <a:t>8086 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7" name="Rectangle 4"/>
            <p:cNvSpPr/>
            <p:nvPr/>
          </p:nvSpPr>
          <p:spPr>
            <a:xfrm>
              <a:off x="4790160" y="1911960"/>
              <a:ext cx="1495800" cy="20570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8282- 8 bit latch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8" name="Rectangle 5"/>
            <p:cNvSpPr/>
            <p:nvPr/>
          </p:nvSpPr>
          <p:spPr>
            <a:xfrm>
              <a:off x="4790160" y="4547880"/>
              <a:ext cx="1495800" cy="20570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8286- 8 bit Transceiver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9" name="Straight Arrow Connector 6"/>
            <p:cNvSpPr/>
            <p:nvPr/>
          </p:nvSpPr>
          <p:spPr>
            <a:xfrm>
              <a:off x="2327400" y="232848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Straight Arrow Connector 8"/>
            <p:cNvSpPr/>
            <p:nvPr/>
          </p:nvSpPr>
          <p:spPr>
            <a:xfrm>
              <a:off x="2337120" y="587664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Straight Arrow Connector 9"/>
            <p:cNvSpPr/>
            <p:nvPr/>
          </p:nvSpPr>
          <p:spPr>
            <a:xfrm>
              <a:off x="2327400" y="6262920"/>
              <a:ext cx="246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Up-Down Arrow 10"/>
            <p:cNvSpPr/>
            <p:nvPr/>
          </p:nvSpPr>
          <p:spPr>
            <a:xfrm rot="16200000">
              <a:off x="3293640" y="1798920"/>
              <a:ext cx="529920" cy="2462400"/>
            </a:xfrm>
            <a:prstGeom prst="up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Right Arrow 12"/>
            <p:cNvSpPr/>
            <p:nvPr/>
          </p:nvSpPr>
          <p:spPr>
            <a:xfrm>
              <a:off x="3609360" y="4822560"/>
              <a:ext cx="122580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Rectangle 17"/>
            <p:cNvSpPr/>
            <p:nvPr/>
          </p:nvSpPr>
          <p:spPr>
            <a:xfrm>
              <a:off x="3085920" y="5143680"/>
              <a:ext cx="706320" cy="31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Straight Connector 16"/>
            <p:cNvSpPr/>
            <p:nvPr/>
          </p:nvSpPr>
          <p:spPr>
            <a:xfrm>
              <a:off x="3418560" y="5143320"/>
              <a:ext cx="415440" cy="3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TextBox 18"/>
            <p:cNvSpPr/>
            <p:nvPr/>
          </p:nvSpPr>
          <p:spPr>
            <a:xfrm>
              <a:off x="1168920" y="3125880"/>
              <a:ext cx="1194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600" spc="-1" strike="noStrike">
                  <a:solidFill>
                    <a:srgbClr val="000000"/>
                  </a:solidFill>
                  <a:latin typeface="Calibri"/>
                </a:rPr>
                <a:t>BHE /S7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7" name="Straight Connector 19"/>
            <p:cNvSpPr/>
            <p:nvPr/>
          </p:nvSpPr>
          <p:spPr>
            <a:xfrm>
              <a:off x="1206720" y="3125520"/>
              <a:ext cx="51120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TextBox 20"/>
            <p:cNvSpPr/>
            <p:nvPr/>
          </p:nvSpPr>
          <p:spPr>
            <a:xfrm>
              <a:off x="935280" y="2759040"/>
              <a:ext cx="2060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A19/S6  – A16/S3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9" name="TextBox 21"/>
            <p:cNvSpPr/>
            <p:nvPr/>
          </p:nvSpPr>
          <p:spPr>
            <a:xfrm>
              <a:off x="1163880" y="2535480"/>
              <a:ext cx="2060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</a:rPr>
                <a:t>AD15 – AD0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0" name="TextBox 22"/>
            <p:cNvSpPr/>
            <p:nvPr/>
          </p:nvSpPr>
          <p:spPr>
            <a:xfrm>
              <a:off x="1753560" y="2126880"/>
              <a:ext cx="469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ALE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1" name="TextBox 23"/>
            <p:cNvSpPr/>
            <p:nvPr/>
          </p:nvSpPr>
          <p:spPr>
            <a:xfrm>
              <a:off x="4894200" y="2174400"/>
              <a:ext cx="469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STB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2" name="TextBox 24"/>
            <p:cNvSpPr/>
            <p:nvPr/>
          </p:nvSpPr>
          <p:spPr>
            <a:xfrm>
              <a:off x="4886280" y="363996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OE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363" name="Group 36"/>
            <p:cNvGrpSpPr/>
            <p:nvPr/>
          </p:nvGrpSpPr>
          <p:grpSpPr>
            <a:xfrm>
              <a:off x="4777920" y="3969000"/>
              <a:ext cx="476280" cy="246600"/>
              <a:chOff x="4777920" y="3969000"/>
              <a:chExt cx="476280" cy="246600"/>
            </a:xfrm>
          </p:grpSpPr>
          <p:grpSp>
            <p:nvGrpSpPr>
              <p:cNvPr id="364" name="Group 33"/>
              <p:cNvGrpSpPr/>
              <p:nvPr/>
            </p:nvGrpSpPr>
            <p:grpSpPr>
              <a:xfrm>
                <a:off x="4777920" y="4087440"/>
                <a:ext cx="476280" cy="128160"/>
                <a:chOff x="4777920" y="4087440"/>
                <a:chExt cx="476280" cy="128160"/>
              </a:xfrm>
            </p:grpSpPr>
            <p:sp>
              <p:nvSpPr>
                <p:cNvPr id="365" name="Straight Connector 26"/>
                <p:cNvSpPr/>
                <p:nvPr/>
              </p:nvSpPr>
              <p:spPr>
                <a:xfrm>
                  <a:off x="4807440" y="4087440"/>
                  <a:ext cx="446760" cy="2196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6" name="Straight Connector 27"/>
                <p:cNvSpPr/>
                <p:nvPr/>
              </p:nvSpPr>
              <p:spPr>
                <a:xfrm flipV="1">
                  <a:off x="4777920" y="4087440"/>
                  <a:ext cx="5904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7" name="Straight Connector 29"/>
                <p:cNvSpPr/>
                <p:nvPr/>
              </p:nvSpPr>
              <p:spPr>
                <a:xfrm flipV="1">
                  <a:off x="4884480" y="408744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Straight Connector 30"/>
                <p:cNvSpPr/>
                <p:nvPr/>
              </p:nvSpPr>
              <p:spPr>
                <a:xfrm flipV="1">
                  <a:off x="4991040" y="410940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Straight Connector 31"/>
                <p:cNvSpPr/>
                <p:nvPr/>
              </p:nvSpPr>
              <p:spPr>
                <a:xfrm flipV="1">
                  <a:off x="5101920" y="4094280"/>
                  <a:ext cx="58680" cy="106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70" name="Straight Connector 34"/>
              <p:cNvSpPr/>
              <p:nvPr/>
            </p:nvSpPr>
            <p:spPr>
              <a:xfrm flipH="1" flipV="1">
                <a:off x="5061960" y="3969000"/>
                <a:ext cx="1800" cy="1461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71" name="Rectangle 37"/>
            <p:cNvSpPr/>
            <p:nvPr/>
          </p:nvSpPr>
          <p:spPr>
            <a:xfrm>
              <a:off x="5356440" y="1850400"/>
              <a:ext cx="504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(3)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2" name="Right Arrow 38"/>
            <p:cNvSpPr/>
            <p:nvPr/>
          </p:nvSpPr>
          <p:spPr>
            <a:xfrm>
              <a:off x="6286320" y="2762280"/>
              <a:ext cx="1086120" cy="425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TextBox 39"/>
            <p:cNvSpPr/>
            <p:nvPr/>
          </p:nvSpPr>
          <p:spPr>
            <a:xfrm>
              <a:off x="6288840" y="2465640"/>
              <a:ext cx="1194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A19  – A16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4" name="Rectangle 40"/>
            <p:cNvSpPr/>
            <p:nvPr/>
          </p:nvSpPr>
          <p:spPr>
            <a:xfrm>
              <a:off x="5325480" y="4547880"/>
              <a:ext cx="504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(2)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5" name="Up-Down Arrow 41"/>
            <p:cNvSpPr/>
            <p:nvPr/>
          </p:nvSpPr>
          <p:spPr>
            <a:xfrm rot="16200000">
              <a:off x="6857640" y="4440600"/>
              <a:ext cx="423000" cy="1565280"/>
            </a:xfrm>
            <a:prstGeom prst="upDown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TextBox 42"/>
            <p:cNvSpPr/>
            <p:nvPr/>
          </p:nvSpPr>
          <p:spPr>
            <a:xfrm>
              <a:off x="6352560" y="5344920"/>
              <a:ext cx="1194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548235"/>
                  </a:solidFill>
                  <a:latin typeface="Calibri"/>
                </a:rPr>
                <a:t>D15 – D0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TextBox 43"/>
            <p:cNvSpPr/>
            <p:nvPr/>
          </p:nvSpPr>
          <p:spPr>
            <a:xfrm>
              <a:off x="4807440" y="610920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OE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8" name="TextBox 44"/>
            <p:cNvSpPr/>
            <p:nvPr/>
          </p:nvSpPr>
          <p:spPr>
            <a:xfrm>
              <a:off x="4807440" y="5762160"/>
              <a:ext cx="46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9" name="TextBox 45"/>
            <p:cNvSpPr/>
            <p:nvPr/>
          </p:nvSpPr>
          <p:spPr>
            <a:xfrm>
              <a:off x="1558800" y="5722560"/>
              <a:ext cx="785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DT/R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0" name="TextBox 46"/>
            <p:cNvSpPr/>
            <p:nvPr/>
          </p:nvSpPr>
          <p:spPr>
            <a:xfrm>
              <a:off x="1634040" y="6082560"/>
              <a:ext cx="657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DEN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1" name="Straight Connector 47"/>
            <p:cNvSpPr/>
            <p:nvPr/>
          </p:nvSpPr>
          <p:spPr>
            <a:xfrm flipV="1">
              <a:off x="1717920" y="6107760"/>
              <a:ext cx="329040" cy="14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Straight Connector 50"/>
            <p:cNvSpPr/>
            <p:nvPr/>
          </p:nvSpPr>
          <p:spPr>
            <a:xfrm>
              <a:off x="1838520" y="5755680"/>
              <a:ext cx="208440" cy="61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Straight Arrow Connector 52"/>
            <p:cNvSpPr/>
            <p:nvPr/>
          </p:nvSpPr>
          <p:spPr>
            <a:xfrm>
              <a:off x="6286320" y="2315520"/>
              <a:ext cx="762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TextBox 54"/>
            <p:cNvSpPr/>
            <p:nvPr/>
          </p:nvSpPr>
          <p:spPr>
            <a:xfrm>
              <a:off x="6761160" y="2061720"/>
              <a:ext cx="810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BHE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5" name="Straight Connector 55"/>
            <p:cNvSpPr/>
            <p:nvPr/>
          </p:nvSpPr>
          <p:spPr>
            <a:xfrm flipV="1">
              <a:off x="6774480" y="2100240"/>
              <a:ext cx="405720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6" name="Oval 58"/>
          <p:cNvSpPr/>
          <p:nvPr/>
        </p:nvSpPr>
        <p:spPr>
          <a:xfrm>
            <a:off x="3384360" y="4820400"/>
            <a:ext cx="163080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Straight Connector 67"/>
          <p:cNvSpPr/>
          <p:nvPr/>
        </p:nvSpPr>
        <p:spPr>
          <a:xfrm flipV="1">
            <a:off x="4914000" y="3696480"/>
            <a:ext cx="329040" cy="1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Straight Connector 68"/>
          <p:cNvSpPr/>
          <p:nvPr/>
        </p:nvSpPr>
        <p:spPr>
          <a:xfrm flipV="1">
            <a:off x="4855680" y="6180480"/>
            <a:ext cx="329040" cy="1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Oval 69"/>
          <p:cNvSpPr/>
          <p:nvPr/>
        </p:nvSpPr>
        <p:spPr>
          <a:xfrm>
            <a:off x="4835520" y="2156040"/>
            <a:ext cx="713520" cy="344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Straight Arrow Connector 88"/>
          <p:cNvSpPr/>
          <p:nvPr/>
        </p:nvSpPr>
        <p:spPr>
          <a:xfrm>
            <a:off x="6296400" y="3760200"/>
            <a:ext cx="41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Oval 91"/>
          <p:cNvSpPr/>
          <p:nvPr/>
        </p:nvSpPr>
        <p:spPr>
          <a:xfrm>
            <a:off x="6672960" y="3268080"/>
            <a:ext cx="1505520" cy="1403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It is always enabled because OE is active low and grounded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2" name="Straight Arrow Connector 93"/>
          <p:cNvSpPr/>
          <p:nvPr/>
        </p:nvSpPr>
        <p:spPr>
          <a:xfrm>
            <a:off x="6294240" y="6336000"/>
            <a:ext cx="46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Oval 94"/>
          <p:cNvSpPr/>
          <p:nvPr/>
        </p:nvSpPr>
        <p:spPr>
          <a:xfrm>
            <a:off x="6764400" y="5344920"/>
            <a:ext cx="2777400" cy="15962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0000"/>
                </a:solidFill>
                <a:latin typeface="Calibri"/>
              </a:rPr>
              <a:t>OE bar is enabled or disabled because data coming on bus is not always data if ALE 0 it means it is address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4" name="TextBox 97"/>
          <p:cNvSpPr/>
          <p:nvPr/>
        </p:nvSpPr>
        <p:spPr>
          <a:xfrm>
            <a:off x="3152160" y="25048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TextBox 98"/>
          <p:cNvSpPr/>
          <p:nvPr/>
        </p:nvSpPr>
        <p:spPr>
          <a:xfrm>
            <a:off x="3568320" y="6341760"/>
            <a:ext cx="34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Rectangle 71"/>
          <p:cNvSpPr/>
          <p:nvPr/>
        </p:nvSpPr>
        <p:spPr>
          <a:xfrm>
            <a:off x="3056760" y="180216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Rectangle 73"/>
          <p:cNvSpPr/>
          <p:nvPr/>
        </p:nvSpPr>
        <p:spPr>
          <a:xfrm>
            <a:off x="3607920" y="187992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Rectangle 7"/>
          <p:cNvSpPr/>
          <p:nvPr/>
        </p:nvSpPr>
        <p:spPr>
          <a:xfrm>
            <a:off x="3374280" y="1900080"/>
            <a:ext cx="26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Rectangle 51"/>
          <p:cNvSpPr/>
          <p:nvPr/>
        </p:nvSpPr>
        <p:spPr>
          <a:xfrm>
            <a:off x="3435840" y="2538360"/>
            <a:ext cx="26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Rectangle 53"/>
          <p:cNvSpPr/>
          <p:nvPr/>
        </p:nvSpPr>
        <p:spPr>
          <a:xfrm>
            <a:off x="3674880" y="2490480"/>
            <a:ext cx="37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Rectangle 87"/>
          <p:cNvSpPr/>
          <p:nvPr/>
        </p:nvSpPr>
        <p:spPr>
          <a:xfrm>
            <a:off x="0" y="48240"/>
            <a:ext cx="3364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Demultiplexing of Data Bus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Rectangle 96"/>
          <p:cNvSpPr/>
          <p:nvPr/>
        </p:nvSpPr>
        <p:spPr>
          <a:xfrm>
            <a:off x="3629160" y="4577760"/>
            <a:ext cx="37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TextBox 109"/>
          <p:cNvSpPr/>
          <p:nvPr/>
        </p:nvSpPr>
        <p:spPr>
          <a:xfrm>
            <a:off x="3941280" y="279036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Rectangle 110"/>
          <p:cNvSpPr/>
          <p:nvPr/>
        </p:nvSpPr>
        <p:spPr>
          <a:xfrm>
            <a:off x="94680" y="417600"/>
            <a:ext cx="3364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7030a0"/>
                </a:solidFill>
                <a:latin typeface="Calibri"/>
              </a:rPr>
              <a:t>Is in this a pure data bus???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Rectangle 1"/>
          <p:cNvSpPr/>
          <p:nvPr/>
        </p:nvSpPr>
        <p:spPr>
          <a:xfrm>
            <a:off x="1454040" y="654840"/>
            <a:ext cx="645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NO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Rectangle 111"/>
          <p:cNvSpPr/>
          <p:nvPr/>
        </p:nvSpPr>
        <p:spPr>
          <a:xfrm>
            <a:off x="774360" y="743040"/>
            <a:ext cx="57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Rectangle 2"/>
          <p:cNvSpPr/>
          <p:nvPr/>
        </p:nvSpPr>
        <p:spPr>
          <a:xfrm>
            <a:off x="75240" y="943200"/>
            <a:ext cx="30765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When ALE=1, bus is carries Address, that addr will go into the latch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8" name="TextBox 112"/>
          <p:cNvSpPr/>
          <p:nvPr/>
        </p:nvSpPr>
        <p:spPr>
          <a:xfrm>
            <a:off x="3322440" y="38836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Rectangle 113"/>
          <p:cNvSpPr/>
          <p:nvPr/>
        </p:nvSpPr>
        <p:spPr>
          <a:xfrm>
            <a:off x="-141480" y="1494360"/>
            <a:ext cx="2727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That addrs will also go down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0" name="TextBox 114"/>
          <p:cNvSpPr/>
          <p:nvPr/>
        </p:nvSpPr>
        <p:spPr>
          <a:xfrm>
            <a:off x="3979440" y="485100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11" name="Group 115"/>
          <p:cNvGrpSpPr/>
          <p:nvPr/>
        </p:nvGrpSpPr>
        <p:grpSpPr>
          <a:xfrm>
            <a:off x="4229280" y="4671360"/>
            <a:ext cx="205560" cy="181440"/>
            <a:chOff x="4229280" y="4671360"/>
            <a:chExt cx="205560" cy="181440"/>
          </a:xfrm>
        </p:grpSpPr>
        <p:sp>
          <p:nvSpPr>
            <p:cNvPr id="412" name="Straight Connector 116"/>
            <p:cNvSpPr/>
            <p:nvPr/>
          </p:nvSpPr>
          <p:spPr>
            <a:xfrm>
              <a:off x="4229280" y="4671360"/>
              <a:ext cx="205560" cy="181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Straight Connector 117"/>
            <p:cNvSpPr/>
            <p:nvPr/>
          </p:nvSpPr>
          <p:spPr>
            <a:xfrm flipV="1">
              <a:off x="4229280" y="4671360"/>
              <a:ext cx="205560" cy="181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4" name="TextBox 119"/>
          <p:cNvSpPr/>
          <p:nvPr/>
        </p:nvSpPr>
        <p:spPr>
          <a:xfrm>
            <a:off x="2833560" y="-59400"/>
            <a:ext cx="5910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Hence for getting pure data bus we required one more chip which is called as 8286 – transceiver (transmit and receive)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Oval 120"/>
          <p:cNvSpPr/>
          <p:nvPr/>
        </p:nvSpPr>
        <p:spPr>
          <a:xfrm>
            <a:off x="4799880" y="5138640"/>
            <a:ext cx="1486440" cy="616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Rectangle 121"/>
          <p:cNvSpPr/>
          <p:nvPr/>
        </p:nvSpPr>
        <p:spPr>
          <a:xfrm>
            <a:off x="6085080" y="4701600"/>
            <a:ext cx="1909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Bi-directional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22"/>
          <p:cNvSpPr/>
          <p:nvPr/>
        </p:nvSpPr>
        <p:spPr>
          <a:xfrm>
            <a:off x="2823480" y="494280"/>
            <a:ext cx="3849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It is 8-bit tri-state buffer which is used to transmit and receive the data. 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18" name="Group 15"/>
          <p:cNvGrpSpPr/>
          <p:nvPr/>
        </p:nvGrpSpPr>
        <p:grpSpPr>
          <a:xfrm>
            <a:off x="6086880" y="141840"/>
            <a:ext cx="6167880" cy="1893240"/>
            <a:chOff x="6086880" y="141840"/>
            <a:chExt cx="6167880" cy="1893240"/>
          </a:xfrm>
        </p:grpSpPr>
        <p:grpSp>
          <p:nvGrpSpPr>
            <p:cNvPr id="419" name="Group 123"/>
            <p:cNvGrpSpPr/>
            <p:nvPr/>
          </p:nvGrpSpPr>
          <p:grpSpPr>
            <a:xfrm>
              <a:off x="6086880" y="141840"/>
              <a:ext cx="6167880" cy="1893240"/>
              <a:chOff x="6086880" y="141840"/>
              <a:chExt cx="6167880" cy="1893240"/>
            </a:xfrm>
          </p:grpSpPr>
          <p:grpSp>
            <p:nvGrpSpPr>
              <p:cNvPr id="420" name="Group 124"/>
              <p:cNvGrpSpPr/>
              <p:nvPr/>
            </p:nvGrpSpPr>
            <p:grpSpPr>
              <a:xfrm>
                <a:off x="6903000" y="1305360"/>
                <a:ext cx="1539000" cy="465120"/>
                <a:chOff x="6903000" y="1305360"/>
                <a:chExt cx="1539000" cy="465120"/>
              </a:xfrm>
            </p:grpSpPr>
            <p:sp>
              <p:nvSpPr>
                <p:cNvPr id="421" name="Straight Connector 137"/>
                <p:cNvSpPr/>
                <p:nvPr/>
              </p:nvSpPr>
              <p:spPr>
                <a:xfrm flipV="1">
                  <a:off x="6903000" y="1533600"/>
                  <a:ext cx="546840" cy="864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2" name="Straight Connector 138"/>
                <p:cNvSpPr/>
                <p:nvPr/>
              </p:nvSpPr>
              <p:spPr>
                <a:xfrm flipV="1">
                  <a:off x="7449840" y="1305360"/>
                  <a:ext cx="360" cy="465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3" name="Straight Connector 139"/>
                <p:cNvSpPr/>
                <p:nvPr/>
              </p:nvSpPr>
              <p:spPr>
                <a:xfrm flipH="1" flipV="1">
                  <a:off x="7451280" y="1305360"/>
                  <a:ext cx="443880" cy="236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" name="Straight Connector 140"/>
                <p:cNvSpPr/>
                <p:nvPr/>
              </p:nvSpPr>
              <p:spPr>
                <a:xfrm flipH="1">
                  <a:off x="7449840" y="1542240"/>
                  <a:ext cx="445320" cy="22824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5" name="Straight Connector 141"/>
                <p:cNvSpPr/>
                <p:nvPr/>
              </p:nvSpPr>
              <p:spPr>
                <a:xfrm flipV="1">
                  <a:off x="7895160" y="1525680"/>
                  <a:ext cx="546840" cy="90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26" name="Rectangle 125"/>
              <p:cNvSpPr/>
              <p:nvPr/>
            </p:nvSpPr>
            <p:spPr>
              <a:xfrm>
                <a:off x="6086880" y="915120"/>
                <a:ext cx="47232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600" spc="-1" strike="noStrike">
                    <a:solidFill>
                      <a:srgbClr val="ff0000"/>
                    </a:solidFill>
                    <a:latin typeface="Calibri"/>
                  </a:rPr>
                  <a:t>I/P 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27" name="Left Brace 126"/>
              <p:cNvSpPr/>
              <p:nvPr/>
            </p:nvSpPr>
            <p:spPr>
              <a:xfrm>
                <a:off x="6581520" y="834840"/>
                <a:ext cx="182520" cy="44928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Rectangle 127"/>
              <p:cNvSpPr/>
              <p:nvPr/>
            </p:nvSpPr>
            <p:spPr>
              <a:xfrm>
                <a:off x="6655680" y="1120680"/>
                <a:ext cx="4608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600" spc="-1" strike="noStrike">
                    <a:solidFill>
                      <a:srgbClr val="ff0000"/>
                    </a:solidFill>
                    <a:latin typeface="Calibri"/>
                  </a:rPr>
                  <a:t>   </a:t>
                </a:r>
                <a:r>
                  <a:rPr b="1" lang="en-IN" sz="1600" spc="-1" strike="noStrike">
                    <a:solidFill>
                      <a:srgbClr val="ff0000"/>
                    </a:solidFill>
                    <a:latin typeface="Calibri"/>
                  </a:rPr>
                  <a:t>1</a:t>
                </a:r>
                <a:r>
                  <a:rPr b="0" lang="en-IN" sz="1600" spc="-1" strike="noStrike">
                    <a:solidFill>
                      <a:srgbClr val="ff0000"/>
                    </a:solidFill>
                    <a:latin typeface="Calibri"/>
                  </a:rPr>
                  <a:t> 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29" name="Rectangle 128"/>
              <p:cNvSpPr/>
              <p:nvPr/>
            </p:nvSpPr>
            <p:spPr>
              <a:xfrm>
                <a:off x="8492760" y="857520"/>
                <a:ext cx="63468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600" spc="-1" strike="noStrike">
                    <a:solidFill>
                      <a:srgbClr val="ff0000"/>
                    </a:solidFill>
                    <a:latin typeface="Calibri"/>
                  </a:rPr>
                  <a:t>O/P 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30" name="Left Brace 129"/>
              <p:cNvSpPr/>
              <p:nvPr/>
            </p:nvSpPr>
            <p:spPr>
              <a:xfrm flipH="1">
                <a:off x="8262000" y="799560"/>
                <a:ext cx="230400" cy="44928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Rectangle 130"/>
              <p:cNvSpPr/>
              <p:nvPr/>
            </p:nvSpPr>
            <p:spPr>
              <a:xfrm>
                <a:off x="7777080" y="640800"/>
                <a:ext cx="4608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600" spc="-1" strike="noStrike">
                    <a:solidFill>
                      <a:srgbClr val="ff0000"/>
                    </a:solidFill>
                    <a:latin typeface="Calibri"/>
                  </a:rPr>
                  <a:t>   </a:t>
                </a:r>
                <a:r>
                  <a:rPr b="1" lang="en-IN" sz="1600" spc="-1" strike="noStrike">
                    <a:solidFill>
                      <a:srgbClr val="ff0000"/>
                    </a:solidFill>
                    <a:latin typeface="Calibri"/>
                  </a:rPr>
                  <a:t>0</a:t>
                </a:r>
                <a:r>
                  <a:rPr b="0" lang="en-IN" sz="1600" spc="-1" strike="noStrike">
                    <a:solidFill>
                      <a:srgbClr val="ff0000"/>
                    </a:solidFill>
                    <a:latin typeface="Calibri"/>
                  </a:rPr>
                  <a:t> 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32" name="Rectangle 131"/>
              <p:cNvSpPr/>
              <p:nvPr/>
            </p:nvSpPr>
            <p:spPr>
              <a:xfrm>
                <a:off x="7781760" y="1088640"/>
                <a:ext cx="4608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IN" sz="1600" spc="-1" strike="noStrike">
                    <a:solidFill>
                      <a:srgbClr val="ff0000"/>
                    </a:solidFill>
                    <a:latin typeface="Calibri"/>
                  </a:rPr>
                  <a:t>   </a:t>
                </a:r>
                <a:r>
                  <a:rPr b="1" lang="en-IN" sz="1600" spc="-1" strike="noStrike">
                    <a:solidFill>
                      <a:srgbClr val="ff0000"/>
                    </a:solidFill>
                    <a:latin typeface="Calibri"/>
                  </a:rPr>
                  <a:t>1</a:t>
                </a:r>
                <a:r>
                  <a:rPr b="0" lang="en-IN" sz="1600" spc="-1" strike="noStrike">
                    <a:solidFill>
                      <a:srgbClr val="ff0000"/>
                    </a:solidFill>
                    <a:latin typeface="Calibri"/>
                  </a:rPr>
                  <a:t> 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33" name="Rectangle 132"/>
              <p:cNvSpPr/>
              <p:nvPr/>
            </p:nvSpPr>
            <p:spPr>
              <a:xfrm>
                <a:off x="7049160" y="718920"/>
                <a:ext cx="1045080" cy="819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ff0000"/>
                    </a:solidFill>
                    <a:latin typeface="Calibri"/>
                  </a:rPr>
                  <a:t>Tri-state Buffer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434" name="Group 133"/>
              <p:cNvGrpSpPr/>
              <p:nvPr/>
            </p:nvGrpSpPr>
            <p:grpSpPr>
              <a:xfrm>
                <a:off x="7372800" y="1571760"/>
                <a:ext cx="403560" cy="463320"/>
                <a:chOff x="7372800" y="1571760"/>
                <a:chExt cx="403560" cy="463320"/>
              </a:xfrm>
            </p:grpSpPr>
            <p:sp>
              <p:nvSpPr>
                <p:cNvPr id="435" name="Straight Connector 135"/>
                <p:cNvSpPr/>
                <p:nvPr/>
              </p:nvSpPr>
              <p:spPr>
                <a:xfrm>
                  <a:off x="7372800" y="2034720"/>
                  <a:ext cx="399240" cy="36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Straight Arrow Connector 136"/>
                <p:cNvSpPr/>
                <p:nvPr/>
              </p:nvSpPr>
              <p:spPr>
                <a:xfrm flipH="1" flipV="1">
                  <a:off x="7771320" y="1571760"/>
                  <a:ext cx="4680" cy="4629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tailEnd len="med" type="arrow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37" name="Rectangle 134"/>
              <p:cNvSpPr/>
              <p:nvPr/>
            </p:nvSpPr>
            <p:spPr>
              <a:xfrm>
                <a:off x="8600040" y="141840"/>
                <a:ext cx="365472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IN" sz="1600" spc="-1" strike="noStrike">
                    <a:solidFill>
                      <a:srgbClr val="ff0000"/>
                    </a:solidFill>
                    <a:latin typeface="Calibri"/>
                  </a:rPr>
                  <a:t>When enable then only output appears on output line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438" name="Rectangle 142"/>
            <p:cNvSpPr/>
            <p:nvPr/>
          </p:nvSpPr>
          <p:spPr>
            <a:xfrm>
              <a:off x="6614640" y="617400"/>
              <a:ext cx="4608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600" spc="-1" strike="noStrike">
                  <a:solidFill>
                    <a:srgbClr val="ff0000"/>
                  </a:solidFill>
                  <a:latin typeface="Calibri"/>
                </a:rPr>
                <a:t>   </a:t>
              </a: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0</a:t>
              </a:r>
              <a:r>
                <a:rPr b="0" lang="en-IN" sz="16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39" name="TextBox 143"/>
          <p:cNvSpPr/>
          <p:nvPr/>
        </p:nvSpPr>
        <p:spPr>
          <a:xfrm>
            <a:off x="2914920" y="1089000"/>
            <a:ext cx="384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It has 2 signals: T and OE bar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" name="Rectangle 144"/>
          <p:cNvSpPr/>
          <p:nvPr/>
        </p:nvSpPr>
        <p:spPr>
          <a:xfrm>
            <a:off x="8492760" y="1299960"/>
            <a:ext cx="36547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7030a0"/>
                </a:solidFill>
                <a:latin typeface="Calibri"/>
              </a:rPr>
              <a:t>*** When ALE = 0 and addr will pass through bus transceiver should disabled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41" name="Group 145"/>
          <p:cNvGrpSpPr/>
          <p:nvPr/>
        </p:nvGrpSpPr>
        <p:grpSpPr>
          <a:xfrm>
            <a:off x="5435280" y="5858280"/>
            <a:ext cx="205560" cy="181080"/>
            <a:chOff x="5435280" y="5858280"/>
            <a:chExt cx="205560" cy="181080"/>
          </a:xfrm>
        </p:grpSpPr>
        <p:sp>
          <p:nvSpPr>
            <p:cNvPr id="442" name="Straight Connector 146"/>
            <p:cNvSpPr/>
            <p:nvPr/>
          </p:nvSpPr>
          <p:spPr>
            <a:xfrm>
              <a:off x="5435280" y="5858280"/>
              <a:ext cx="205560" cy="181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Straight Connector 147"/>
            <p:cNvSpPr/>
            <p:nvPr/>
          </p:nvSpPr>
          <p:spPr>
            <a:xfrm flipV="1">
              <a:off x="5435280" y="5858280"/>
              <a:ext cx="205560" cy="181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4" name="Rectangle 148"/>
          <p:cNvSpPr/>
          <p:nvPr/>
        </p:nvSpPr>
        <p:spPr>
          <a:xfrm>
            <a:off x="8536680" y="1899720"/>
            <a:ext cx="36547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7030a0"/>
                </a:solidFill>
                <a:latin typeface="Calibri"/>
              </a:rPr>
              <a:t>Only when the bus carries data transceiver should enabled and it will pass data.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Oval 149"/>
          <p:cNvSpPr/>
          <p:nvPr/>
        </p:nvSpPr>
        <p:spPr>
          <a:xfrm>
            <a:off x="4673520" y="6052320"/>
            <a:ext cx="713520" cy="344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63"/>
          <p:cNvGrpSpPr/>
          <p:nvPr/>
        </p:nvGrpSpPr>
        <p:grpSpPr>
          <a:xfrm>
            <a:off x="8238240" y="2940480"/>
            <a:ext cx="3654720" cy="1063080"/>
            <a:chOff x="8238240" y="2940480"/>
            <a:chExt cx="3654720" cy="1063080"/>
          </a:xfrm>
        </p:grpSpPr>
        <p:sp>
          <p:nvSpPr>
            <p:cNvPr id="447" name="Rectangle 150"/>
            <p:cNvSpPr/>
            <p:nvPr/>
          </p:nvSpPr>
          <p:spPr>
            <a:xfrm>
              <a:off x="8238240" y="2940480"/>
              <a:ext cx="3654720" cy="106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OE  is connected with DEN signal of 8086.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DEN (data enable) is sends 0 when bus carries data 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8" name="Straight Connector 151"/>
            <p:cNvSpPr/>
            <p:nvPr/>
          </p:nvSpPr>
          <p:spPr>
            <a:xfrm flipV="1">
              <a:off x="8277480" y="3019680"/>
              <a:ext cx="329040" cy="10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Straight Connector 152"/>
            <p:cNvSpPr/>
            <p:nvPr/>
          </p:nvSpPr>
          <p:spPr>
            <a:xfrm flipV="1">
              <a:off x="10199520" y="2975040"/>
              <a:ext cx="329040" cy="10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Straight Connector 153"/>
            <p:cNvSpPr/>
            <p:nvPr/>
          </p:nvSpPr>
          <p:spPr>
            <a:xfrm flipV="1">
              <a:off x="8346240" y="3493800"/>
              <a:ext cx="329040" cy="10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1" name="Rectangle 49"/>
          <p:cNvSpPr/>
          <p:nvPr/>
        </p:nvSpPr>
        <p:spPr>
          <a:xfrm>
            <a:off x="3044880" y="636084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Rectangle 56"/>
          <p:cNvSpPr/>
          <p:nvPr/>
        </p:nvSpPr>
        <p:spPr>
          <a:xfrm>
            <a:off x="3327120" y="6336720"/>
            <a:ext cx="26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Rectangle 155"/>
          <p:cNvSpPr/>
          <p:nvPr/>
        </p:nvSpPr>
        <p:spPr>
          <a:xfrm>
            <a:off x="4798080" y="4541760"/>
            <a:ext cx="1495800" cy="2057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Rectangle 59"/>
          <p:cNvSpPr/>
          <p:nvPr/>
        </p:nvSpPr>
        <p:spPr>
          <a:xfrm>
            <a:off x="4762080" y="4215600"/>
            <a:ext cx="1693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7030a0"/>
                </a:solidFill>
                <a:latin typeface="Calibri"/>
              </a:rPr>
              <a:t>8286-enabled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Rectangle 156"/>
          <p:cNvSpPr/>
          <p:nvPr/>
        </p:nvSpPr>
        <p:spPr>
          <a:xfrm>
            <a:off x="9227880" y="3924720"/>
            <a:ext cx="3235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7030a0"/>
                </a:solidFill>
                <a:latin typeface="Calibri"/>
              </a:rPr>
              <a:t>Transmitter or Receiver?????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Oval 157"/>
          <p:cNvSpPr/>
          <p:nvPr/>
        </p:nvSpPr>
        <p:spPr>
          <a:xfrm>
            <a:off x="4650480" y="5720760"/>
            <a:ext cx="713520" cy="344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64"/>
          <p:cNvGrpSpPr/>
          <p:nvPr/>
        </p:nvGrpSpPr>
        <p:grpSpPr>
          <a:xfrm>
            <a:off x="8243280" y="4267800"/>
            <a:ext cx="4021200" cy="1063080"/>
            <a:chOff x="8243280" y="4267800"/>
            <a:chExt cx="4021200" cy="1063080"/>
          </a:xfrm>
        </p:grpSpPr>
        <p:sp>
          <p:nvSpPr>
            <p:cNvPr id="458" name="Rectangle 158"/>
            <p:cNvSpPr/>
            <p:nvPr/>
          </p:nvSpPr>
          <p:spPr>
            <a:xfrm>
              <a:off x="8243280" y="4267800"/>
              <a:ext cx="4021200" cy="106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T (Transmitter)  is connected with DT/R signal of 8086.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DT/R = 0 , 8286 transmit data.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1" lang="en-IN" sz="1600" spc="-1" strike="noStrike">
                  <a:solidFill>
                    <a:srgbClr val="ff0000"/>
                  </a:solidFill>
                  <a:latin typeface="Calibri"/>
                </a:rPr>
                <a:t>DT/R = 1, 8286 Receive data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59" name="Straight Connector 159"/>
            <p:cNvSpPr/>
            <p:nvPr/>
          </p:nvSpPr>
          <p:spPr>
            <a:xfrm flipV="1">
              <a:off x="11429280" y="4303440"/>
              <a:ext cx="329040" cy="10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Straight Connector 160"/>
            <p:cNvSpPr/>
            <p:nvPr/>
          </p:nvSpPr>
          <p:spPr>
            <a:xfrm flipV="1">
              <a:off x="8606520" y="4806000"/>
              <a:ext cx="203400" cy="14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Straight Connector 161"/>
            <p:cNvSpPr/>
            <p:nvPr/>
          </p:nvSpPr>
          <p:spPr>
            <a:xfrm flipV="1">
              <a:off x="8636760" y="5028480"/>
              <a:ext cx="203400" cy="140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2" name="Rectangle 162"/>
          <p:cNvSpPr/>
          <p:nvPr/>
        </p:nvSpPr>
        <p:spPr>
          <a:xfrm>
            <a:off x="3044880" y="5493960"/>
            <a:ext cx="33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Rectangle 163"/>
          <p:cNvSpPr/>
          <p:nvPr/>
        </p:nvSpPr>
        <p:spPr>
          <a:xfrm>
            <a:off x="3286080" y="5481720"/>
            <a:ext cx="26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TextBox 164"/>
          <p:cNvSpPr/>
          <p:nvPr/>
        </p:nvSpPr>
        <p:spPr>
          <a:xfrm>
            <a:off x="3519360" y="5507280"/>
            <a:ext cx="34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TextBox 165"/>
          <p:cNvSpPr/>
          <p:nvPr/>
        </p:nvSpPr>
        <p:spPr>
          <a:xfrm>
            <a:off x="9542520" y="5481720"/>
            <a:ext cx="272484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7030a0"/>
                </a:solidFill>
                <a:latin typeface="Calibri"/>
              </a:rPr>
              <a:t>For 8086 data (2) 8286 transceivers are required because data of 8086 is 16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7030a0"/>
                </a:solidFill>
                <a:latin typeface="Calibri"/>
              </a:rPr>
              <a:t>Bits.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8" dur="indefinite" restart="never" nodeType="tmRoot">
          <p:childTnLst>
            <p:seq>
              <p:cTn id="549" dur="indefinite" nodeType="mainSeq">
                <p:childTnLst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mph" presetID="28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Clr clrSpc="rgb">
                                      <p:cBhvr>
                                        <p:cTn id="57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>
                                      <p:cBhvr>
                                        <p:cTn id="57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valueType="num" to="1.5">
                                      <p:cBhvr additive="repl">
                                        <p:cTn id="581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nodeType="clickEffect" fill="hold" presetClass="emph" presetID="28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Clr clrSpc="rgb">
                                      <p:cBhvr>
                                        <p:cTn id="585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>
                                      <p:cBhvr>
                                        <p:cTn id="58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valueType="num" to="1.5">
                                      <p:cBhvr additive="repl">
                                        <p:cTn id="58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8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nodeType="clickEffect" fill="hold" presetClass="emph" presetID="28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Clr clrSpc="rgb">
                                      <p:cBhvr>
                                        <p:cTn id="675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>
                                      <p:cBhvr>
                                        <p:cTn id="67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7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valueType="num" to="1.5">
                                      <p:cBhvr additive="repl">
                                        <p:cTn id="67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2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3FE79-3AE3-47AB-BA04-BB7770BAA075}"/>
</file>

<file path=customXml/itemProps2.xml><?xml version="1.0" encoding="utf-8"?>
<ds:datastoreItem xmlns:ds="http://schemas.openxmlformats.org/officeDocument/2006/customXml" ds:itemID="{1311FA72-E4F3-43E3-8A0D-5EE5D237ACDD}"/>
</file>

<file path=customXml/itemProps3.xml><?xml version="1.0" encoding="utf-8"?>
<ds:datastoreItem xmlns:ds="http://schemas.openxmlformats.org/officeDocument/2006/customXml" ds:itemID="{0F76104A-F578-485A-AD19-5FD07D8088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Application>LibreOffice/7.3.7.2$Linux_X86_64 LibreOffice_project/30$Build-2</Application>
  <AppVersion>15.0000</AppVersion>
  <Words>2783</Words>
  <Paragraphs>688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2018-01-31T04:56:15Z</dcterms:created>
  <dc:creator>Sharyu Kadam</dc:creator>
  <dc:description/>
  <dc:language>en-US</dc:language>
  <cp:lastModifiedBy/>
  <dcterms:modified xsi:type="dcterms:W3CDTF">2024-08-24T13:28:34Z</dcterms:modified>
  <cp:revision>116</cp:revision>
  <dc:subject/>
  <dc:title>Minimum mode of 8086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0x010100BB47806EB9D42C479A632488CE5D4AD8</vt:lpwstr>
  </property>
  <property fmtid="{D5CDD505-2E9C-101B-9397-08002B2CF9AE}" pid="4" name="Order">
    <vt:r8>3600</vt:r8>
  </property>
  <property fmtid="{D5CDD505-2E9C-101B-9397-08002B2CF9AE}" pid="5" name="PresentationFormat">
    <vt:lpwstr>Custom</vt:lpwstr>
  </property>
  <property fmtid="{D5CDD505-2E9C-101B-9397-08002B2CF9AE}" pid="6" name="Slides">
    <vt:i4>25</vt:i4>
  </property>
  <property fmtid="{D5CDD505-2E9C-101B-9397-08002B2CF9AE}" pid="7" name="TriggerFlowInfo">
    <vt:lpwstr/>
  </property>
  <property fmtid="{D5CDD505-2E9C-101B-9397-08002B2CF9AE}" pid="8" name="_ExtendedDescription">
    <vt:lpwstr/>
  </property>
  <property fmtid="{D5CDD505-2E9C-101B-9397-08002B2CF9AE}" pid="9" name="_SharedFileIndex">
    <vt:lpwstr/>
  </property>
  <property fmtid="{D5CDD505-2E9C-101B-9397-08002B2CF9AE}" pid="10" name="_SourceUrl">
    <vt:lpwstr/>
  </property>
</Properties>
</file>