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88" r:id="rId3"/>
    <p:sldId id="289" r:id="rId4"/>
    <p:sldId id="290" r:id="rId5"/>
    <p:sldId id="291" r:id="rId6"/>
    <p:sldId id="29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-62" y="-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73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9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96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72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23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13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20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38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9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68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03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92B55-4E84-4294-88E6-39182DE28B7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83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33" y="0"/>
            <a:ext cx="4627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Arbitration / Bus Contention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27245" y="3014319"/>
            <a:ext cx="303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Multiprocessor used a common bus 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031141" y="663362"/>
            <a:ext cx="1228285" cy="960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62297" y="154252"/>
            <a:ext cx="447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Multiprocessor system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507609" y="663362"/>
            <a:ext cx="1310757" cy="1007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91326" y="1663815"/>
            <a:ext cx="3079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Closely coupled system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6747264" y="1672275"/>
            <a:ext cx="3079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Loosely coupled system</a:t>
            </a:r>
            <a:endParaRPr lang="en-IN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547843" y="2117475"/>
            <a:ext cx="1" cy="800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21636" y="2806398"/>
            <a:ext cx="5643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Every processor has its own local bus to connect with memory and I/O devices and all the processors are connected via the system bus</a:t>
            </a:r>
            <a:endParaRPr lang="en-IN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933265" y="2006019"/>
            <a:ext cx="1" cy="800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529224" y="3798082"/>
            <a:ext cx="5807227" cy="2532974"/>
            <a:chOff x="5529224" y="3798082"/>
            <a:chExt cx="5807227" cy="2532974"/>
          </a:xfrm>
        </p:grpSpPr>
        <p:grpSp>
          <p:nvGrpSpPr>
            <p:cNvPr id="4" name="Group 3"/>
            <p:cNvGrpSpPr/>
            <p:nvPr/>
          </p:nvGrpSpPr>
          <p:grpSpPr>
            <a:xfrm>
              <a:off x="8063984" y="3876738"/>
              <a:ext cx="546816" cy="489336"/>
              <a:chOff x="5570955" y="4554747"/>
              <a:chExt cx="1049905" cy="1152707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5975948" y="5167223"/>
                <a:ext cx="142336" cy="34505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5667555" y="4554747"/>
                <a:ext cx="733245" cy="75912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5998321" y="5084914"/>
                <a:ext cx="195174" cy="104990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997433" y="4657542"/>
              <a:ext cx="568146" cy="551350"/>
              <a:chOff x="5570955" y="4554747"/>
              <a:chExt cx="1049905" cy="1152707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975948" y="5167223"/>
                <a:ext cx="142336" cy="34505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667555" y="4554747"/>
                <a:ext cx="733245" cy="75912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Rectangle 19"/>
              <p:cNvSpPr/>
              <p:nvPr/>
            </p:nvSpPr>
            <p:spPr>
              <a:xfrm rot="5400000">
                <a:off x="5998321" y="5084914"/>
                <a:ext cx="195174" cy="104990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440331" y="5799210"/>
              <a:ext cx="623652" cy="531846"/>
              <a:chOff x="5570955" y="4554747"/>
              <a:chExt cx="1049905" cy="115270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975948" y="5167223"/>
                <a:ext cx="142336" cy="34505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667555" y="4554747"/>
                <a:ext cx="733245" cy="75912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5400000">
                <a:off x="5998321" y="5084914"/>
                <a:ext cx="195174" cy="104990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943433" y="5795263"/>
              <a:ext cx="623652" cy="531846"/>
              <a:chOff x="5570955" y="4554747"/>
              <a:chExt cx="1049905" cy="115270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5975948" y="5167223"/>
                <a:ext cx="142336" cy="34505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667555" y="4554747"/>
                <a:ext cx="733245" cy="75912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5400000">
                <a:off x="5998321" y="5084914"/>
                <a:ext cx="195174" cy="104990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9250398" y="4604331"/>
              <a:ext cx="623652" cy="531846"/>
              <a:chOff x="5570955" y="4554747"/>
              <a:chExt cx="1049905" cy="115270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975948" y="5167223"/>
                <a:ext cx="142336" cy="34505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67555" y="4554747"/>
                <a:ext cx="733245" cy="75912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998321" y="5084914"/>
                <a:ext cx="195174" cy="104990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8092711" y="4784141"/>
              <a:ext cx="568146" cy="551350"/>
              <a:chOff x="5570955" y="4554747"/>
              <a:chExt cx="1049905" cy="1152707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5975948" y="5167223"/>
                <a:ext cx="142336" cy="34505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667555" y="4554747"/>
                <a:ext cx="733245" cy="75912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800" b="1" dirty="0" smtClean="0">
                    <a:solidFill>
                      <a:schemeClr val="tx1"/>
                    </a:solidFill>
                  </a:rPr>
                  <a:t>HUB</a:t>
                </a:r>
                <a:endParaRPr lang="en-IN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5400000">
                <a:off x="5998321" y="5084914"/>
                <a:ext cx="195174" cy="104990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8577282" y="3798082"/>
              <a:ext cx="14609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b="1" dirty="0" smtClean="0"/>
                <a:t>Processor 1</a:t>
              </a:r>
              <a:endParaRPr lang="en-IN" sz="1400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875458" y="4665407"/>
              <a:ext cx="14609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b="1" dirty="0" smtClean="0"/>
                <a:t>Processor 1</a:t>
              </a:r>
              <a:endParaRPr lang="en-IN" sz="14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533241" y="5794044"/>
              <a:ext cx="14609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b="1" dirty="0" smtClean="0"/>
                <a:t>Processor 1</a:t>
              </a:r>
              <a:endParaRPr lang="en-IN" sz="14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869396" y="5923964"/>
              <a:ext cx="14609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b="1" dirty="0" smtClean="0"/>
                <a:t>Processor 1</a:t>
              </a:r>
              <a:endParaRPr lang="en-IN" sz="14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29224" y="4756196"/>
              <a:ext cx="14609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b="1" dirty="0" smtClean="0"/>
                <a:t>Processor 1</a:t>
              </a:r>
              <a:endParaRPr lang="en-IN" sz="1400" b="1" dirty="0"/>
            </a:p>
          </p:txBody>
        </p:sp>
        <p:cxnSp>
          <p:nvCxnSpPr>
            <p:cNvPr id="9" name="Straight Connector 8"/>
            <p:cNvCxnSpPr>
              <a:stCxn id="40" idx="0"/>
              <a:endCxn id="15" idx="3"/>
            </p:cNvCxnSpPr>
            <p:nvPr/>
          </p:nvCxnSpPr>
          <p:spPr>
            <a:xfrm flipH="1" flipV="1">
              <a:off x="8337393" y="4366074"/>
              <a:ext cx="5986" cy="4180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40" idx="1"/>
            </p:cNvCxnSpPr>
            <p:nvPr/>
          </p:nvCxnSpPr>
          <p:spPr>
            <a:xfrm flipV="1">
              <a:off x="7446495" y="4965689"/>
              <a:ext cx="698490" cy="74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7948140" y="5335491"/>
              <a:ext cx="326774" cy="4597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8513768" y="5347664"/>
              <a:ext cx="552594" cy="446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8502983" y="4910084"/>
              <a:ext cx="804796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10263736" y="3507406"/>
            <a:ext cx="165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: LAN</a:t>
            </a:r>
            <a:endParaRPr 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5909" y="4401299"/>
            <a:ext cx="4137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All processors are connected with hub through bus. Hub is the bus master who decide which processor will get control of system bus and when.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78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0" grpId="0"/>
      <p:bldP spid="29" grpId="0"/>
      <p:bldP spid="31" grpId="0"/>
      <p:bldP spid="55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013" y="85549"/>
            <a:ext cx="8445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There are universal methods of bus arbitration:</a:t>
            </a:r>
            <a:endParaRPr lang="en-IN" sz="2800" u="sng" dirty="0"/>
          </a:p>
        </p:txBody>
      </p:sp>
      <p:sp>
        <p:nvSpPr>
          <p:cNvPr id="5" name="Rectangle 4"/>
          <p:cNvSpPr/>
          <p:nvPr/>
        </p:nvSpPr>
        <p:spPr>
          <a:xfrm>
            <a:off x="499562" y="1718135"/>
            <a:ext cx="67703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Daisy chaining method</a:t>
            </a:r>
          </a:p>
          <a:p>
            <a:pPr marL="514350" indent="-514350">
              <a:buFont typeface="+mj-lt"/>
              <a:buAutoNum type="arabicPeriod"/>
            </a:pP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Polling method</a:t>
            </a:r>
          </a:p>
          <a:p>
            <a:pPr marL="514350" indent="-514350">
              <a:buFont typeface="+mj-lt"/>
              <a:buAutoNum type="arabicPeriod"/>
            </a:pP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Independence request method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247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7361"/>
            <a:ext cx="3606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Daisy chaining method</a:t>
            </a:r>
          </a:p>
        </p:txBody>
      </p:sp>
      <p:sp>
        <p:nvSpPr>
          <p:cNvPr id="5" name="Rectangle 4"/>
          <p:cNvSpPr/>
          <p:nvPr/>
        </p:nvSpPr>
        <p:spPr>
          <a:xfrm>
            <a:off x="353085" y="2021658"/>
            <a:ext cx="1308894" cy="16658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BUS Master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67493" y="426739"/>
            <a:ext cx="1308894" cy="1250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Module 0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41342" y="426739"/>
            <a:ext cx="1308894" cy="1250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Module 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49919" y="426739"/>
            <a:ext cx="1308894" cy="1250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Module N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61979" y="2493503"/>
            <a:ext cx="182556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487540" y="1677626"/>
            <a:ext cx="0" cy="8158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28098" y="1677626"/>
            <a:ext cx="0" cy="40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228098" y="2075534"/>
            <a:ext cx="12313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475279" y="1680998"/>
            <a:ext cx="0" cy="4079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379448" y="1691030"/>
            <a:ext cx="0" cy="40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379448" y="2075534"/>
            <a:ext cx="2530240" cy="13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909688" y="1677624"/>
            <a:ext cx="0" cy="4079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661979" y="2935612"/>
            <a:ext cx="77328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661980" y="3432043"/>
            <a:ext cx="797391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784624" y="1691030"/>
            <a:ext cx="0" cy="1244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41523" y="1691030"/>
            <a:ext cx="0" cy="17410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37918" y="1713352"/>
            <a:ext cx="0" cy="1244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994817" y="1713352"/>
            <a:ext cx="0" cy="17410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378994" y="1713352"/>
            <a:ext cx="0" cy="1244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635893" y="1713352"/>
            <a:ext cx="0" cy="17410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3085" y="3878138"/>
            <a:ext cx="1300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8259 priority resolver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762154" y="2024851"/>
            <a:ext cx="688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Grant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62154" y="2546583"/>
            <a:ext cx="91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Request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823204" y="3085033"/>
            <a:ext cx="60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Busy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114273" y="3454365"/>
            <a:ext cx="50432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In daisy chaining method all modules are connected with Bus master (8259) who is responsible to provide the system bus access.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It is also called as priority resolver.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There are total three important signals. </a:t>
            </a:r>
          </a:p>
          <a:p>
            <a:r>
              <a:rPr lang="en-IN" sz="1600" b="1" dirty="0" smtClean="0"/>
              <a:t>        Grant , Request, Busy </a:t>
            </a:r>
            <a:endParaRPr lang="en-IN" sz="1600" b="1" dirty="0"/>
          </a:p>
        </p:txBody>
      </p:sp>
      <p:sp>
        <p:nvSpPr>
          <p:cNvPr id="53" name="Rectangle 52"/>
          <p:cNvSpPr/>
          <p:nvPr/>
        </p:nvSpPr>
        <p:spPr>
          <a:xfrm>
            <a:off x="1990842" y="4093581"/>
            <a:ext cx="4636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Request : </a:t>
            </a:r>
            <a:r>
              <a:rPr lang="en-IN" b="1" dirty="0" smtClean="0"/>
              <a:t>If any module wants bus access then that particular module will send bus request to bus master using this signal.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54976" y="5169311"/>
            <a:ext cx="4636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smtClean="0">
                <a:solidFill>
                  <a:srgbClr val="FF0000"/>
                </a:solidFill>
              </a:rPr>
              <a:t>Grant </a:t>
            </a:r>
            <a:r>
              <a:rPr lang="en-IN" b="1" dirty="0" smtClean="0">
                <a:solidFill>
                  <a:srgbClr val="FF0000"/>
                </a:solidFill>
              </a:rPr>
              <a:t>: </a:t>
            </a:r>
            <a:r>
              <a:rPr lang="en-IN" b="1" dirty="0" smtClean="0"/>
              <a:t>If no one module is accessing bus, bus master will provide permission to requested module using grant signal.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991271" y="5466566"/>
            <a:ext cx="4636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Busy : </a:t>
            </a:r>
            <a:r>
              <a:rPr lang="en-IN" b="1" dirty="0" smtClean="0"/>
              <a:t>Bus is free or not this is inform by this signal.</a:t>
            </a:r>
          </a:p>
        </p:txBody>
      </p:sp>
    </p:spTree>
    <p:extLst>
      <p:ext uri="{BB962C8B-B14F-4D97-AF65-F5344CB8AC3E}">
        <p14:creationId xmlns:p14="http://schemas.microsoft.com/office/powerpoint/2010/main" val="353052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3" grpId="0"/>
      <p:bldP spid="54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193" y="-17361"/>
            <a:ext cx="3606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Daisy chaining method</a:t>
            </a:r>
          </a:p>
        </p:txBody>
      </p:sp>
      <p:sp>
        <p:nvSpPr>
          <p:cNvPr id="5" name="Rectangle 4"/>
          <p:cNvSpPr/>
          <p:nvPr/>
        </p:nvSpPr>
        <p:spPr>
          <a:xfrm>
            <a:off x="353085" y="2021658"/>
            <a:ext cx="1308894" cy="16658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BUS Master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67493" y="426739"/>
            <a:ext cx="1308894" cy="1250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Module 0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41342" y="426739"/>
            <a:ext cx="1308894" cy="1250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Module 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49919" y="426739"/>
            <a:ext cx="1308894" cy="1250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Module N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61979" y="2493503"/>
            <a:ext cx="182556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487540" y="1677626"/>
            <a:ext cx="0" cy="8158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28098" y="1677626"/>
            <a:ext cx="0" cy="40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228098" y="2075534"/>
            <a:ext cx="12313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475279" y="1680998"/>
            <a:ext cx="0" cy="4079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379448" y="1691030"/>
            <a:ext cx="0" cy="40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379448" y="2075534"/>
            <a:ext cx="2530240" cy="13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909688" y="1677624"/>
            <a:ext cx="0" cy="4079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661979" y="2935612"/>
            <a:ext cx="77328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599983" y="3434290"/>
            <a:ext cx="797391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784624" y="1691030"/>
            <a:ext cx="0" cy="1244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41523" y="1691030"/>
            <a:ext cx="0" cy="17410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37918" y="1713352"/>
            <a:ext cx="0" cy="1244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994817" y="1713352"/>
            <a:ext cx="0" cy="17410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378994" y="1713352"/>
            <a:ext cx="0" cy="1244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635893" y="1713352"/>
            <a:ext cx="0" cy="17410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3085" y="3878138"/>
            <a:ext cx="1300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8259 priority resolver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762154" y="2024851"/>
            <a:ext cx="688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Grant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62154" y="2546583"/>
            <a:ext cx="91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Request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823204" y="3085033"/>
            <a:ext cx="60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Busy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744931" y="3547616"/>
            <a:ext cx="41540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b="1" dirty="0" smtClean="0"/>
              <a:t>If nobody using BUS, then the status of BUSY signal is 0 which means bus is free </a:t>
            </a:r>
            <a:endParaRPr lang="en-IN" sz="1600" b="1" dirty="0"/>
          </a:p>
        </p:txBody>
      </p:sp>
      <p:sp>
        <p:nvSpPr>
          <p:cNvPr id="31" name="Rectangle 30"/>
          <p:cNvSpPr/>
          <p:nvPr/>
        </p:nvSpPr>
        <p:spPr>
          <a:xfrm>
            <a:off x="2334993" y="310797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= 0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53369" y="4100036"/>
            <a:ext cx="3129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2.   When request is 1, which means someone wants bus access.</a:t>
            </a:r>
            <a:endParaRPr lang="en-IN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9992006" y="112869"/>
            <a:ext cx="2199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Every processor is working on its own data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30277" y="2530845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= 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0983" y="4641285"/>
            <a:ext cx="32603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3.   If Busy = 0, bus master grant the permission for first module, i.e. physically closest module.</a:t>
            </a:r>
            <a:endParaRPr lang="en-IN" sz="1600" b="1" dirty="0"/>
          </a:p>
        </p:txBody>
      </p:sp>
      <p:sp>
        <p:nvSpPr>
          <p:cNvPr id="41" name="Oval 40"/>
          <p:cNvSpPr/>
          <p:nvPr/>
        </p:nvSpPr>
        <p:spPr>
          <a:xfrm>
            <a:off x="3255413" y="828656"/>
            <a:ext cx="1099303" cy="529364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427011" y="5432898"/>
            <a:ext cx="33780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4.   If module don’t want the bus access it will simply pass the grant to next module</a:t>
            </a:r>
            <a:endParaRPr lang="en-IN" sz="1600" b="1" dirty="0"/>
          </a:p>
        </p:txBody>
      </p:sp>
      <p:sp>
        <p:nvSpPr>
          <p:cNvPr id="45" name="Oval 44"/>
          <p:cNvSpPr/>
          <p:nvPr/>
        </p:nvSpPr>
        <p:spPr>
          <a:xfrm>
            <a:off x="1618089" y="1928402"/>
            <a:ext cx="1099303" cy="529364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/>
          <p:cNvSpPr/>
          <p:nvPr/>
        </p:nvSpPr>
        <p:spPr>
          <a:xfrm>
            <a:off x="5346137" y="769186"/>
            <a:ext cx="1099303" cy="529364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4476387" y="1743736"/>
            <a:ext cx="688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Grant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95619" y="6191744"/>
            <a:ext cx="39942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5.   If module want’s the bus access it will make BUS = 1 and uses the bus.</a:t>
            </a:r>
            <a:endParaRPr lang="en-IN" sz="1600" b="1" dirty="0"/>
          </a:p>
        </p:txBody>
      </p:sp>
      <p:sp>
        <p:nvSpPr>
          <p:cNvPr id="57" name="Rectangle 56"/>
          <p:cNvSpPr/>
          <p:nvPr/>
        </p:nvSpPr>
        <p:spPr>
          <a:xfrm>
            <a:off x="5976083" y="3459710"/>
            <a:ext cx="200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Advantages 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647808" y="3780640"/>
            <a:ext cx="32845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b="1" dirty="0" smtClean="0"/>
              <a:t>Simplest for small network.</a:t>
            </a:r>
            <a:endParaRPr lang="en-IN" sz="1600" b="1" dirty="0"/>
          </a:p>
        </p:txBody>
      </p:sp>
      <p:sp>
        <p:nvSpPr>
          <p:cNvPr id="59" name="Rectangle 58"/>
          <p:cNvSpPr/>
          <p:nvPr/>
        </p:nvSpPr>
        <p:spPr>
          <a:xfrm>
            <a:off x="5346137" y="4132391"/>
            <a:ext cx="200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Disdvantages</a:t>
            </a:r>
            <a:r>
              <a:rPr lang="en-US" b="1" dirty="0" smtClean="0">
                <a:solidFill>
                  <a:srgbClr val="FF0000"/>
                </a:solidFill>
              </a:rPr>
              <a:t> 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907952" y="4515534"/>
            <a:ext cx="32845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b="1" dirty="0" smtClean="0">
                <a:solidFill>
                  <a:srgbClr val="FF0000"/>
                </a:solidFill>
              </a:rPr>
              <a:t>Poor performance </a:t>
            </a:r>
            <a:r>
              <a:rPr lang="en-IN" sz="1600" b="1" dirty="0" smtClean="0"/>
              <a:t>: It is slow because one by one grant is passes through modules.</a:t>
            </a:r>
            <a:endParaRPr lang="en-IN" sz="1600" b="1" dirty="0"/>
          </a:p>
        </p:txBody>
      </p:sp>
      <p:sp>
        <p:nvSpPr>
          <p:cNvPr id="61" name="Rectangle 60"/>
          <p:cNvSpPr/>
          <p:nvPr/>
        </p:nvSpPr>
        <p:spPr>
          <a:xfrm>
            <a:off x="8649919" y="3554987"/>
            <a:ext cx="2970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if network is bigger????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05524" y="5415251"/>
            <a:ext cx="32845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2.  Poor reliability </a:t>
            </a:r>
            <a:r>
              <a:rPr lang="en-IN" sz="1600" b="1" dirty="0" smtClean="0"/>
              <a:t>: If any one module fails grant will be lost.</a:t>
            </a:r>
            <a:endParaRPr lang="en-IN" sz="1600" b="1" dirty="0"/>
          </a:p>
        </p:txBody>
      </p:sp>
      <p:sp>
        <p:nvSpPr>
          <p:cNvPr id="63" name="Rectangle 62"/>
          <p:cNvSpPr/>
          <p:nvPr/>
        </p:nvSpPr>
        <p:spPr>
          <a:xfrm>
            <a:off x="8096181" y="4462913"/>
            <a:ext cx="32845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3</a:t>
            </a:r>
            <a:r>
              <a:rPr lang="en-IN" sz="1600" b="1" dirty="0" smtClean="0">
                <a:solidFill>
                  <a:srgbClr val="FF0000"/>
                </a:solidFill>
              </a:rPr>
              <a:t>.  Poor priority mechanism </a:t>
            </a:r>
            <a:r>
              <a:rPr lang="en-IN" sz="1600" b="1" dirty="0" smtClean="0"/>
              <a:t>: get the grant for module which is physically closer the bus arbiter </a:t>
            </a:r>
            <a:endParaRPr lang="en-IN" sz="1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497546" y="5315623"/>
            <a:ext cx="11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: 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19951" y="5809537"/>
            <a:ext cx="4947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If </a:t>
            </a:r>
            <a:r>
              <a:rPr lang="en-IN" b="1" dirty="0" smtClean="0"/>
              <a:t>Module 1 and Module 7  request for bus access simultaneously then Module 1 </a:t>
            </a:r>
            <a:r>
              <a:rPr lang="en-IN" b="1" dirty="0"/>
              <a:t>w</a:t>
            </a:r>
            <a:r>
              <a:rPr lang="en-IN" b="1" dirty="0" smtClean="0"/>
              <a:t>ill get first access.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9286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1" grpId="0"/>
      <p:bldP spid="32" grpId="0"/>
      <p:bldP spid="35" grpId="0"/>
      <p:bldP spid="36" grpId="0"/>
      <p:bldP spid="38" grpId="0"/>
      <p:bldP spid="41" grpId="0" animBg="1"/>
      <p:bldP spid="42" grpId="0"/>
      <p:bldP spid="45" grpId="0" animBg="1"/>
      <p:bldP spid="50" grpId="0" animBg="1"/>
      <p:bldP spid="52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7361"/>
            <a:ext cx="3636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 Polling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chaining method</a:t>
            </a:r>
          </a:p>
        </p:txBody>
      </p:sp>
      <p:sp>
        <p:nvSpPr>
          <p:cNvPr id="5" name="Rectangle 4"/>
          <p:cNvSpPr/>
          <p:nvPr/>
        </p:nvSpPr>
        <p:spPr>
          <a:xfrm>
            <a:off x="353085" y="2021658"/>
            <a:ext cx="1308894" cy="16658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BUS Master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67493" y="426739"/>
            <a:ext cx="1308894" cy="1250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Module 0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41342" y="426739"/>
            <a:ext cx="1308894" cy="1250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Module 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49919" y="426739"/>
            <a:ext cx="1308894" cy="1250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Module N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646190" y="3238942"/>
            <a:ext cx="79897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661980" y="3432043"/>
            <a:ext cx="817309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784624" y="1691030"/>
            <a:ext cx="0" cy="15479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41523" y="1691030"/>
            <a:ext cx="0" cy="17410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45324" y="1713352"/>
            <a:ext cx="0" cy="1525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275474" y="1691030"/>
            <a:ext cx="0" cy="17410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635894" y="1713352"/>
            <a:ext cx="0" cy="1525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835070" y="1713352"/>
            <a:ext cx="0" cy="17410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3085" y="3878138"/>
            <a:ext cx="1300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8259 priority resolver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10995" y="2935612"/>
            <a:ext cx="91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Request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847048" y="3432043"/>
            <a:ext cx="60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Busy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114273" y="3454365"/>
            <a:ext cx="50432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Bus master don’t have an idea about the requested module.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Bus master will ask every module , about the request by polling </a:t>
            </a:r>
            <a:endParaRPr lang="en-IN" sz="1600" b="1" dirty="0"/>
          </a:p>
        </p:txBody>
      </p:sp>
      <p:sp>
        <p:nvSpPr>
          <p:cNvPr id="53" name="Rectangle 52"/>
          <p:cNvSpPr/>
          <p:nvPr/>
        </p:nvSpPr>
        <p:spPr>
          <a:xfrm>
            <a:off x="2550406" y="3618742"/>
            <a:ext cx="4636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  </a:t>
            </a:r>
            <a:r>
              <a:rPr lang="en-IN" b="1" dirty="0" smtClean="0"/>
              <a:t>N no. of modules and only one request line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1661981" y="2456714"/>
            <a:ext cx="7503648" cy="8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661981" y="2645123"/>
            <a:ext cx="7609721" cy="92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661981" y="2863835"/>
            <a:ext cx="77540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386444" y="1690778"/>
            <a:ext cx="0" cy="765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492517" y="1671377"/>
            <a:ext cx="0" cy="9830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636893" y="1677627"/>
            <a:ext cx="0" cy="11862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645340" y="1681519"/>
            <a:ext cx="0" cy="765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751413" y="1662118"/>
            <a:ext cx="0" cy="9830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895789" y="1668368"/>
            <a:ext cx="0" cy="11862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9165629" y="1704181"/>
            <a:ext cx="0" cy="765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9271702" y="1684780"/>
            <a:ext cx="0" cy="9830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9416078" y="1691030"/>
            <a:ext cx="0" cy="11862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653369" y="2447455"/>
            <a:ext cx="45007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661980" y="2654382"/>
            <a:ext cx="45007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61980" y="2863835"/>
            <a:ext cx="45007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 rot="5400000">
            <a:off x="1650967" y="2368931"/>
            <a:ext cx="744282" cy="529364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358320" y="1494809"/>
            <a:ext cx="538053" cy="800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925167" y="1125477"/>
            <a:ext cx="1455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Grant/ Poll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653369" y="4049567"/>
            <a:ext cx="5290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b="1" dirty="0" smtClean="0"/>
              <a:t>If there is a bus request i.e. Request = 1, priority resolver not circulate the grant signal. Instead of that it will poll </a:t>
            </a:r>
            <a:r>
              <a:rPr lang="en-IN" sz="1600" b="1" dirty="0" smtClean="0">
                <a:solidFill>
                  <a:srgbClr val="FF0000"/>
                </a:solidFill>
              </a:rPr>
              <a:t>(ask</a:t>
            </a:r>
            <a:r>
              <a:rPr lang="en-IN" sz="1600" b="1" dirty="0">
                <a:solidFill>
                  <a:srgbClr val="FF0000"/>
                </a:solidFill>
              </a:rPr>
              <a:t>)</a:t>
            </a:r>
            <a:r>
              <a:rPr lang="en-IN" sz="1600" b="1" dirty="0" smtClean="0">
                <a:solidFill>
                  <a:srgbClr val="FF0000"/>
                </a:solidFill>
              </a:rPr>
              <a:t> </a:t>
            </a:r>
            <a:r>
              <a:rPr lang="en-IN" sz="1600" b="1" dirty="0" smtClean="0"/>
              <a:t>to every module using poll lines.</a:t>
            </a:r>
            <a:endParaRPr lang="en-IN" sz="1600" b="1" dirty="0"/>
          </a:p>
        </p:txBody>
      </p:sp>
      <p:sp>
        <p:nvSpPr>
          <p:cNvPr id="69" name="Rectangle 68"/>
          <p:cNvSpPr/>
          <p:nvPr/>
        </p:nvSpPr>
        <p:spPr>
          <a:xfrm>
            <a:off x="2616221" y="4884886"/>
            <a:ext cx="3720331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Poll Numbers = Address of every module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1051" y="4946291"/>
            <a:ext cx="11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: 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299219" y="5220898"/>
            <a:ext cx="19464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If 8 modules then,</a:t>
            </a:r>
          </a:p>
          <a:p>
            <a:r>
              <a:rPr lang="en-IN" sz="1600" b="1" dirty="0" smtClean="0"/>
              <a:t>2</a:t>
            </a:r>
            <a:r>
              <a:rPr lang="en-IN" sz="1600" b="1" baseline="30000" dirty="0"/>
              <a:t>3</a:t>
            </a:r>
            <a:r>
              <a:rPr lang="en-IN" sz="1600" b="1" dirty="0" smtClean="0"/>
              <a:t>  =  8 addresses</a:t>
            </a:r>
            <a:endParaRPr lang="en-IN" sz="1600" b="1" dirty="0"/>
          </a:p>
        </p:txBody>
      </p:sp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42572"/>
              </p:ext>
            </p:extLst>
          </p:nvPr>
        </p:nvGraphicFramePr>
        <p:xfrm>
          <a:off x="1358320" y="5315623"/>
          <a:ext cx="1460518" cy="1483360"/>
        </p:xfrm>
        <a:graphic>
          <a:graphicData uri="http://schemas.openxmlformats.org/drawingml/2006/table">
            <a:tbl>
              <a:tblPr firstRow="1" bandRow="1"/>
              <a:tblGrid>
                <a:gridCol w="730259"/>
                <a:gridCol w="730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M0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000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M1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001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….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….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M7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111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3" name="Rectangle 72"/>
          <p:cNvSpPr/>
          <p:nvPr/>
        </p:nvSpPr>
        <p:spPr>
          <a:xfrm>
            <a:off x="2931907" y="5804372"/>
            <a:ext cx="40502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2.   If poll matches, then corresponding module will set the BUSY signal. i.e. </a:t>
            </a:r>
            <a:r>
              <a:rPr lang="en-IN" sz="1600" b="1" dirty="0" smtClean="0">
                <a:solidFill>
                  <a:srgbClr val="FF0000"/>
                </a:solidFill>
              </a:rPr>
              <a:t>BUSY = 1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641753" y="4280399"/>
            <a:ext cx="132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: 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982205" y="4636123"/>
            <a:ext cx="40502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If module 1 wants the bus access then module 1 will send request 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rot="10800000">
            <a:off x="1710198" y="2930269"/>
            <a:ext cx="1011767" cy="40226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/>
          <p:cNvSpPr/>
          <p:nvPr/>
        </p:nvSpPr>
        <p:spPr>
          <a:xfrm>
            <a:off x="6799153" y="5135280"/>
            <a:ext cx="40502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Bus master don’t know  the address of requested module. So it will start with polling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870072" y="5720055"/>
            <a:ext cx="2546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First it will send 000 to all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303293" y="2146037"/>
            <a:ext cx="3108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IN" sz="16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IN" sz="1600" b="1" dirty="0" smtClean="0">
                <a:solidFill>
                  <a:srgbClr val="FF0000"/>
                </a:solidFill>
              </a:rPr>
              <a:t>0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783468" y="1655329"/>
            <a:ext cx="768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000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029780" y="1704181"/>
            <a:ext cx="768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000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440277" y="1677626"/>
            <a:ext cx="768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000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944008" y="6018094"/>
            <a:ext cx="31506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Address matched with module 0 but he was not the requester &amp; for M1 address not matched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966979" y="189382"/>
            <a:ext cx="19424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Now it will send 001 to all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550406" y="2146036"/>
            <a:ext cx="3108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IN" sz="16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IN" sz="1600" b="1" dirty="0" smtClean="0">
                <a:solidFill>
                  <a:srgbClr val="FF0000"/>
                </a:solidFill>
              </a:rPr>
              <a:t>1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783468" y="1922918"/>
            <a:ext cx="768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001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029780" y="1904469"/>
            <a:ext cx="768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001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466593" y="1919570"/>
            <a:ext cx="768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001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550235" y="176930"/>
            <a:ext cx="2091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Address matched because this module is requester.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336552" y="2002064"/>
            <a:ext cx="973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Busy = 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031105" y="777094"/>
            <a:ext cx="200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Advantages 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070851" y="1165866"/>
            <a:ext cx="1612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/>
              <a:t>1. Priority is best</a:t>
            </a:r>
            <a:endParaRPr lang="en-IN" sz="1600" dirty="0"/>
          </a:p>
        </p:txBody>
      </p:sp>
      <p:sp>
        <p:nvSpPr>
          <p:cNvPr id="93" name="Rectangle 92"/>
          <p:cNvSpPr/>
          <p:nvPr/>
        </p:nvSpPr>
        <p:spPr>
          <a:xfrm>
            <a:off x="10031105" y="1490615"/>
            <a:ext cx="20027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2. Reliability is best</a:t>
            </a:r>
          </a:p>
          <a:p>
            <a:r>
              <a:rPr lang="en-IN" sz="1600" b="1" dirty="0" smtClean="0"/>
              <a:t>If any module fails doesn't matter</a:t>
            </a:r>
            <a:endParaRPr lang="en-IN" sz="1600" dirty="0"/>
          </a:p>
        </p:txBody>
      </p:sp>
      <p:sp>
        <p:nvSpPr>
          <p:cNvPr id="94" name="Rectangle 93"/>
          <p:cNvSpPr/>
          <p:nvPr/>
        </p:nvSpPr>
        <p:spPr>
          <a:xfrm>
            <a:off x="9906614" y="2322600"/>
            <a:ext cx="200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Disadvantage 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966979" y="2631810"/>
            <a:ext cx="20027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Physical no change.</a:t>
            </a:r>
          </a:p>
          <a:p>
            <a:r>
              <a:rPr lang="en-IN" sz="1600" b="1" dirty="0" smtClean="0"/>
              <a:t>No more module can add due to polling.</a:t>
            </a:r>
          </a:p>
        </p:txBody>
      </p:sp>
    </p:spTree>
    <p:extLst>
      <p:ext uri="{BB962C8B-B14F-4D97-AF65-F5344CB8AC3E}">
        <p14:creationId xmlns:p14="http://schemas.microsoft.com/office/powerpoint/2010/main" val="349633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65" grpId="0" animBg="1"/>
      <p:bldP spid="67" grpId="0"/>
      <p:bldP spid="68" grpId="0"/>
      <p:bldP spid="69" grpId="0" animBg="1"/>
      <p:bldP spid="70" grpId="0"/>
      <p:bldP spid="71" grpId="0"/>
      <p:bldP spid="73" grpId="0"/>
      <p:bldP spid="74" grpId="0"/>
      <p:bldP spid="75" grpId="0"/>
      <p:bldP spid="76" grpId="0" animBg="1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1" grpId="0"/>
      <p:bldP spid="92" grpId="0"/>
      <p:bldP spid="93" grpId="0"/>
      <p:bldP spid="94" grpId="0"/>
      <p:bldP spid="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7361"/>
            <a:ext cx="45636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 Independence Request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</a:p>
        </p:txBody>
      </p:sp>
      <p:sp>
        <p:nvSpPr>
          <p:cNvPr id="5" name="Rectangle 4"/>
          <p:cNvSpPr/>
          <p:nvPr/>
        </p:nvSpPr>
        <p:spPr>
          <a:xfrm>
            <a:off x="353085" y="2021658"/>
            <a:ext cx="1308894" cy="1856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BUS Master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67493" y="426739"/>
            <a:ext cx="1308894" cy="1250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Module 0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41342" y="426739"/>
            <a:ext cx="1308894" cy="1250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Module 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49919" y="426739"/>
            <a:ext cx="1308894" cy="1250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Module N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61980" y="2195059"/>
            <a:ext cx="182556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487541" y="1677628"/>
            <a:ext cx="0" cy="5174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661979" y="2554772"/>
            <a:ext cx="212264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661982" y="3744076"/>
            <a:ext cx="797391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784624" y="1691030"/>
            <a:ext cx="0" cy="8928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41523" y="1691030"/>
            <a:ext cx="0" cy="20530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37918" y="1713352"/>
            <a:ext cx="0" cy="12628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994817" y="1713352"/>
            <a:ext cx="0" cy="20307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378994" y="1713352"/>
            <a:ext cx="0" cy="1795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635893" y="1713352"/>
            <a:ext cx="0" cy="20307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3085" y="3878138"/>
            <a:ext cx="1300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8259 priority resolver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744385" y="1812874"/>
            <a:ext cx="8162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Grant 0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47961" y="2195381"/>
            <a:ext cx="10241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Request 0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850590" y="3749071"/>
            <a:ext cx="60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Busy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43459" y="4001248"/>
            <a:ext cx="4636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In independence request method there separate grant and request signal for all the modules and only one Busy signal</a:t>
            </a:r>
            <a:endParaRPr lang="en-IN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661979" y="2763918"/>
            <a:ext cx="36996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361607" y="1691031"/>
            <a:ext cx="0" cy="10728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661982" y="2976227"/>
            <a:ext cx="40759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661982" y="3323724"/>
            <a:ext cx="713089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8792873" y="1691031"/>
            <a:ext cx="0" cy="16326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661982" y="3508873"/>
            <a:ext cx="77170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874555" y="2507377"/>
            <a:ext cx="8627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Grant 1 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812908" y="2704383"/>
            <a:ext cx="10241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Request 1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09351" y="3042937"/>
            <a:ext cx="8627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Grant N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74555" y="3240112"/>
            <a:ext cx="10545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Request N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53940" y="5076978"/>
            <a:ext cx="4636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If any module wants bus access it will send bus request and if busy = 0 then it will receive grant signal from bus master.</a:t>
            </a:r>
            <a:endParaRPr lang="en-IN" b="1" dirty="0"/>
          </a:p>
        </p:txBody>
      </p:sp>
      <p:sp>
        <p:nvSpPr>
          <p:cNvPr id="66" name="Rectangle 65"/>
          <p:cNvSpPr/>
          <p:nvPr/>
        </p:nvSpPr>
        <p:spPr>
          <a:xfrm>
            <a:off x="3487541" y="5888266"/>
            <a:ext cx="4636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After receiving grant, corresponding module set the Busy signal i.e. Busy = 1</a:t>
            </a:r>
            <a:endParaRPr lang="en-IN" b="1" dirty="0"/>
          </a:p>
        </p:txBody>
      </p:sp>
      <p:sp>
        <p:nvSpPr>
          <p:cNvPr id="67" name="Rectangle 66"/>
          <p:cNvSpPr/>
          <p:nvPr/>
        </p:nvSpPr>
        <p:spPr>
          <a:xfrm>
            <a:off x="7876381" y="4001248"/>
            <a:ext cx="200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Advantages 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843800" y="4462913"/>
            <a:ext cx="33372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Super in priority and reliability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Faster</a:t>
            </a:r>
            <a:endParaRPr lang="en-IN" sz="1600" dirty="0"/>
          </a:p>
        </p:txBody>
      </p:sp>
      <p:sp>
        <p:nvSpPr>
          <p:cNvPr id="69" name="Rectangle 68"/>
          <p:cNvSpPr/>
          <p:nvPr/>
        </p:nvSpPr>
        <p:spPr>
          <a:xfrm>
            <a:off x="8028780" y="5169311"/>
            <a:ext cx="200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Disadvantages: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67278" y="5542042"/>
            <a:ext cx="33372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No simple if modules increases.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7968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47806EB9D42C479A632488CE5D4AD8" ma:contentTypeVersion="4" ma:contentTypeDescription="Create a new document." ma:contentTypeScope="" ma:versionID="cc236767fe129256a8669e4640801b60">
  <xsd:schema xmlns:xsd="http://www.w3.org/2001/XMLSchema" xmlns:xs="http://www.w3.org/2001/XMLSchema" xmlns:p="http://schemas.microsoft.com/office/2006/metadata/properties" xmlns:ns2="0aa54568-df15-4ddf-8afa-578456d0c54d" targetNamespace="http://schemas.microsoft.com/office/2006/metadata/properties" ma:root="true" ma:fieldsID="2d87fb5e3d92ee34d766f49dcb75628b" ns2:_="">
    <xsd:import namespace="0aa54568-df15-4ddf-8afa-578456d0c5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a54568-df15-4ddf-8afa-578456d0c5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463AD0-5D9C-43C6-A480-DF394D675B54}"/>
</file>

<file path=customXml/itemProps2.xml><?xml version="1.0" encoding="utf-8"?>
<ds:datastoreItem xmlns:ds="http://schemas.openxmlformats.org/officeDocument/2006/customXml" ds:itemID="{790CEC72-C537-4D0B-94CA-E2FCAA7227E5}"/>
</file>

<file path=customXml/itemProps3.xml><?xml version="1.0" encoding="utf-8"?>
<ds:datastoreItem xmlns:ds="http://schemas.openxmlformats.org/officeDocument/2006/customXml" ds:itemID="{1CBD7D1D-2063-4E00-916C-9BCC3AFEDB0A}"/>
</file>

<file path=docProps/app.xml><?xml version="1.0" encoding="utf-8"?>
<Properties xmlns="http://schemas.openxmlformats.org/officeDocument/2006/extended-properties" xmlns:vt="http://schemas.openxmlformats.org/officeDocument/2006/docPropsVTypes">
  <TotalTime>3097</TotalTime>
  <Words>786</Words>
  <Application>Microsoft Office PowerPoint</Application>
  <PresentationFormat>Custom</PresentationFormat>
  <Paragraphs>137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mode of 8086</dc:title>
  <dc:creator>Sharyu Kadam</dc:creator>
  <cp:lastModifiedBy>dell</cp:lastModifiedBy>
  <cp:revision>160</cp:revision>
  <dcterms:created xsi:type="dcterms:W3CDTF">2018-01-31T04:56:15Z</dcterms:created>
  <dcterms:modified xsi:type="dcterms:W3CDTF">2021-05-28T06:24:31Z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0x010100BB47806EB9D42C479A632488CE5D4AD8</vt:lpwstr>
  </property>
  <property fmtid="{D5CDD505-2E9C-101B-9397-08002B2CF9AE}" pid="3" name="Order">
    <vt:r8>2900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