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69" r:id="rId4"/>
    <p:sldId id="257" r:id="rId5"/>
    <p:sldId id="258" r:id="rId6"/>
    <p:sldId id="259" r:id="rId7"/>
    <p:sldId id="270" r:id="rId8"/>
    <p:sldId id="260" r:id="rId9"/>
    <p:sldId id="271" r:id="rId10"/>
    <p:sldId id="272" r:id="rId11"/>
    <p:sldId id="261" r:id="rId12"/>
    <p:sldId id="262" r:id="rId13"/>
    <p:sldId id="263" r:id="rId14"/>
    <p:sldId id="264" r:id="rId15"/>
    <p:sldId id="265" r:id="rId16"/>
    <p:sldId id="266" r:id="rId17"/>
    <p:sldId id="273" r:id="rId18"/>
    <p:sldId id="267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73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9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96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72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23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13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20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38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9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68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03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92B55-4E84-4294-88E6-39182DE28B7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83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7977" y="216084"/>
            <a:ext cx="59010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Operating modes </a:t>
            </a:r>
            <a:r>
              <a:rPr lang="en-IN" sz="3200" b="1" dirty="0"/>
              <a:t>of </a:t>
            </a:r>
            <a:r>
              <a:rPr lang="en-IN" sz="3200" b="1" dirty="0" smtClean="0"/>
              <a:t>8086 </a:t>
            </a:r>
            <a:endParaRPr lang="en-IN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40760" y="3198464"/>
            <a:ext cx="3062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Minimum mode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29129" y="3198464"/>
            <a:ext cx="3062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mode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594" y="4155996"/>
            <a:ext cx="447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When there is only one processor it is called as minimum mode.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200662" y="4155996"/>
            <a:ext cx="447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When there is more than one processor it is called as maximum mode.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624349" y="1315028"/>
            <a:ext cx="7435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decide operating mode of 8086 ?????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003138" y="1979264"/>
            <a:ext cx="3062378" cy="461665"/>
            <a:chOff x="3683479" y="1669999"/>
            <a:chExt cx="3062378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3683479" y="1669999"/>
              <a:ext cx="3062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MN/MX pin of 8086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404257" y="1746602"/>
              <a:ext cx="3575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035168" y="5142283"/>
            <a:ext cx="3062378" cy="461665"/>
            <a:chOff x="3683479" y="1669999"/>
            <a:chExt cx="3062378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3683479" y="1669999"/>
              <a:ext cx="3062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MN/MX = 1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04257" y="1746602"/>
              <a:ext cx="3575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8209470" y="5063850"/>
            <a:ext cx="3062378" cy="461665"/>
            <a:chOff x="3683479" y="1669999"/>
            <a:chExt cx="3062378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3683479" y="1669999"/>
              <a:ext cx="3062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MN/MX = 0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04257" y="1746602"/>
              <a:ext cx="3575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078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52452" y="351632"/>
            <a:ext cx="1448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ALE- STB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5827" y="1132894"/>
            <a:ext cx="571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0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0366" y="351630"/>
            <a:ext cx="571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1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2452" y="1164934"/>
            <a:ext cx="1448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DEN - OE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64200" y="351632"/>
            <a:ext cx="571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0367" y="1151167"/>
            <a:ext cx="571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1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823172" y="1208064"/>
            <a:ext cx="4554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62168" y="1208064"/>
            <a:ext cx="4554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521524" y="-58057"/>
            <a:ext cx="3655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8282 enable and latches the address</a:t>
            </a:r>
            <a:endParaRPr lang="en-IN" sz="1600" b="1" dirty="0"/>
          </a:p>
        </p:txBody>
      </p:sp>
      <p:sp>
        <p:nvSpPr>
          <p:cNvPr id="27" name="Rectangle 26"/>
          <p:cNvSpPr/>
          <p:nvPr/>
        </p:nvSpPr>
        <p:spPr>
          <a:xfrm>
            <a:off x="5562168" y="1626599"/>
            <a:ext cx="3655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8286 disable so address will not enter</a:t>
            </a:r>
            <a:endParaRPr lang="en-IN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8351379" y="359018"/>
            <a:ext cx="3655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8282 disable and data will not enter</a:t>
            </a:r>
            <a:endParaRPr lang="en-IN" sz="1600" b="1" dirty="0"/>
          </a:p>
        </p:txBody>
      </p:sp>
      <p:sp>
        <p:nvSpPr>
          <p:cNvPr id="29" name="Rectangle 28"/>
          <p:cNvSpPr/>
          <p:nvPr/>
        </p:nvSpPr>
        <p:spPr>
          <a:xfrm>
            <a:off x="8351378" y="1212722"/>
            <a:ext cx="3655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8286 enable and store the data</a:t>
            </a:r>
            <a:endParaRPr lang="en-IN" sz="1600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109385" y="2043768"/>
            <a:ext cx="7166583" cy="4754826"/>
            <a:chOff x="1278082" y="1715246"/>
            <a:chExt cx="7166583" cy="4754826"/>
          </a:xfrm>
        </p:grpSpPr>
        <p:sp>
          <p:nvSpPr>
            <p:cNvPr id="31" name="Right Arrow 30"/>
            <p:cNvSpPr/>
            <p:nvPr/>
          </p:nvSpPr>
          <p:spPr>
            <a:xfrm rot="5400000">
              <a:off x="3287847" y="3904927"/>
              <a:ext cx="2183838" cy="426027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78082" y="1776846"/>
              <a:ext cx="1922318" cy="45304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>
                  <a:solidFill>
                    <a:schemeClr val="tx1"/>
                  </a:solidFill>
                </a:rPr>
                <a:t>8086 </a:t>
              </a:r>
            </a:p>
            <a:p>
              <a:pPr algn="ctr"/>
              <a:endParaRPr lang="en-IN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663045" y="1776846"/>
              <a:ext cx="1496291" cy="2057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8282- 8 bit latch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663045" y="4412673"/>
              <a:ext cx="1496291" cy="2057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8286- 8 bit Transceiver</a:t>
              </a:r>
            </a:p>
            <a:p>
              <a:pPr algn="ctr"/>
              <a:endParaRPr lang="en-IN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3200400" y="2193319"/>
              <a:ext cx="24626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209921" y="5741405"/>
              <a:ext cx="24626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200399" y="6128010"/>
              <a:ext cx="24626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Up-Down Arrow 37"/>
            <p:cNvSpPr/>
            <p:nvPr/>
          </p:nvSpPr>
          <p:spPr>
            <a:xfrm rot="16200000">
              <a:off x="4166557" y="1663580"/>
              <a:ext cx="530332" cy="2462645"/>
            </a:xfrm>
            <a:prstGeom prst="up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4482182" y="4687638"/>
              <a:ext cx="1226127" cy="426027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58936" y="5008418"/>
              <a:ext cx="706581" cy="311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291443" y="5008418"/>
              <a:ext cx="4156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041815" y="2990792"/>
              <a:ext cx="119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BHE /S7</a:t>
              </a:r>
              <a:endParaRPr lang="en-IN" sz="1600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2079915" y="2990792"/>
              <a:ext cx="5108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08015" y="2624078"/>
              <a:ext cx="2060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A19/S6  – A16/S3</a:t>
              </a:r>
              <a:endParaRPr lang="en-IN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36615" y="2400486"/>
              <a:ext cx="2060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AD15 – AD0</a:t>
              </a:r>
              <a:endParaRPr lang="en-IN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26306" y="1991841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ALE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66953" y="2039430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STB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59156" y="3504791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OE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5650922" y="3834245"/>
              <a:ext cx="476250" cy="246393"/>
              <a:chOff x="5650922" y="3834245"/>
              <a:chExt cx="476250" cy="246393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5650922" y="3952370"/>
                <a:ext cx="476250" cy="128268"/>
                <a:chOff x="9197686" y="3658679"/>
                <a:chExt cx="476250" cy="128268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9227127" y="3658679"/>
                  <a:ext cx="446809" cy="219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9197686" y="3658679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9304193" y="3658679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9410700" y="3680653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9521536" y="3665605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Straight Connector 65"/>
              <p:cNvCxnSpPr/>
              <p:nvPr/>
            </p:nvCxnSpPr>
            <p:spPr>
              <a:xfrm flipH="1" flipV="1">
                <a:off x="5934940" y="3834245"/>
                <a:ext cx="1732" cy="1461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9"/>
            <p:cNvSpPr/>
            <p:nvPr/>
          </p:nvSpPr>
          <p:spPr>
            <a:xfrm>
              <a:off x="6260347" y="1715246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solidFill>
                    <a:schemeClr val="tx1"/>
                  </a:solidFill>
                </a:rPr>
                <a:t>(3)</a:t>
              </a:r>
              <a:endParaRPr lang="en-IN" dirty="0"/>
            </a:p>
          </p:txBody>
        </p:sp>
        <p:sp>
          <p:nvSpPr>
            <p:cNvPr id="51" name="Right Arrow 50"/>
            <p:cNvSpPr/>
            <p:nvPr/>
          </p:nvSpPr>
          <p:spPr>
            <a:xfrm>
              <a:off x="7159336" y="2627152"/>
              <a:ext cx="1086429" cy="426027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61839" y="2330687"/>
              <a:ext cx="1194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FF0000"/>
                  </a:solidFill>
                </a:rPr>
                <a:t>A19  – A16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29342" y="4412673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solidFill>
                    <a:schemeClr val="tx1"/>
                  </a:solidFill>
                </a:rPr>
                <a:t>(2)</a:t>
              </a:r>
              <a:endParaRPr lang="en-IN" dirty="0"/>
            </a:p>
          </p:txBody>
        </p:sp>
        <p:sp>
          <p:nvSpPr>
            <p:cNvPr id="54" name="Up-Down Arrow 53"/>
            <p:cNvSpPr/>
            <p:nvPr/>
          </p:nvSpPr>
          <p:spPr>
            <a:xfrm rot="16200000">
              <a:off x="7394558" y="4641206"/>
              <a:ext cx="423442" cy="893881"/>
            </a:xfrm>
            <a:prstGeom prst="up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225281" y="5209860"/>
              <a:ext cx="1194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accent6">
                      <a:lumMod val="75000"/>
                    </a:schemeClr>
                  </a:solidFill>
                </a:rPr>
                <a:t>D15 – D0</a:t>
              </a:r>
              <a:endParaRPr lang="en-IN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80363" y="5974121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OE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80363" y="5627038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T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31473" y="5587516"/>
              <a:ext cx="785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DT/R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06804" y="5947399"/>
              <a:ext cx="65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DEN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2590802" y="5972995"/>
              <a:ext cx="329044" cy="11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711595" y="5620878"/>
              <a:ext cx="208251" cy="61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159336" y="2180302"/>
              <a:ext cx="762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7634175" y="1926580"/>
              <a:ext cx="8104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BHE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 flipV="1">
              <a:off x="7647442" y="1965359"/>
              <a:ext cx="405777" cy="18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2365311" y="2111015"/>
            <a:ext cx="33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0" y="0"/>
            <a:ext cx="4904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signal changes first?????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752340" y="2170270"/>
            <a:ext cx="3655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 </a:t>
            </a:r>
            <a:r>
              <a:rPr lang="en-IN" sz="1600" b="1" dirty="0" smtClean="0"/>
              <a:t>  ALE = 1, bus will become address bus</a:t>
            </a:r>
            <a:endParaRPr lang="en-IN" sz="1600" b="1" dirty="0"/>
          </a:p>
        </p:txBody>
      </p:sp>
      <p:sp>
        <p:nvSpPr>
          <p:cNvPr id="75" name="Rectangle 74"/>
          <p:cNvSpPr/>
          <p:nvPr/>
        </p:nvSpPr>
        <p:spPr>
          <a:xfrm>
            <a:off x="7787048" y="2506052"/>
            <a:ext cx="3655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  DEN= 1, </a:t>
            </a:r>
            <a:r>
              <a:rPr lang="en-IN" sz="1600" b="1" dirty="0" err="1" smtClean="0"/>
              <a:t>bcz</a:t>
            </a:r>
            <a:r>
              <a:rPr lang="en-IN" sz="1600" b="1" dirty="0" smtClean="0"/>
              <a:t> bus carries address</a:t>
            </a:r>
            <a:endParaRPr lang="en-IN" sz="16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190988" y="6381572"/>
            <a:ext cx="33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388822" y="2740083"/>
            <a:ext cx="4014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A</a:t>
            </a:r>
            <a:endParaRPr lang="en-IN" sz="1600" b="1" dirty="0"/>
          </a:p>
        </p:txBody>
      </p:sp>
      <p:sp>
        <p:nvSpPr>
          <p:cNvPr id="78" name="Rectangle 77"/>
          <p:cNvSpPr/>
          <p:nvPr/>
        </p:nvSpPr>
        <p:spPr>
          <a:xfrm>
            <a:off x="7787048" y="2909360"/>
            <a:ext cx="4404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If DEN bar changes first </a:t>
            </a:r>
            <a:r>
              <a:rPr lang="en-IN" sz="1600" b="1" dirty="0" err="1" smtClean="0"/>
              <a:t>i.e</a:t>
            </a:r>
            <a:r>
              <a:rPr lang="en-IN" sz="1600" b="1" dirty="0" smtClean="0"/>
              <a:t> become 0 to 1 the whole logic become wrong because bus still carries address. </a:t>
            </a:r>
            <a:endParaRPr lang="en-IN" sz="16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454463" y="6404025"/>
            <a:ext cx="33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0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87048" y="3694813"/>
            <a:ext cx="4404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If bus changes then Data will also transferred into address</a:t>
            </a:r>
            <a:endParaRPr lang="en-IN" sz="1600" b="1" dirty="0"/>
          </a:p>
        </p:txBody>
      </p:sp>
      <p:sp>
        <p:nvSpPr>
          <p:cNvPr id="81" name="Rectangle 80"/>
          <p:cNvSpPr/>
          <p:nvPr/>
        </p:nvSpPr>
        <p:spPr>
          <a:xfrm>
            <a:off x="2697712" y="2767934"/>
            <a:ext cx="4014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D</a:t>
            </a:r>
            <a:endParaRPr lang="en-IN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9579946" y="4061046"/>
            <a:ext cx="164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: 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057188" y="4522711"/>
            <a:ext cx="5114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 </a:t>
            </a:r>
            <a:r>
              <a:rPr lang="en-IN" sz="1600" b="1" dirty="0" smtClean="0"/>
              <a:t> 1. ALE = 1 &amp; DEN bar=1, bus will become address bus </a:t>
            </a:r>
          </a:p>
          <a:p>
            <a:r>
              <a:rPr lang="en-IN" sz="1600" b="1" dirty="0"/>
              <a:t> </a:t>
            </a:r>
            <a:r>
              <a:rPr lang="en-IN" sz="1600" b="1" dirty="0" smtClean="0"/>
              <a:t>     and address latched.</a:t>
            </a:r>
            <a:endParaRPr lang="en-IN" sz="1600" b="1" dirty="0"/>
          </a:p>
        </p:txBody>
      </p:sp>
      <p:sp>
        <p:nvSpPr>
          <p:cNvPr id="84" name="Rectangle 83"/>
          <p:cNvSpPr/>
          <p:nvPr/>
        </p:nvSpPr>
        <p:spPr>
          <a:xfrm>
            <a:off x="7130248" y="5110527"/>
            <a:ext cx="5114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 </a:t>
            </a:r>
            <a:r>
              <a:rPr lang="en-IN" sz="1600" b="1" dirty="0" smtClean="0"/>
              <a:t> 2. ALE = 0 but still bus carries address, hence DEN bar=1</a:t>
            </a:r>
            <a:endParaRPr lang="en-IN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656117" y="2111524"/>
            <a:ext cx="33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42831" y="5536901"/>
            <a:ext cx="5114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 </a:t>
            </a:r>
            <a:r>
              <a:rPr lang="en-IN" sz="1600" b="1" dirty="0" smtClean="0"/>
              <a:t> 3. now change the mode of bus from A to D</a:t>
            </a:r>
            <a:endParaRPr lang="en-IN" sz="1600" b="1" dirty="0"/>
          </a:p>
        </p:txBody>
      </p:sp>
      <p:sp>
        <p:nvSpPr>
          <p:cNvPr id="88" name="Rectangle 87"/>
          <p:cNvSpPr/>
          <p:nvPr/>
        </p:nvSpPr>
        <p:spPr>
          <a:xfrm>
            <a:off x="3010360" y="2751057"/>
            <a:ext cx="4014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IN" sz="1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170061" y="6054538"/>
            <a:ext cx="5114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 </a:t>
            </a:r>
            <a:r>
              <a:rPr lang="en-IN" sz="1600" b="1" dirty="0" smtClean="0"/>
              <a:t>4. make DEN bar = 0 to get the data</a:t>
            </a:r>
            <a:endParaRPr lang="en-IN" sz="1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2787874" y="6393092"/>
            <a:ext cx="33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742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26" grpId="0"/>
      <p:bldP spid="27" grpId="0"/>
      <p:bldP spid="28" grpId="0"/>
      <p:bldP spid="29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7" grpId="0"/>
      <p:bldP spid="88" grpId="0"/>
      <p:bldP spid="89" grpId="0"/>
      <p:bldP spid="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72741" y="74213"/>
            <a:ext cx="5221478" cy="3095014"/>
            <a:chOff x="3082636" y="734808"/>
            <a:chExt cx="5353223" cy="3106364"/>
          </a:xfrm>
        </p:grpSpPr>
        <p:sp>
          <p:nvSpPr>
            <p:cNvPr id="4" name="Rectangle 3"/>
            <p:cNvSpPr/>
            <p:nvPr/>
          </p:nvSpPr>
          <p:spPr>
            <a:xfrm>
              <a:off x="4852553" y="734808"/>
              <a:ext cx="1496291" cy="10910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8086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82636" y="2750128"/>
              <a:ext cx="1496291" cy="10910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Memory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40681" y="2750128"/>
              <a:ext cx="1496291" cy="10910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I/O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529445" y="1475509"/>
              <a:ext cx="1250372" cy="12746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260273" y="1839191"/>
              <a:ext cx="881495" cy="910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 rot="18824087">
              <a:off x="3176756" y="1434889"/>
              <a:ext cx="16195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 dirty="0" smtClean="0">
                  <a:solidFill>
                    <a:srgbClr val="FF0000"/>
                  </a:solidFill>
                </a:rPr>
                <a:t>Read from memory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8824087">
              <a:off x="4416868" y="1947248"/>
              <a:ext cx="16195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 dirty="0" smtClean="0">
                  <a:solidFill>
                    <a:srgbClr val="FF0000"/>
                  </a:solidFill>
                </a:rPr>
                <a:t>Write into memory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4461984" flipV="1">
              <a:off x="6176952" y="1666176"/>
              <a:ext cx="1250372" cy="12746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6356816" y="1645119"/>
              <a:ext cx="1753872" cy="11050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 rot="1995758">
              <a:off x="6816345" y="1841254"/>
              <a:ext cx="16195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 dirty="0" smtClean="0">
                  <a:solidFill>
                    <a:srgbClr val="FF0000"/>
                  </a:solidFill>
                </a:rPr>
                <a:t>Read from I/O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1686071">
              <a:off x="5615792" y="2164985"/>
              <a:ext cx="16195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 dirty="0" smtClean="0">
                  <a:solidFill>
                    <a:srgbClr val="FF0000"/>
                  </a:solidFill>
                </a:rPr>
                <a:t>Write into I/O</a:t>
              </a:r>
              <a:endParaRPr lang="en-IN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326880" y="12905"/>
            <a:ext cx="39797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There are four operations :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Memory read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Memory write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I/O read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I/O write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235563"/>
              </p:ext>
            </p:extLst>
          </p:nvPr>
        </p:nvGraphicFramePr>
        <p:xfrm>
          <a:off x="8245047" y="285658"/>
          <a:ext cx="2904399" cy="1877462"/>
        </p:xfrm>
        <a:graphic>
          <a:graphicData uri="http://schemas.openxmlformats.org/drawingml/2006/table">
            <a:tbl>
              <a:tblPr firstRow="1" bandRow="1"/>
              <a:tblGrid>
                <a:gridCol w="940517"/>
                <a:gridCol w="748145"/>
                <a:gridCol w="613064"/>
                <a:gridCol w="602673"/>
              </a:tblGrid>
              <a:tr h="372826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M/IO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RD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WR</a:t>
                      </a:r>
                      <a:endParaRPr lang="en-IN" b="1" dirty="0"/>
                    </a:p>
                  </a:txBody>
                  <a:tcPr/>
                </a:tc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MEMR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8615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MEMW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>
            <a:off x="9630641" y="364463"/>
            <a:ext cx="230333" cy="4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173691" y="364463"/>
            <a:ext cx="230333" cy="4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683587" y="344795"/>
            <a:ext cx="230333" cy="4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1122218" y="3667991"/>
            <a:ext cx="9281806" cy="3106882"/>
            <a:chOff x="1122218" y="3667991"/>
            <a:chExt cx="9281806" cy="3106882"/>
          </a:xfrm>
        </p:grpSpPr>
        <p:grpSp>
          <p:nvGrpSpPr>
            <p:cNvPr id="50" name="Group 49"/>
            <p:cNvGrpSpPr/>
            <p:nvPr/>
          </p:nvGrpSpPr>
          <p:grpSpPr>
            <a:xfrm>
              <a:off x="1518354" y="3962916"/>
              <a:ext cx="7050313" cy="1502701"/>
              <a:chOff x="1518354" y="3962916"/>
              <a:chExt cx="7050313" cy="1502701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518354" y="3962916"/>
                <a:ext cx="1217602" cy="1502701"/>
                <a:chOff x="973148" y="4908489"/>
                <a:chExt cx="1217602" cy="150270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973148" y="4908489"/>
                  <a:ext cx="990733" cy="150270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 smtClean="0">
                      <a:solidFill>
                        <a:schemeClr val="tx1"/>
                      </a:solidFill>
                    </a:rPr>
                    <a:t>8086</a:t>
                  </a:r>
                  <a:endParaRPr lang="en-IN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424359" y="5053331"/>
                  <a:ext cx="5982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M/IO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592477" y="5505950"/>
                  <a:ext cx="5982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RD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567763" y="6030422"/>
                  <a:ext cx="5982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WR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684949" y="5541534"/>
                  <a:ext cx="230333" cy="418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684948" y="6034616"/>
                  <a:ext cx="230333" cy="418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731816" y="5050863"/>
                  <a:ext cx="230333" cy="418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Rectangle 37"/>
              <p:cNvSpPr/>
              <p:nvPr/>
            </p:nvSpPr>
            <p:spPr>
              <a:xfrm>
                <a:off x="3160252" y="4106090"/>
                <a:ext cx="1496291" cy="12865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</a:rPr>
                  <a:t>3:8 decoder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2507355" y="4259398"/>
                <a:ext cx="652897" cy="84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2515149" y="4699598"/>
                <a:ext cx="652897" cy="84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2515149" y="5093224"/>
                <a:ext cx="652897" cy="84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V="1">
                <a:off x="4656543" y="4223485"/>
                <a:ext cx="3910445" cy="230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4656542" y="4595961"/>
                <a:ext cx="3910445" cy="230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4658222" y="4945422"/>
                <a:ext cx="3910445" cy="230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1">
                <a:off x="4656542" y="5283375"/>
                <a:ext cx="3910445" cy="230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50"/>
            <p:cNvSpPr/>
            <p:nvPr/>
          </p:nvSpPr>
          <p:spPr>
            <a:xfrm>
              <a:off x="8566987" y="3981694"/>
              <a:ext cx="5196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dirty="0" smtClean="0"/>
                <a:t>IOR</a:t>
              </a:r>
              <a:endParaRPr lang="en-IN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566987" y="4388280"/>
              <a:ext cx="5973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dirty="0" smtClean="0"/>
                <a:t>IOW</a:t>
              </a:r>
              <a:endParaRPr lang="en-IN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566987" y="4739515"/>
              <a:ext cx="8162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dirty="0" smtClean="0"/>
                <a:t>MEMR</a:t>
              </a:r>
              <a:endParaRPr lang="en-IN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566987" y="5121724"/>
              <a:ext cx="8963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dirty="0" smtClean="0"/>
                <a:t>MEMW</a:t>
              </a:r>
              <a:endParaRPr lang="en-IN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153853" y="5885067"/>
              <a:ext cx="1023760" cy="6434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Memory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49338" y="5871511"/>
              <a:ext cx="1023760" cy="6434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I/O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7661090" y="4234992"/>
              <a:ext cx="9498" cy="16365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258580" y="4607468"/>
              <a:ext cx="4749" cy="1252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955187" y="4968437"/>
              <a:ext cx="4749" cy="9166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424813" y="5294882"/>
              <a:ext cx="0" cy="5901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1122218" y="3667991"/>
              <a:ext cx="9281806" cy="31068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2967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383272" y="1313234"/>
            <a:ext cx="1206464" cy="2551996"/>
            <a:chOff x="973148" y="4908489"/>
            <a:chExt cx="1206464" cy="2551996"/>
          </a:xfrm>
        </p:grpSpPr>
        <p:sp>
          <p:nvSpPr>
            <p:cNvPr id="26" name="Rectangle 25"/>
            <p:cNvSpPr/>
            <p:nvPr/>
          </p:nvSpPr>
          <p:spPr>
            <a:xfrm>
              <a:off x="973148" y="4908489"/>
              <a:ext cx="990733" cy="25519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>
                  <a:solidFill>
                    <a:schemeClr val="tx1"/>
                  </a:solidFill>
                </a:rPr>
                <a:t>8086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24359" y="5053331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M/IO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81339" y="5841071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RD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80910" y="6651688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WR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673811" y="5876655"/>
              <a:ext cx="230333" cy="41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698095" y="6655882"/>
              <a:ext cx="230333" cy="41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731816" y="5050863"/>
              <a:ext cx="230333" cy="41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3025170" y="1456408"/>
            <a:ext cx="1496291" cy="24223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74138  </a:t>
            </a:r>
          </a:p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3:8</a:t>
            </a:r>
          </a:p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 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49912" y="1621921"/>
            <a:ext cx="519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/>
              <a:t>IOR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557027" y="1887754"/>
            <a:ext cx="597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/>
              <a:t>IOW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8546205" y="2703464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/>
              <a:t>MEMR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542348" y="2995823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/>
              <a:t>MEMW</a:t>
            </a:r>
            <a:endParaRPr lang="en-IN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389909" y="1766455"/>
            <a:ext cx="665018" cy="10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367079" y="2406249"/>
            <a:ext cx="665018" cy="10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374005" y="3188053"/>
            <a:ext cx="665018" cy="10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09266" y="1638691"/>
            <a:ext cx="59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 </a:t>
            </a:r>
            <a:r>
              <a:rPr lang="en-IN" sz="1400" b="1" dirty="0" smtClean="0"/>
              <a:t>C</a:t>
            </a:r>
            <a:endParaRPr lang="en-IN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0507" y="2259483"/>
            <a:ext cx="59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B</a:t>
            </a:r>
            <a:endParaRPr lang="en-IN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09265" y="3046043"/>
            <a:ext cx="59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A</a:t>
            </a:r>
            <a:endParaRPr lang="en-IN" sz="1400" b="1" dirty="0"/>
          </a:p>
        </p:txBody>
      </p:sp>
      <p:sp>
        <p:nvSpPr>
          <p:cNvPr id="40" name="Oval 39"/>
          <p:cNvSpPr/>
          <p:nvPr/>
        </p:nvSpPr>
        <p:spPr>
          <a:xfrm>
            <a:off x="4521460" y="1541156"/>
            <a:ext cx="114300" cy="1113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2" name="Group 41"/>
          <p:cNvGrpSpPr/>
          <p:nvPr/>
        </p:nvGrpSpPr>
        <p:grpSpPr>
          <a:xfrm>
            <a:off x="4521460" y="1786092"/>
            <a:ext cx="4024745" cy="111323"/>
            <a:chOff x="4521460" y="1541156"/>
            <a:chExt cx="4024745" cy="111323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4635760" y="1575175"/>
              <a:ext cx="3910445" cy="230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4521460" y="1541156"/>
              <a:ext cx="114300" cy="11132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7" name="Oval 46"/>
          <p:cNvSpPr/>
          <p:nvPr/>
        </p:nvSpPr>
        <p:spPr>
          <a:xfrm>
            <a:off x="4521460" y="2063674"/>
            <a:ext cx="114300" cy="1113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/>
          <p:cNvSpPr/>
          <p:nvPr/>
        </p:nvSpPr>
        <p:spPr>
          <a:xfrm>
            <a:off x="4537365" y="2319876"/>
            <a:ext cx="114300" cy="1113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/>
          <p:cNvSpPr/>
          <p:nvPr/>
        </p:nvSpPr>
        <p:spPr>
          <a:xfrm>
            <a:off x="4537365" y="2608724"/>
            <a:ext cx="114300" cy="1113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4" name="Group 53"/>
          <p:cNvGrpSpPr/>
          <p:nvPr/>
        </p:nvGrpSpPr>
        <p:grpSpPr>
          <a:xfrm>
            <a:off x="4532282" y="2875929"/>
            <a:ext cx="4024745" cy="111323"/>
            <a:chOff x="4521460" y="1541156"/>
            <a:chExt cx="4024745" cy="111323"/>
          </a:xfrm>
        </p:grpSpPr>
        <p:cxnSp>
          <p:nvCxnSpPr>
            <p:cNvPr id="55" name="Straight Arrow Connector 54"/>
            <p:cNvCxnSpPr/>
            <p:nvPr/>
          </p:nvCxnSpPr>
          <p:spPr>
            <a:xfrm flipV="1">
              <a:off x="4635760" y="1575175"/>
              <a:ext cx="3910445" cy="230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4521460" y="1541156"/>
              <a:ext cx="114300" cy="11132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532282" y="3132131"/>
            <a:ext cx="4024745" cy="111323"/>
            <a:chOff x="4521460" y="1541156"/>
            <a:chExt cx="4024745" cy="111323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4635760" y="1575175"/>
              <a:ext cx="3910445" cy="230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4521460" y="1541156"/>
              <a:ext cx="114300" cy="11132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2" name="Oval 61"/>
          <p:cNvSpPr/>
          <p:nvPr/>
        </p:nvSpPr>
        <p:spPr>
          <a:xfrm>
            <a:off x="4532282" y="3417062"/>
            <a:ext cx="114300" cy="1113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3481511" y="1423247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G1</a:t>
            </a:r>
            <a:endParaRPr lang="en-IN" b="1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3714247" y="1039091"/>
            <a:ext cx="0" cy="4165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479542" y="713615"/>
            <a:ext cx="1052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VCC</a:t>
            </a:r>
            <a:endParaRPr lang="en-IN" b="1" dirty="0"/>
          </a:p>
        </p:txBody>
      </p:sp>
      <p:sp>
        <p:nvSpPr>
          <p:cNvPr id="68" name="Rectangle 67"/>
          <p:cNvSpPr/>
          <p:nvPr/>
        </p:nvSpPr>
        <p:spPr>
          <a:xfrm>
            <a:off x="3169617" y="3488875"/>
            <a:ext cx="664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G2A</a:t>
            </a:r>
            <a:endParaRPr lang="en-IN" b="1" dirty="0"/>
          </a:p>
        </p:txBody>
      </p:sp>
      <p:sp>
        <p:nvSpPr>
          <p:cNvPr id="69" name="Rectangle 68"/>
          <p:cNvSpPr/>
          <p:nvPr/>
        </p:nvSpPr>
        <p:spPr>
          <a:xfrm>
            <a:off x="3834244" y="3488875"/>
            <a:ext cx="664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G2B</a:t>
            </a:r>
            <a:endParaRPr lang="en-IN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3319643" y="3528385"/>
            <a:ext cx="230333" cy="4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985410" y="3528385"/>
            <a:ext cx="230333" cy="4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160729" y="3996911"/>
            <a:ext cx="446809" cy="219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131288" y="3996911"/>
            <a:ext cx="58882" cy="106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344302" y="4018885"/>
            <a:ext cx="58882" cy="106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455138" y="4003837"/>
            <a:ext cx="58882" cy="106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3415306" y="3878786"/>
            <a:ext cx="1732" cy="14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895570" y="3992125"/>
            <a:ext cx="446809" cy="219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3866129" y="3992125"/>
            <a:ext cx="58882" cy="106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4079143" y="4014099"/>
            <a:ext cx="58882" cy="106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4189979" y="3999051"/>
            <a:ext cx="58882" cy="106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4150147" y="3874000"/>
            <a:ext cx="1732" cy="14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248072" y="3992125"/>
            <a:ext cx="58882" cy="106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954452" y="4003837"/>
            <a:ext cx="58882" cy="106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052514"/>
              </p:ext>
            </p:extLst>
          </p:nvPr>
        </p:nvGraphicFramePr>
        <p:xfrm>
          <a:off x="631735" y="4701795"/>
          <a:ext cx="2904399" cy="1877462"/>
        </p:xfrm>
        <a:graphic>
          <a:graphicData uri="http://schemas.openxmlformats.org/drawingml/2006/table">
            <a:tbl>
              <a:tblPr firstRow="1" bandRow="1"/>
              <a:tblGrid>
                <a:gridCol w="940517"/>
                <a:gridCol w="748145"/>
                <a:gridCol w="613064"/>
                <a:gridCol w="602673"/>
              </a:tblGrid>
              <a:tr h="372826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M/IO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RD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WR</a:t>
                      </a:r>
                      <a:endParaRPr lang="en-IN" b="1" dirty="0"/>
                    </a:p>
                  </a:txBody>
                  <a:tcPr/>
                </a:tc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MEMR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8615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MEMW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7" name="Group 86"/>
          <p:cNvGrpSpPr/>
          <p:nvPr/>
        </p:nvGrpSpPr>
        <p:grpSpPr>
          <a:xfrm>
            <a:off x="4169889" y="1457698"/>
            <a:ext cx="598273" cy="307777"/>
            <a:chOff x="4169889" y="1457698"/>
            <a:chExt cx="598273" cy="307777"/>
          </a:xfrm>
        </p:grpSpPr>
        <p:sp>
          <p:nvSpPr>
            <p:cNvPr id="85" name="TextBox 84"/>
            <p:cNvSpPr txBox="1"/>
            <p:nvPr/>
          </p:nvSpPr>
          <p:spPr>
            <a:xfrm>
              <a:off x="4169889" y="1457698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Y0</a:t>
              </a:r>
              <a:endParaRPr lang="en-IN" sz="1400" b="1" dirty="0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4242163" y="1541156"/>
              <a:ext cx="230333" cy="4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177004" y="1744503"/>
            <a:ext cx="598273" cy="307777"/>
            <a:chOff x="4169889" y="1457698"/>
            <a:chExt cx="598273" cy="307777"/>
          </a:xfrm>
        </p:grpSpPr>
        <p:sp>
          <p:nvSpPr>
            <p:cNvPr id="89" name="TextBox 88"/>
            <p:cNvSpPr txBox="1"/>
            <p:nvPr/>
          </p:nvSpPr>
          <p:spPr>
            <a:xfrm>
              <a:off x="4169889" y="1457698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Y1</a:t>
              </a:r>
              <a:endParaRPr lang="en-IN" sz="1400" b="1" dirty="0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4242163" y="1541156"/>
              <a:ext cx="230333" cy="4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4153701" y="2021108"/>
            <a:ext cx="598273" cy="307777"/>
            <a:chOff x="4169889" y="1457698"/>
            <a:chExt cx="598273" cy="307777"/>
          </a:xfrm>
        </p:grpSpPr>
        <p:sp>
          <p:nvSpPr>
            <p:cNvPr id="92" name="TextBox 91"/>
            <p:cNvSpPr txBox="1"/>
            <p:nvPr/>
          </p:nvSpPr>
          <p:spPr>
            <a:xfrm>
              <a:off x="4169889" y="1457698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Y2</a:t>
              </a:r>
              <a:endParaRPr lang="en-IN" sz="1400" b="1" dirty="0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4242163" y="1541156"/>
              <a:ext cx="230333" cy="4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4169889" y="2266278"/>
            <a:ext cx="598273" cy="307777"/>
            <a:chOff x="4169889" y="1457698"/>
            <a:chExt cx="598273" cy="307777"/>
          </a:xfrm>
        </p:grpSpPr>
        <p:sp>
          <p:nvSpPr>
            <p:cNvPr id="95" name="TextBox 94"/>
            <p:cNvSpPr txBox="1"/>
            <p:nvPr/>
          </p:nvSpPr>
          <p:spPr>
            <a:xfrm>
              <a:off x="4169889" y="1457698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Y3</a:t>
              </a:r>
              <a:endParaRPr lang="en-IN" sz="1400" b="1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4242163" y="1541156"/>
              <a:ext cx="230333" cy="4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156484" y="2542883"/>
            <a:ext cx="598273" cy="307777"/>
            <a:chOff x="4169889" y="1457698"/>
            <a:chExt cx="598273" cy="307777"/>
          </a:xfrm>
        </p:grpSpPr>
        <p:sp>
          <p:nvSpPr>
            <p:cNvPr id="98" name="TextBox 97"/>
            <p:cNvSpPr txBox="1"/>
            <p:nvPr/>
          </p:nvSpPr>
          <p:spPr>
            <a:xfrm>
              <a:off x="4169889" y="1457698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Y4</a:t>
              </a:r>
              <a:endParaRPr lang="en-IN" sz="1400" b="1" dirty="0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4242163" y="1541156"/>
              <a:ext cx="230333" cy="4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144593" y="2810637"/>
            <a:ext cx="598273" cy="307777"/>
            <a:chOff x="4169889" y="1457698"/>
            <a:chExt cx="598273" cy="307777"/>
          </a:xfrm>
        </p:grpSpPr>
        <p:sp>
          <p:nvSpPr>
            <p:cNvPr id="101" name="TextBox 100"/>
            <p:cNvSpPr txBox="1"/>
            <p:nvPr/>
          </p:nvSpPr>
          <p:spPr>
            <a:xfrm>
              <a:off x="4169889" y="1457698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Y5</a:t>
              </a:r>
              <a:endParaRPr lang="en-IN" sz="1400" b="1" dirty="0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4242163" y="1541156"/>
              <a:ext cx="230333" cy="4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4151013" y="3067232"/>
            <a:ext cx="598273" cy="307777"/>
            <a:chOff x="4169889" y="1457698"/>
            <a:chExt cx="598273" cy="307777"/>
          </a:xfrm>
        </p:grpSpPr>
        <p:sp>
          <p:nvSpPr>
            <p:cNvPr id="104" name="TextBox 103"/>
            <p:cNvSpPr txBox="1"/>
            <p:nvPr/>
          </p:nvSpPr>
          <p:spPr>
            <a:xfrm>
              <a:off x="4169889" y="1457698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Y6</a:t>
              </a:r>
              <a:endParaRPr lang="en-IN" sz="1400" b="1" dirty="0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4242163" y="1541156"/>
              <a:ext cx="230333" cy="4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4169596" y="3334459"/>
            <a:ext cx="598273" cy="307777"/>
            <a:chOff x="4169889" y="1457698"/>
            <a:chExt cx="598273" cy="307777"/>
          </a:xfrm>
        </p:grpSpPr>
        <p:sp>
          <p:nvSpPr>
            <p:cNvPr id="107" name="TextBox 106"/>
            <p:cNvSpPr txBox="1"/>
            <p:nvPr/>
          </p:nvSpPr>
          <p:spPr>
            <a:xfrm>
              <a:off x="4169889" y="1457698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Y7</a:t>
              </a:r>
              <a:endParaRPr lang="en-IN" sz="1400" b="1" dirty="0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4242163" y="1541156"/>
              <a:ext cx="230333" cy="4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Arrow Connector 108"/>
          <p:cNvCxnSpPr/>
          <p:nvPr/>
        </p:nvCxnSpPr>
        <p:spPr>
          <a:xfrm flipV="1">
            <a:off x="4634144" y="2107691"/>
            <a:ext cx="3910445" cy="23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2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946" y="6279337"/>
            <a:ext cx="3803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Each clock pulse is used to triggered processor to perform activities.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321286" y="137391"/>
            <a:ext cx="6651115" cy="5571441"/>
            <a:chOff x="558461" y="65704"/>
            <a:chExt cx="6651115" cy="5571441"/>
          </a:xfrm>
        </p:grpSpPr>
        <p:grpSp>
          <p:nvGrpSpPr>
            <p:cNvPr id="100" name="Group 99"/>
            <p:cNvGrpSpPr/>
            <p:nvPr/>
          </p:nvGrpSpPr>
          <p:grpSpPr>
            <a:xfrm>
              <a:off x="558461" y="65704"/>
              <a:ext cx="6651115" cy="5571441"/>
              <a:chOff x="573393" y="50879"/>
              <a:chExt cx="6651115" cy="5571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786222" y="1060712"/>
                <a:ext cx="2438286" cy="45616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</a:rPr>
                  <a:t>8086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573393" y="621317"/>
                <a:ext cx="2720493" cy="2548956"/>
                <a:chOff x="1643656" y="627442"/>
                <a:chExt cx="2720493" cy="254895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2873041" y="1105424"/>
                  <a:ext cx="1459467" cy="108705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dirty="0" smtClean="0">
                      <a:solidFill>
                        <a:schemeClr val="tx1"/>
                      </a:solidFill>
                    </a:rPr>
                    <a:t>8284 clock generator</a:t>
                  </a:r>
                  <a:endParaRPr lang="en-IN" sz="1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3265068" y="627442"/>
                  <a:ext cx="675411" cy="477982"/>
                  <a:chOff x="1049481" y="3158836"/>
                  <a:chExt cx="675411" cy="477982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1278082" y="3200400"/>
                    <a:ext cx="218209" cy="1870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1226127" y="3158836"/>
                    <a:ext cx="10391" cy="2493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1537855" y="3179618"/>
                    <a:ext cx="10391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1049481" y="3283527"/>
                    <a:ext cx="17664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flipH="1">
                    <a:off x="1548246" y="3293918"/>
                    <a:ext cx="17664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V="1">
                    <a:off x="1063336" y="3292186"/>
                    <a:ext cx="0" cy="34463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 flipV="1">
                    <a:off x="1724892" y="3292186"/>
                    <a:ext cx="0" cy="34463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2136702" y="1291148"/>
                  <a:ext cx="736339" cy="433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2421082" y="1811997"/>
                  <a:ext cx="451959" cy="569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2421082" y="1811997"/>
                  <a:ext cx="3146" cy="10522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2136702" y="1291148"/>
                  <a:ext cx="3146" cy="15731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2288755" y="983371"/>
                  <a:ext cx="6572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RES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2372753" y="1008967"/>
                  <a:ext cx="329044" cy="1126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2395521" y="1813617"/>
                  <a:ext cx="6572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RDY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643656" y="2864286"/>
                  <a:ext cx="6572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RESET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300881" y="2868621"/>
                  <a:ext cx="7518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READY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103446" y="1073588"/>
                  <a:ext cx="5982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/>
                    <a:t>X1</a:t>
                  </a:r>
                  <a:endParaRPr lang="en-IN" sz="1400" b="1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765876" y="1098939"/>
                  <a:ext cx="5982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/>
                    <a:t>X2</a:t>
                  </a:r>
                  <a:endParaRPr lang="en-IN" sz="1400" b="1" dirty="0"/>
                </a:p>
              </p:txBody>
            </p:sp>
          </p:grpSp>
          <p:cxnSp>
            <p:nvCxnSpPr>
              <p:cNvPr id="49" name="Straight Arrow Connector 48"/>
              <p:cNvCxnSpPr/>
              <p:nvPr/>
            </p:nvCxnSpPr>
            <p:spPr>
              <a:xfrm>
                <a:off x="3286885" y="1291925"/>
                <a:ext cx="1467696" cy="157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3293886" y="1599702"/>
                <a:ext cx="1492336" cy="9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V="1">
                <a:off x="3293886" y="1907479"/>
                <a:ext cx="1492336" cy="117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318526" y="999857"/>
                <a:ext cx="8159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CLOCK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324676" y="1340903"/>
                <a:ext cx="6572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RESET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318526" y="1642828"/>
                <a:ext cx="7518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READY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629432" y="3555223"/>
                <a:ext cx="7518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6 MHz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302843" y="288086"/>
                <a:ext cx="6572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7030A0"/>
                    </a:solidFill>
                  </a:rPr>
                  <a:t>3 X</a:t>
                </a:r>
                <a:endParaRPr lang="en-IN" sz="1400" b="1" dirty="0"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4030078" y="963519"/>
                <a:ext cx="245918" cy="250696"/>
                <a:chOff x="9559636" y="3012049"/>
                <a:chExt cx="245918" cy="250696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9559636" y="3012049"/>
                  <a:ext cx="0" cy="2506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9805554" y="3012049"/>
                  <a:ext cx="0" cy="2506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 flipV="1">
                  <a:off x="9559636" y="3012049"/>
                  <a:ext cx="245918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Straight Connector 56"/>
              <p:cNvCxnSpPr/>
              <p:nvPr/>
            </p:nvCxnSpPr>
            <p:spPr>
              <a:xfrm>
                <a:off x="4530326" y="963519"/>
                <a:ext cx="0" cy="2506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 flipV="1">
                <a:off x="4284408" y="1198968"/>
                <a:ext cx="245918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4518660" y="977246"/>
                <a:ext cx="245918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2194805" y="50879"/>
                <a:ext cx="7518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18 MHz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4040054" y="630614"/>
              <a:ext cx="75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0070C0"/>
                  </a:solidFill>
                </a:rPr>
                <a:t>6 MHz</a:t>
              </a:r>
              <a:endParaRPr lang="en-IN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18122" y="101121"/>
              <a:ext cx="38030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To produce 6 MHz at  </a:t>
              </a:r>
              <a:r>
                <a:rPr lang="en-IN" sz="1600" b="1" dirty="0" smtClean="0">
                  <a:solidFill>
                    <a:srgbClr val="FF0000"/>
                  </a:solidFill>
                </a:rPr>
                <a:t>33%</a:t>
              </a:r>
              <a:r>
                <a:rPr lang="en-IN" sz="1600" dirty="0" smtClean="0"/>
                <a:t> duty cycle so </a:t>
              </a:r>
            </a:p>
            <a:p>
              <a:r>
                <a:rPr lang="en-IN" sz="1600" dirty="0" smtClean="0"/>
                <a:t>18 MHz divided by 3.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sz="1600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130054" y="153701"/>
            <a:ext cx="4979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Duty Cycle </a:t>
            </a:r>
            <a:r>
              <a:rPr lang="en-IN" sz="1600" dirty="0" smtClean="0"/>
              <a:t>:</a:t>
            </a:r>
          </a:p>
          <a:p>
            <a:pPr marL="342900" indent="-342900">
              <a:buAutoNum type="arabicPeriod"/>
            </a:pPr>
            <a:r>
              <a:rPr lang="en-IN" sz="1600" dirty="0"/>
              <a:t>I</a:t>
            </a:r>
            <a:r>
              <a:rPr lang="en-IN" sz="1600" dirty="0" smtClean="0"/>
              <a:t>t is the ratio of ON time and total time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A clock pulse is on for some time and off for some time.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It can be active high or active low.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At what time of point dose the transition take place is called as duty cycle.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If transition is at mid point it is called 50% duty cycle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8482108" y="2332016"/>
            <a:ext cx="2271569" cy="3715595"/>
            <a:chOff x="8475189" y="2445715"/>
            <a:chExt cx="2271569" cy="3715595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8475189" y="2445715"/>
              <a:ext cx="27379" cy="37155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0746758" y="2445715"/>
              <a:ext cx="0" cy="37155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8502568" y="2858814"/>
              <a:ext cx="113388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9636453" y="2838901"/>
              <a:ext cx="0" cy="716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9612873" y="3563464"/>
              <a:ext cx="113388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8484316" y="3863000"/>
              <a:ext cx="4518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8926408" y="3863000"/>
              <a:ext cx="9774" cy="425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8926409" y="4288626"/>
              <a:ext cx="18203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8502569" y="4815099"/>
              <a:ext cx="146231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9959995" y="4803889"/>
              <a:ext cx="9774" cy="425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9959996" y="5235824"/>
              <a:ext cx="7867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8497683" y="5622320"/>
              <a:ext cx="18556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0343603" y="5588059"/>
              <a:ext cx="9774" cy="2620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10343603" y="5850082"/>
              <a:ext cx="4031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/>
          <p:cNvSpPr/>
          <p:nvPr/>
        </p:nvSpPr>
        <p:spPr>
          <a:xfrm>
            <a:off x="10876702" y="3256858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50%</a:t>
            </a:r>
            <a:endParaRPr lang="en-IN" dirty="0"/>
          </a:p>
        </p:txBody>
      </p:sp>
      <p:sp>
        <p:nvSpPr>
          <p:cNvPr id="96" name="Rectangle 95"/>
          <p:cNvSpPr/>
          <p:nvPr/>
        </p:nvSpPr>
        <p:spPr>
          <a:xfrm>
            <a:off x="10853548" y="3990261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20%</a:t>
            </a:r>
            <a:endParaRPr lang="en-IN" dirty="0"/>
          </a:p>
        </p:txBody>
      </p:sp>
      <p:sp>
        <p:nvSpPr>
          <p:cNvPr id="97" name="Rectangle 96"/>
          <p:cNvSpPr/>
          <p:nvPr/>
        </p:nvSpPr>
        <p:spPr>
          <a:xfrm>
            <a:off x="10809780" y="4903003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70%</a:t>
            </a:r>
            <a:endParaRPr lang="en-IN" dirty="0"/>
          </a:p>
        </p:txBody>
      </p:sp>
      <p:sp>
        <p:nvSpPr>
          <p:cNvPr id="98" name="Rectangle 97"/>
          <p:cNvSpPr/>
          <p:nvPr/>
        </p:nvSpPr>
        <p:spPr>
          <a:xfrm>
            <a:off x="10809780" y="5551717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90%</a:t>
            </a:r>
            <a:endParaRPr lang="en-IN" dirty="0"/>
          </a:p>
        </p:txBody>
      </p:sp>
      <p:sp>
        <p:nvSpPr>
          <p:cNvPr id="99" name="TextBox 98"/>
          <p:cNvSpPr txBox="1"/>
          <p:nvPr/>
        </p:nvSpPr>
        <p:spPr>
          <a:xfrm>
            <a:off x="7180751" y="6183072"/>
            <a:ext cx="4878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In above example all of have different duty cycle but same clock frequency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017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4851723" y="477982"/>
            <a:ext cx="6651115" cy="5571441"/>
            <a:chOff x="4830940" y="0"/>
            <a:chExt cx="6651115" cy="5571441"/>
          </a:xfrm>
        </p:grpSpPr>
        <p:grpSp>
          <p:nvGrpSpPr>
            <p:cNvPr id="4" name="Group 3"/>
            <p:cNvGrpSpPr/>
            <p:nvPr/>
          </p:nvGrpSpPr>
          <p:grpSpPr>
            <a:xfrm>
              <a:off x="4830940" y="0"/>
              <a:ext cx="6651115" cy="5571441"/>
              <a:chOff x="558461" y="65704"/>
              <a:chExt cx="6651115" cy="55714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58461" y="65704"/>
                <a:ext cx="6651115" cy="5571441"/>
                <a:chOff x="573393" y="50879"/>
                <a:chExt cx="6651115" cy="5571441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4786222" y="1060712"/>
                  <a:ext cx="2438286" cy="456160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solidFill>
                        <a:schemeClr val="tx1"/>
                      </a:solidFill>
                    </a:rPr>
                    <a:t>8086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573393" y="621317"/>
                  <a:ext cx="2720493" cy="2548956"/>
                  <a:chOff x="1643656" y="627442"/>
                  <a:chExt cx="2720493" cy="2548956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2873041" y="1105424"/>
                    <a:ext cx="1459467" cy="108705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400" dirty="0" smtClean="0">
                        <a:solidFill>
                          <a:schemeClr val="tx1"/>
                        </a:solidFill>
                      </a:rPr>
                      <a:t>8284 clock generator</a:t>
                    </a:r>
                    <a:endParaRPr lang="en-IN" sz="14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3265068" y="627442"/>
                    <a:ext cx="675411" cy="477982"/>
                    <a:chOff x="1049481" y="3158836"/>
                    <a:chExt cx="675411" cy="477982"/>
                  </a:xfrm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278082" y="3200400"/>
                      <a:ext cx="218209" cy="187036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>
                      <a:off x="1226127" y="3158836"/>
                      <a:ext cx="10391" cy="24938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>
                      <a:off x="1537855" y="3179618"/>
                      <a:ext cx="10391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flipH="1">
                      <a:off x="1049481" y="3283527"/>
                      <a:ext cx="176646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 flipH="1">
                      <a:off x="1548246" y="3293918"/>
                      <a:ext cx="176646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/>
                    <p:nvPr/>
                  </p:nvCxnSpPr>
                  <p:spPr>
                    <a:xfrm flipV="1">
                      <a:off x="1063336" y="3292186"/>
                      <a:ext cx="0" cy="34463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/>
                    <p:nvPr/>
                  </p:nvCxnSpPr>
                  <p:spPr>
                    <a:xfrm flipV="1">
                      <a:off x="1724892" y="3292186"/>
                      <a:ext cx="0" cy="34463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2136702" y="1291148"/>
                    <a:ext cx="736339" cy="433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2421082" y="1811997"/>
                    <a:ext cx="451959" cy="569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>
                    <a:off x="2421082" y="1811997"/>
                    <a:ext cx="3146" cy="105228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 flipH="1">
                    <a:off x="2136702" y="1291148"/>
                    <a:ext cx="3146" cy="157313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2288755" y="983371"/>
                    <a:ext cx="6572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400" b="1" dirty="0" smtClean="0">
                        <a:solidFill>
                          <a:srgbClr val="FF0000"/>
                        </a:solidFill>
                      </a:rPr>
                      <a:t>RES</a:t>
                    </a:r>
                    <a:endParaRPr lang="en-IN" sz="1400" b="1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 flipV="1">
                    <a:off x="2372753" y="1008967"/>
                    <a:ext cx="329044" cy="1126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395521" y="1813617"/>
                    <a:ext cx="6572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400" b="1" dirty="0" smtClean="0">
                        <a:solidFill>
                          <a:srgbClr val="FF0000"/>
                        </a:solidFill>
                      </a:rPr>
                      <a:t>RDY</a:t>
                    </a:r>
                    <a:endParaRPr lang="en-IN" sz="14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1643656" y="2864286"/>
                    <a:ext cx="6572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400" b="1" dirty="0" smtClean="0">
                        <a:solidFill>
                          <a:srgbClr val="FF0000"/>
                        </a:solidFill>
                      </a:rPr>
                      <a:t>RESET</a:t>
                    </a:r>
                    <a:endParaRPr lang="en-IN" sz="14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2300881" y="2868621"/>
                    <a:ext cx="75186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400" b="1" dirty="0" smtClean="0">
                        <a:solidFill>
                          <a:srgbClr val="FF0000"/>
                        </a:solidFill>
                      </a:rPr>
                      <a:t>READY</a:t>
                    </a:r>
                    <a:endParaRPr lang="en-IN" sz="14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103446" y="1073588"/>
                    <a:ext cx="59827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400" b="1" dirty="0" smtClean="0"/>
                      <a:t>X1</a:t>
                    </a:r>
                    <a:endParaRPr lang="en-IN" sz="1400" b="1" dirty="0"/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765876" y="1098939"/>
                    <a:ext cx="59827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400" b="1" dirty="0" smtClean="0"/>
                      <a:t>X2</a:t>
                    </a:r>
                    <a:endParaRPr lang="en-IN" sz="1400" b="1" dirty="0"/>
                  </a:p>
                </p:txBody>
              </p:sp>
            </p:grp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3286885" y="1291925"/>
                  <a:ext cx="1467696" cy="1570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3293886" y="1599702"/>
                  <a:ext cx="1492336" cy="985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3293886" y="1907479"/>
                  <a:ext cx="1492336" cy="117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3318526" y="999857"/>
                  <a:ext cx="8159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CLOCK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324676" y="1340903"/>
                  <a:ext cx="6572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RESET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318526" y="1642828"/>
                  <a:ext cx="7518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READY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629432" y="3555223"/>
                  <a:ext cx="7518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6 MHz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302843" y="288086"/>
                  <a:ext cx="6572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7030A0"/>
                      </a:solidFill>
                    </a:rPr>
                    <a:t>3 X</a:t>
                  </a:r>
                  <a:endParaRPr lang="en-IN" sz="1400" b="1" dirty="0">
                    <a:solidFill>
                      <a:srgbClr val="7030A0"/>
                    </a:solidFill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4030078" y="963519"/>
                  <a:ext cx="245918" cy="250696"/>
                  <a:chOff x="9559636" y="3012049"/>
                  <a:chExt cx="245918" cy="250696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9559636" y="3012049"/>
                    <a:ext cx="0" cy="25069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9805554" y="3012049"/>
                    <a:ext cx="0" cy="25069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 flipH="1" flipV="1">
                    <a:off x="9559636" y="3012049"/>
                    <a:ext cx="245918" cy="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4530326" y="963519"/>
                  <a:ext cx="0" cy="2506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 flipV="1">
                  <a:off x="4284408" y="1198968"/>
                  <a:ext cx="245918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H="1" flipV="1">
                  <a:off x="4518660" y="977246"/>
                  <a:ext cx="245918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2194805" y="50879"/>
                  <a:ext cx="7518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18 MHz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4040054" y="630614"/>
                <a:ext cx="7518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0070C0"/>
                    </a:solidFill>
                  </a:rPr>
                  <a:t>6 MHz</a:t>
                </a:r>
                <a:endParaRPr lang="en-IN" sz="1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018122" y="101121"/>
                <a:ext cx="38030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To produce 6 MHz at  </a:t>
                </a:r>
                <a:r>
                  <a:rPr lang="en-IN" sz="1600" b="1" dirty="0" smtClean="0">
                    <a:solidFill>
                      <a:srgbClr val="FF0000"/>
                    </a:solidFill>
                  </a:rPr>
                  <a:t>33%</a:t>
                </a:r>
                <a:r>
                  <a:rPr lang="en-IN" sz="1600" dirty="0" smtClean="0"/>
                  <a:t> duty cycle so </a:t>
                </a:r>
              </a:p>
              <a:p>
                <a:r>
                  <a:rPr lang="en-IN" sz="1600" dirty="0" smtClean="0"/>
                  <a:t>18 MHz divided by 3.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1600" dirty="0"/>
              </a:p>
            </p:txBody>
          </p:sp>
        </p:grpSp>
        <p:cxnSp>
          <p:nvCxnSpPr>
            <p:cNvPr id="46" name="Straight Arrow Connector 45"/>
            <p:cNvCxnSpPr/>
            <p:nvPr/>
          </p:nvCxnSpPr>
          <p:spPr>
            <a:xfrm>
              <a:off x="7596702" y="3504344"/>
              <a:ext cx="1467696" cy="157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7571595" y="3751266"/>
              <a:ext cx="1467696" cy="157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556779" y="4899650"/>
              <a:ext cx="1467696" cy="157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7594205" y="5146572"/>
              <a:ext cx="14588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7594470" y="4012043"/>
              <a:ext cx="14588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7039440" y="3343363"/>
              <a:ext cx="65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NMI</a:t>
              </a:r>
              <a:endParaRPr lang="en-IN" sz="1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58734" y="3597377"/>
              <a:ext cx="65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INTR</a:t>
              </a:r>
              <a:endParaRPr lang="en-IN" sz="14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070023" y="3882353"/>
              <a:ext cx="65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INTA</a:t>
              </a:r>
              <a:endParaRPr lang="en-IN" sz="1400" b="1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7191407" y="3914717"/>
              <a:ext cx="3129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972653" y="4741469"/>
              <a:ext cx="65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HOLD</a:t>
              </a:r>
              <a:endParaRPr lang="en-IN" sz="14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00751" y="4976672"/>
              <a:ext cx="65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HLDA</a:t>
              </a:r>
              <a:endParaRPr lang="en-IN" sz="1400" b="1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6138368" y="4063959"/>
            <a:ext cx="1318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Interrupt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07327" y="5316777"/>
            <a:ext cx="1874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(Bus request) DMA </a:t>
            </a:r>
            <a:endParaRPr lang="en-IN" sz="1400" b="1" dirty="0">
              <a:solidFill>
                <a:srgbClr val="FF0000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73074" y="579874"/>
            <a:ext cx="5153868" cy="1815882"/>
            <a:chOff x="55532" y="61532"/>
            <a:chExt cx="5153868" cy="1815882"/>
          </a:xfrm>
        </p:grpSpPr>
        <p:sp>
          <p:nvSpPr>
            <p:cNvPr id="64" name="TextBox 63"/>
            <p:cNvSpPr txBox="1"/>
            <p:nvPr/>
          </p:nvSpPr>
          <p:spPr>
            <a:xfrm>
              <a:off x="55532" y="61532"/>
              <a:ext cx="515386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NMI :  </a:t>
              </a:r>
              <a:r>
                <a:rPr lang="en-IN" sz="1400" dirty="0" smtClean="0"/>
                <a:t>It is hardware interrupt. Vector for NMI is 0002. processor will </a:t>
              </a:r>
            </a:p>
            <a:p>
              <a:r>
                <a:rPr lang="en-IN" sz="1400" dirty="0"/>
                <a:t> </a:t>
              </a:r>
              <a:r>
                <a:rPr lang="en-IN" sz="1400" dirty="0" smtClean="0"/>
                <a:t>            execute ISR from this location</a:t>
              </a:r>
            </a:p>
            <a:p>
              <a:endParaRPr lang="en-IN" sz="1400" dirty="0" smtClean="0"/>
            </a:p>
            <a:p>
              <a:r>
                <a:rPr lang="en-IN" sz="1400" b="1" dirty="0" smtClean="0"/>
                <a:t>INTR :  </a:t>
              </a:r>
              <a:r>
                <a:rPr lang="en-IN" sz="1400" dirty="0" smtClean="0"/>
                <a:t>It is interrupt request by device to the processor</a:t>
              </a:r>
            </a:p>
            <a:p>
              <a:r>
                <a:rPr lang="en-IN" sz="1400" b="1" dirty="0" smtClean="0"/>
                <a:t>INTA :  </a:t>
              </a:r>
              <a:r>
                <a:rPr lang="en-IN" sz="1400" dirty="0" smtClean="0"/>
                <a:t>In response to INTR signal processor will generate 2 INTA </a:t>
              </a:r>
            </a:p>
            <a:p>
              <a:r>
                <a:rPr lang="en-IN" sz="1400" dirty="0"/>
                <a:t> </a:t>
              </a:r>
              <a:r>
                <a:rPr lang="en-IN" sz="1400" dirty="0" smtClean="0"/>
                <a:t>            pulse</a:t>
              </a:r>
              <a:r>
                <a:rPr lang="en-IN" sz="1400" b="1" dirty="0" smtClean="0"/>
                <a:t> </a:t>
              </a:r>
              <a:r>
                <a:rPr lang="en-IN" sz="1400" dirty="0" smtClean="0"/>
                <a:t>During these pulse device will calculate vectored </a:t>
              </a:r>
            </a:p>
            <a:p>
              <a:r>
                <a:rPr lang="en-IN" sz="1400" dirty="0"/>
                <a:t> </a:t>
              </a:r>
              <a:r>
                <a:rPr lang="en-IN" sz="1400" dirty="0" smtClean="0"/>
                <a:t>            address and pass to the processor and according to    </a:t>
              </a:r>
            </a:p>
            <a:p>
              <a:r>
                <a:rPr lang="en-IN" sz="1400" dirty="0"/>
                <a:t> </a:t>
              </a:r>
              <a:r>
                <a:rPr lang="en-IN" sz="1400" dirty="0" smtClean="0"/>
                <a:t>            calculated vector processor will executes ISR</a:t>
              </a:r>
              <a:endParaRPr lang="en-IN" sz="1400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40271" y="978002"/>
              <a:ext cx="2651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1905805" y="205622"/>
            <a:ext cx="1318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Interrupt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47971" y="2400124"/>
            <a:ext cx="1874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(Bus request) DMA 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468" y="2858942"/>
            <a:ext cx="51538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Direct memory access is used to control the system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If DMAC wants to control the system bus then it will send </a:t>
            </a:r>
            <a:r>
              <a:rPr lang="en-IN" sz="1600" dirty="0" smtClean="0">
                <a:solidFill>
                  <a:srgbClr val="FF0000"/>
                </a:solidFill>
              </a:rPr>
              <a:t>HOLD</a:t>
            </a:r>
            <a:r>
              <a:rPr lang="en-IN" sz="1600" dirty="0" smtClean="0"/>
              <a:t> signal to 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In response to HOLD signal processor will release the system bus control and generate </a:t>
            </a:r>
            <a:r>
              <a:rPr lang="en-IN" sz="1600" dirty="0" smtClean="0">
                <a:solidFill>
                  <a:srgbClr val="FF0000"/>
                </a:solidFill>
              </a:rPr>
              <a:t>HLDA</a:t>
            </a:r>
            <a:r>
              <a:rPr lang="en-IN" sz="1600" dirty="0" smtClean="0"/>
              <a:t> signal to handover the control of bus system to DMAC</a:t>
            </a:r>
          </a:p>
          <a:p>
            <a:endParaRPr lang="en-IN" sz="1600" dirty="0"/>
          </a:p>
        </p:txBody>
      </p:sp>
      <p:sp>
        <p:nvSpPr>
          <p:cNvPr id="66" name="Rectangle 65"/>
          <p:cNvSpPr/>
          <p:nvPr/>
        </p:nvSpPr>
        <p:spPr>
          <a:xfrm>
            <a:off x="357814" y="4773248"/>
            <a:ext cx="1045474" cy="7539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Processor 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12286" y="4773248"/>
            <a:ext cx="1045474" cy="7539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Memory  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12286" y="6049423"/>
            <a:ext cx="1045474" cy="7539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I/O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/>
          <p:cNvCxnSpPr>
            <a:stCxn id="67" idx="1"/>
          </p:cNvCxnSpPr>
          <p:nvPr/>
        </p:nvCxnSpPr>
        <p:spPr>
          <a:xfrm flipH="1">
            <a:off x="1403289" y="5150238"/>
            <a:ext cx="14089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2085848" y="5150238"/>
            <a:ext cx="726438" cy="1024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2" idx="0"/>
            <a:endCxn id="67" idx="2"/>
          </p:cNvCxnSpPr>
          <p:nvPr/>
        </p:nvCxnSpPr>
        <p:spPr>
          <a:xfrm flipV="1">
            <a:off x="3335023" y="5527228"/>
            <a:ext cx="0" cy="5221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3422009" y="5697696"/>
            <a:ext cx="205481" cy="181257"/>
            <a:chOff x="10401299" y="1300899"/>
            <a:chExt cx="587976" cy="408418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3857760" y="5621098"/>
            <a:ext cx="2223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Can not directly transfer data bet memory and I/O for </a:t>
            </a:r>
            <a:r>
              <a:rPr lang="en-IN" sz="1400" b="1" dirty="0" err="1" smtClean="0">
                <a:solidFill>
                  <a:srgbClr val="FF0000"/>
                </a:solidFill>
              </a:rPr>
              <a:t>ths</a:t>
            </a:r>
            <a:r>
              <a:rPr lang="en-IN" sz="1400" b="1" dirty="0" smtClean="0">
                <a:solidFill>
                  <a:srgbClr val="FF0000"/>
                </a:solidFill>
              </a:rPr>
              <a:t> required concept DMA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66829" y="6065983"/>
            <a:ext cx="762284" cy="5474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DMA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1722629" y="5150238"/>
            <a:ext cx="0" cy="899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5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27" y="114300"/>
            <a:ext cx="10113256" cy="65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Maximum mode of 8086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75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3" y="89377"/>
            <a:ext cx="11817651" cy="657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8100204" y="3769743"/>
            <a:ext cx="1742535" cy="227737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 rot="5400000">
            <a:off x="4813540" y="5003324"/>
            <a:ext cx="526209" cy="94028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774958" y="536723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72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14" y="498763"/>
            <a:ext cx="10399213" cy="5709372"/>
          </a:xfrm>
        </p:spPr>
      </p:pic>
    </p:spTree>
    <p:extLst>
      <p:ext uri="{BB962C8B-B14F-4D97-AF65-F5344CB8AC3E}">
        <p14:creationId xmlns:p14="http://schemas.microsoft.com/office/powerpoint/2010/main" val="382095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440" y="1948413"/>
            <a:ext cx="1649455" cy="31055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8086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1019439" y="714836"/>
            <a:ext cx="1649455" cy="1035170"/>
            <a:chOff x="627918" y="586597"/>
            <a:chExt cx="1649455" cy="1035170"/>
          </a:xfrm>
        </p:grpSpPr>
        <p:grpSp>
          <p:nvGrpSpPr>
            <p:cNvPr id="12" name="Group 11"/>
            <p:cNvGrpSpPr/>
            <p:nvPr/>
          </p:nvGrpSpPr>
          <p:grpSpPr>
            <a:xfrm>
              <a:off x="627918" y="586597"/>
              <a:ext cx="1649455" cy="1035170"/>
              <a:chOff x="776377" y="612475"/>
              <a:chExt cx="1276710" cy="1500997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776377" y="612475"/>
                <a:ext cx="0" cy="15009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2050211" y="612475"/>
                <a:ext cx="0" cy="15009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776379" y="2113472"/>
                <a:ext cx="12767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122554" y="1035972"/>
              <a:ext cx="6527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dirty="0" smtClean="0"/>
                <a:t>8089</a:t>
              </a:r>
              <a:endParaRPr lang="en-IN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015722" y="5292579"/>
            <a:ext cx="1649455" cy="1003541"/>
            <a:chOff x="624201" y="5164340"/>
            <a:chExt cx="1649455" cy="1003541"/>
          </a:xfrm>
        </p:grpSpPr>
        <p:grpSp>
          <p:nvGrpSpPr>
            <p:cNvPr id="13" name="Group 12"/>
            <p:cNvGrpSpPr/>
            <p:nvPr/>
          </p:nvGrpSpPr>
          <p:grpSpPr>
            <a:xfrm rot="10800000">
              <a:off x="624201" y="5164340"/>
              <a:ext cx="1649455" cy="1003541"/>
              <a:chOff x="776377" y="612475"/>
              <a:chExt cx="1276710" cy="1500997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776377" y="612475"/>
                <a:ext cx="0" cy="15009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0211" y="612475"/>
                <a:ext cx="0" cy="15009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776379" y="2113472"/>
                <a:ext cx="12767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/>
            <p:cNvSpPr/>
            <p:nvPr/>
          </p:nvSpPr>
          <p:spPr>
            <a:xfrm>
              <a:off x="1126275" y="5398062"/>
              <a:ext cx="6527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dirty="0" smtClean="0"/>
                <a:t>8087</a:t>
              </a:r>
              <a:endParaRPr lang="en-IN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019442" y="4494812"/>
            <a:ext cx="840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MN/MX</a:t>
            </a:r>
            <a:endParaRPr lang="en-IN" sz="14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410373" y="4648700"/>
            <a:ext cx="609069" cy="439945"/>
            <a:chOff x="5289591" y="2786332"/>
            <a:chExt cx="628130" cy="43994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498967" y="2786332"/>
              <a:ext cx="0" cy="2156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498968" y="2786332"/>
              <a:ext cx="4187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289591" y="3001992"/>
              <a:ext cx="4187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308443" y="3007740"/>
              <a:ext cx="1" cy="218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426338" y="2999112"/>
              <a:ext cx="1" cy="218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522295" y="3001992"/>
              <a:ext cx="1" cy="218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605683" y="3007738"/>
              <a:ext cx="1" cy="218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695355" y="3007732"/>
              <a:ext cx="1" cy="218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30580"/>
              </p:ext>
            </p:extLst>
          </p:nvPr>
        </p:nvGraphicFramePr>
        <p:xfrm>
          <a:off x="2917338" y="2647656"/>
          <a:ext cx="1591094" cy="2331720"/>
        </p:xfrm>
        <a:graphic>
          <a:graphicData uri="http://schemas.openxmlformats.org/drawingml/2006/table">
            <a:tbl>
              <a:tblPr firstRow="1" bandRow="1"/>
              <a:tblGrid>
                <a:gridCol w="795547"/>
                <a:gridCol w="795547"/>
              </a:tblGrid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MN</a:t>
                      </a:r>
                      <a:endParaRPr lang="en-IN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MX</a:t>
                      </a:r>
                      <a:endParaRPr lang="en-IN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HOLD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RQ0/GT0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HLDA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 smtClean="0"/>
                        <a:t>RQ1/GT1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WR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LOCK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DEN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S0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DT/R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S1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M/IO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S2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ALE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QS0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INTA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QS1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2665175" y="3304873"/>
            <a:ext cx="431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680118" y="3544298"/>
            <a:ext cx="403132" cy="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659149" y="3791805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686144" y="4078375"/>
            <a:ext cx="431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701087" y="4317800"/>
            <a:ext cx="403132" cy="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680118" y="4565307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703967" y="4870323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479499" y="3535455"/>
            <a:ext cx="403132" cy="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8530" y="3782962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485525" y="4069532"/>
            <a:ext cx="431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500468" y="4308957"/>
            <a:ext cx="403132" cy="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479499" y="4556464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03348" y="4861480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2676340" y="3042989"/>
            <a:ext cx="4278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3516013" y="3042989"/>
            <a:ext cx="309134" cy="216"/>
            <a:chOff x="3124492" y="2914750"/>
            <a:chExt cx="309134" cy="216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3154542" y="2914750"/>
              <a:ext cx="279084" cy="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3124492" y="2914966"/>
              <a:ext cx="3079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3504824" y="3304873"/>
            <a:ext cx="309134" cy="216"/>
            <a:chOff x="3113303" y="3176634"/>
            <a:chExt cx="309134" cy="216"/>
          </a:xfrm>
        </p:grpSpPr>
        <p:cxnSp>
          <p:nvCxnSpPr>
            <p:cNvPr id="71" name="Straight Arrow Connector 70"/>
            <p:cNvCxnSpPr/>
            <p:nvPr/>
          </p:nvCxnSpPr>
          <p:spPr>
            <a:xfrm flipV="1">
              <a:off x="3143353" y="3176634"/>
              <a:ext cx="279084" cy="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3113303" y="3176850"/>
              <a:ext cx="3079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/>
          <p:cNvCxnSpPr/>
          <p:nvPr/>
        </p:nvCxnSpPr>
        <p:spPr>
          <a:xfrm>
            <a:off x="4144011" y="2923197"/>
            <a:ext cx="23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825147" y="2911695"/>
            <a:ext cx="23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842399" y="3204993"/>
            <a:ext cx="23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144011" y="3204993"/>
            <a:ext cx="23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968607" y="3460908"/>
            <a:ext cx="291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166669" y="3708198"/>
            <a:ext cx="291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166668" y="3460908"/>
            <a:ext cx="291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338079" y="3992871"/>
            <a:ext cx="1459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316316" y="4248575"/>
            <a:ext cx="1459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164234" y="4770904"/>
            <a:ext cx="291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439862" y="4538206"/>
            <a:ext cx="2918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28654" y="5138690"/>
            <a:ext cx="4204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(0)</a:t>
            </a:r>
            <a:endParaRPr lang="en-IN" sz="14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68895" y="2171937"/>
            <a:ext cx="4488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051484" y="2018048"/>
            <a:ext cx="3994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400" b="1" dirty="0" smtClean="0"/>
              <a:t>RD</a:t>
            </a:r>
            <a:endParaRPr lang="en-IN" sz="1400" b="1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3083250" y="2052552"/>
            <a:ext cx="291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2861194" y="2185147"/>
            <a:ext cx="16710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Disabled in MAX mode</a:t>
            </a:r>
            <a:endParaRPr lang="en-IN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6228784" y="662576"/>
            <a:ext cx="582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maximum mode there are multiple processors. We can connect 8087 and 8089 co-processors with 8086.</a:t>
            </a:r>
            <a:endParaRPr lang="en-IN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2691593" y="5877863"/>
            <a:ext cx="4488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166670" y="5572467"/>
            <a:ext cx="2964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to perform very complex arithmetic operations.</a:t>
            </a:r>
            <a:endParaRPr lang="en-IN" dirty="0"/>
          </a:p>
        </p:txBody>
      </p:sp>
      <p:sp>
        <p:nvSpPr>
          <p:cNvPr id="102" name="Rectangle 101"/>
          <p:cNvSpPr/>
          <p:nvPr/>
        </p:nvSpPr>
        <p:spPr>
          <a:xfrm>
            <a:off x="867186" y="6296120"/>
            <a:ext cx="204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Math Co-Processor </a:t>
            </a:r>
            <a:endParaRPr lang="en-IN" dirty="0"/>
          </a:p>
        </p:txBody>
      </p:sp>
      <p:sp>
        <p:nvSpPr>
          <p:cNvPr id="103" name="Rectangle 102"/>
          <p:cNvSpPr/>
          <p:nvPr/>
        </p:nvSpPr>
        <p:spPr>
          <a:xfrm>
            <a:off x="936599" y="345504"/>
            <a:ext cx="1847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I/O Co-Processor </a:t>
            </a:r>
            <a:endParaRPr lang="en-IN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2665364" y="1284941"/>
            <a:ext cx="4488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140441" y="841045"/>
            <a:ext cx="310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to perform I/O operations.</a:t>
            </a:r>
            <a:endParaRPr lang="en-IN" dirty="0"/>
          </a:p>
        </p:txBody>
      </p:sp>
      <p:sp>
        <p:nvSpPr>
          <p:cNvPr id="106" name="TextBox 105"/>
          <p:cNvSpPr txBox="1"/>
          <p:nvPr/>
        </p:nvSpPr>
        <p:spPr>
          <a:xfrm>
            <a:off x="6354024" y="1579081"/>
            <a:ext cx="529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 perform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multiprocessing</a:t>
            </a:r>
            <a:r>
              <a:rPr lang="en-US" dirty="0" smtClean="0">
                <a:solidFill>
                  <a:srgbClr val="FF0000"/>
                </a:solidFill>
              </a:rPr>
              <a:t> maximum mode is used.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8216635" y="1948413"/>
            <a:ext cx="0" cy="411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969660" y="2356373"/>
            <a:ext cx="240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simultaneously </a:t>
            </a:r>
            <a:endParaRPr lang="en-IN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493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03" grpId="0"/>
      <p:bldP spid="105" grpId="0"/>
      <p:bldP spid="106" grpId="0"/>
      <p:bldP spid="1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8249" y="2587925"/>
            <a:ext cx="9144000" cy="991109"/>
          </a:xfrm>
        </p:spPr>
        <p:txBody>
          <a:bodyPr/>
          <a:lstStyle/>
          <a:p>
            <a:r>
              <a:rPr lang="en-IN" dirty="0" smtClean="0"/>
              <a:t>Minimum mode of 8086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8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5744" y="549136"/>
            <a:ext cx="1649455" cy="31055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8086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5746" y="3095535"/>
            <a:ext cx="840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MN/MX</a:t>
            </a:r>
            <a:endParaRPr lang="en-IN" sz="1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-43323" y="3249423"/>
            <a:ext cx="609069" cy="439945"/>
            <a:chOff x="5289591" y="2786332"/>
            <a:chExt cx="628130" cy="439945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498967" y="2786332"/>
              <a:ext cx="0" cy="2156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498968" y="2786332"/>
              <a:ext cx="4187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89591" y="3001992"/>
              <a:ext cx="4187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308443" y="3007740"/>
              <a:ext cx="1" cy="218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5426338" y="2999112"/>
              <a:ext cx="1" cy="218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522295" y="3001992"/>
              <a:ext cx="1" cy="218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605683" y="3007738"/>
              <a:ext cx="1" cy="218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695355" y="3007732"/>
              <a:ext cx="1" cy="218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029998"/>
              </p:ext>
            </p:extLst>
          </p:nvPr>
        </p:nvGraphicFramePr>
        <p:xfrm>
          <a:off x="2463642" y="1248379"/>
          <a:ext cx="1591094" cy="2331720"/>
        </p:xfrm>
        <a:graphic>
          <a:graphicData uri="http://schemas.openxmlformats.org/drawingml/2006/table">
            <a:tbl>
              <a:tblPr firstRow="1" bandRow="1"/>
              <a:tblGrid>
                <a:gridCol w="795547"/>
                <a:gridCol w="795547"/>
              </a:tblGrid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MN</a:t>
                      </a:r>
                      <a:endParaRPr lang="en-IN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MX</a:t>
                      </a:r>
                      <a:endParaRPr lang="en-IN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HOLD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RQ0/GT0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HLDA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 smtClean="0"/>
                        <a:t>RQ1/GT1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WR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LOCK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DEN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S0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DT/R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S1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M/IO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S2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ALE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QS0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INTA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QS1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2211479" y="1905596"/>
            <a:ext cx="431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226422" y="2145021"/>
            <a:ext cx="403132" cy="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205453" y="2392528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232448" y="2679098"/>
            <a:ext cx="431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247391" y="2918523"/>
            <a:ext cx="403132" cy="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226422" y="3166030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250271" y="3471046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025803" y="2136178"/>
            <a:ext cx="403132" cy="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004834" y="2383685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31829" y="2670255"/>
            <a:ext cx="431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046772" y="2909680"/>
            <a:ext cx="403132" cy="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025803" y="3157187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049652" y="3462203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222644" y="1643712"/>
            <a:ext cx="4278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062317" y="1643712"/>
            <a:ext cx="309134" cy="216"/>
            <a:chOff x="3124492" y="2914750"/>
            <a:chExt cx="309134" cy="216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3154542" y="2914750"/>
              <a:ext cx="279084" cy="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3124492" y="2914966"/>
              <a:ext cx="3079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051128" y="1905596"/>
            <a:ext cx="309134" cy="216"/>
            <a:chOff x="3113303" y="3176634"/>
            <a:chExt cx="309134" cy="21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3143353" y="3176634"/>
              <a:ext cx="279084" cy="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113303" y="3176850"/>
              <a:ext cx="3079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>
            <a:off x="3690315" y="1523920"/>
            <a:ext cx="23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71451" y="1512418"/>
            <a:ext cx="23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388703" y="1805716"/>
            <a:ext cx="23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690315" y="1805716"/>
            <a:ext cx="23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514911" y="2061631"/>
            <a:ext cx="291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712973" y="2308921"/>
            <a:ext cx="291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712972" y="2061631"/>
            <a:ext cx="291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884383" y="2593594"/>
            <a:ext cx="1459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862620" y="2849298"/>
            <a:ext cx="1459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710538" y="3371627"/>
            <a:ext cx="291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86166" y="3138929"/>
            <a:ext cx="2918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-24458" y="3653256"/>
            <a:ext cx="4204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(0)</a:t>
            </a:r>
            <a:endParaRPr lang="en-IN" sz="14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215199" y="772660"/>
            <a:ext cx="4488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597788" y="618771"/>
            <a:ext cx="3994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400" b="1" dirty="0" smtClean="0"/>
              <a:t>RD</a:t>
            </a:r>
            <a:endParaRPr lang="en-IN" sz="1400" b="1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2629554" y="653275"/>
            <a:ext cx="291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407498" y="52181"/>
            <a:ext cx="16710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Disabled in MAX mode</a:t>
            </a:r>
            <a:endParaRPr lang="en-IN" sz="14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3248338" y="926548"/>
            <a:ext cx="579424" cy="362911"/>
            <a:chOff x="10554230" y="1126909"/>
            <a:chExt cx="1221580" cy="582408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10554230" y="1423265"/>
              <a:ext cx="435045" cy="2860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10989273" y="1126909"/>
              <a:ext cx="786537" cy="5824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4785890" y="34730"/>
            <a:ext cx="3018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RQ – GT  Request and Grant :</a:t>
            </a:r>
            <a:endParaRPr lang="en-IN" dirty="0"/>
          </a:p>
        </p:txBody>
      </p:sp>
      <p:sp>
        <p:nvSpPr>
          <p:cNvPr id="76" name="Rectangle 75"/>
          <p:cNvSpPr/>
          <p:nvPr/>
        </p:nvSpPr>
        <p:spPr>
          <a:xfrm>
            <a:off x="4266123" y="390567"/>
            <a:ext cx="75932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1600" b="1" dirty="0"/>
              <a:t>T</a:t>
            </a:r>
            <a:r>
              <a:rPr lang="en-IN" sz="1600" b="1" dirty="0" smtClean="0"/>
              <a:t>he term multiprocessing means more than one processors are working simultaneously.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Even though there are three processors but there is always only one system bus.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Other processors like 8087 and 8089 are requesting 8086 for control of system bus.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The one who control the system bus is called as bus master and by default 8086 is bus master.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If any one processor wants to become bus master or wants to access system bus it will request to 8086 through </a:t>
            </a:r>
            <a:r>
              <a:rPr lang="en-IN" sz="1600" b="1" dirty="0" smtClean="0">
                <a:solidFill>
                  <a:srgbClr val="FF0000"/>
                </a:solidFill>
              </a:rPr>
              <a:t>RQ bar </a:t>
            </a:r>
            <a:r>
              <a:rPr lang="en-IN" sz="1600" b="1" dirty="0" smtClean="0"/>
              <a:t>pin.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Then 8086 will release the system bus and grant the permission through </a:t>
            </a:r>
            <a:r>
              <a:rPr lang="en-IN" sz="1600" b="1" dirty="0" smtClean="0">
                <a:solidFill>
                  <a:srgbClr val="FF0000"/>
                </a:solidFill>
              </a:rPr>
              <a:t>GT bar </a:t>
            </a:r>
            <a:r>
              <a:rPr lang="en-IN" sz="1600" b="1" dirty="0" smtClean="0"/>
              <a:t>pin.</a:t>
            </a:r>
          </a:p>
          <a:p>
            <a:r>
              <a:rPr lang="en-IN" sz="1600" b="1" dirty="0" smtClean="0"/>
              <a:t> </a:t>
            </a:r>
            <a:endParaRPr lang="en-IN" sz="1600" b="1" dirty="0"/>
          </a:p>
        </p:txBody>
      </p:sp>
      <p:grpSp>
        <p:nvGrpSpPr>
          <p:cNvPr id="77" name="Group 76"/>
          <p:cNvGrpSpPr/>
          <p:nvPr/>
        </p:nvGrpSpPr>
        <p:grpSpPr>
          <a:xfrm>
            <a:off x="2696552" y="1016461"/>
            <a:ext cx="205481" cy="181257"/>
            <a:chOff x="10401299" y="1300899"/>
            <a:chExt cx="587976" cy="408418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/>
          <p:cNvSpPr/>
          <p:nvPr/>
        </p:nvSpPr>
        <p:spPr>
          <a:xfrm>
            <a:off x="3284251" y="1512418"/>
            <a:ext cx="713947" cy="533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/>
          <p:cNvSpPr/>
          <p:nvPr/>
        </p:nvSpPr>
        <p:spPr>
          <a:xfrm>
            <a:off x="4151624" y="3114244"/>
            <a:ext cx="2035244" cy="20214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8086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230069" y="274133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b="1" dirty="0" smtClean="0"/>
              <a:t>If 8087 wants to become bus master it will send request to 8086 using RQ bar.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b="1" dirty="0" smtClean="0"/>
              <a:t>After receiving RQ bar signal 8086 releases the system bus and grant the permission by sending GT bar signal.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b="1" dirty="0" smtClean="0"/>
              <a:t>Now 8087 is bus master, it will perform its task and after finishing its work it will send release signal to 8086.</a:t>
            </a:r>
            <a:endParaRPr lang="en-IN" sz="1600" b="1" dirty="0"/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4507484" y="5167375"/>
            <a:ext cx="0" cy="6780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4078347" y="5167375"/>
            <a:ext cx="375552" cy="276999"/>
            <a:chOff x="3996349" y="5355709"/>
            <a:chExt cx="375552" cy="276999"/>
          </a:xfrm>
        </p:grpSpPr>
        <p:sp>
          <p:nvSpPr>
            <p:cNvPr id="92" name="Rectangle 91"/>
            <p:cNvSpPr/>
            <p:nvPr/>
          </p:nvSpPr>
          <p:spPr>
            <a:xfrm>
              <a:off x="3996349" y="5355709"/>
              <a:ext cx="3755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b="1" dirty="0"/>
                <a:t>RQ</a:t>
              </a:r>
              <a:endParaRPr lang="en-IN" sz="1200" dirty="0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4057021" y="5412082"/>
              <a:ext cx="2918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366985" y="5861248"/>
            <a:ext cx="2232991" cy="832752"/>
            <a:chOff x="624201" y="5164340"/>
            <a:chExt cx="1649455" cy="1003541"/>
          </a:xfrm>
        </p:grpSpPr>
        <p:grpSp>
          <p:nvGrpSpPr>
            <p:cNvPr id="96" name="Group 95"/>
            <p:cNvGrpSpPr/>
            <p:nvPr/>
          </p:nvGrpSpPr>
          <p:grpSpPr>
            <a:xfrm rot="10800000">
              <a:off x="624201" y="5164340"/>
              <a:ext cx="1649455" cy="1003541"/>
              <a:chOff x="776377" y="612475"/>
              <a:chExt cx="1276710" cy="1500997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776377" y="612475"/>
                <a:ext cx="0" cy="15009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2050211" y="612475"/>
                <a:ext cx="0" cy="15009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H="1">
                <a:off x="776379" y="2113472"/>
                <a:ext cx="12767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Rectangle 96"/>
            <p:cNvSpPr/>
            <p:nvPr/>
          </p:nvSpPr>
          <p:spPr>
            <a:xfrm>
              <a:off x="1126275" y="5398062"/>
              <a:ext cx="6527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dirty="0" smtClean="0"/>
                <a:t>8087</a:t>
              </a:r>
              <a:endParaRPr lang="en-IN" dirty="0"/>
            </a:p>
          </p:txBody>
        </p:sp>
      </p:grpSp>
      <p:cxnSp>
        <p:nvCxnSpPr>
          <p:cNvPr id="101" name="Straight Arrow Connector 100"/>
          <p:cNvCxnSpPr/>
          <p:nvPr/>
        </p:nvCxnSpPr>
        <p:spPr>
          <a:xfrm>
            <a:off x="4684394" y="5205672"/>
            <a:ext cx="0" cy="669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4626023" y="5480696"/>
            <a:ext cx="385747" cy="307777"/>
            <a:chOff x="4684394" y="5404258"/>
            <a:chExt cx="385747" cy="307777"/>
          </a:xfrm>
        </p:grpSpPr>
        <p:sp>
          <p:nvSpPr>
            <p:cNvPr id="103" name="Rectangle 102"/>
            <p:cNvSpPr/>
            <p:nvPr/>
          </p:nvSpPr>
          <p:spPr>
            <a:xfrm>
              <a:off x="4684394" y="5404258"/>
              <a:ext cx="3857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b="1" dirty="0" smtClean="0"/>
                <a:t>GT</a:t>
              </a:r>
              <a:endParaRPr lang="en-IN" sz="1400" dirty="0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763172" y="5460631"/>
              <a:ext cx="2918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Arrow Connector 106"/>
          <p:cNvCxnSpPr/>
          <p:nvPr/>
        </p:nvCxnSpPr>
        <p:spPr>
          <a:xfrm flipV="1">
            <a:off x="4996662" y="5156253"/>
            <a:ext cx="0" cy="6780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4994114" y="5478992"/>
            <a:ext cx="642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 smtClean="0"/>
              <a:t>release</a:t>
            </a:r>
            <a:endParaRPr lang="en-IN" sz="1200" dirty="0"/>
          </a:p>
        </p:txBody>
      </p:sp>
      <p:sp>
        <p:nvSpPr>
          <p:cNvPr id="111" name="Rectangle 110"/>
          <p:cNvSpPr/>
          <p:nvPr/>
        </p:nvSpPr>
        <p:spPr>
          <a:xfrm>
            <a:off x="6324587" y="4250402"/>
            <a:ext cx="4847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This three signals combined in single line.</a:t>
            </a:r>
            <a:endParaRPr lang="en-IN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569516" y="5845473"/>
            <a:ext cx="375552" cy="276999"/>
            <a:chOff x="3996349" y="5355709"/>
            <a:chExt cx="375552" cy="276999"/>
          </a:xfrm>
        </p:grpSpPr>
        <p:sp>
          <p:nvSpPr>
            <p:cNvPr id="113" name="Rectangle 112"/>
            <p:cNvSpPr/>
            <p:nvPr/>
          </p:nvSpPr>
          <p:spPr>
            <a:xfrm>
              <a:off x="3996349" y="5355709"/>
              <a:ext cx="3755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b="1" dirty="0"/>
                <a:t>RQ</a:t>
              </a:r>
              <a:endParaRPr lang="en-IN" sz="1200" dirty="0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4057021" y="5412082"/>
              <a:ext cx="2918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Arrow Connector 114"/>
          <p:cNvCxnSpPr/>
          <p:nvPr/>
        </p:nvCxnSpPr>
        <p:spPr>
          <a:xfrm flipV="1">
            <a:off x="5757292" y="5167375"/>
            <a:ext cx="0" cy="6780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5505480" y="4848476"/>
            <a:ext cx="385747" cy="307777"/>
            <a:chOff x="4684394" y="5404258"/>
            <a:chExt cx="385747" cy="307777"/>
          </a:xfrm>
        </p:grpSpPr>
        <p:sp>
          <p:nvSpPr>
            <p:cNvPr id="117" name="Rectangle 116"/>
            <p:cNvSpPr/>
            <p:nvPr/>
          </p:nvSpPr>
          <p:spPr>
            <a:xfrm>
              <a:off x="4684394" y="5404258"/>
              <a:ext cx="3857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b="1" dirty="0" smtClean="0"/>
                <a:t>GT</a:t>
              </a:r>
              <a:endParaRPr lang="en-IN" sz="1400" dirty="0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4763172" y="5460631"/>
              <a:ext cx="2918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Arrow Connector 118"/>
          <p:cNvCxnSpPr/>
          <p:nvPr/>
        </p:nvCxnSpPr>
        <p:spPr>
          <a:xfrm>
            <a:off x="5758012" y="5191842"/>
            <a:ext cx="0" cy="6694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5908571" y="5861248"/>
            <a:ext cx="642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 smtClean="0"/>
              <a:t>release</a:t>
            </a:r>
            <a:endParaRPr lang="en-IN" sz="1200" dirty="0"/>
          </a:p>
        </p:txBody>
      </p:sp>
      <p:sp>
        <p:nvSpPr>
          <p:cNvPr id="123" name="Rectangle 122"/>
          <p:cNvSpPr/>
          <p:nvPr/>
        </p:nvSpPr>
        <p:spPr>
          <a:xfrm>
            <a:off x="6385430" y="4604577"/>
            <a:ext cx="4847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There two co-processor, hence there are two request and grant signals </a:t>
            </a:r>
            <a:r>
              <a:rPr lang="en-US" sz="1400" b="1" dirty="0" err="1" smtClean="0"/>
              <a:t>ie</a:t>
            </a:r>
            <a:r>
              <a:rPr lang="en-US" sz="1400" b="1" dirty="0" smtClean="0"/>
              <a:t>. RQ0-GT0 and RQ1-GT1</a:t>
            </a:r>
            <a:endParaRPr lang="en-IN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499557" y="5987778"/>
            <a:ext cx="10011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RQ0 </a:t>
            </a:r>
            <a:r>
              <a:rPr lang="en-US" sz="1400" b="1" dirty="0"/>
              <a:t>– </a:t>
            </a:r>
            <a:r>
              <a:rPr lang="en-US" sz="1400" b="1" dirty="0" smtClean="0"/>
              <a:t>GT0 </a:t>
            </a:r>
            <a:endParaRPr lang="en-IN" sz="1400" dirty="0"/>
          </a:p>
        </p:txBody>
      </p:sp>
      <p:sp>
        <p:nvSpPr>
          <p:cNvPr id="125" name="Rectangle 124"/>
          <p:cNvSpPr/>
          <p:nvPr/>
        </p:nvSpPr>
        <p:spPr>
          <a:xfrm>
            <a:off x="8499557" y="6387146"/>
            <a:ext cx="10011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RQ1 </a:t>
            </a:r>
            <a:r>
              <a:rPr lang="en-US" sz="1400" b="1" dirty="0"/>
              <a:t>– </a:t>
            </a:r>
            <a:r>
              <a:rPr lang="en-US" sz="1400" b="1" dirty="0" smtClean="0"/>
              <a:t>GT1 </a:t>
            </a:r>
            <a:endParaRPr lang="en-IN" sz="1400" dirty="0"/>
          </a:p>
        </p:txBody>
      </p:sp>
      <p:sp>
        <p:nvSpPr>
          <p:cNvPr id="126" name="Rectangle 125"/>
          <p:cNvSpPr/>
          <p:nvPr/>
        </p:nvSpPr>
        <p:spPr>
          <a:xfrm>
            <a:off x="9396391" y="6003759"/>
            <a:ext cx="32552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Highest Priority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349920" y="6423069"/>
            <a:ext cx="32552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Lowest Priority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324587" y="5103424"/>
            <a:ext cx="4847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This are the active low signal which means when there is nothing then status of signal is 1.</a:t>
            </a:r>
            <a:endParaRPr lang="en-IN" sz="1400" dirty="0"/>
          </a:p>
        </p:txBody>
      </p:sp>
      <p:sp>
        <p:nvSpPr>
          <p:cNvPr id="129" name="Rectangle 128"/>
          <p:cNvSpPr/>
          <p:nvPr/>
        </p:nvSpPr>
        <p:spPr>
          <a:xfrm>
            <a:off x="5738100" y="5313015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IN" sz="1400" dirty="0"/>
          </a:p>
        </p:txBody>
      </p:sp>
      <p:sp>
        <p:nvSpPr>
          <p:cNvPr id="130" name="Rectangle 129"/>
          <p:cNvSpPr/>
          <p:nvPr/>
        </p:nvSpPr>
        <p:spPr>
          <a:xfrm>
            <a:off x="6599976" y="5599252"/>
            <a:ext cx="4847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When request occurred it will become 0 and immediately </a:t>
            </a:r>
            <a:r>
              <a:rPr lang="en-US" sz="1400" b="1" dirty="0" err="1" smtClean="0">
                <a:solidFill>
                  <a:srgbClr val="FF0000"/>
                </a:solidFill>
              </a:rPr>
              <a:t>gose</a:t>
            </a:r>
            <a:r>
              <a:rPr lang="en-US" sz="1400" b="1" dirty="0" smtClean="0">
                <a:solidFill>
                  <a:srgbClr val="FF0000"/>
                </a:solidFill>
              </a:rPr>
              <a:t> high 1.</a:t>
            </a:r>
            <a:endParaRPr lang="en-IN" sz="1400" dirty="0"/>
          </a:p>
        </p:txBody>
      </p:sp>
      <p:sp>
        <p:nvSpPr>
          <p:cNvPr id="131" name="Rectangle 130"/>
          <p:cNvSpPr/>
          <p:nvPr/>
        </p:nvSpPr>
        <p:spPr>
          <a:xfrm>
            <a:off x="5818072" y="4832739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0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888427" y="53443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IN" sz="1400" dirty="0"/>
          </a:p>
        </p:txBody>
      </p:sp>
      <p:sp>
        <p:nvSpPr>
          <p:cNvPr id="133" name="Rectangle 132"/>
          <p:cNvSpPr/>
          <p:nvPr/>
        </p:nvSpPr>
        <p:spPr>
          <a:xfrm>
            <a:off x="6752376" y="6053894"/>
            <a:ext cx="48473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Processor will send 0.</a:t>
            </a:r>
            <a:endParaRPr lang="en-IN" sz="1400" dirty="0"/>
          </a:p>
        </p:txBody>
      </p:sp>
      <p:sp>
        <p:nvSpPr>
          <p:cNvPr id="134" name="Rectangle 133"/>
          <p:cNvSpPr/>
          <p:nvPr/>
        </p:nvSpPr>
        <p:spPr>
          <a:xfrm>
            <a:off x="5410100" y="590468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0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40827" y="5352535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0742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80" grpId="0" animBg="1"/>
      <p:bldP spid="81" grpId="0" animBg="1"/>
      <p:bldP spid="109" grpId="0"/>
      <p:bldP spid="11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787" y="160838"/>
            <a:ext cx="682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LOCK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09653" y="163258"/>
            <a:ext cx="5066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346491" y="950226"/>
            <a:ext cx="0" cy="2901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419041" y="950224"/>
            <a:ext cx="0" cy="2901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243076" y="950225"/>
            <a:ext cx="4314085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68436" y="950227"/>
            <a:ext cx="0" cy="2901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286141" y="950227"/>
            <a:ext cx="0" cy="2901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365822" y="950223"/>
            <a:ext cx="0" cy="2901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549178" y="1009216"/>
            <a:ext cx="665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M1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2534497" y="1009216"/>
            <a:ext cx="665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M2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583190" y="1009216"/>
            <a:ext cx="665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M3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4668097" y="1009216"/>
            <a:ext cx="665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M4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442468" y="345504"/>
            <a:ext cx="2072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290272" y="530170"/>
            <a:ext cx="4488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793440" y="141118"/>
            <a:ext cx="7191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 is the total time required to fetch, decode and execute the instruction. 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94617" y="1193882"/>
            <a:ext cx="4488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643465" y="963562"/>
            <a:ext cx="3818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cycle is memory read/write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46491" y="1582385"/>
            <a:ext cx="920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 T2 T3 T4</a:t>
            </a:r>
            <a:endParaRPr lang="en-IN" sz="1200" dirty="0"/>
          </a:p>
        </p:txBody>
      </p:sp>
      <p:sp>
        <p:nvSpPr>
          <p:cNvPr id="26" name="Rectangle 25"/>
          <p:cNvSpPr/>
          <p:nvPr/>
        </p:nvSpPr>
        <p:spPr>
          <a:xfrm>
            <a:off x="2322107" y="1588506"/>
            <a:ext cx="920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 T2 T3 T4</a:t>
            </a:r>
            <a:endParaRPr lang="en-IN" sz="1200" dirty="0"/>
          </a:p>
        </p:txBody>
      </p:sp>
      <p:sp>
        <p:nvSpPr>
          <p:cNvPr id="27" name="Rectangle 26"/>
          <p:cNvSpPr/>
          <p:nvPr/>
        </p:nvSpPr>
        <p:spPr>
          <a:xfrm>
            <a:off x="3328088" y="1602406"/>
            <a:ext cx="920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 T2 T3 T4</a:t>
            </a:r>
            <a:endParaRPr lang="en-IN" sz="1200" dirty="0"/>
          </a:p>
        </p:txBody>
      </p:sp>
      <p:sp>
        <p:nvSpPr>
          <p:cNvPr id="28" name="Rectangle 27"/>
          <p:cNvSpPr/>
          <p:nvPr/>
        </p:nvSpPr>
        <p:spPr>
          <a:xfrm>
            <a:off x="4412995" y="1633395"/>
            <a:ext cx="920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 T2 T3 T4</a:t>
            </a:r>
            <a:endParaRPr lang="en-IN" sz="12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347422" y="1774435"/>
            <a:ext cx="4488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796270" y="1536218"/>
            <a:ext cx="485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T- states required to complete one machine cycle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48670" y="2027226"/>
            <a:ext cx="5567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While processor doing it’s task there two events that can disturb the processor. 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6018587" y="2592126"/>
            <a:ext cx="2203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Interrupt Request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8170135" y="2592126"/>
            <a:ext cx="2203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Bus Request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6112667" y="3190612"/>
            <a:ext cx="41223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interrupt request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ccurs processor will execute its current instruction and the it will give service. 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2927990"/>
            <a:ext cx="1200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 Request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0" y="3743581"/>
            <a:ext cx="1200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Request</a:t>
            </a:r>
            <a:endParaRPr lang="en-IN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944153" y="2927990"/>
            <a:ext cx="794112" cy="521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738265" y="2946097"/>
            <a:ext cx="3684761" cy="5333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437278" y="2957737"/>
            <a:ext cx="737185" cy="17047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643465" y="4677336"/>
            <a:ext cx="938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</a:t>
            </a:r>
            <a:endParaRPr lang="en-IN" dirty="0"/>
          </a:p>
        </p:txBody>
      </p:sp>
      <p:sp>
        <p:nvSpPr>
          <p:cNvPr id="51" name="Rectangle 50"/>
          <p:cNvSpPr/>
          <p:nvPr/>
        </p:nvSpPr>
        <p:spPr>
          <a:xfrm>
            <a:off x="2732289" y="5109363"/>
            <a:ext cx="41223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bus request occurs, then processor executes its current machine cycle and then provide service.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16286" y="3422210"/>
            <a:ext cx="985765" cy="609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12199" y="3424805"/>
            <a:ext cx="660221" cy="2456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267386" y="3389425"/>
            <a:ext cx="737185" cy="17047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942309" y="4939587"/>
            <a:ext cx="938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</a:t>
            </a:r>
            <a:endParaRPr lang="en-IN" dirty="0"/>
          </a:p>
        </p:txBody>
      </p:sp>
      <p:sp>
        <p:nvSpPr>
          <p:cNvPr id="61" name="Rectangle 60"/>
          <p:cNvSpPr/>
          <p:nvPr/>
        </p:nvSpPr>
        <p:spPr>
          <a:xfrm>
            <a:off x="6765150" y="4205246"/>
            <a:ext cx="5140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interrupt occurs processor has to execute ISR there fore it will first execute current instruction</a:t>
            </a:r>
            <a:endParaRPr lang="en-IN" dirty="0"/>
          </a:p>
        </p:txBody>
      </p:sp>
      <p:sp>
        <p:nvSpPr>
          <p:cNvPr id="62" name="Rectangle 61"/>
          <p:cNvSpPr/>
          <p:nvPr/>
        </p:nvSpPr>
        <p:spPr>
          <a:xfrm>
            <a:off x="6765148" y="5094223"/>
            <a:ext cx="5140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bus request occurs there is no ISR execution hence processor executes current m/c cycle </a:t>
            </a:r>
            <a:endParaRPr lang="en-IN" dirty="0"/>
          </a:p>
        </p:txBody>
      </p:sp>
      <p:sp>
        <p:nvSpPr>
          <p:cNvPr id="63" name="Rectangle 62"/>
          <p:cNvSpPr/>
          <p:nvPr/>
        </p:nvSpPr>
        <p:spPr>
          <a:xfrm>
            <a:off x="5416024" y="5873995"/>
            <a:ext cx="6887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processor pause the execution and transfer the bus control but processor can not pause in between T states.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1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51" grpId="0"/>
      <p:bldP spid="61" grpId="0"/>
      <p:bldP spid="62" grpId="0"/>
      <p:bldP spid="6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21787" y="160838"/>
            <a:ext cx="682366" cy="369332"/>
            <a:chOff x="121787" y="160838"/>
            <a:chExt cx="682366" cy="369332"/>
          </a:xfrm>
        </p:grpSpPr>
        <p:sp>
          <p:nvSpPr>
            <p:cNvPr id="4" name="Rectangle 3"/>
            <p:cNvSpPr/>
            <p:nvPr/>
          </p:nvSpPr>
          <p:spPr>
            <a:xfrm>
              <a:off x="121787" y="160838"/>
              <a:ext cx="6823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LOCK</a:t>
              </a:r>
              <a:endParaRPr lang="en-IN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09653" y="163258"/>
              <a:ext cx="5066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 flipV="1">
            <a:off x="1346491" y="950226"/>
            <a:ext cx="0" cy="2901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419041" y="950224"/>
            <a:ext cx="0" cy="2901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243076" y="950225"/>
            <a:ext cx="4314085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68436" y="950227"/>
            <a:ext cx="0" cy="2901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286141" y="950227"/>
            <a:ext cx="0" cy="2901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365822" y="950223"/>
            <a:ext cx="0" cy="2901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549178" y="1009216"/>
            <a:ext cx="665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M1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2534497" y="1009216"/>
            <a:ext cx="665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M2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583190" y="1009216"/>
            <a:ext cx="665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M3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4668097" y="1009216"/>
            <a:ext cx="665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M4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442468" y="345504"/>
            <a:ext cx="2072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290272" y="530170"/>
            <a:ext cx="4488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793440" y="141118"/>
            <a:ext cx="7191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 is the total time required to fetch, decode and execute the instruction. 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94617" y="1193882"/>
            <a:ext cx="4488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643465" y="963562"/>
            <a:ext cx="3818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cycle is memory read/write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46491" y="1582385"/>
            <a:ext cx="920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 T2 T3 T4</a:t>
            </a:r>
            <a:endParaRPr lang="en-IN" sz="1200" dirty="0"/>
          </a:p>
        </p:txBody>
      </p:sp>
      <p:sp>
        <p:nvSpPr>
          <p:cNvPr id="26" name="Rectangle 25"/>
          <p:cNvSpPr/>
          <p:nvPr/>
        </p:nvSpPr>
        <p:spPr>
          <a:xfrm>
            <a:off x="2322107" y="1588506"/>
            <a:ext cx="920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 T2 T3 T4</a:t>
            </a:r>
            <a:endParaRPr lang="en-IN" sz="1200" dirty="0"/>
          </a:p>
        </p:txBody>
      </p:sp>
      <p:sp>
        <p:nvSpPr>
          <p:cNvPr id="27" name="Rectangle 26"/>
          <p:cNvSpPr/>
          <p:nvPr/>
        </p:nvSpPr>
        <p:spPr>
          <a:xfrm>
            <a:off x="3328088" y="1602406"/>
            <a:ext cx="920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 T2 T3 T4</a:t>
            </a:r>
            <a:endParaRPr lang="en-IN" sz="1200" dirty="0"/>
          </a:p>
        </p:txBody>
      </p:sp>
      <p:sp>
        <p:nvSpPr>
          <p:cNvPr id="28" name="Rectangle 27"/>
          <p:cNvSpPr/>
          <p:nvPr/>
        </p:nvSpPr>
        <p:spPr>
          <a:xfrm>
            <a:off x="4412995" y="1633395"/>
            <a:ext cx="920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 T2 T3 T4</a:t>
            </a:r>
            <a:endParaRPr lang="en-IN" sz="12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347422" y="1774435"/>
            <a:ext cx="4488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796270" y="1536218"/>
            <a:ext cx="485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T- states required to complete one machine cycle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2927990"/>
            <a:ext cx="1200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 Request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0" y="3743581"/>
            <a:ext cx="1200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Request</a:t>
            </a:r>
            <a:endParaRPr lang="en-IN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944153" y="2927990"/>
            <a:ext cx="794112" cy="521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738265" y="2946097"/>
            <a:ext cx="3684761" cy="5333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437278" y="2957737"/>
            <a:ext cx="368592" cy="893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347422" y="3894487"/>
            <a:ext cx="938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</a:t>
            </a:r>
            <a:endParaRPr lang="en-IN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16286" y="3422210"/>
            <a:ext cx="985765" cy="609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12199" y="3424805"/>
            <a:ext cx="660221" cy="2456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267386" y="3389425"/>
            <a:ext cx="368592" cy="852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844150" y="4389912"/>
            <a:ext cx="938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</a:t>
            </a:r>
            <a:endParaRPr lang="en-IN" dirty="0"/>
          </a:p>
        </p:txBody>
      </p:sp>
      <p:sp>
        <p:nvSpPr>
          <p:cNvPr id="45" name="Rectangle 44"/>
          <p:cNvSpPr/>
          <p:nvPr/>
        </p:nvSpPr>
        <p:spPr>
          <a:xfrm>
            <a:off x="6315472" y="2014559"/>
            <a:ext cx="5567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We have write following instruction  CX, [2000H] </a:t>
            </a:r>
            <a:endParaRPr lang="en-IN" dirty="0"/>
          </a:p>
        </p:txBody>
      </p:sp>
      <p:sp>
        <p:nvSpPr>
          <p:cNvPr id="46" name="Rectangle 45"/>
          <p:cNvSpPr/>
          <p:nvPr/>
        </p:nvSpPr>
        <p:spPr>
          <a:xfrm>
            <a:off x="6395444" y="2411147"/>
            <a:ext cx="5567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y executing this instruction CX gets content of given memory location.</a:t>
            </a:r>
            <a:endParaRPr lang="en-IN" dirty="0"/>
          </a:p>
        </p:txBody>
      </p:sp>
      <p:sp>
        <p:nvSpPr>
          <p:cNvPr id="48" name="Rectangle 47"/>
          <p:cNvSpPr/>
          <p:nvPr/>
        </p:nvSpPr>
        <p:spPr>
          <a:xfrm>
            <a:off x="6395444" y="3113921"/>
            <a:ext cx="5567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During this instruction as a programmer we don’t want processor to be disturb.</a:t>
            </a:r>
            <a:endParaRPr lang="en-IN" dirty="0"/>
          </a:p>
        </p:txBody>
      </p:sp>
      <p:sp>
        <p:nvSpPr>
          <p:cNvPr id="49" name="Rectangle 48"/>
          <p:cNvSpPr/>
          <p:nvPr/>
        </p:nvSpPr>
        <p:spPr>
          <a:xfrm>
            <a:off x="7944258" y="3894487"/>
            <a:ext cx="1380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CX , [2000H]</a:t>
            </a:r>
            <a:endParaRPr lang="en-IN" dirty="0"/>
          </a:p>
        </p:txBody>
      </p:sp>
      <p:sp>
        <p:nvSpPr>
          <p:cNvPr id="53" name="Rectangle 52"/>
          <p:cNvSpPr/>
          <p:nvPr/>
        </p:nvSpPr>
        <p:spPr>
          <a:xfrm>
            <a:off x="9461974" y="3894487"/>
            <a:ext cx="2730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can disturb the processor?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87989" y="4574578"/>
            <a:ext cx="1200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 Request</a:t>
            </a:r>
            <a:endParaRPr lang="en-IN" dirty="0"/>
          </a:p>
        </p:txBody>
      </p:sp>
      <p:sp>
        <p:nvSpPr>
          <p:cNvPr id="56" name="Rectangle 55"/>
          <p:cNvSpPr/>
          <p:nvPr/>
        </p:nvSpPr>
        <p:spPr>
          <a:xfrm>
            <a:off x="9272529" y="4540818"/>
            <a:ext cx="1200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Request</a:t>
            </a:r>
            <a:endParaRPr lang="en-IN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8111065" y="4291275"/>
            <a:ext cx="406579" cy="7620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8823954" y="4291275"/>
            <a:ext cx="501116" cy="609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10183771" y="4596103"/>
            <a:ext cx="643215" cy="362911"/>
            <a:chOff x="10554230" y="1126909"/>
            <a:chExt cx="1221580" cy="582408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10554230" y="1423265"/>
              <a:ext cx="435045" cy="2860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10989273" y="1126909"/>
              <a:ext cx="786537" cy="5824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/>
          <p:cNvSpPr/>
          <p:nvPr/>
        </p:nvSpPr>
        <p:spPr>
          <a:xfrm>
            <a:off x="6488860" y="5325071"/>
            <a:ext cx="5567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Hence assign LOCK prefix before the instruction which we don’t want to be disturb by bus request.</a:t>
            </a:r>
            <a:endParaRPr lang="en-IN" dirty="0"/>
          </a:p>
        </p:txBody>
      </p:sp>
      <p:sp>
        <p:nvSpPr>
          <p:cNvPr id="68" name="Rectangle 67"/>
          <p:cNvSpPr/>
          <p:nvPr/>
        </p:nvSpPr>
        <p:spPr>
          <a:xfrm>
            <a:off x="7274442" y="3912526"/>
            <a:ext cx="754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LOCK 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214" y="1962149"/>
            <a:ext cx="12009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Request</a:t>
            </a:r>
          </a:p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(LOCK)</a:t>
            </a:r>
            <a:endParaRPr lang="en-IN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962441" y="2100648"/>
            <a:ext cx="775824" cy="482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649129" y="2100648"/>
            <a:ext cx="3684761" cy="5333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426524" y="2095055"/>
            <a:ext cx="368592" cy="893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621574" y="2989063"/>
            <a:ext cx="938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</a:t>
            </a:r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9921" y="4884903"/>
            <a:ext cx="4852113" cy="1200329"/>
            <a:chOff x="209921" y="4884903"/>
            <a:chExt cx="4852113" cy="1200329"/>
          </a:xfrm>
        </p:grpSpPr>
        <p:sp>
          <p:nvSpPr>
            <p:cNvPr id="75" name="Rectangle 74"/>
            <p:cNvSpPr/>
            <p:nvPr/>
          </p:nvSpPr>
          <p:spPr>
            <a:xfrm>
              <a:off x="209921" y="4884903"/>
              <a:ext cx="485211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Because of LOCK prefix processor execute current instruction and not release the bus control and also inform to all device that bus control is not released by making LOCK = 0</a:t>
              </a:r>
              <a:endParaRPr lang="en-IN" dirty="0">
                <a:solidFill>
                  <a:srgbClr val="002060"/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2189151" y="5774897"/>
              <a:ext cx="506633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317560" y="2147198"/>
            <a:ext cx="1246590" cy="369332"/>
            <a:chOff x="809344" y="212981"/>
            <a:chExt cx="1246590" cy="369332"/>
          </a:xfrm>
        </p:grpSpPr>
        <p:sp>
          <p:nvSpPr>
            <p:cNvPr id="78" name="Rectangle 77"/>
            <p:cNvSpPr/>
            <p:nvPr/>
          </p:nvSpPr>
          <p:spPr>
            <a:xfrm>
              <a:off x="809344" y="212981"/>
              <a:ext cx="12465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LOCK=0</a:t>
              </a:r>
              <a:endParaRPr lang="en-IN" dirty="0"/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907170" y="265008"/>
              <a:ext cx="5066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471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8" grpId="0"/>
      <p:bldP spid="49" grpId="0"/>
      <p:bldP spid="53" grpId="0"/>
      <p:bldP spid="55" grpId="0"/>
      <p:bldP spid="56" grpId="0"/>
      <p:bldP spid="67" grpId="0"/>
      <p:bldP spid="68" grpId="0"/>
      <p:bldP spid="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1787" y="160838"/>
            <a:ext cx="410690" cy="369332"/>
            <a:chOff x="121787" y="160838"/>
            <a:chExt cx="471390" cy="369332"/>
          </a:xfrm>
        </p:grpSpPr>
        <p:sp>
          <p:nvSpPr>
            <p:cNvPr id="8" name="Rectangle 7"/>
            <p:cNvSpPr/>
            <p:nvPr/>
          </p:nvSpPr>
          <p:spPr>
            <a:xfrm>
              <a:off x="121787" y="160838"/>
              <a:ext cx="471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S0</a:t>
              </a:r>
              <a:endParaRPr lang="en-IN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09653" y="163258"/>
              <a:ext cx="38352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84877" y="163258"/>
            <a:ext cx="410690" cy="369332"/>
            <a:chOff x="121787" y="160838"/>
            <a:chExt cx="471390" cy="369332"/>
          </a:xfrm>
        </p:grpSpPr>
        <p:sp>
          <p:nvSpPr>
            <p:cNvPr id="12" name="Rectangle 11"/>
            <p:cNvSpPr/>
            <p:nvPr/>
          </p:nvSpPr>
          <p:spPr>
            <a:xfrm>
              <a:off x="121787" y="160838"/>
              <a:ext cx="471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S1</a:t>
              </a:r>
              <a:endParaRPr lang="en-IN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09653" y="163258"/>
              <a:ext cx="38352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247967" y="165678"/>
            <a:ext cx="410690" cy="369332"/>
            <a:chOff x="121787" y="160838"/>
            <a:chExt cx="471390" cy="369332"/>
          </a:xfrm>
        </p:grpSpPr>
        <p:sp>
          <p:nvSpPr>
            <p:cNvPr id="15" name="Rectangle 14"/>
            <p:cNvSpPr/>
            <p:nvPr/>
          </p:nvSpPr>
          <p:spPr>
            <a:xfrm>
              <a:off x="121787" y="160838"/>
              <a:ext cx="471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S2</a:t>
              </a:r>
              <a:endParaRPr lang="en-IN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09653" y="163258"/>
              <a:ext cx="38352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1823838" y="160838"/>
            <a:ext cx="1725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Status signal :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887322" y="1024959"/>
            <a:ext cx="981376" cy="14285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8086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0867" y="2604920"/>
            <a:ext cx="981376" cy="14285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8087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14260" y="3909849"/>
            <a:ext cx="977776" cy="494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RAM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35645" y="0"/>
            <a:ext cx="5567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Control signals are generated by the bus master.</a:t>
            </a:r>
          </a:p>
        </p:txBody>
      </p:sp>
      <p:cxnSp>
        <p:nvCxnSpPr>
          <p:cNvPr id="23" name="Straight Connector 22"/>
          <p:cNvCxnSpPr>
            <a:stCxn id="18" idx="3"/>
          </p:cNvCxnSpPr>
          <p:nvPr/>
        </p:nvCxnSpPr>
        <p:spPr>
          <a:xfrm>
            <a:off x="1868698" y="1739224"/>
            <a:ext cx="367202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68697" y="2072694"/>
            <a:ext cx="367202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84545" y="2844104"/>
            <a:ext cx="367202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09874" y="3484493"/>
            <a:ext cx="367202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438643" y="1398463"/>
            <a:ext cx="410690" cy="307777"/>
            <a:chOff x="121787" y="160838"/>
            <a:chExt cx="471390" cy="307777"/>
          </a:xfrm>
        </p:grpSpPr>
        <p:sp>
          <p:nvSpPr>
            <p:cNvPr id="28" name="Rectangle 27"/>
            <p:cNvSpPr/>
            <p:nvPr/>
          </p:nvSpPr>
          <p:spPr>
            <a:xfrm>
              <a:off x="121787" y="160838"/>
              <a:ext cx="4585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RD</a:t>
              </a:r>
              <a:endParaRPr lang="en-IN" sz="14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09653" y="163258"/>
              <a:ext cx="38352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427421" y="1918805"/>
            <a:ext cx="449162" cy="307777"/>
            <a:chOff x="121787" y="160838"/>
            <a:chExt cx="515548" cy="307777"/>
          </a:xfrm>
        </p:grpSpPr>
        <p:sp>
          <p:nvSpPr>
            <p:cNvPr id="31" name="Rectangle 30"/>
            <p:cNvSpPr/>
            <p:nvPr/>
          </p:nvSpPr>
          <p:spPr>
            <a:xfrm>
              <a:off x="121787" y="160838"/>
              <a:ext cx="5155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WR</a:t>
              </a:r>
              <a:endParaRPr lang="en-IN" sz="14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209653" y="163258"/>
              <a:ext cx="38352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446605" y="2841684"/>
            <a:ext cx="410690" cy="307777"/>
            <a:chOff x="121787" y="160838"/>
            <a:chExt cx="471390" cy="307777"/>
          </a:xfrm>
        </p:grpSpPr>
        <p:sp>
          <p:nvSpPr>
            <p:cNvPr id="34" name="Rectangle 33"/>
            <p:cNvSpPr/>
            <p:nvPr/>
          </p:nvSpPr>
          <p:spPr>
            <a:xfrm>
              <a:off x="121787" y="160838"/>
              <a:ext cx="4585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RD</a:t>
              </a:r>
              <a:endParaRPr lang="en-IN" sz="14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09653" y="163258"/>
              <a:ext cx="38352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435383" y="3442917"/>
            <a:ext cx="449162" cy="307777"/>
            <a:chOff x="121787" y="160838"/>
            <a:chExt cx="515548" cy="307777"/>
          </a:xfrm>
        </p:grpSpPr>
        <p:sp>
          <p:nvSpPr>
            <p:cNvPr id="37" name="Rectangle 36"/>
            <p:cNvSpPr/>
            <p:nvPr/>
          </p:nvSpPr>
          <p:spPr>
            <a:xfrm>
              <a:off x="121787" y="160838"/>
              <a:ext cx="5155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WR</a:t>
              </a:r>
              <a:endParaRPr lang="en-IN" sz="1400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209653" y="163258"/>
              <a:ext cx="38352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3726176" y="378628"/>
            <a:ext cx="8465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When 8086 is bus master, 8086 is responsible to generate control signals i.e. memory read, memory write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4445251" y="1739224"/>
            <a:ext cx="0" cy="218397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223182" y="2030214"/>
            <a:ext cx="1" cy="189774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704707" y="1024958"/>
            <a:ext cx="8336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At the same time 8087 can not produce any control signal to access RAM  because 8086 is bus master and vice-versa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58161" y="1706240"/>
            <a:ext cx="5567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Hence there is one solution to connect all devices with all processors which is not feasible because it will increases the connectivity and circuitry. 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3827535" y="2846797"/>
            <a:ext cx="0" cy="108115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99430" y="3389770"/>
            <a:ext cx="1" cy="53818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964266" y="2838162"/>
            <a:ext cx="5615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***In MAX mode no processor is allow to generate control signals***</a:t>
            </a:r>
            <a:endParaRPr lang="en-IN" dirty="0"/>
          </a:p>
        </p:txBody>
      </p:sp>
      <p:sp>
        <p:nvSpPr>
          <p:cNvPr id="60" name="Rectangle 59"/>
          <p:cNvSpPr/>
          <p:nvPr/>
        </p:nvSpPr>
        <p:spPr>
          <a:xfrm>
            <a:off x="8096961" y="3235081"/>
            <a:ext cx="3826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will generate??????</a:t>
            </a:r>
            <a:endParaRPr lang="en-IN" dirty="0">
              <a:solidFill>
                <a:srgbClr val="00206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35190" y="4291751"/>
            <a:ext cx="3409639" cy="2035113"/>
            <a:chOff x="535190" y="4291751"/>
            <a:chExt cx="3409639" cy="2035113"/>
          </a:xfrm>
        </p:grpSpPr>
        <p:sp>
          <p:nvSpPr>
            <p:cNvPr id="61" name="Rectangle 60"/>
            <p:cNvSpPr/>
            <p:nvPr/>
          </p:nvSpPr>
          <p:spPr>
            <a:xfrm>
              <a:off x="549034" y="4291751"/>
              <a:ext cx="627916" cy="8596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8086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5190" y="5467193"/>
              <a:ext cx="627916" cy="8596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8087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92939" y="4868155"/>
              <a:ext cx="627916" cy="8596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2320855" y="5076394"/>
              <a:ext cx="1608349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320855" y="5297990"/>
              <a:ext cx="1608349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336480" y="5557728"/>
              <a:ext cx="1608349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176950" y="4717477"/>
              <a:ext cx="515989" cy="35891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176950" y="5467193"/>
              <a:ext cx="515989" cy="260633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/>
          <p:cNvSpPr/>
          <p:nvPr/>
        </p:nvSpPr>
        <p:spPr>
          <a:xfrm>
            <a:off x="1692939" y="5113324"/>
            <a:ext cx="65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8288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220373" y="3710284"/>
            <a:ext cx="5615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8288 IC is responsible to generate all the control signals</a:t>
            </a:r>
            <a:endParaRPr lang="en-IN" dirty="0"/>
          </a:p>
        </p:txBody>
      </p:sp>
      <p:sp>
        <p:nvSpPr>
          <p:cNvPr id="78" name="Rectangle 77"/>
          <p:cNvSpPr/>
          <p:nvPr/>
        </p:nvSpPr>
        <p:spPr>
          <a:xfrm>
            <a:off x="4920493" y="4239821"/>
            <a:ext cx="68127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When a processor who is bus master wants to generate control signal through 8288, then the processor has to inform 8288 using status signals.</a:t>
            </a:r>
            <a:endParaRPr lang="en-IN" dirty="0"/>
          </a:p>
        </p:txBody>
      </p:sp>
      <p:grpSp>
        <p:nvGrpSpPr>
          <p:cNvPr id="91" name="Group 90"/>
          <p:cNvGrpSpPr/>
          <p:nvPr/>
        </p:nvGrpSpPr>
        <p:grpSpPr>
          <a:xfrm>
            <a:off x="396124" y="6388192"/>
            <a:ext cx="870916" cy="266450"/>
            <a:chOff x="165486" y="6425130"/>
            <a:chExt cx="870916" cy="266450"/>
          </a:xfrm>
        </p:grpSpPr>
        <p:grpSp>
          <p:nvGrpSpPr>
            <p:cNvPr id="79" name="Group 78"/>
            <p:cNvGrpSpPr/>
            <p:nvPr/>
          </p:nvGrpSpPr>
          <p:grpSpPr>
            <a:xfrm>
              <a:off x="165486" y="6425130"/>
              <a:ext cx="324128" cy="261610"/>
              <a:chOff x="121787" y="160838"/>
              <a:chExt cx="372034" cy="26161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S0</a:t>
                </a:r>
                <a:endParaRPr lang="en-IN" sz="1100" dirty="0"/>
              </a:p>
            </p:txBody>
          </p:sp>
          <p:cxnSp>
            <p:nvCxnSpPr>
              <p:cNvPr id="81" name="Straight Connector 80"/>
              <p:cNvCxnSpPr>
                <a:endCxn id="80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456986" y="6427550"/>
              <a:ext cx="324128" cy="261610"/>
              <a:chOff x="121787" y="160838"/>
              <a:chExt cx="372034" cy="26161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S1</a:t>
                </a:r>
                <a:endParaRPr lang="en-IN" sz="1100" dirty="0"/>
              </a:p>
            </p:txBody>
          </p:sp>
          <p:cxnSp>
            <p:nvCxnSpPr>
              <p:cNvPr id="84" name="Straight Connector 83"/>
              <p:cNvCxnSpPr>
                <a:endCxn id="83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712274" y="6429970"/>
              <a:ext cx="324128" cy="261610"/>
              <a:chOff x="121787" y="160838"/>
              <a:chExt cx="372034" cy="26161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S2</a:t>
                </a:r>
                <a:endParaRPr lang="en-IN" sz="1100" dirty="0"/>
              </a:p>
            </p:txBody>
          </p:sp>
          <p:cxnSp>
            <p:nvCxnSpPr>
              <p:cNvPr id="87" name="Straight Connector 86"/>
              <p:cNvCxnSpPr>
                <a:endCxn id="86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92"/>
          <p:cNvGrpSpPr/>
          <p:nvPr/>
        </p:nvGrpSpPr>
        <p:grpSpPr>
          <a:xfrm>
            <a:off x="427534" y="4079616"/>
            <a:ext cx="870916" cy="266450"/>
            <a:chOff x="165486" y="6425130"/>
            <a:chExt cx="870916" cy="266450"/>
          </a:xfrm>
        </p:grpSpPr>
        <p:grpSp>
          <p:nvGrpSpPr>
            <p:cNvPr id="94" name="Group 93"/>
            <p:cNvGrpSpPr/>
            <p:nvPr/>
          </p:nvGrpSpPr>
          <p:grpSpPr>
            <a:xfrm>
              <a:off x="165486" y="6425130"/>
              <a:ext cx="324128" cy="261610"/>
              <a:chOff x="121787" y="160838"/>
              <a:chExt cx="372034" cy="26161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S0</a:t>
                </a:r>
                <a:endParaRPr lang="en-IN" sz="1100" dirty="0"/>
              </a:p>
            </p:txBody>
          </p:sp>
          <p:cxnSp>
            <p:nvCxnSpPr>
              <p:cNvPr id="102" name="Straight Connector 101"/>
              <p:cNvCxnSpPr>
                <a:endCxn id="101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/>
            <p:cNvGrpSpPr/>
            <p:nvPr/>
          </p:nvGrpSpPr>
          <p:grpSpPr>
            <a:xfrm>
              <a:off x="456986" y="6427550"/>
              <a:ext cx="324128" cy="261610"/>
              <a:chOff x="121787" y="160838"/>
              <a:chExt cx="372034" cy="261610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S1</a:t>
                </a:r>
                <a:endParaRPr lang="en-IN" sz="1100" dirty="0"/>
              </a:p>
            </p:txBody>
          </p:sp>
          <p:cxnSp>
            <p:nvCxnSpPr>
              <p:cNvPr id="100" name="Straight Connector 99"/>
              <p:cNvCxnSpPr>
                <a:endCxn id="99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712274" y="6429970"/>
              <a:ext cx="324128" cy="261610"/>
              <a:chOff x="121787" y="160838"/>
              <a:chExt cx="372034" cy="26161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S2</a:t>
                </a:r>
                <a:endParaRPr lang="en-IN" sz="1100" dirty="0"/>
              </a:p>
            </p:txBody>
          </p:sp>
          <p:cxnSp>
            <p:nvCxnSpPr>
              <p:cNvPr id="98" name="Straight Connector 97"/>
              <p:cNvCxnSpPr>
                <a:endCxn id="97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1053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6" grpId="0"/>
      <p:bldP spid="47" grpId="0"/>
      <p:bldP spid="56" grpId="0"/>
      <p:bldP spid="60" grpId="0"/>
      <p:bldP spid="74" grpId="0"/>
      <p:bldP spid="77" grpId="0"/>
      <p:bldP spid="7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63801"/>
              </p:ext>
            </p:extLst>
          </p:nvPr>
        </p:nvGraphicFramePr>
        <p:xfrm>
          <a:off x="7810480" y="115147"/>
          <a:ext cx="4248736" cy="3422094"/>
        </p:xfrm>
        <a:graphic>
          <a:graphicData uri="http://schemas.openxmlformats.org/drawingml/2006/table">
            <a:tbl>
              <a:tblPr firstRow="1" bandRow="1"/>
              <a:tblGrid>
                <a:gridCol w="889900"/>
                <a:gridCol w="720520"/>
                <a:gridCol w="532234"/>
                <a:gridCol w="2106082"/>
              </a:tblGrid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b="1" baseline="0" dirty="0" smtClean="0"/>
                        <a:t>      S0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S1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S2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Control Signal</a:t>
                      </a:r>
                      <a:endParaRPr lang="en-IN" b="1" dirty="0"/>
                    </a:p>
                  </a:txBody>
                  <a:tcPr/>
                </a:tc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INTA</a:t>
                      </a:r>
                      <a:endParaRPr lang="en-IN" dirty="0"/>
                    </a:p>
                  </a:txBody>
                  <a:tcPr/>
                </a:tc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IO Read</a:t>
                      </a:r>
                      <a:endParaRPr lang="en-IN" dirty="0"/>
                    </a:p>
                  </a:txBody>
                  <a:tcPr/>
                </a:tc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IO Write</a:t>
                      </a:r>
                      <a:endParaRPr lang="en-IN" dirty="0"/>
                    </a:p>
                  </a:txBody>
                  <a:tcPr/>
                </a:tc>
              </a:tr>
              <a:tr h="38615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Halt</a:t>
                      </a:r>
                      <a:endParaRPr lang="en-IN" dirty="0"/>
                    </a:p>
                  </a:txBody>
                  <a:tcPr/>
                </a:tc>
              </a:tr>
              <a:tr h="38615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Instruction</a:t>
                      </a:r>
                      <a:r>
                        <a:rPr lang="en-IN" baseline="0" dirty="0" smtClean="0"/>
                        <a:t> Fetch</a:t>
                      </a:r>
                      <a:endParaRPr lang="en-IN" dirty="0"/>
                    </a:p>
                  </a:txBody>
                  <a:tcPr/>
                </a:tc>
              </a:tr>
              <a:tr h="38615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Memory Read</a:t>
                      </a:r>
                      <a:endParaRPr lang="en-IN" dirty="0"/>
                    </a:p>
                  </a:txBody>
                  <a:tcPr/>
                </a:tc>
              </a:tr>
              <a:tr h="38615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Memory Write</a:t>
                      </a:r>
                      <a:endParaRPr lang="en-IN" dirty="0"/>
                    </a:p>
                  </a:txBody>
                  <a:tcPr/>
                </a:tc>
              </a:tr>
              <a:tr h="38615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Idle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8294724" y="185257"/>
            <a:ext cx="230333" cy="4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950537" y="179681"/>
            <a:ext cx="230333" cy="4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551904" y="182301"/>
            <a:ext cx="230333" cy="4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0263" y="153808"/>
            <a:ext cx="6812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Who ever is the bus master using status signal will inform 8288 what operation it wants to perform.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14491" y="4309858"/>
            <a:ext cx="3409639" cy="2035113"/>
            <a:chOff x="535190" y="4291751"/>
            <a:chExt cx="3409639" cy="2035113"/>
          </a:xfrm>
        </p:grpSpPr>
        <p:sp>
          <p:nvSpPr>
            <p:cNvPr id="10" name="Rectangle 9"/>
            <p:cNvSpPr/>
            <p:nvPr/>
          </p:nvSpPr>
          <p:spPr>
            <a:xfrm>
              <a:off x="549034" y="4291751"/>
              <a:ext cx="627916" cy="8596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8086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5190" y="5467193"/>
              <a:ext cx="627916" cy="8596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8087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92939" y="4868155"/>
              <a:ext cx="627916" cy="8596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320855" y="5076394"/>
              <a:ext cx="1608349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20855" y="5297990"/>
              <a:ext cx="1608349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336480" y="5557728"/>
              <a:ext cx="1608349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6950" y="4717477"/>
              <a:ext cx="515989" cy="35891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176950" y="5467193"/>
              <a:ext cx="515989" cy="260633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472240" y="5131431"/>
            <a:ext cx="65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8288</a:t>
            </a:r>
            <a:endParaRPr lang="en-IN" b="1" dirty="0">
              <a:solidFill>
                <a:srgbClr val="FF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5425" y="6406299"/>
            <a:ext cx="870916" cy="266450"/>
            <a:chOff x="165486" y="6425130"/>
            <a:chExt cx="870916" cy="266450"/>
          </a:xfrm>
        </p:grpSpPr>
        <p:grpSp>
          <p:nvGrpSpPr>
            <p:cNvPr id="20" name="Group 19"/>
            <p:cNvGrpSpPr/>
            <p:nvPr/>
          </p:nvGrpSpPr>
          <p:grpSpPr>
            <a:xfrm>
              <a:off x="165486" y="6425130"/>
              <a:ext cx="324128" cy="261610"/>
              <a:chOff x="121787" y="160838"/>
              <a:chExt cx="372034" cy="26161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S0</a:t>
                </a:r>
                <a:endParaRPr lang="en-IN" sz="1100" dirty="0"/>
              </a:p>
            </p:txBody>
          </p:sp>
          <p:cxnSp>
            <p:nvCxnSpPr>
              <p:cNvPr id="28" name="Straight Connector 27"/>
              <p:cNvCxnSpPr>
                <a:endCxn id="27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456986" y="6427550"/>
              <a:ext cx="324128" cy="261610"/>
              <a:chOff x="121787" y="160838"/>
              <a:chExt cx="372034" cy="26161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S1</a:t>
                </a:r>
                <a:endParaRPr lang="en-IN" sz="1100" dirty="0"/>
              </a:p>
            </p:txBody>
          </p:sp>
          <p:cxnSp>
            <p:nvCxnSpPr>
              <p:cNvPr id="26" name="Straight Connector 25"/>
              <p:cNvCxnSpPr>
                <a:endCxn id="25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712274" y="6429970"/>
              <a:ext cx="324128" cy="261610"/>
              <a:chOff x="121787" y="160838"/>
              <a:chExt cx="372034" cy="26161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S2</a:t>
                </a:r>
                <a:endParaRPr lang="en-IN" sz="1100" dirty="0"/>
              </a:p>
            </p:txBody>
          </p:sp>
          <p:cxnSp>
            <p:nvCxnSpPr>
              <p:cNvPr id="24" name="Straight Connector 23"/>
              <p:cNvCxnSpPr>
                <a:endCxn id="23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206835" y="4097723"/>
            <a:ext cx="870916" cy="266450"/>
            <a:chOff x="165486" y="6425130"/>
            <a:chExt cx="870916" cy="266450"/>
          </a:xfrm>
        </p:grpSpPr>
        <p:grpSp>
          <p:nvGrpSpPr>
            <p:cNvPr id="30" name="Group 29"/>
            <p:cNvGrpSpPr/>
            <p:nvPr/>
          </p:nvGrpSpPr>
          <p:grpSpPr>
            <a:xfrm>
              <a:off x="165486" y="6425130"/>
              <a:ext cx="324128" cy="261610"/>
              <a:chOff x="121787" y="160838"/>
              <a:chExt cx="372034" cy="26161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S0</a:t>
                </a:r>
                <a:endParaRPr lang="en-IN" sz="1100" dirty="0"/>
              </a:p>
            </p:txBody>
          </p:sp>
          <p:cxnSp>
            <p:nvCxnSpPr>
              <p:cNvPr id="38" name="Straight Connector 37"/>
              <p:cNvCxnSpPr>
                <a:endCxn id="37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6986" y="6427550"/>
              <a:ext cx="324128" cy="261610"/>
              <a:chOff x="121787" y="160838"/>
              <a:chExt cx="372034" cy="26161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S1</a:t>
                </a:r>
                <a:endParaRPr lang="en-IN" sz="1100" dirty="0"/>
              </a:p>
            </p:txBody>
          </p:sp>
          <p:cxnSp>
            <p:nvCxnSpPr>
              <p:cNvPr id="36" name="Straight Connector 35"/>
              <p:cNvCxnSpPr>
                <a:endCxn id="35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712274" y="6429970"/>
              <a:ext cx="324128" cy="261610"/>
              <a:chOff x="121787" y="160838"/>
              <a:chExt cx="372034" cy="26161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S2</a:t>
                </a:r>
                <a:endParaRPr lang="en-IN" sz="1100" dirty="0"/>
              </a:p>
            </p:txBody>
          </p:sp>
          <p:cxnSp>
            <p:nvCxnSpPr>
              <p:cNvPr id="34" name="Straight Connector 33"/>
              <p:cNvCxnSpPr>
                <a:endCxn id="33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 38"/>
          <p:cNvSpPr/>
          <p:nvPr/>
        </p:nvSpPr>
        <p:spPr>
          <a:xfrm>
            <a:off x="206835" y="970903"/>
            <a:ext cx="6812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8288 will decode the status and produce control signals.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06835" y="1356804"/>
            <a:ext cx="6812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8288 will produce control signals using given table.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91196" y="1945477"/>
            <a:ext cx="1281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dirty="0"/>
          </a:p>
        </p:txBody>
      </p:sp>
      <p:sp>
        <p:nvSpPr>
          <p:cNvPr id="42" name="Rectangle 41"/>
          <p:cNvSpPr/>
          <p:nvPr/>
        </p:nvSpPr>
        <p:spPr>
          <a:xfrm>
            <a:off x="152402" y="2328331"/>
            <a:ext cx="6812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1. 8086 wants to produce memory read control signal, then it will generate  1 0 1 status signal and send it to 8288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56251" y="4539638"/>
            <a:ext cx="6367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1 0 1 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6835" y="2974662"/>
            <a:ext cx="6812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2. 8288 will decode this status signal and produces memory read control signal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2838939" y="5077430"/>
            <a:ext cx="1" cy="8377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34090" y="5975639"/>
            <a:ext cx="151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Memory Read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968707" y="3608286"/>
            <a:ext cx="7867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processor can not send same status signal at the same time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100831" y="4991805"/>
            <a:ext cx="7867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8087 wants to send status signal first it has to send bus request to 8086 if permission granted then 8087 will become bus master and produces control signals.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89425" y="3962932"/>
            <a:ext cx="7674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because only bus master can generate control signals.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default 8086 is default bus master so 8086 can send status signal.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9" grpId="0"/>
      <p:bldP spid="40" grpId="0"/>
      <p:bldP spid="41" grpId="0"/>
      <p:bldP spid="42" grpId="0"/>
      <p:bldP spid="43" grpId="0"/>
      <p:bldP spid="44" grpId="0"/>
      <p:bldP spid="47" grpId="0"/>
      <p:bldP spid="48" grpId="0"/>
      <p:bldP spid="49" grpId="0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" y="90535"/>
            <a:ext cx="7287188" cy="4000809"/>
          </a:xfrm>
        </p:spPr>
      </p:pic>
      <p:sp>
        <p:nvSpPr>
          <p:cNvPr id="3" name="Rectangle 2"/>
          <p:cNvSpPr/>
          <p:nvPr/>
        </p:nvSpPr>
        <p:spPr>
          <a:xfrm>
            <a:off x="7197501" y="200444"/>
            <a:ext cx="51876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>
                <a:solidFill>
                  <a:srgbClr val="FF0000"/>
                </a:solidFill>
              </a:rPr>
              <a:t>8284 clock generator is responsible to produce clock signals. These synchronised signals are applied to 8086 and other connected devices.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>
                <a:solidFill>
                  <a:srgbClr val="FF0000"/>
                </a:solidFill>
              </a:rPr>
              <a:t>There are 21 multiplexed lines.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>
                <a:solidFill>
                  <a:srgbClr val="FF0000"/>
                </a:solidFill>
              </a:rPr>
              <a:t>When ALE = 1 , they carry address</a:t>
            </a:r>
            <a:r>
              <a:rPr lang="en-IN" sz="1600" b="1" dirty="0">
                <a:solidFill>
                  <a:srgbClr val="FF0000"/>
                </a:solidFill>
              </a:rPr>
              <a:t> </a:t>
            </a:r>
            <a:r>
              <a:rPr lang="en-IN" sz="1600" b="1" dirty="0" smtClean="0">
                <a:solidFill>
                  <a:srgbClr val="FF0000"/>
                </a:solidFill>
              </a:rPr>
              <a:t>&amp; ALE =0, data.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>
                <a:solidFill>
                  <a:srgbClr val="FF0000"/>
                </a:solidFill>
              </a:rPr>
              <a:t>These 21 lines are given to 2 – devices, 8282 and 8286.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>
                <a:solidFill>
                  <a:srgbClr val="FF0000"/>
                </a:solidFill>
              </a:rPr>
              <a:t>8282 latch will select address &amp; 8286 buffer will select data.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>
                <a:solidFill>
                  <a:srgbClr val="FF0000"/>
                </a:solidFill>
              </a:rPr>
              <a:t>8288 will produce control signals.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>
                <a:solidFill>
                  <a:srgbClr val="FF0000"/>
                </a:solidFill>
              </a:rPr>
              <a:t>In maximum mode all buses (address , data, control) control by 8288.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>
                <a:solidFill>
                  <a:srgbClr val="FF0000"/>
                </a:solidFill>
              </a:rPr>
              <a:t>In maximum mode 8288 is responsible to generate ALE signal instead of any processor.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1600" b="1" dirty="0" smtClean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637" y="3969313"/>
            <a:ext cx="29211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cycle is active for 4T states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5555" y="4429490"/>
            <a:ext cx="29211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 is high for only  1</a:t>
            </a:r>
            <a:r>
              <a:rPr lang="en-US" sz="1400" b="1" baseline="30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 </a:t>
            </a:r>
            <a:r>
              <a:rPr lang="en-US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T-state. 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63600" y="3753869"/>
            <a:ext cx="3955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8288 required two information :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216444" y="4259840"/>
            <a:ext cx="19086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to make ALE =1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25078" y="4244079"/>
            <a:ext cx="48798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of new m/c cycle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8867" y="4720017"/>
            <a:ext cx="19086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to make ALE =0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97501" y="4704256"/>
            <a:ext cx="48798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T-state is going on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5841" y="5410468"/>
            <a:ext cx="48798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signal informs about new operation so ALE will be high 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5840" y="6002445"/>
            <a:ext cx="48798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Clock signal informs about T-state . </a:t>
            </a:r>
            <a:endParaRPr lang="en-IN" sz="1600" dirty="0">
              <a:solidFill>
                <a:srgbClr val="FF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545193" y="2475965"/>
            <a:ext cx="309134" cy="216"/>
            <a:chOff x="3113303" y="3176634"/>
            <a:chExt cx="309134" cy="21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3143353" y="3176634"/>
              <a:ext cx="279084" cy="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113303" y="3176850"/>
              <a:ext cx="3079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44017" y="2546884"/>
            <a:ext cx="309134" cy="216"/>
            <a:chOff x="3113303" y="3176634"/>
            <a:chExt cx="309134" cy="21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143353" y="3176634"/>
              <a:ext cx="279084" cy="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113303" y="3176850"/>
              <a:ext cx="3079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907736" y="2335275"/>
            <a:ext cx="7264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100" b="1" dirty="0"/>
              <a:t>RQ0/GT0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7735" y="2445836"/>
            <a:ext cx="7264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100" b="1" dirty="0" smtClean="0"/>
              <a:t>RQ1/GT1</a:t>
            </a:r>
            <a:endParaRPr lang="en-IN" sz="11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30226" y="2738384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449328" y="2890784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52422" y="2610019"/>
            <a:ext cx="437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100" b="1" dirty="0" smtClean="0"/>
              <a:t>NMI</a:t>
            </a:r>
            <a:endParaRPr lang="en-IN" sz="1100" b="1" dirty="0"/>
          </a:p>
        </p:txBody>
      </p:sp>
      <p:sp>
        <p:nvSpPr>
          <p:cNvPr id="25" name="Rectangle 24"/>
          <p:cNvSpPr/>
          <p:nvPr/>
        </p:nvSpPr>
        <p:spPr>
          <a:xfrm>
            <a:off x="974788" y="2762419"/>
            <a:ext cx="4651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100" b="1" dirty="0" smtClean="0"/>
              <a:t>INTR</a:t>
            </a:r>
            <a:endParaRPr lang="en-IN" sz="1100" b="1" dirty="0"/>
          </a:p>
        </p:txBody>
      </p:sp>
      <p:sp>
        <p:nvSpPr>
          <p:cNvPr id="26" name="Rectangle 25"/>
          <p:cNvSpPr/>
          <p:nvPr/>
        </p:nvSpPr>
        <p:spPr>
          <a:xfrm>
            <a:off x="952943" y="2893396"/>
            <a:ext cx="4619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100" b="1" dirty="0" smtClean="0"/>
              <a:t>TEST</a:t>
            </a:r>
            <a:endParaRPr lang="en-IN" sz="1100" b="1" dirty="0"/>
          </a:p>
        </p:txBody>
      </p:sp>
      <p:sp>
        <p:nvSpPr>
          <p:cNvPr id="27" name="Rectangle 26"/>
          <p:cNvSpPr/>
          <p:nvPr/>
        </p:nvSpPr>
        <p:spPr>
          <a:xfrm>
            <a:off x="973261" y="3024201"/>
            <a:ext cx="4203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100" b="1" dirty="0" smtClean="0"/>
              <a:t>QS0</a:t>
            </a:r>
          </a:p>
          <a:p>
            <a:pPr algn="ctr"/>
            <a:r>
              <a:rPr lang="en-IN" sz="1100" b="1" dirty="0" smtClean="0"/>
              <a:t>QS1</a:t>
            </a:r>
            <a:endParaRPr lang="en-IN" sz="1100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414929" y="3024029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449328" y="3155006"/>
            <a:ext cx="3950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449328" y="3239644"/>
            <a:ext cx="3950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Brace 31"/>
          <p:cNvSpPr/>
          <p:nvPr/>
        </p:nvSpPr>
        <p:spPr>
          <a:xfrm>
            <a:off x="805758" y="2944381"/>
            <a:ext cx="167503" cy="431059"/>
          </a:xfrm>
          <a:prstGeom prst="lef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48605" y="2871629"/>
            <a:ext cx="8002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for 8087</a:t>
            </a:r>
            <a:endParaRPr lang="en-I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55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3" y="89377"/>
            <a:ext cx="11817651" cy="657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6952891" y="3769743"/>
            <a:ext cx="1742535" cy="227737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 rot="5400000">
            <a:off x="4813540" y="5003324"/>
            <a:ext cx="526209" cy="94028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774958" y="536723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95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28" y="0"/>
            <a:ext cx="8765523" cy="6858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6045" y="4447381"/>
            <a:ext cx="3096884" cy="991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Minimum mode of 8086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182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15300" y="93518"/>
            <a:ext cx="11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A19  – A0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64336" y="1099620"/>
            <a:ext cx="11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A15  – A0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8945" y="1099620"/>
            <a:ext cx="11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A19  – A16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3991" y="1875660"/>
            <a:ext cx="11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S7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94864" y="1875660"/>
            <a:ext cx="11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S6 - S3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09810" y="1875660"/>
            <a:ext cx="11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D15 – D0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 rot="5400000">
            <a:off x="6057900" y="2371145"/>
            <a:ext cx="353291" cy="56110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Brace 11"/>
          <p:cNvSpPr/>
          <p:nvPr/>
        </p:nvSpPr>
        <p:spPr>
          <a:xfrm rot="5400000">
            <a:off x="7692734" y="2177182"/>
            <a:ext cx="353291" cy="94903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Brace 12"/>
          <p:cNvSpPr/>
          <p:nvPr/>
        </p:nvSpPr>
        <p:spPr>
          <a:xfrm rot="5400000">
            <a:off x="9521530" y="2177181"/>
            <a:ext cx="353291" cy="94903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787735" y="3595277"/>
            <a:ext cx="11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BHE /S7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72743" y="3633935"/>
            <a:ext cx="206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A19/S6  – A16/S3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64336" y="3595277"/>
            <a:ext cx="206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AD15 – AD0</a:t>
            </a:r>
            <a:endParaRPr lang="en-IN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7746422" y="760182"/>
            <a:ext cx="0" cy="3394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639299" y="739401"/>
            <a:ext cx="0" cy="3394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746422" y="760182"/>
            <a:ext cx="18928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692860" y="420744"/>
            <a:ext cx="0" cy="3394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953991" y="1099620"/>
            <a:ext cx="1194954" cy="369332"/>
            <a:chOff x="5953991" y="1099620"/>
            <a:chExt cx="119495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953991" y="1099620"/>
              <a:ext cx="1194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FF0000"/>
                  </a:solidFill>
                </a:rPr>
                <a:t>BHE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Connector 24"/>
            <p:cNvCxnSpPr>
              <a:endCxn id="7" idx="0"/>
            </p:cNvCxnSpPr>
            <p:nvPr/>
          </p:nvCxnSpPr>
          <p:spPr>
            <a:xfrm>
              <a:off x="6040581" y="1099620"/>
              <a:ext cx="510887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5825835" y="3595277"/>
            <a:ext cx="510887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81279" y="4178630"/>
            <a:ext cx="42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91025" y="4217289"/>
            <a:ext cx="42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639299" y="4186651"/>
            <a:ext cx="42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16</a:t>
            </a:r>
            <a:endParaRPr lang="en-IN" b="1" dirty="0">
              <a:solidFill>
                <a:srgbClr val="00206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399811" y="1310092"/>
            <a:ext cx="55418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46346" y="1078839"/>
            <a:ext cx="180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To enable higher bank(odd)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10382251" y="1002683"/>
            <a:ext cx="180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To enable lower bank(even)</a:t>
            </a:r>
            <a:endParaRPr lang="en-IN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10148452" y="1311364"/>
            <a:ext cx="344637" cy="14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9774382" y="1096156"/>
            <a:ext cx="2788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Up-Down Arrow 45"/>
          <p:cNvSpPr/>
          <p:nvPr/>
        </p:nvSpPr>
        <p:spPr>
          <a:xfrm>
            <a:off x="9589079" y="2999532"/>
            <a:ext cx="218208" cy="592281"/>
          </a:xfrm>
          <a:prstGeom prst="up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Down Arrow 46"/>
          <p:cNvSpPr/>
          <p:nvPr/>
        </p:nvSpPr>
        <p:spPr>
          <a:xfrm>
            <a:off x="7787116" y="3034207"/>
            <a:ext cx="207818" cy="522929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293428" y="2999532"/>
            <a:ext cx="0" cy="495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65891"/>
              </p:ext>
            </p:extLst>
          </p:nvPr>
        </p:nvGraphicFramePr>
        <p:xfrm>
          <a:off x="368738" y="782611"/>
          <a:ext cx="2740746" cy="1877462"/>
        </p:xfrm>
        <a:graphic>
          <a:graphicData uri="http://schemas.openxmlformats.org/drawingml/2006/table">
            <a:tbl>
              <a:tblPr firstRow="1" bandRow="1"/>
              <a:tblGrid>
                <a:gridCol w="913582"/>
                <a:gridCol w="913582"/>
                <a:gridCol w="913582"/>
              </a:tblGrid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S3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S4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Seg</a:t>
                      </a:r>
                      <a:endParaRPr lang="en-IN" b="1" dirty="0"/>
                    </a:p>
                  </a:txBody>
                  <a:tcPr/>
                </a:tc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ES</a:t>
                      </a:r>
                      <a:endParaRPr lang="en-IN" dirty="0"/>
                    </a:p>
                  </a:txBody>
                  <a:tcPr/>
                </a:tc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SS</a:t>
                      </a:r>
                      <a:endParaRPr lang="en-IN" dirty="0"/>
                    </a:p>
                  </a:txBody>
                  <a:tcPr/>
                </a:tc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CS</a:t>
                      </a:r>
                      <a:endParaRPr lang="en-IN" dirty="0"/>
                    </a:p>
                  </a:txBody>
                  <a:tcPr/>
                </a:tc>
              </a:tr>
              <a:tr h="38615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224274" y="93070"/>
            <a:ext cx="606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S3-S7 are status signals given by processor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0803" y="2710605"/>
            <a:ext cx="4675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S3</a:t>
            </a:r>
            <a:r>
              <a:rPr lang="en-IN" dirty="0" smtClean="0"/>
              <a:t> and </a:t>
            </a:r>
            <a:r>
              <a:rPr lang="en-IN" dirty="0" smtClean="0">
                <a:solidFill>
                  <a:srgbClr val="FF0000"/>
                </a:solidFill>
              </a:rPr>
              <a:t>S4</a:t>
            </a:r>
            <a:r>
              <a:rPr lang="en-IN" dirty="0" smtClean="0"/>
              <a:t> signals use to tell right now the operation that happening, is happening on which segment 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420803" y="3834129"/>
            <a:ext cx="1612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S5</a:t>
            </a:r>
            <a:r>
              <a:rPr lang="en-IN" dirty="0" smtClean="0"/>
              <a:t> :      0= IF=0           </a:t>
            </a:r>
          </a:p>
          <a:p>
            <a:r>
              <a:rPr lang="en-IN" dirty="0"/>
              <a:t> </a:t>
            </a:r>
            <a:r>
              <a:rPr lang="en-IN" dirty="0" smtClean="0"/>
              <a:t>           1= IF =1</a:t>
            </a:r>
          </a:p>
          <a:p>
            <a:r>
              <a:rPr lang="en-IN" dirty="0"/>
              <a:t> </a:t>
            </a:r>
            <a:r>
              <a:rPr lang="en-IN" dirty="0" smtClean="0"/>
              <a:t>          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420803" y="4757459"/>
            <a:ext cx="6241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S6</a:t>
            </a:r>
            <a:r>
              <a:rPr lang="en-IN" dirty="0" smtClean="0"/>
              <a:t> :      8086=Bus Master(</a:t>
            </a:r>
            <a:r>
              <a:rPr lang="en-IN" dirty="0" smtClean="0">
                <a:solidFill>
                  <a:srgbClr val="FF0000"/>
                </a:solidFill>
              </a:rPr>
              <a:t>the one who controls the bus</a:t>
            </a:r>
            <a:r>
              <a:rPr lang="en-IN" dirty="0" smtClean="0"/>
              <a:t>)           </a:t>
            </a:r>
          </a:p>
          <a:p>
            <a:r>
              <a:rPr lang="en-IN" dirty="0"/>
              <a:t> </a:t>
            </a:r>
            <a:r>
              <a:rPr lang="en-IN" dirty="0" smtClean="0"/>
              <a:t>           Other=1</a:t>
            </a:r>
          </a:p>
          <a:p>
            <a:r>
              <a:rPr lang="en-IN" dirty="0"/>
              <a:t> </a:t>
            </a:r>
            <a:r>
              <a:rPr lang="en-IN" dirty="0" smtClean="0"/>
              <a:t>          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420803" y="5827308"/>
            <a:ext cx="178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S7</a:t>
            </a:r>
            <a:r>
              <a:rPr lang="en-IN" dirty="0" smtClean="0"/>
              <a:t> :     Reserved </a:t>
            </a:r>
          </a:p>
          <a:p>
            <a:r>
              <a:rPr lang="en-IN" dirty="0"/>
              <a:t> </a:t>
            </a:r>
            <a:r>
              <a:rPr lang="en-IN" dirty="0" smtClean="0"/>
              <a:t>          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6551468" y="4946122"/>
            <a:ext cx="444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 pins are multiplexed pins</a:t>
            </a:r>
          </a:p>
        </p:txBody>
      </p:sp>
    </p:spTree>
    <p:extLst>
      <p:ext uri="{BB962C8B-B14F-4D97-AF65-F5344CB8AC3E}">
        <p14:creationId xmlns:p14="http://schemas.microsoft.com/office/powerpoint/2010/main" val="281676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  <p:bldP spid="16" grpId="0"/>
      <p:bldP spid="30" grpId="0"/>
      <p:bldP spid="31" grpId="0"/>
      <p:bldP spid="32" grpId="0"/>
      <p:bldP spid="38" grpId="0"/>
      <p:bldP spid="39" grpId="0"/>
      <p:bldP spid="46" grpId="0" animBg="1"/>
      <p:bldP spid="47" grpId="0" animBg="1"/>
      <p:bldP spid="52" grpId="0"/>
      <p:bldP spid="53" grpId="0"/>
      <p:bldP spid="54" grpId="0"/>
      <p:bldP spid="55" grpId="0"/>
      <p:bldP spid="56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359048" y="1139655"/>
            <a:ext cx="292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ALE  (Address Latch Enable)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142340" y="1915929"/>
            <a:ext cx="382739" cy="21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49691" y="739552"/>
            <a:ext cx="5337466" cy="4493103"/>
            <a:chOff x="1690857" y="841071"/>
            <a:chExt cx="5337466" cy="4493103"/>
          </a:xfrm>
        </p:grpSpPr>
        <p:grpSp>
          <p:nvGrpSpPr>
            <p:cNvPr id="9" name="Group 8"/>
            <p:cNvGrpSpPr/>
            <p:nvPr/>
          </p:nvGrpSpPr>
          <p:grpSpPr>
            <a:xfrm>
              <a:off x="1690857" y="841071"/>
              <a:ext cx="5337466" cy="4493103"/>
              <a:chOff x="6854534" y="185391"/>
              <a:chExt cx="5337466" cy="4493103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854534" y="185391"/>
                <a:ext cx="5337466" cy="3909749"/>
                <a:chOff x="7249390" y="175000"/>
                <a:chExt cx="5337466" cy="3909749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7249390" y="175000"/>
                  <a:ext cx="5337466" cy="3909749"/>
                  <a:chOff x="3290454" y="694545"/>
                  <a:chExt cx="5337466" cy="3909749"/>
                </a:xfrm>
              </p:grpSpPr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5618019" y="694545"/>
                    <a:ext cx="11949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>
                        <a:solidFill>
                          <a:srgbClr val="FF0000"/>
                        </a:solidFill>
                      </a:rPr>
                      <a:t>A19  – A0</a:t>
                    </a:r>
                    <a:endParaRPr lang="en-IN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567055" y="1700647"/>
                    <a:ext cx="11949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>
                        <a:solidFill>
                          <a:srgbClr val="FF0000"/>
                        </a:solidFill>
                      </a:rPr>
                      <a:t>A15  – A0</a:t>
                    </a:r>
                    <a:endParaRPr lang="en-IN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651664" y="1700647"/>
                    <a:ext cx="11949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>
                        <a:solidFill>
                          <a:srgbClr val="FF0000"/>
                        </a:solidFill>
                      </a:rPr>
                      <a:t>A19  – A16</a:t>
                    </a:r>
                    <a:endParaRPr lang="en-IN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456710" y="1700647"/>
                    <a:ext cx="11949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>
                        <a:solidFill>
                          <a:srgbClr val="FF0000"/>
                        </a:solidFill>
                      </a:rPr>
                      <a:t>BHE</a:t>
                    </a:r>
                    <a:endParaRPr lang="en-IN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456710" y="2476687"/>
                    <a:ext cx="11949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S7</a:t>
                    </a:r>
                    <a:endParaRPr lang="en-IN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897583" y="2476687"/>
                    <a:ext cx="11949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S6 - S3</a:t>
                    </a:r>
                    <a:endParaRPr lang="en-IN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712529" y="2476687"/>
                    <a:ext cx="11949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D15 – D0</a:t>
                    </a:r>
                    <a:endParaRPr lang="en-IN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9" name="Right Brace 28"/>
                  <p:cNvSpPr/>
                  <p:nvPr/>
                </p:nvSpPr>
                <p:spPr>
                  <a:xfrm rot="5400000">
                    <a:off x="3560619" y="2972172"/>
                    <a:ext cx="353291" cy="561109"/>
                  </a:xfrm>
                  <a:prstGeom prst="rightBrac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0" name="Right Brace 29"/>
                  <p:cNvSpPr/>
                  <p:nvPr/>
                </p:nvSpPr>
                <p:spPr>
                  <a:xfrm rot="5400000">
                    <a:off x="5195453" y="2778209"/>
                    <a:ext cx="353291" cy="949036"/>
                  </a:xfrm>
                  <a:prstGeom prst="rightBrac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1" name="Right Brace 30"/>
                  <p:cNvSpPr/>
                  <p:nvPr/>
                </p:nvSpPr>
                <p:spPr>
                  <a:xfrm rot="5400000">
                    <a:off x="7024249" y="2778208"/>
                    <a:ext cx="353291" cy="949036"/>
                  </a:xfrm>
                  <a:prstGeom prst="rightBrac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290454" y="4196304"/>
                    <a:ext cx="11949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>
                        <a:solidFill>
                          <a:srgbClr val="0070C0"/>
                        </a:solidFill>
                      </a:rPr>
                      <a:t>BHE /S7</a:t>
                    </a:r>
                    <a:endParaRPr lang="en-IN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575462" y="4234962"/>
                    <a:ext cx="20608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>
                        <a:solidFill>
                          <a:srgbClr val="0070C0"/>
                        </a:solidFill>
                      </a:rPr>
                      <a:t>A19/S6  – A16/S3</a:t>
                    </a:r>
                    <a:endParaRPr lang="en-IN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567055" y="4196304"/>
                    <a:ext cx="20608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>
                        <a:solidFill>
                          <a:srgbClr val="0070C0"/>
                        </a:solidFill>
                      </a:rPr>
                      <a:t>AD15 – AD0</a:t>
                    </a:r>
                    <a:endParaRPr lang="en-IN" dirty="0">
                      <a:solidFill>
                        <a:srgbClr val="0070C0"/>
                      </a:solidFill>
                    </a:endParaRPr>
                  </a:p>
                </p:txBody>
              </p:sp>
              <p:cxnSp>
                <p:nvCxnSpPr>
                  <p:cNvPr id="35" name="Straight Arrow Connector 34"/>
                  <p:cNvCxnSpPr>
                    <a:endCxn id="24" idx="0"/>
                  </p:cNvCxnSpPr>
                  <p:nvPr/>
                </p:nvCxnSpPr>
                <p:spPr>
                  <a:xfrm>
                    <a:off x="5249141" y="1361209"/>
                    <a:ext cx="0" cy="33943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/>
                  <p:cNvCxnSpPr/>
                  <p:nvPr/>
                </p:nvCxnSpPr>
                <p:spPr>
                  <a:xfrm>
                    <a:off x="7142018" y="1340428"/>
                    <a:ext cx="0" cy="33943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5249141" y="1361209"/>
                    <a:ext cx="189287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/>
                  <p:cNvCxnSpPr/>
                  <p:nvPr/>
                </p:nvCxnSpPr>
                <p:spPr>
                  <a:xfrm>
                    <a:off x="6195579" y="1021771"/>
                    <a:ext cx="0" cy="33943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Connector 19"/>
                <p:cNvCxnSpPr>
                  <a:endCxn id="25" idx="0"/>
                </p:cNvCxnSpPr>
                <p:nvPr/>
              </p:nvCxnSpPr>
              <p:spPr>
                <a:xfrm>
                  <a:off x="7502236" y="1181102"/>
                  <a:ext cx="510887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7287490" y="3676759"/>
                  <a:ext cx="510887" cy="0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7148078" y="4270503"/>
                <a:ext cx="424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>
                    <a:solidFill>
                      <a:srgbClr val="002060"/>
                    </a:solidFill>
                  </a:rPr>
                  <a:t>1</a:t>
                </a:r>
                <a:endParaRPr lang="en-IN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957824" y="4309162"/>
                <a:ext cx="424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>
                    <a:solidFill>
                      <a:srgbClr val="002060"/>
                    </a:solidFill>
                  </a:rPr>
                  <a:t>4</a:t>
                </a:r>
                <a:endParaRPr lang="en-IN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706098" y="4278524"/>
                <a:ext cx="424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>
                    <a:solidFill>
                      <a:srgbClr val="002060"/>
                    </a:solidFill>
                  </a:rPr>
                  <a:t>16</a:t>
                </a:r>
                <a:endParaRPr lang="en-IN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6" name="Up-Down Arrow 5"/>
            <p:cNvSpPr/>
            <p:nvPr/>
          </p:nvSpPr>
          <p:spPr>
            <a:xfrm>
              <a:off x="5492201" y="3712646"/>
              <a:ext cx="218208" cy="592281"/>
            </a:xfrm>
            <a:prstGeom prst="up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Down Arrow 6"/>
            <p:cNvSpPr/>
            <p:nvPr/>
          </p:nvSpPr>
          <p:spPr>
            <a:xfrm>
              <a:off x="3668592" y="3747323"/>
              <a:ext cx="207818" cy="522929"/>
            </a:xfrm>
            <a:prstGeom prst="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137667" y="3696878"/>
              <a:ext cx="0" cy="495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501662" y="3676750"/>
            <a:ext cx="3707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is multiplexed bus so either data or address</a:t>
            </a:r>
            <a:endParaRPr lang="en-IN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583958" y="3907267"/>
            <a:ext cx="1635412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568230" y="1093489"/>
            <a:ext cx="651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</a:t>
            </a:r>
            <a:endParaRPr lang="en-I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06393" y="-56728"/>
            <a:ext cx="4904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perform multiplexing?????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36314" y="1711681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IN" sz="2400" dirty="0"/>
          </a:p>
        </p:txBody>
      </p:sp>
      <p:sp>
        <p:nvSpPr>
          <p:cNvPr id="48" name="Oval 47"/>
          <p:cNvSpPr/>
          <p:nvPr/>
        </p:nvSpPr>
        <p:spPr>
          <a:xfrm rot="5400000">
            <a:off x="4084038" y="1342816"/>
            <a:ext cx="526211" cy="117501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/>
          <p:cNvSpPr/>
          <p:nvPr/>
        </p:nvSpPr>
        <p:spPr>
          <a:xfrm rot="5400000">
            <a:off x="2226669" y="1342814"/>
            <a:ext cx="526211" cy="117501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/>
          <p:cNvSpPr/>
          <p:nvPr/>
        </p:nvSpPr>
        <p:spPr>
          <a:xfrm rot="5400000">
            <a:off x="792278" y="1290354"/>
            <a:ext cx="526211" cy="117501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5717078" y="2475527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IN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185491" y="2704250"/>
            <a:ext cx="382739" cy="21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 rot="5400000">
            <a:off x="4197025" y="2086581"/>
            <a:ext cx="526211" cy="1175011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/>
          <p:cNvSpPr/>
          <p:nvPr/>
        </p:nvSpPr>
        <p:spPr>
          <a:xfrm rot="5400000">
            <a:off x="2264320" y="2086580"/>
            <a:ext cx="526211" cy="1175011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/>
          <p:cNvSpPr/>
          <p:nvPr/>
        </p:nvSpPr>
        <p:spPr>
          <a:xfrm rot="5400000">
            <a:off x="733395" y="2118854"/>
            <a:ext cx="526211" cy="1175011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/>
          <p:cNvSpPr txBox="1"/>
          <p:nvPr/>
        </p:nvSpPr>
        <p:spPr>
          <a:xfrm>
            <a:off x="231423" y="5404910"/>
            <a:ext cx="533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reduce no.of pins multiplexing is used.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57236" y="5278821"/>
            <a:ext cx="533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differentiate between data and address Demultiplexing is used.</a:t>
            </a:r>
          </a:p>
        </p:txBody>
      </p:sp>
    </p:spTree>
    <p:extLst>
      <p:ext uri="{BB962C8B-B14F-4D97-AF65-F5344CB8AC3E}">
        <p14:creationId xmlns:p14="http://schemas.microsoft.com/office/powerpoint/2010/main" val="306901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9" grpId="0"/>
      <p:bldP spid="46" grpId="0"/>
      <p:bldP spid="42" grpId="0"/>
      <p:bldP spid="47" grpId="0"/>
      <p:bldP spid="48" grpId="0" animBg="1"/>
      <p:bldP spid="49" grpId="0" animBg="1"/>
      <p:bldP spid="50" grpId="0" animBg="1"/>
      <p:bldP spid="51" grpId="0"/>
      <p:bldP spid="53" grpId="0" animBg="1"/>
      <p:bldP spid="54" grpId="0" animBg="1"/>
      <p:bldP spid="55" grpId="0" animBg="1"/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2549"/>
            <a:ext cx="10515600" cy="108013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Demultiplexed  Address and Data</a:t>
            </a:r>
            <a:endParaRPr lang="en-IN" sz="2400" b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5245" y="1850328"/>
            <a:ext cx="7801770" cy="4754826"/>
            <a:chOff x="405245" y="1850328"/>
            <a:chExt cx="7801770" cy="4754826"/>
          </a:xfrm>
        </p:grpSpPr>
        <p:grpSp>
          <p:nvGrpSpPr>
            <p:cNvPr id="58" name="Group 57"/>
            <p:cNvGrpSpPr/>
            <p:nvPr/>
          </p:nvGrpSpPr>
          <p:grpSpPr>
            <a:xfrm>
              <a:off x="405245" y="1850328"/>
              <a:ext cx="7801770" cy="4754826"/>
              <a:chOff x="1278082" y="1715246"/>
              <a:chExt cx="7801770" cy="475482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78082" y="1776846"/>
                <a:ext cx="1922318" cy="45304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</a:rPr>
                  <a:t>8086 </a:t>
                </a:r>
              </a:p>
              <a:p>
                <a:pPr algn="ctr"/>
                <a:endParaRPr lang="en-IN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663045" y="1776846"/>
                <a:ext cx="1496291" cy="20573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</a:rPr>
                  <a:t>8282- 8 bit latch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663045" y="4412673"/>
                <a:ext cx="1496291" cy="20573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</a:rPr>
                  <a:t>8286- 8 bit Transceiver</a:t>
                </a:r>
              </a:p>
              <a:p>
                <a:pPr algn="ctr"/>
                <a:endParaRPr lang="en-IN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3200400" y="2193319"/>
                <a:ext cx="24626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3209921" y="5741405"/>
                <a:ext cx="24626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3200399" y="6128010"/>
                <a:ext cx="24626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Up-Down Arrow 10"/>
              <p:cNvSpPr/>
              <p:nvPr/>
            </p:nvSpPr>
            <p:spPr>
              <a:xfrm rot="16200000">
                <a:off x="4220001" y="1610135"/>
                <a:ext cx="423442" cy="2462645"/>
              </a:xfrm>
              <a:prstGeom prst="upDown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ight Arrow 12"/>
              <p:cNvSpPr/>
              <p:nvPr/>
            </p:nvSpPr>
            <p:spPr>
              <a:xfrm>
                <a:off x="4436917" y="4696691"/>
                <a:ext cx="1226127" cy="426027"/>
              </a:xfrm>
              <a:prstGeom prst="rightArrow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5400000">
                <a:off x="3233959" y="3878198"/>
                <a:ext cx="2291614" cy="426027"/>
              </a:xfrm>
              <a:prstGeom prst="rightArrow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958936" y="5008418"/>
                <a:ext cx="706581" cy="3117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4291443" y="5008418"/>
                <a:ext cx="4156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041815" y="2990792"/>
                <a:ext cx="11949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BHE /S7</a:t>
                </a:r>
                <a:endParaRPr lang="en-IN" sz="1600" dirty="0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079915" y="2990792"/>
                <a:ext cx="5108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1808015" y="2624078"/>
                <a:ext cx="20608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 smtClean="0"/>
                  <a:t>A19/S6  – A16/S3</a:t>
                </a:r>
                <a:endParaRPr lang="en-IN" sz="1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36615" y="2400486"/>
                <a:ext cx="20608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 smtClean="0"/>
                  <a:t>AD15 – AD0</a:t>
                </a:r>
                <a:endParaRPr lang="en-IN" sz="1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26306" y="1991841"/>
                <a:ext cx="4701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ALE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766953" y="2039430"/>
                <a:ext cx="4701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STB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759156" y="3504791"/>
                <a:ext cx="4701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OE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5650922" y="3834245"/>
                <a:ext cx="476250" cy="246393"/>
                <a:chOff x="5650922" y="3834245"/>
                <a:chExt cx="476250" cy="246393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5650922" y="3952370"/>
                  <a:ext cx="476250" cy="128268"/>
                  <a:chOff x="9197686" y="3658679"/>
                  <a:chExt cx="476250" cy="128268"/>
                </a:xfrm>
              </p:grpSpPr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9227127" y="3658679"/>
                    <a:ext cx="446809" cy="2197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V="1">
                    <a:off x="9197686" y="3658679"/>
                    <a:ext cx="58882" cy="1062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V="1">
                    <a:off x="9304193" y="3658679"/>
                    <a:ext cx="58882" cy="1062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 flipV="1">
                    <a:off x="9410700" y="3680653"/>
                    <a:ext cx="58882" cy="1062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 flipV="1">
                    <a:off x="9521536" y="3665605"/>
                    <a:ext cx="58882" cy="1062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Connector 34"/>
                <p:cNvCxnSpPr/>
                <p:nvPr/>
              </p:nvCxnSpPr>
              <p:spPr>
                <a:xfrm flipH="1" flipV="1">
                  <a:off x="5934940" y="3834245"/>
                  <a:ext cx="1732" cy="14612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Rectangle 37"/>
              <p:cNvSpPr/>
              <p:nvPr/>
            </p:nvSpPr>
            <p:spPr>
              <a:xfrm>
                <a:off x="6260347" y="1715246"/>
                <a:ext cx="442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 smtClean="0">
                    <a:solidFill>
                      <a:schemeClr val="tx1"/>
                    </a:solidFill>
                  </a:rPr>
                  <a:t>(3)</a:t>
                </a:r>
                <a:endParaRPr lang="en-IN" dirty="0"/>
              </a:p>
            </p:txBody>
          </p:sp>
          <p:sp>
            <p:nvSpPr>
              <p:cNvPr id="39" name="Right Arrow 38"/>
              <p:cNvSpPr/>
              <p:nvPr/>
            </p:nvSpPr>
            <p:spPr>
              <a:xfrm>
                <a:off x="7159336" y="2627152"/>
                <a:ext cx="1565565" cy="426027"/>
              </a:xfrm>
              <a:prstGeom prst="rightArrow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884897" y="3053179"/>
                <a:ext cx="1194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>
                    <a:solidFill>
                      <a:srgbClr val="FF0000"/>
                    </a:solidFill>
                  </a:rPr>
                  <a:t>A19  – A16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229342" y="4412673"/>
                <a:ext cx="442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 smtClean="0">
                    <a:solidFill>
                      <a:schemeClr val="tx1"/>
                    </a:solidFill>
                  </a:rPr>
                  <a:t>(2)</a:t>
                </a:r>
                <a:endParaRPr lang="en-IN" dirty="0"/>
              </a:p>
            </p:txBody>
          </p:sp>
          <p:sp>
            <p:nvSpPr>
              <p:cNvPr id="42" name="Up-Down Arrow 41"/>
              <p:cNvSpPr/>
              <p:nvPr/>
            </p:nvSpPr>
            <p:spPr>
              <a:xfrm rot="16200000">
                <a:off x="7730399" y="4551658"/>
                <a:ext cx="423442" cy="1565564"/>
              </a:xfrm>
              <a:prstGeom prst="upDown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884898" y="5642789"/>
                <a:ext cx="1194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>
                    <a:solidFill>
                      <a:srgbClr val="FF0000"/>
                    </a:solidFill>
                  </a:rPr>
                  <a:t>D15 – D0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680363" y="5974121"/>
                <a:ext cx="4701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OE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680363" y="5627038"/>
                <a:ext cx="4701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T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431473" y="5587516"/>
                <a:ext cx="7853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DT/R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506804" y="5947399"/>
                <a:ext cx="6572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DEN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 flipV="1">
                <a:off x="2590802" y="5972995"/>
                <a:ext cx="329044" cy="112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2711595" y="5620878"/>
                <a:ext cx="208251" cy="616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7159336" y="2180302"/>
                <a:ext cx="1381991" cy="130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197056" y="1850371"/>
                <a:ext cx="8104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BHE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 flipV="1">
                <a:off x="8279486" y="1883023"/>
                <a:ext cx="405777" cy="18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/>
            <p:nvPr/>
          </p:nvCxnSpPr>
          <p:spPr>
            <a:xfrm flipV="1">
              <a:off x="4914033" y="3696654"/>
              <a:ext cx="329044" cy="11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4856018" y="6180692"/>
              <a:ext cx="329044" cy="11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 flipH="1">
            <a:off x="2734147" y="2755961"/>
            <a:ext cx="181069" cy="432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18712" y="3154314"/>
            <a:ext cx="377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21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17376" y="3438594"/>
            <a:ext cx="1162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There are total 21 multiplexed lines which are used to send address/data</a:t>
            </a:r>
            <a:endParaRPr lang="en-IN" sz="1200" dirty="0"/>
          </a:p>
        </p:txBody>
      </p:sp>
      <p:sp>
        <p:nvSpPr>
          <p:cNvPr id="14" name="Rectangle 13"/>
          <p:cNvSpPr/>
          <p:nvPr/>
        </p:nvSpPr>
        <p:spPr>
          <a:xfrm>
            <a:off x="3073800" y="190474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1</a:t>
            </a:r>
            <a:endParaRPr lang="en-IN" dirty="0"/>
          </a:p>
        </p:txBody>
      </p:sp>
      <p:sp>
        <p:nvSpPr>
          <p:cNvPr id="77" name="Oval 76"/>
          <p:cNvSpPr/>
          <p:nvPr/>
        </p:nvSpPr>
        <p:spPr>
          <a:xfrm>
            <a:off x="1603429" y="2108564"/>
            <a:ext cx="713947" cy="3444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3073800" y="2484400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3280846" y="1923898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/  </a:t>
            </a:r>
            <a:r>
              <a:rPr lang="en-IN" b="1" dirty="0" smtClean="0"/>
              <a:t>0</a:t>
            </a:r>
            <a:endParaRPr lang="en-IN" dirty="0"/>
          </a:p>
        </p:txBody>
      </p:sp>
      <p:sp>
        <p:nvSpPr>
          <p:cNvPr id="78" name="Rectangle 77"/>
          <p:cNvSpPr/>
          <p:nvPr/>
        </p:nvSpPr>
        <p:spPr>
          <a:xfrm>
            <a:off x="3256956" y="247198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/  D</a:t>
            </a:r>
            <a:endParaRPr lang="en-IN" dirty="0"/>
          </a:p>
        </p:txBody>
      </p:sp>
      <p:sp>
        <p:nvSpPr>
          <p:cNvPr id="80" name="TextBox 79"/>
          <p:cNvSpPr txBox="1"/>
          <p:nvPr/>
        </p:nvSpPr>
        <p:spPr>
          <a:xfrm>
            <a:off x="8179048" y="-6184"/>
            <a:ext cx="39797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Bus dose not store value it is use for transfer the data or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To store the value we required separate chips : 1. 8282 latch </a:t>
            </a:r>
          </a:p>
          <a:p>
            <a:r>
              <a:rPr lang="en-US" dirty="0" smtClean="0"/>
              <a:t>                                  2. 8286 transceiver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Latch --- </a:t>
            </a:r>
            <a:r>
              <a:rPr lang="en-US" dirty="0" smtClean="0">
                <a:solidFill>
                  <a:srgbClr val="FF0000"/>
                </a:solidFill>
              </a:rPr>
              <a:t>Address</a:t>
            </a:r>
            <a:r>
              <a:rPr lang="en-US" dirty="0" smtClean="0"/>
              <a:t> &amp; Transceiver--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endParaRPr lang="en-IN" dirty="0" smtClean="0">
              <a:solidFill>
                <a:srgbClr val="FF0000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4914033" y="2535568"/>
            <a:ext cx="1221936" cy="702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Oval 84"/>
          <p:cNvSpPr/>
          <p:nvPr/>
        </p:nvSpPr>
        <p:spPr>
          <a:xfrm>
            <a:off x="4884591" y="5044786"/>
            <a:ext cx="1251377" cy="831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an 7"/>
          <p:cNvSpPr/>
          <p:nvPr/>
        </p:nvSpPr>
        <p:spPr>
          <a:xfrm rot="5400000">
            <a:off x="9964239" y="4809886"/>
            <a:ext cx="338044" cy="1795156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9728902" y="5997574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Bus</a:t>
            </a:r>
            <a:endParaRPr lang="en-IN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8323374" y="5713387"/>
            <a:ext cx="912309" cy="7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0978034" y="5721110"/>
            <a:ext cx="912309" cy="7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688428" y="5413333"/>
            <a:ext cx="377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25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204889" y="5366631"/>
            <a:ext cx="377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25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0022573" y="5307324"/>
            <a:ext cx="221375" cy="73661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/>
          <p:cNvSpPr txBox="1"/>
          <p:nvPr/>
        </p:nvSpPr>
        <p:spPr>
          <a:xfrm>
            <a:off x="8323374" y="5394174"/>
            <a:ext cx="377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30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577853" y="5366596"/>
            <a:ext cx="377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25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165993" y="5023134"/>
            <a:ext cx="812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Latch</a:t>
            </a:r>
            <a:endParaRPr lang="en-IN" dirty="0"/>
          </a:p>
        </p:txBody>
      </p:sp>
      <p:sp>
        <p:nvSpPr>
          <p:cNvPr id="50" name="Rectangle 49"/>
          <p:cNvSpPr/>
          <p:nvPr/>
        </p:nvSpPr>
        <p:spPr>
          <a:xfrm>
            <a:off x="230317" y="686313"/>
            <a:ext cx="72025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Address bus is used to access the memory locations and data bus is used to access the data of that memory location, both are the different.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Hence demultiplexing is used.  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512039" y="1909986"/>
            <a:ext cx="32544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Latch is used to store the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It </a:t>
            </a:r>
            <a:r>
              <a:rPr lang="en-IN" dirty="0"/>
              <a:t>has flip flops inside to store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consist 2 signals OE i.e. output enable and STB </a:t>
            </a:r>
            <a:r>
              <a:rPr lang="en-IN" dirty="0" smtClean="0"/>
              <a:t>strobe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OE bar is grounded means it is always active 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Important signal is STB </a:t>
            </a:r>
            <a:r>
              <a:rPr lang="en-IN" dirty="0" err="1" smtClean="0"/>
              <a:t>i.e</a:t>
            </a:r>
            <a:r>
              <a:rPr lang="en-IN" dirty="0" smtClean="0"/>
              <a:t> Strobe.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20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14" grpId="0"/>
      <p:bldP spid="77" grpId="0" animBg="1"/>
      <p:bldP spid="16" grpId="0"/>
      <p:bldP spid="26" grpId="0"/>
      <p:bldP spid="78" grpId="0"/>
      <p:bldP spid="82" grpId="0" animBg="1"/>
      <p:bldP spid="85" grpId="0" animBg="1"/>
      <p:bldP spid="8" grpId="0" animBg="1"/>
      <p:bldP spid="29" grpId="0"/>
      <p:bldP spid="65" grpId="0"/>
      <p:bldP spid="66" grpId="0"/>
      <p:bldP spid="49" grpId="0" animBg="1"/>
      <p:bldP spid="70" grpId="0"/>
      <p:bldP spid="71" grpId="0"/>
      <p:bldP spid="73" grpId="0"/>
      <p:bldP spid="50" grpId="0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405245" y="1850328"/>
            <a:ext cx="8641773" cy="4754826"/>
            <a:chOff x="1278082" y="1715246"/>
            <a:chExt cx="8641773" cy="4754826"/>
          </a:xfrm>
        </p:grpSpPr>
        <p:sp>
          <p:nvSpPr>
            <p:cNvPr id="15" name="Right Arrow 14"/>
            <p:cNvSpPr/>
            <p:nvPr/>
          </p:nvSpPr>
          <p:spPr>
            <a:xfrm rot="5400000">
              <a:off x="3287847" y="3904927"/>
              <a:ext cx="2183838" cy="426027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278082" y="1776846"/>
              <a:ext cx="1922318" cy="45304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>
                  <a:solidFill>
                    <a:schemeClr val="tx1"/>
                  </a:solidFill>
                </a:rPr>
                <a:t>8086 </a:t>
              </a:r>
            </a:p>
            <a:p>
              <a:pPr algn="ctr"/>
              <a:endParaRPr lang="en-IN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663045" y="1776846"/>
              <a:ext cx="1496291" cy="2057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8282- 8 bit latch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63045" y="4412673"/>
              <a:ext cx="1496291" cy="2057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8286- 8 bit Transceiver</a:t>
              </a:r>
            </a:p>
            <a:p>
              <a:pPr algn="ctr"/>
              <a:endParaRPr lang="en-IN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200400" y="2193319"/>
              <a:ext cx="24626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09921" y="5741405"/>
              <a:ext cx="24626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200399" y="6128010"/>
              <a:ext cx="24626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Up-Down Arrow 10"/>
            <p:cNvSpPr/>
            <p:nvPr/>
          </p:nvSpPr>
          <p:spPr>
            <a:xfrm rot="16200000">
              <a:off x="4166557" y="1663580"/>
              <a:ext cx="530332" cy="2462645"/>
            </a:xfrm>
            <a:prstGeom prst="up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4482182" y="4687638"/>
              <a:ext cx="1226127" cy="426027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58936" y="5008418"/>
              <a:ext cx="706581" cy="311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291443" y="5008418"/>
              <a:ext cx="4156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41815" y="2990792"/>
              <a:ext cx="119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BHE /S7</a:t>
              </a:r>
              <a:endParaRPr lang="en-IN" sz="16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079915" y="2990792"/>
              <a:ext cx="5108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808015" y="2624078"/>
              <a:ext cx="2060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A19/S6  – A16/S3</a:t>
              </a:r>
              <a:endParaRPr lang="en-IN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36615" y="2400486"/>
              <a:ext cx="2060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AD15 – AD0</a:t>
              </a:r>
              <a:endParaRPr lang="en-IN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26306" y="1991841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ALE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66953" y="2039430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STB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59156" y="3504791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OE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650922" y="3834245"/>
              <a:ext cx="476250" cy="246393"/>
              <a:chOff x="5650922" y="3834245"/>
              <a:chExt cx="476250" cy="246393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5650922" y="3952370"/>
                <a:ext cx="476250" cy="128268"/>
                <a:chOff x="9197686" y="3658679"/>
                <a:chExt cx="476250" cy="128268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9227127" y="3658679"/>
                  <a:ext cx="446809" cy="219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9197686" y="3658679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V="1">
                  <a:off x="9304193" y="3658679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9410700" y="3680653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9521536" y="3665605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5934940" y="3834245"/>
                <a:ext cx="1732" cy="1461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Rectangle 37"/>
            <p:cNvSpPr/>
            <p:nvPr/>
          </p:nvSpPr>
          <p:spPr>
            <a:xfrm>
              <a:off x="6260347" y="1715246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solidFill>
                    <a:schemeClr val="tx1"/>
                  </a:solidFill>
                </a:rPr>
                <a:t>(3)</a:t>
              </a:r>
              <a:endParaRPr lang="en-IN" dirty="0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7159336" y="2627152"/>
              <a:ext cx="1565565" cy="426027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724901" y="2620879"/>
              <a:ext cx="1194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FF0000"/>
                  </a:solidFill>
                </a:rPr>
                <a:t>A19  – A16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29342" y="4412673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solidFill>
                    <a:schemeClr val="tx1"/>
                  </a:solidFill>
                </a:rPr>
                <a:t>(2)</a:t>
              </a:r>
              <a:endParaRPr lang="en-IN" dirty="0"/>
            </a:p>
          </p:txBody>
        </p:sp>
        <p:sp>
          <p:nvSpPr>
            <p:cNvPr id="42" name="Up-Down Arrow 41"/>
            <p:cNvSpPr/>
            <p:nvPr/>
          </p:nvSpPr>
          <p:spPr>
            <a:xfrm rot="16200000">
              <a:off x="7730399" y="4551658"/>
              <a:ext cx="423442" cy="1565564"/>
            </a:xfrm>
            <a:prstGeom prst="up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724901" y="5121592"/>
              <a:ext cx="1194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accent6">
                      <a:lumMod val="75000"/>
                    </a:schemeClr>
                  </a:solidFill>
                </a:rPr>
                <a:t>D15 – D0</a:t>
              </a:r>
              <a:endParaRPr lang="en-IN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80363" y="5974121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OE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80363" y="5627038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T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31473" y="5587516"/>
              <a:ext cx="785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DT/R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06804" y="5947399"/>
              <a:ext cx="65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DEN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2590802" y="5972995"/>
              <a:ext cx="329044" cy="11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711595" y="5620878"/>
              <a:ext cx="208251" cy="61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159336" y="2180302"/>
              <a:ext cx="1381991" cy="13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562110" y="2061113"/>
              <a:ext cx="8104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BHE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V="1">
              <a:off x="8646108" y="2086035"/>
              <a:ext cx="405777" cy="18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Oval 58"/>
          <p:cNvSpPr/>
          <p:nvPr/>
        </p:nvSpPr>
        <p:spPr>
          <a:xfrm>
            <a:off x="5160817" y="2913048"/>
            <a:ext cx="803565" cy="382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4914033" y="3696654"/>
            <a:ext cx="329044" cy="11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856018" y="6180692"/>
            <a:ext cx="329044" cy="11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835667" y="2156153"/>
            <a:ext cx="713947" cy="3444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774729" y="1339767"/>
            <a:ext cx="2205935" cy="847234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150" y="655476"/>
            <a:ext cx="397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When strobe is 1 whatever contents pass on bus is allowed to enter into latch and gives output</a:t>
            </a:r>
            <a:endParaRPr lang="en-IN" dirty="0"/>
          </a:p>
        </p:txBody>
      </p:sp>
      <p:sp>
        <p:nvSpPr>
          <p:cNvPr id="81" name="TextBox 80"/>
          <p:cNvSpPr txBox="1"/>
          <p:nvPr/>
        </p:nvSpPr>
        <p:spPr>
          <a:xfrm>
            <a:off x="4032058" y="24791"/>
            <a:ext cx="397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When strobe is 0 whatever contents pass on address bus is  not allowed to enter into latch.</a:t>
            </a:r>
          </a:p>
          <a:p>
            <a:r>
              <a:rPr lang="en-IN" dirty="0" smtClean="0"/>
              <a:t>It will display the previous(old) value.</a:t>
            </a:r>
            <a:endParaRPr lang="en-IN" dirty="0"/>
          </a:p>
        </p:txBody>
      </p:sp>
      <p:sp>
        <p:nvSpPr>
          <p:cNvPr id="83" name="Rectangle 82"/>
          <p:cNvSpPr/>
          <p:nvPr/>
        </p:nvSpPr>
        <p:spPr>
          <a:xfrm rot="1821893">
            <a:off x="3389567" y="130976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5185062" y="1256170"/>
            <a:ext cx="480237" cy="90629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 rot="18030216">
            <a:off x="5185621" y="13941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0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296229" y="3760190"/>
            <a:ext cx="2203534" cy="9728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8497829" y="3300344"/>
            <a:ext cx="3138056" cy="10514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It is always enabled because OE is active low and grounded 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294296" y="6336051"/>
            <a:ext cx="2203533" cy="12048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8354291" y="5681243"/>
            <a:ext cx="4094017" cy="10928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rgbClr val="FF0000"/>
                </a:solidFill>
              </a:rPr>
              <a:t>IT is enabled or disabled because data coming on bus is not always data if ALE 0 it means it is address 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152336" y="2504839"/>
            <a:ext cx="30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</a:t>
            </a:r>
            <a:endParaRPr lang="en-IN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043619" y="6287567"/>
            <a:ext cx="83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1   /   0</a:t>
            </a:r>
            <a:endParaRPr lang="en-IN" b="1" dirty="0"/>
          </a:p>
        </p:txBody>
      </p:sp>
      <p:sp>
        <p:nvSpPr>
          <p:cNvPr id="72" name="Rectangle 71"/>
          <p:cNvSpPr/>
          <p:nvPr/>
        </p:nvSpPr>
        <p:spPr>
          <a:xfrm>
            <a:off x="3111977" y="188797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1</a:t>
            </a:r>
            <a:endParaRPr lang="en-IN" dirty="0"/>
          </a:p>
        </p:txBody>
      </p:sp>
      <p:sp>
        <p:nvSpPr>
          <p:cNvPr id="74" name="Rectangle 73"/>
          <p:cNvSpPr/>
          <p:nvPr/>
        </p:nvSpPr>
        <p:spPr>
          <a:xfrm>
            <a:off x="3626424" y="187996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0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364903" y="1900217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/</a:t>
            </a:r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2533247" y="2876095"/>
            <a:ext cx="48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36H</a:t>
            </a:r>
            <a:endParaRPr lang="en-IN" sz="1400" b="1" dirty="0">
              <a:solidFill>
                <a:srgbClr val="FF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799730" y="2928489"/>
            <a:ext cx="321683" cy="255384"/>
            <a:chOff x="10068791" y="1133872"/>
            <a:chExt cx="920484" cy="575445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0068791" y="1494428"/>
              <a:ext cx="332508" cy="2148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0401299" y="1133872"/>
              <a:ext cx="587976" cy="575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835472" y="3297504"/>
            <a:ext cx="205481" cy="181257"/>
            <a:chOff x="10401299" y="1300899"/>
            <a:chExt cx="587976" cy="408418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3729256" y="2899538"/>
            <a:ext cx="48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36H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07504" y="3940489"/>
            <a:ext cx="48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36H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47296" y="3379958"/>
            <a:ext cx="48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36H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973230" y="2585964"/>
            <a:ext cx="48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36H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29566" y="2874606"/>
            <a:ext cx="48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7030A0"/>
                </a:solidFill>
              </a:rPr>
              <a:t>06H</a:t>
            </a:r>
            <a:endParaRPr lang="en-IN" sz="1400" b="1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364903" y="4194726"/>
            <a:ext cx="48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7030A0"/>
                </a:solidFill>
              </a:rPr>
              <a:t>06H</a:t>
            </a:r>
            <a:endParaRPr lang="en-IN" sz="1400" b="1" dirty="0">
              <a:solidFill>
                <a:srgbClr val="7030A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72318" y="2880484"/>
            <a:ext cx="48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7030A0"/>
                </a:solidFill>
              </a:rPr>
              <a:t>06H</a:t>
            </a:r>
            <a:endParaRPr lang="en-IN" sz="1400" b="1" dirty="0">
              <a:solidFill>
                <a:srgbClr val="7030A0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4572604" y="3295151"/>
            <a:ext cx="205481" cy="181257"/>
            <a:chOff x="10401299" y="1300899"/>
            <a:chExt cx="587976" cy="408418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7397996" y="2543093"/>
            <a:ext cx="321683" cy="255384"/>
            <a:chOff x="10068791" y="1133872"/>
            <a:chExt cx="920484" cy="575445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10068791" y="1494428"/>
              <a:ext cx="332508" cy="2148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0401299" y="1133872"/>
              <a:ext cx="587976" cy="575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/>
          <p:cNvSpPr txBox="1"/>
          <p:nvPr/>
        </p:nvSpPr>
        <p:spPr>
          <a:xfrm>
            <a:off x="7852065" y="48181"/>
            <a:ext cx="433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ALE is connected with STB which is used to enables the latching of address.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898823" y="624955"/>
            <a:ext cx="4339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ALE=1=STB, bus is carrying address which is latched by 8282 latch.</a:t>
            </a:r>
          </a:p>
          <a:p>
            <a:r>
              <a:rPr lang="en-IN" dirty="0" smtClean="0"/>
              <a:t>ALE=0=STB, bus is carrying data, hence it is not latched by latch.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426380" y="2538193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/</a:t>
            </a:r>
            <a:endParaRPr lang="en-IN" dirty="0"/>
          </a:p>
        </p:txBody>
      </p:sp>
      <p:sp>
        <p:nvSpPr>
          <p:cNvPr id="54" name="Rectangle 53"/>
          <p:cNvSpPr/>
          <p:nvPr/>
        </p:nvSpPr>
        <p:spPr>
          <a:xfrm>
            <a:off x="3694856" y="2490303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D</a:t>
            </a:r>
            <a:endParaRPr lang="en-IN" dirty="0"/>
          </a:p>
        </p:txBody>
      </p:sp>
      <p:sp>
        <p:nvSpPr>
          <p:cNvPr id="109" name="TextBox 108"/>
          <p:cNvSpPr txBox="1"/>
          <p:nvPr/>
        </p:nvSpPr>
        <p:spPr>
          <a:xfrm>
            <a:off x="8980934" y="1832987"/>
            <a:ext cx="3211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7030A0"/>
                </a:solidFill>
              </a:rPr>
              <a:t>For 8086 addressing (3) 8282 latches are required because address of 8086 is 20 bits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And single latch size is 8 bit.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-1" y="48181"/>
            <a:ext cx="3364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Demultiplexing of an Address Bus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60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5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8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3" grpId="0"/>
      <p:bldP spid="81" grpId="0"/>
      <p:bldP spid="83" grpId="0"/>
      <p:bldP spid="87" grpId="0"/>
      <p:bldP spid="98" grpId="0"/>
      <p:bldP spid="72" grpId="0"/>
      <p:bldP spid="74" grpId="0"/>
      <p:bldP spid="75" grpId="0"/>
      <p:bldP spid="85" grpId="0"/>
      <p:bldP spid="86" grpId="0"/>
      <p:bldP spid="90" grpId="0"/>
      <p:bldP spid="91" grpId="0"/>
      <p:bldP spid="93" grpId="0"/>
      <p:bldP spid="96" grpId="0"/>
      <p:bldP spid="100" grpId="0"/>
      <p:bldP spid="107" grpId="0"/>
      <p:bldP spid="108" grpId="0"/>
      <p:bldP spid="54" grpId="0"/>
      <p:bldP spid="10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405245" y="1850328"/>
            <a:ext cx="7446820" cy="4754826"/>
            <a:chOff x="1278082" y="1715246"/>
            <a:chExt cx="7446820" cy="4754826"/>
          </a:xfrm>
        </p:grpSpPr>
        <p:sp>
          <p:nvSpPr>
            <p:cNvPr id="15" name="Right Arrow 14"/>
            <p:cNvSpPr/>
            <p:nvPr/>
          </p:nvSpPr>
          <p:spPr>
            <a:xfrm rot="5400000">
              <a:off x="3287847" y="3904927"/>
              <a:ext cx="2183838" cy="426027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278082" y="1776846"/>
              <a:ext cx="1922318" cy="45304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>
                  <a:solidFill>
                    <a:schemeClr val="tx1"/>
                  </a:solidFill>
                </a:rPr>
                <a:t>8086 </a:t>
              </a:r>
            </a:p>
            <a:p>
              <a:pPr algn="ctr"/>
              <a:endParaRPr lang="en-IN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663045" y="1776846"/>
              <a:ext cx="1496291" cy="2057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8282- 8 bit latch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63045" y="4412673"/>
              <a:ext cx="1496291" cy="2057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8286- 8 bit Transceiver</a:t>
              </a:r>
            </a:p>
            <a:p>
              <a:pPr algn="ctr"/>
              <a:endParaRPr lang="en-IN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200400" y="2193319"/>
              <a:ext cx="24626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09921" y="5741405"/>
              <a:ext cx="24626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200399" y="6128010"/>
              <a:ext cx="24626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Up-Down Arrow 10"/>
            <p:cNvSpPr/>
            <p:nvPr/>
          </p:nvSpPr>
          <p:spPr>
            <a:xfrm rot="16200000">
              <a:off x="4166557" y="1663580"/>
              <a:ext cx="530332" cy="2462645"/>
            </a:xfrm>
            <a:prstGeom prst="up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4482182" y="4687638"/>
              <a:ext cx="1226127" cy="426027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58936" y="5008418"/>
              <a:ext cx="706581" cy="311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291443" y="5008418"/>
              <a:ext cx="4156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41815" y="2990792"/>
              <a:ext cx="119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BHE /S7</a:t>
              </a:r>
              <a:endParaRPr lang="en-IN" sz="16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079915" y="2990792"/>
              <a:ext cx="5108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808015" y="2624078"/>
              <a:ext cx="2060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A19/S6  – A16/S3</a:t>
              </a:r>
              <a:endParaRPr lang="en-IN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36615" y="2400486"/>
              <a:ext cx="2060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AD15 – AD0</a:t>
              </a:r>
              <a:endParaRPr lang="en-IN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26306" y="1991841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ALE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66953" y="2039430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STB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59156" y="3504791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OE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650922" y="3834245"/>
              <a:ext cx="476250" cy="246393"/>
              <a:chOff x="5650922" y="3834245"/>
              <a:chExt cx="476250" cy="246393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5650922" y="3952370"/>
                <a:ext cx="476250" cy="128268"/>
                <a:chOff x="9197686" y="3658679"/>
                <a:chExt cx="476250" cy="128268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9227127" y="3658679"/>
                  <a:ext cx="446809" cy="219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9197686" y="3658679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V="1">
                  <a:off x="9304193" y="3658679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9410700" y="3680653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9521536" y="3665605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5934940" y="3834245"/>
                <a:ext cx="1732" cy="1461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Rectangle 37"/>
            <p:cNvSpPr/>
            <p:nvPr/>
          </p:nvSpPr>
          <p:spPr>
            <a:xfrm>
              <a:off x="6260347" y="1715246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solidFill>
                    <a:schemeClr val="tx1"/>
                  </a:solidFill>
                </a:rPr>
                <a:t>(3)</a:t>
              </a:r>
              <a:endParaRPr lang="en-IN" dirty="0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7159336" y="2627152"/>
              <a:ext cx="1086429" cy="426027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61839" y="2330687"/>
              <a:ext cx="1194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FF0000"/>
                  </a:solidFill>
                </a:rPr>
                <a:t>A19  – A16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29342" y="4412673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solidFill>
                    <a:schemeClr val="tx1"/>
                  </a:solidFill>
                </a:rPr>
                <a:t>(2)</a:t>
              </a:r>
              <a:endParaRPr lang="en-IN" dirty="0"/>
            </a:p>
          </p:txBody>
        </p:sp>
        <p:sp>
          <p:nvSpPr>
            <p:cNvPr id="42" name="Up-Down Arrow 41"/>
            <p:cNvSpPr/>
            <p:nvPr/>
          </p:nvSpPr>
          <p:spPr>
            <a:xfrm rot="16200000">
              <a:off x="7730399" y="4305365"/>
              <a:ext cx="423442" cy="1565564"/>
            </a:xfrm>
            <a:prstGeom prst="up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25281" y="5209860"/>
              <a:ext cx="1194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accent6">
                      <a:lumMod val="75000"/>
                    </a:schemeClr>
                  </a:solidFill>
                </a:rPr>
                <a:t>D15 – D0</a:t>
              </a:r>
              <a:endParaRPr lang="en-IN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80363" y="5974121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OE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80363" y="5627038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T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31473" y="5587516"/>
              <a:ext cx="785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DT/R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06804" y="5947399"/>
              <a:ext cx="65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DEN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2590802" y="5972995"/>
              <a:ext cx="329044" cy="11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711595" y="5620878"/>
              <a:ext cx="208251" cy="61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159336" y="2180302"/>
              <a:ext cx="762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634175" y="1926580"/>
              <a:ext cx="8104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BHE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V="1">
              <a:off x="7647442" y="1965359"/>
              <a:ext cx="405777" cy="18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Oval 58"/>
          <p:cNvSpPr/>
          <p:nvPr/>
        </p:nvSpPr>
        <p:spPr>
          <a:xfrm>
            <a:off x="3384373" y="4820457"/>
            <a:ext cx="1631138" cy="382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4914033" y="3696654"/>
            <a:ext cx="329044" cy="11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856018" y="6180692"/>
            <a:ext cx="329044" cy="11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835667" y="2156153"/>
            <a:ext cx="713947" cy="3444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296229" y="3760190"/>
            <a:ext cx="411792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6673115" y="3268037"/>
            <a:ext cx="1505933" cy="14035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rgbClr val="FF0000"/>
                </a:solidFill>
              </a:rPr>
              <a:t>It is always enabled because OE is active low and grounded 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294296" y="6336051"/>
            <a:ext cx="467042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764555" y="5344942"/>
            <a:ext cx="2777860" cy="1596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rgbClr val="FF0000"/>
                </a:solidFill>
              </a:rPr>
              <a:t>OE bar is enabled or disabled because data coming on bus is not always data if ALE 0 it means it is address 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152336" y="2504839"/>
            <a:ext cx="30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</a:t>
            </a:r>
            <a:endParaRPr lang="en-IN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568406" y="6341682"/>
            <a:ext cx="34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0</a:t>
            </a:r>
            <a:endParaRPr lang="en-IN" b="1" dirty="0"/>
          </a:p>
        </p:txBody>
      </p:sp>
      <p:sp>
        <p:nvSpPr>
          <p:cNvPr id="72" name="Rectangle 71"/>
          <p:cNvSpPr/>
          <p:nvPr/>
        </p:nvSpPr>
        <p:spPr>
          <a:xfrm>
            <a:off x="3075131" y="180202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1</a:t>
            </a:r>
            <a:endParaRPr lang="en-IN" dirty="0"/>
          </a:p>
        </p:txBody>
      </p:sp>
      <p:sp>
        <p:nvSpPr>
          <p:cNvPr id="74" name="Rectangle 73"/>
          <p:cNvSpPr/>
          <p:nvPr/>
        </p:nvSpPr>
        <p:spPr>
          <a:xfrm>
            <a:off x="3626424" y="187996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0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364903" y="1900217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/</a:t>
            </a:r>
            <a:endParaRPr lang="en-IN" dirty="0"/>
          </a:p>
        </p:txBody>
      </p:sp>
      <p:sp>
        <p:nvSpPr>
          <p:cNvPr id="52" name="Rectangle 51"/>
          <p:cNvSpPr/>
          <p:nvPr/>
        </p:nvSpPr>
        <p:spPr>
          <a:xfrm>
            <a:off x="3426380" y="2538193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/</a:t>
            </a:r>
            <a:endParaRPr lang="en-IN" dirty="0"/>
          </a:p>
        </p:txBody>
      </p:sp>
      <p:sp>
        <p:nvSpPr>
          <p:cNvPr id="54" name="Rectangle 53"/>
          <p:cNvSpPr/>
          <p:nvPr/>
        </p:nvSpPr>
        <p:spPr>
          <a:xfrm>
            <a:off x="3694856" y="2490303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D</a:t>
            </a:r>
            <a:endParaRPr lang="en-IN" dirty="0"/>
          </a:p>
        </p:txBody>
      </p:sp>
      <p:sp>
        <p:nvSpPr>
          <p:cNvPr id="88" name="Rectangle 87"/>
          <p:cNvSpPr/>
          <p:nvPr/>
        </p:nvSpPr>
        <p:spPr>
          <a:xfrm>
            <a:off x="-1" y="48181"/>
            <a:ext cx="3364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Demultiplexing of Da</a:t>
            </a:r>
            <a:r>
              <a:rPr lang="en-IN" b="1" dirty="0">
                <a:solidFill>
                  <a:srgbClr val="FF0000"/>
                </a:solidFill>
              </a:rPr>
              <a:t>ta </a:t>
            </a:r>
            <a:r>
              <a:rPr lang="en-IN" b="1" dirty="0" smtClean="0">
                <a:solidFill>
                  <a:srgbClr val="FF0000"/>
                </a:solidFill>
              </a:rPr>
              <a:t>Bus </a:t>
            </a:r>
            <a:endParaRPr lang="en-IN" dirty="0"/>
          </a:p>
        </p:txBody>
      </p:sp>
      <p:sp>
        <p:nvSpPr>
          <p:cNvPr id="97" name="Rectangle 96"/>
          <p:cNvSpPr/>
          <p:nvPr/>
        </p:nvSpPr>
        <p:spPr>
          <a:xfrm>
            <a:off x="3648955" y="4577595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D</a:t>
            </a:r>
            <a:endParaRPr lang="en-IN" dirty="0"/>
          </a:p>
        </p:txBody>
      </p:sp>
      <p:sp>
        <p:nvSpPr>
          <p:cNvPr id="110" name="TextBox 109"/>
          <p:cNvSpPr txBox="1"/>
          <p:nvPr/>
        </p:nvSpPr>
        <p:spPr>
          <a:xfrm>
            <a:off x="3941162" y="2790511"/>
            <a:ext cx="30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</a:t>
            </a:r>
            <a:endParaRPr lang="en-IN" b="1" dirty="0"/>
          </a:p>
        </p:txBody>
      </p:sp>
      <p:sp>
        <p:nvSpPr>
          <p:cNvPr id="111" name="Rectangle 110"/>
          <p:cNvSpPr/>
          <p:nvPr/>
        </p:nvSpPr>
        <p:spPr>
          <a:xfrm>
            <a:off x="94786" y="417513"/>
            <a:ext cx="3364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Is in this a pure data bus???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04566" y="654892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NO </a:t>
            </a:r>
            <a:endParaRPr lang="en-IN" dirty="0"/>
          </a:p>
        </p:txBody>
      </p:sp>
      <p:sp>
        <p:nvSpPr>
          <p:cNvPr id="112" name="Rectangle 111"/>
          <p:cNvSpPr/>
          <p:nvPr/>
        </p:nvSpPr>
        <p:spPr>
          <a:xfrm>
            <a:off x="809593" y="743210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???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5391" y="943068"/>
            <a:ext cx="3076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When ALE=1, bus is carries Address, that </a:t>
            </a:r>
            <a:r>
              <a:rPr lang="en-IN" sz="1400" dirty="0" err="1" smtClean="0"/>
              <a:t>addr</a:t>
            </a:r>
            <a:r>
              <a:rPr lang="en-IN" sz="1400" dirty="0" smtClean="0"/>
              <a:t> will go into the latch</a:t>
            </a:r>
            <a:endParaRPr lang="en-IN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322564" y="3883690"/>
            <a:ext cx="30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</a:t>
            </a:r>
            <a:endParaRPr lang="en-IN" b="1" dirty="0"/>
          </a:p>
        </p:txBody>
      </p:sp>
      <p:sp>
        <p:nvSpPr>
          <p:cNvPr id="114" name="Rectangle 113"/>
          <p:cNvSpPr/>
          <p:nvPr/>
        </p:nvSpPr>
        <p:spPr>
          <a:xfrm>
            <a:off x="94786" y="1494249"/>
            <a:ext cx="2255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/>
              <a:t>That </a:t>
            </a:r>
            <a:r>
              <a:rPr lang="en-IN" sz="1400" dirty="0" err="1" smtClean="0"/>
              <a:t>addrs</a:t>
            </a:r>
            <a:r>
              <a:rPr lang="en-IN" sz="1400" dirty="0" smtClean="0"/>
              <a:t> will also go down</a:t>
            </a:r>
            <a:endParaRPr lang="en-IN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979495" y="4851067"/>
            <a:ext cx="30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</a:t>
            </a:r>
            <a:endParaRPr lang="en-IN" b="1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4229463" y="4671632"/>
            <a:ext cx="205481" cy="181257"/>
            <a:chOff x="10401299" y="1300899"/>
            <a:chExt cx="587976" cy="40841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2833535" y="-59541"/>
            <a:ext cx="5910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Hence for getting pure data bus we required one more chip which is called as 8286 – transceiver (transmit and receive)</a:t>
            </a:r>
            <a:endParaRPr lang="en-IN" sz="1600" dirty="0"/>
          </a:p>
        </p:txBody>
      </p:sp>
      <p:sp>
        <p:nvSpPr>
          <p:cNvPr id="121" name="Oval 120"/>
          <p:cNvSpPr/>
          <p:nvPr/>
        </p:nvSpPr>
        <p:spPr>
          <a:xfrm>
            <a:off x="4799729" y="5138809"/>
            <a:ext cx="1486770" cy="6171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Rectangle 121"/>
          <p:cNvSpPr/>
          <p:nvPr/>
        </p:nvSpPr>
        <p:spPr>
          <a:xfrm>
            <a:off x="6307596" y="4701539"/>
            <a:ext cx="146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Bi-directional</a:t>
            </a:r>
            <a:endParaRPr lang="en-IN" dirty="0"/>
          </a:p>
        </p:txBody>
      </p:sp>
      <p:sp>
        <p:nvSpPr>
          <p:cNvPr id="123" name="TextBox 122"/>
          <p:cNvSpPr txBox="1"/>
          <p:nvPr/>
        </p:nvSpPr>
        <p:spPr>
          <a:xfrm>
            <a:off x="2823618" y="494457"/>
            <a:ext cx="3849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It is 8-bit tri-state buffer which is used to transmit and receive the data. </a:t>
            </a:r>
            <a:endParaRPr lang="en-IN" sz="1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086767" y="141818"/>
            <a:ext cx="6168608" cy="1893176"/>
            <a:chOff x="6086767" y="141818"/>
            <a:chExt cx="6168608" cy="1893176"/>
          </a:xfrm>
        </p:grpSpPr>
        <p:grpSp>
          <p:nvGrpSpPr>
            <p:cNvPr id="124" name="Group 123"/>
            <p:cNvGrpSpPr/>
            <p:nvPr/>
          </p:nvGrpSpPr>
          <p:grpSpPr>
            <a:xfrm>
              <a:off x="6086767" y="141818"/>
              <a:ext cx="6168608" cy="1893176"/>
              <a:chOff x="5769033" y="240069"/>
              <a:chExt cx="6168608" cy="1893176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6585458" y="1403760"/>
                <a:ext cx="1538997" cy="465243"/>
                <a:chOff x="6585458" y="1403760"/>
                <a:chExt cx="1538997" cy="465243"/>
              </a:xfrm>
            </p:grpSpPr>
            <p:cxnSp>
              <p:nvCxnSpPr>
                <p:cNvPr id="138" name="Straight Connector 137"/>
                <p:cNvCxnSpPr/>
                <p:nvPr/>
              </p:nvCxnSpPr>
              <p:spPr>
                <a:xfrm flipV="1">
                  <a:off x="6585458" y="1631920"/>
                  <a:ext cx="546862" cy="89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7132320" y="1403760"/>
                  <a:ext cx="0" cy="4652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flipH="1" flipV="1">
                  <a:off x="7133645" y="1403761"/>
                  <a:ext cx="443948" cy="2370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flipH="1">
                  <a:off x="7132320" y="1640844"/>
                  <a:ext cx="445273" cy="22815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flipV="1">
                  <a:off x="7577593" y="1624019"/>
                  <a:ext cx="546862" cy="89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Rectangle 125"/>
              <p:cNvSpPr/>
              <p:nvPr/>
            </p:nvSpPr>
            <p:spPr>
              <a:xfrm>
                <a:off x="5769033" y="1013492"/>
                <a:ext cx="47274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b="1" dirty="0">
                    <a:solidFill>
                      <a:srgbClr val="FF0000"/>
                    </a:solidFill>
                  </a:rPr>
                  <a:t>I/P </a:t>
                </a:r>
                <a:endParaRPr lang="en-IN" sz="1600" b="1" dirty="0"/>
              </a:p>
            </p:txBody>
          </p:sp>
          <p:sp>
            <p:nvSpPr>
              <p:cNvPr id="127" name="Left Brace 126"/>
              <p:cNvSpPr/>
              <p:nvPr/>
            </p:nvSpPr>
            <p:spPr>
              <a:xfrm>
                <a:off x="6263941" y="933221"/>
                <a:ext cx="182880" cy="449603"/>
              </a:xfrm>
              <a:prstGeom prst="leftBrac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sz="1600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338081" y="1219095"/>
                <a:ext cx="4613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dirty="0">
                    <a:solidFill>
                      <a:srgbClr val="FF0000"/>
                    </a:solidFill>
                  </a:rPr>
                  <a:t>   </a:t>
                </a:r>
                <a:r>
                  <a:rPr lang="en-IN" sz="1600" b="1" dirty="0">
                    <a:solidFill>
                      <a:srgbClr val="FF0000"/>
                    </a:solidFill>
                  </a:rPr>
                  <a:t>1</a:t>
                </a:r>
                <a:r>
                  <a:rPr lang="en-IN" sz="1600" dirty="0">
                    <a:solidFill>
                      <a:srgbClr val="FF0000"/>
                    </a:solidFill>
                  </a:rPr>
                  <a:t> </a:t>
                </a:r>
                <a:endParaRPr lang="en-IN" sz="1600" dirty="0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175003" y="955943"/>
                <a:ext cx="63504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b="1" dirty="0">
                    <a:solidFill>
                      <a:srgbClr val="FF0000"/>
                    </a:solidFill>
                  </a:rPr>
                  <a:t>O/P </a:t>
                </a:r>
                <a:endParaRPr lang="en-IN" sz="1600" b="1" dirty="0"/>
              </a:p>
            </p:txBody>
          </p:sp>
          <p:sp>
            <p:nvSpPr>
              <p:cNvPr id="130" name="Left Brace 129"/>
              <p:cNvSpPr/>
              <p:nvPr/>
            </p:nvSpPr>
            <p:spPr>
              <a:xfrm flipH="1">
                <a:off x="7944415" y="897674"/>
                <a:ext cx="230588" cy="449603"/>
              </a:xfrm>
              <a:prstGeom prst="leftBrac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sz="1600" dirty="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7459231" y="739011"/>
                <a:ext cx="4613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dirty="0">
                    <a:solidFill>
                      <a:srgbClr val="FF0000"/>
                    </a:solidFill>
                  </a:rPr>
                  <a:t>   </a:t>
                </a:r>
                <a:r>
                  <a:rPr lang="en-IN" sz="1600" b="1" dirty="0">
                    <a:solidFill>
                      <a:srgbClr val="FF0000"/>
                    </a:solidFill>
                  </a:rPr>
                  <a:t>0</a:t>
                </a:r>
                <a:r>
                  <a:rPr lang="en-IN" sz="1600" dirty="0">
                    <a:solidFill>
                      <a:srgbClr val="FF0000"/>
                    </a:solidFill>
                  </a:rPr>
                  <a:t> </a:t>
                </a:r>
                <a:endParaRPr lang="en-IN" sz="1600" dirty="0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464097" y="1186829"/>
                <a:ext cx="4613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dirty="0">
                    <a:solidFill>
                      <a:srgbClr val="FF0000"/>
                    </a:solidFill>
                  </a:rPr>
                  <a:t>   </a:t>
                </a:r>
                <a:r>
                  <a:rPr lang="en-IN" sz="1600" b="1" dirty="0">
                    <a:solidFill>
                      <a:srgbClr val="FF0000"/>
                    </a:solidFill>
                  </a:rPr>
                  <a:t>1</a:t>
                </a:r>
                <a:r>
                  <a:rPr lang="en-IN" sz="1600" dirty="0">
                    <a:solidFill>
                      <a:srgbClr val="FF0000"/>
                    </a:solidFill>
                  </a:rPr>
                  <a:t> </a:t>
                </a:r>
                <a:endParaRPr lang="en-IN" sz="1600" dirty="0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6731405" y="817199"/>
                <a:ext cx="104537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0000"/>
                    </a:solidFill>
                  </a:rPr>
                  <a:t>Tri-state Buffer</a:t>
                </a:r>
                <a:endParaRPr lang="en-IN" sz="1600" b="1" dirty="0"/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>
                <a:off x="7055194" y="1669880"/>
                <a:ext cx="404037" cy="463365"/>
                <a:chOff x="7055194" y="1669880"/>
                <a:chExt cx="404037" cy="463365"/>
              </a:xfrm>
            </p:grpSpPr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7055194" y="2133245"/>
                  <a:ext cx="399171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/>
                <p:nvPr/>
              </p:nvCxnSpPr>
              <p:spPr>
                <a:xfrm flipH="1" flipV="1">
                  <a:off x="7454365" y="1669880"/>
                  <a:ext cx="4866" cy="463365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Rectangle 134"/>
              <p:cNvSpPr/>
              <p:nvPr/>
            </p:nvSpPr>
            <p:spPr>
              <a:xfrm>
                <a:off x="8282428" y="240069"/>
                <a:ext cx="365521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b="1" dirty="0">
                    <a:solidFill>
                      <a:srgbClr val="FF0000"/>
                    </a:solidFill>
                  </a:rPr>
                  <a:t>When enable then only output appears on output line</a:t>
                </a:r>
                <a:endParaRPr lang="en-IN" sz="1600" b="1" dirty="0"/>
              </a:p>
            </p:txBody>
          </p:sp>
        </p:grpSp>
        <p:sp>
          <p:nvSpPr>
            <p:cNvPr id="143" name="Rectangle 142"/>
            <p:cNvSpPr/>
            <p:nvPr/>
          </p:nvSpPr>
          <p:spPr>
            <a:xfrm>
              <a:off x="6614681" y="617568"/>
              <a:ext cx="4613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   </a:t>
              </a:r>
              <a:r>
                <a:rPr lang="en-IN" sz="1600" b="1" dirty="0">
                  <a:solidFill>
                    <a:srgbClr val="FF0000"/>
                  </a:solidFill>
                </a:rPr>
                <a:t>0</a:t>
              </a:r>
              <a:r>
                <a:rPr lang="en-IN" sz="1600" dirty="0">
                  <a:solidFill>
                    <a:srgbClr val="FF0000"/>
                  </a:solidFill>
                </a:rPr>
                <a:t> </a:t>
              </a:r>
              <a:endParaRPr lang="en-IN" sz="1600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2915058" y="1089145"/>
            <a:ext cx="384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It has 2 signals: T and OE bar</a:t>
            </a:r>
            <a:endParaRPr lang="en-IN" sz="1600" dirty="0"/>
          </a:p>
        </p:txBody>
      </p:sp>
      <p:sp>
        <p:nvSpPr>
          <p:cNvPr id="145" name="Rectangle 144"/>
          <p:cNvSpPr/>
          <p:nvPr/>
        </p:nvSpPr>
        <p:spPr>
          <a:xfrm>
            <a:off x="8492737" y="1300049"/>
            <a:ext cx="36552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7030A0"/>
                </a:solidFill>
              </a:rPr>
              <a:t>*** When ALE = 0 and </a:t>
            </a:r>
            <a:r>
              <a:rPr lang="en-IN" sz="1600" b="1" dirty="0" err="1" smtClean="0">
                <a:solidFill>
                  <a:srgbClr val="7030A0"/>
                </a:solidFill>
              </a:rPr>
              <a:t>addr</a:t>
            </a:r>
            <a:r>
              <a:rPr lang="en-IN" sz="1600" b="1" dirty="0" smtClean="0">
                <a:solidFill>
                  <a:srgbClr val="7030A0"/>
                </a:solidFill>
              </a:rPr>
              <a:t> will pass through bus transceiver should disabled</a:t>
            </a:r>
            <a:endParaRPr lang="en-IN" sz="1600" b="1" dirty="0">
              <a:solidFill>
                <a:srgbClr val="7030A0"/>
              </a:solidFill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435612" y="5858309"/>
            <a:ext cx="205481" cy="181257"/>
            <a:chOff x="10401299" y="1300899"/>
            <a:chExt cx="587976" cy="408418"/>
          </a:xfrm>
        </p:grpSpPr>
        <p:cxnSp>
          <p:nvCxnSpPr>
            <p:cNvPr id="147" name="Straight Connector 146"/>
            <p:cNvCxnSpPr/>
            <p:nvPr/>
          </p:nvCxnSpPr>
          <p:spPr>
            <a:xfrm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Rectangle 148"/>
          <p:cNvSpPr/>
          <p:nvPr/>
        </p:nvSpPr>
        <p:spPr>
          <a:xfrm>
            <a:off x="8536787" y="1899885"/>
            <a:ext cx="36552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7030A0"/>
                </a:solidFill>
              </a:rPr>
              <a:t>Only when the bus carries data transceiver should enabled and it will pass data.</a:t>
            </a:r>
            <a:endParaRPr lang="en-IN" sz="1600" b="1" dirty="0">
              <a:solidFill>
                <a:srgbClr val="7030A0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4673563" y="6052250"/>
            <a:ext cx="713947" cy="3444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4" name="Group 63"/>
          <p:cNvGrpSpPr/>
          <p:nvPr/>
        </p:nvGrpSpPr>
        <p:grpSpPr>
          <a:xfrm>
            <a:off x="8238294" y="2940627"/>
            <a:ext cx="3655213" cy="1077218"/>
            <a:chOff x="8238294" y="2940627"/>
            <a:chExt cx="3655213" cy="1077218"/>
          </a:xfrm>
        </p:grpSpPr>
        <p:sp>
          <p:nvSpPr>
            <p:cNvPr id="151" name="Rectangle 150"/>
            <p:cNvSpPr/>
            <p:nvPr/>
          </p:nvSpPr>
          <p:spPr>
            <a:xfrm>
              <a:off x="8238294" y="2940627"/>
              <a:ext cx="365521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 smtClean="0">
                  <a:solidFill>
                    <a:srgbClr val="FF0000"/>
                  </a:solidFill>
                </a:rPr>
                <a:t>OE  is connected with DEN signal of 8086.</a:t>
              </a:r>
            </a:p>
            <a:p>
              <a:r>
                <a:rPr lang="en-IN" sz="1600" b="1" dirty="0" smtClean="0">
                  <a:solidFill>
                    <a:srgbClr val="FF0000"/>
                  </a:solidFill>
                </a:rPr>
                <a:t>DEN (data enable) is sends 0 when bus carries data  </a:t>
              </a:r>
              <a:endParaRPr lang="en-IN" sz="1600" b="1" dirty="0"/>
            </a:p>
          </p:txBody>
        </p:sp>
        <p:cxnSp>
          <p:nvCxnSpPr>
            <p:cNvPr id="152" name="Straight Connector 151"/>
            <p:cNvCxnSpPr/>
            <p:nvPr/>
          </p:nvCxnSpPr>
          <p:spPr>
            <a:xfrm flipV="1">
              <a:off x="8277667" y="3019805"/>
              <a:ext cx="329044" cy="11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10199871" y="2975247"/>
              <a:ext cx="329044" cy="11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8346321" y="3494016"/>
              <a:ext cx="329044" cy="11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3063216" y="636088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1</a:t>
            </a:r>
            <a:endParaRPr lang="en-IN" dirty="0"/>
          </a:p>
        </p:txBody>
      </p:sp>
      <p:sp>
        <p:nvSpPr>
          <p:cNvPr id="57" name="Rectangle 56"/>
          <p:cNvSpPr/>
          <p:nvPr/>
        </p:nvSpPr>
        <p:spPr>
          <a:xfrm>
            <a:off x="3317663" y="6336838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/</a:t>
            </a:r>
            <a:endParaRPr lang="en-IN" dirty="0"/>
          </a:p>
        </p:txBody>
      </p:sp>
      <p:sp>
        <p:nvSpPr>
          <p:cNvPr id="156" name="Rectangle 155"/>
          <p:cNvSpPr/>
          <p:nvPr/>
        </p:nvSpPr>
        <p:spPr>
          <a:xfrm>
            <a:off x="4798005" y="4541787"/>
            <a:ext cx="1496291" cy="20573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Rectangle 59"/>
          <p:cNvSpPr/>
          <p:nvPr/>
        </p:nvSpPr>
        <p:spPr>
          <a:xfrm>
            <a:off x="4762067" y="4215720"/>
            <a:ext cx="1693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8286-enabled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9227849" y="3924760"/>
            <a:ext cx="3235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Transmitter or Receiver?????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650355" y="5720692"/>
            <a:ext cx="713947" cy="3444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5" name="Group 64"/>
          <p:cNvGrpSpPr/>
          <p:nvPr/>
        </p:nvGrpSpPr>
        <p:grpSpPr>
          <a:xfrm>
            <a:off x="8243160" y="4267724"/>
            <a:ext cx="4021609" cy="1077218"/>
            <a:chOff x="8243160" y="4267724"/>
            <a:chExt cx="4021609" cy="1077218"/>
          </a:xfrm>
        </p:grpSpPr>
        <p:sp>
          <p:nvSpPr>
            <p:cNvPr id="159" name="Rectangle 158"/>
            <p:cNvSpPr/>
            <p:nvPr/>
          </p:nvSpPr>
          <p:spPr>
            <a:xfrm>
              <a:off x="8243160" y="4267724"/>
              <a:ext cx="402160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 smtClean="0">
                  <a:solidFill>
                    <a:srgbClr val="FF0000"/>
                  </a:solidFill>
                </a:rPr>
                <a:t>T (Transmitter)  is connected with DT/R signal of 8086.</a:t>
              </a:r>
            </a:p>
            <a:p>
              <a:r>
                <a:rPr lang="en-IN" sz="1600" b="1" dirty="0" smtClean="0">
                  <a:solidFill>
                    <a:srgbClr val="FF0000"/>
                  </a:solidFill>
                </a:rPr>
                <a:t>DT/R = 0 , 8286 transmit data.</a:t>
              </a:r>
            </a:p>
            <a:p>
              <a:r>
                <a:rPr lang="en-IN" sz="1600" b="1" dirty="0" smtClean="0">
                  <a:solidFill>
                    <a:srgbClr val="FF0000"/>
                  </a:solidFill>
                </a:rPr>
                <a:t> DT/R = 1, 8286 Receive data </a:t>
              </a:r>
              <a:endParaRPr lang="en-IN" sz="1600" b="1" dirty="0"/>
            </a:p>
          </p:txBody>
        </p:sp>
        <p:cxnSp>
          <p:nvCxnSpPr>
            <p:cNvPr id="160" name="Straight Connector 159"/>
            <p:cNvCxnSpPr/>
            <p:nvPr/>
          </p:nvCxnSpPr>
          <p:spPr>
            <a:xfrm flipV="1">
              <a:off x="11429635" y="4303547"/>
              <a:ext cx="329044" cy="11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8606711" y="4806333"/>
              <a:ext cx="203547" cy="141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8636771" y="5028671"/>
              <a:ext cx="203547" cy="141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ectangle 162"/>
          <p:cNvSpPr/>
          <p:nvPr/>
        </p:nvSpPr>
        <p:spPr>
          <a:xfrm>
            <a:off x="3063216" y="549379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1</a:t>
            </a:r>
            <a:endParaRPr lang="en-IN" dirty="0"/>
          </a:p>
        </p:txBody>
      </p:sp>
      <p:sp>
        <p:nvSpPr>
          <p:cNvPr id="164" name="Rectangle 163"/>
          <p:cNvSpPr/>
          <p:nvPr/>
        </p:nvSpPr>
        <p:spPr>
          <a:xfrm>
            <a:off x="3276580" y="5481834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/</a:t>
            </a:r>
            <a:endParaRPr lang="en-IN" dirty="0"/>
          </a:p>
        </p:txBody>
      </p:sp>
      <p:sp>
        <p:nvSpPr>
          <p:cNvPr id="165" name="TextBox 164"/>
          <p:cNvSpPr txBox="1"/>
          <p:nvPr/>
        </p:nvSpPr>
        <p:spPr>
          <a:xfrm>
            <a:off x="3519372" y="5507155"/>
            <a:ext cx="34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0</a:t>
            </a:r>
            <a:endParaRPr lang="en-IN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9542415" y="5481834"/>
            <a:ext cx="27251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7030A0"/>
                </a:solidFill>
              </a:rPr>
              <a:t>For 8086 data (2) 8286 transceivers are required because data of 8086 is 16</a:t>
            </a:r>
          </a:p>
          <a:p>
            <a:r>
              <a:rPr lang="en-IN" sz="1600" dirty="0" smtClean="0">
                <a:solidFill>
                  <a:srgbClr val="7030A0"/>
                </a:solidFill>
              </a:rPr>
              <a:t>Bits.</a:t>
            </a:r>
          </a:p>
        </p:txBody>
      </p:sp>
    </p:spTree>
    <p:extLst>
      <p:ext uri="{BB962C8B-B14F-4D97-AF65-F5344CB8AC3E}">
        <p14:creationId xmlns:p14="http://schemas.microsoft.com/office/powerpoint/2010/main" val="255344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4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5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95" grpId="0" animBg="1"/>
      <p:bldP spid="99" grpId="0"/>
      <p:bldP spid="72" grpId="0"/>
      <p:bldP spid="110" grpId="0"/>
      <p:bldP spid="111" grpId="0"/>
      <p:bldP spid="2" grpId="0"/>
      <p:bldP spid="112" grpId="0"/>
      <p:bldP spid="3" grpId="0"/>
      <p:bldP spid="113" grpId="0"/>
      <p:bldP spid="114" grpId="0"/>
      <p:bldP spid="115" grpId="0"/>
      <p:bldP spid="120" grpId="0"/>
      <p:bldP spid="121" grpId="0" animBg="1"/>
      <p:bldP spid="122" grpId="0"/>
      <p:bldP spid="123" grpId="0"/>
      <p:bldP spid="144" grpId="0"/>
      <p:bldP spid="145" grpId="0"/>
      <p:bldP spid="149" grpId="0"/>
      <p:bldP spid="150" grpId="0" animBg="1"/>
      <p:bldP spid="156" grpId="0" animBg="1"/>
      <p:bldP spid="60" grpId="0"/>
      <p:bldP spid="157" grpId="0"/>
      <p:bldP spid="158" grpId="0" animBg="1"/>
      <p:bldP spid="163" grpId="0"/>
      <p:bldP spid="164" grpId="0"/>
      <p:bldP spid="165" grpId="0"/>
      <p:bldP spid="16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47806EB9D42C479A632488CE5D4AD8" ma:contentTypeVersion="4" ma:contentTypeDescription="Create a new document." ma:contentTypeScope="" ma:versionID="cc236767fe129256a8669e4640801b60">
  <xsd:schema xmlns:xsd="http://www.w3.org/2001/XMLSchema" xmlns:xs="http://www.w3.org/2001/XMLSchema" xmlns:p="http://schemas.microsoft.com/office/2006/metadata/properties" xmlns:ns2="0aa54568-df15-4ddf-8afa-578456d0c54d" targetNamespace="http://schemas.microsoft.com/office/2006/metadata/properties" ma:root="true" ma:fieldsID="2d87fb5e3d92ee34d766f49dcb75628b" ns2:_="">
    <xsd:import namespace="0aa54568-df15-4ddf-8afa-578456d0c5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a54568-df15-4ddf-8afa-578456d0c5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A3FE79-3AE3-47AB-BA04-BB7770BAA075}"/>
</file>

<file path=customXml/itemProps2.xml><?xml version="1.0" encoding="utf-8"?>
<ds:datastoreItem xmlns:ds="http://schemas.openxmlformats.org/officeDocument/2006/customXml" ds:itemID="{1311FA72-E4F3-43E3-8A0D-5EE5D237ACDD}"/>
</file>

<file path=customXml/itemProps3.xml><?xml version="1.0" encoding="utf-8"?>
<ds:datastoreItem xmlns:ds="http://schemas.openxmlformats.org/officeDocument/2006/customXml" ds:itemID="{0F76104A-F578-485A-AD19-5FD07D8088B4}"/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2783</Words>
  <Application>Microsoft Office PowerPoint</Application>
  <PresentationFormat>Custom</PresentationFormat>
  <Paragraphs>688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Minimum mode of 8086</vt:lpstr>
      <vt:lpstr>PowerPoint Presentation</vt:lpstr>
      <vt:lpstr>PowerPoint Presentation</vt:lpstr>
      <vt:lpstr>PowerPoint Presentation</vt:lpstr>
      <vt:lpstr>PowerPoint Presentation</vt:lpstr>
      <vt:lpstr>Demultiplexed  Address and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Maximum mode of 8086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mode of 8086</dc:title>
  <dc:creator>Sharyu Kadam</dc:creator>
  <cp:lastModifiedBy>dell</cp:lastModifiedBy>
  <cp:revision>115</cp:revision>
  <dcterms:created xsi:type="dcterms:W3CDTF">2018-01-31T04:56:15Z</dcterms:created>
  <dcterms:modified xsi:type="dcterms:W3CDTF">2021-05-20T05:13:15Z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0x010100BB47806EB9D42C479A632488CE5D4AD8</vt:lpwstr>
  </property>
  <property fmtid="{D5CDD505-2E9C-101B-9397-08002B2CF9AE}" pid="3" name="Order">
    <vt:r8>3600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