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2D351-E354-6BC6-94FB-5FDF5471CC5B}" v="1" dt="2024-08-03T10:24:41.666"/>
    <p1510:client id="{CADC5263-2AF2-FF29-A4B4-B856A5CD8C71}" v="1" dt="2024-08-03T08:10:14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AL DODIA - 57480230009" userId="S::hinal.dodia009@svkmmumbai.onmicrosoft.com::30279629-8860-4ff0-a8bb-7eb6061f0af6" providerId="AD" clId="Web-{CADC5263-2AF2-FF29-A4B4-B856A5CD8C71}"/>
    <pc:docChg chg="modSld">
      <pc:chgData name="HINAL DODIA - 57480230009" userId="S::hinal.dodia009@svkmmumbai.onmicrosoft.com::30279629-8860-4ff0-a8bb-7eb6061f0af6" providerId="AD" clId="Web-{CADC5263-2AF2-FF29-A4B4-B856A5CD8C71}" dt="2024-08-03T08:10:14.634" v="0" actId="1076"/>
      <pc:docMkLst>
        <pc:docMk/>
      </pc:docMkLst>
      <pc:sldChg chg="modSp">
        <pc:chgData name="HINAL DODIA - 57480230009" userId="S::hinal.dodia009@svkmmumbai.onmicrosoft.com::30279629-8860-4ff0-a8bb-7eb6061f0af6" providerId="AD" clId="Web-{CADC5263-2AF2-FF29-A4B4-B856A5CD8C71}" dt="2024-08-03T08:10:14.634" v="0" actId="1076"/>
        <pc:sldMkLst>
          <pc:docMk/>
          <pc:sldMk cId="2966058750" sldId="261"/>
        </pc:sldMkLst>
        <pc:picChg chg="mod">
          <ac:chgData name="HINAL DODIA - 57480230009" userId="S::hinal.dodia009@svkmmumbai.onmicrosoft.com::30279629-8860-4ff0-a8bb-7eb6061f0af6" providerId="AD" clId="Web-{CADC5263-2AF2-FF29-A4B4-B856A5CD8C71}" dt="2024-08-03T08:10:14.634" v="0" actId="1076"/>
          <ac:picMkLst>
            <pc:docMk/>
            <pc:sldMk cId="2966058750" sldId="261"/>
            <ac:picMk id="9" creationId="{3603AB34-3668-4D50-B53E-84775E2BBFA1}"/>
          </ac:picMkLst>
        </pc:picChg>
      </pc:sldChg>
    </pc:docChg>
  </pc:docChgLst>
  <pc:docChgLst>
    <pc:chgData name="HINAL DODIA - 57480230009" userId="S::hinal.dodia009@svkmmumbai.onmicrosoft.com::30279629-8860-4ff0-a8bb-7eb6061f0af6" providerId="AD" clId="Web-{64F2D351-E354-6BC6-94FB-5FDF5471CC5B}"/>
    <pc:docChg chg="modSld">
      <pc:chgData name="HINAL DODIA - 57480230009" userId="S::hinal.dodia009@svkmmumbai.onmicrosoft.com::30279629-8860-4ff0-a8bb-7eb6061f0af6" providerId="AD" clId="Web-{64F2D351-E354-6BC6-94FB-5FDF5471CC5B}" dt="2024-08-03T10:24:41.666" v="0" actId="1076"/>
      <pc:docMkLst>
        <pc:docMk/>
      </pc:docMkLst>
      <pc:sldChg chg="modSp">
        <pc:chgData name="HINAL DODIA - 57480230009" userId="S::hinal.dodia009@svkmmumbai.onmicrosoft.com::30279629-8860-4ff0-a8bb-7eb6061f0af6" providerId="AD" clId="Web-{64F2D351-E354-6BC6-94FB-5FDF5471CC5B}" dt="2024-08-03T10:24:41.666" v="0" actId="1076"/>
        <pc:sldMkLst>
          <pc:docMk/>
          <pc:sldMk cId="3400237266" sldId="267"/>
        </pc:sldMkLst>
        <pc:picChg chg="mod">
          <ac:chgData name="HINAL DODIA - 57480230009" userId="S::hinal.dodia009@svkmmumbai.onmicrosoft.com::30279629-8860-4ff0-a8bb-7eb6061f0af6" providerId="AD" clId="Web-{64F2D351-E354-6BC6-94FB-5FDF5471CC5B}" dt="2024-08-03T10:24:41.666" v="0" actId="1076"/>
          <ac:picMkLst>
            <pc:docMk/>
            <pc:sldMk cId="3400237266" sldId="267"/>
            <ac:picMk id="9" creationId="{87BB10A0-88EF-414E-9F97-D188711B15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6782-B4EE-4818-B124-80ABD85D6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B6BBB-6DB8-4E32-B310-6F2B4DED6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651C-0B14-46C9-8360-D7DDDC50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77AF-F628-4887-B3B3-F5A95635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B780-9986-49E2-8AB7-51951E56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4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0897-9296-43A8-A87F-46DE613B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90A64-D8CF-4408-B245-B4009F32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09A5-A7B7-41AA-9C82-37EA466D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786D-4455-4281-A058-3551ADE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25D9-6C73-45A9-B0A8-817BD196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602E1-0690-4182-940F-67CCD8BB6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0442-223D-4FB7-A403-E98003A9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9A22-0668-4C08-AA21-C1064889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0458-5B21-47F1-9834-037A4B4E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7084-2517-4B9E-886F-CA433758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7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AFCE-A293-4B14-92EB-F31926CC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66EC-F387-4AA8-A709-A2F7D287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6169-2119-47C9-A57F-BB000125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7114-E63A-498F-9F3A-0818B014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F017-1717-40CE-BBC4-5383CF74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8F2C-7E17-444C-8722-761D8F4A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27C8-149F-449A-A8B1-12FD9C82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1B34-07A1-4B93-BC73-442C9F6A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8FC9B-11AB-4095-AF77-9A9855F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2465-301B-4E89-823B-1C20D744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5DEE-FC8C-457C-8CDC-D0B5F01E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82D4-5869-46E5-BF4C-7307930B7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AA932-4455-4B26-B336-0F9D4BA5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E12A-E8E7-4B1E-A2BA-3E0C6F6A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43F9-24EF-474A-900B-15F8BB92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50D65-78B2-4D3F-92C6-25F5EAC6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6081-5849-4A44-9591-1BAEFDCF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767AC-FED5-4D66-9D50-EE1710D1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C6609-B63F-4198-B2B5-60B3368F5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7EC48-7DC4-4E06-816D-6EA62F886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53484-FF77-4574-BECC-C6DB0DC7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1FC41-4511-4325-891F-72512A12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F6A0-3541-487E-88CE-D5E149C0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4E1FA-638F-4FC3-B0A0-FF8BE954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5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8B3A-F226-46A4-876F-F690EED2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FA9B8-696F-4B23-90D7-9B198899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33C3-39F7-4F06-8A53-F7C07EB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CD5B9-9B99-48EF-A10A-68E712F7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9509-0943-45AC-B981-59346B9B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4FDF9-2D79-499E-BDE2-253E97CE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DB80D-4B1A-4966-8196-7B52A927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C48C-AAA4-403E-A93F-16A56479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88EC-5288-44CC-9F9D-3A1CB951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F089-11F5-4323-85F3-38E27BFFB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192E5-94B4-4A81-89F0-D65512D1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3EB48-E30A-45B6-A3F2-38708A4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8DEE-7BDA-4D6B-98EC-958E789F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7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13E3-81BF-4142-AE5C-B51F0A35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60B65-DC69-4855-A320-643CA462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DDCC-0126-45C1-A782-8B7F5A5E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9D95-0441-4F93-9465-F6B5597A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0A03D-3C6B-475B-8C67-0BE0B5FD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D6E55-4363-42C0-971F-7FEBCAE3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2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9AD69-FB53-4944-B56F-301C09E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D4D35-9670-4CDB-AB27-370828B69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3EFC-8BBB-448C-9700-C5FE27300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78B6-48D5-4AE5-9AA5-490AA9509A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B609-67EA-4AF5-8D00-B786FF2B9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08EE-9140-40DF-AE78-89530AF4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E058-9C79-44E5-B260-5EA06AC4A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1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1E89-5198-41E2-A363-44243FC22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Memory Bank of 8086</a:t>
            </a:r>
          </a:p>
        </p:txBody>
      </p:sp>
    </p:spTree>
    <p:extLst>
      <p:ext uri="{BB962C8B-B14F-4D97-AF65-F5344CB8AC3E}">
        <p14:creationId xmlns:p14="http://schemas.microsoft.com/office/powerpoint/2010/main" val="3446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41F217-C2B5-44E4-AD20-039EE35B1A5B}"/>
              </a:ext>
            </a:extLst>
          </p:cNvPr>
          <p:cNvSpPr txBox="1"/>
          <p:nvPr/>
        </p:nvSpPr>
        <p:spPr>
          <a:xfrm>
            <a:off x="0" y="126712"/>
            <a:ext cx="448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2. Accessing Odd Addressed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43E19-E7AF-4C90-9C1F-93B2B3C5E27E}"/>
              </a:ext>
            </a:extLst>
          </p:cNvPr>
          <p:cNvSpPr/>
          <p:nvPr/>
        </p:nvSpPr>
        <p:spPr>
          <a:xfrm>
            <a:off x="164147" y="484222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Higher byte i.e. Higher 8 bits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1BCE0-4820-4FE6-8EC3-08B7A224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" y="4922803"/>
            <a:ext cx="11539220" cy="191008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3A3C8A1-472A-43D8-AC50-354B522B20AE}"/>
              </a:ext>
            </a:extLst>
          </p:cNvPr>
          <p:cNvGrpSpPr/>
          <p:nvPr/>
        </p:nvGrpSpPr>
        <p:grpSpPr>
          <a:xfrm>
            <a:off x="3854545" y="482455"/>
            <a:ext cx="8139133" cy="4545075"/>
            <a:chOff x="3864333" y="152395"/>
            <a:chExt cx="8163520" cy="45875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8FE48C-3969-4D1A-90B3-3E727490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4333" y="152395"/>
              <a:ext cx="8163520" cy="458752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04F32F-1693-4002-BC3B-D46459B4CC7A}"/>
                </a:ext>
              </a:extLst>
            </p:cNvPr>
            <p:cNvSpPr/>
            <p:nvPr/>
          </p:nvSpPr>
          <p:spPr>
            <a:xfrm>
              <a:off x="7258335" y="1520097"/>
              <a:ext cx="853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ODD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Higher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FD89BD-1DF2-46CF-92AD-01B315983298}"/>
                </a:ext>
              </a:extLst>
            </p:cNvPr>
            <p:cNvSpPr/>
            <p:nvPr/>
          </p:nvSpPr>
          <p:spPr>
            <a:xfrm>
              <a:off x="10251440" y="1520097"/>
              <a:ext cx="853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EVEN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Lower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A8E03D-ECE2-4BF7-9B6A-EF68D5FBA8DD}"/>
              </a:ext>
            </a:extLst>
          </p:cNvPr>
          <p:cNvSpPr/>
          <p:nvPr/>
        </p:nvSpPr>
        <p:spPr>
          <a:xfrm>
            <a:off x="8361842" y="0"/>
            <a:ext cx="39507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Processor wants to access 8 bits of odd memory locations.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67B773-0556-426A-B3E4-8BBD69C9862F}"/>
              </a:ext>
            </a:extLst>
          </p:cNvPr>
          <p:cNvCxnSpPr>
            <a:cxnSpLocks/>
          </p:cNvCxnSpPr>
          <p:nvPr/>
        </p:nvCxnSpPr>
        <p:spPr>
          <a:xfrm flipH="1">
            <a:off x="7477054" y="646331"/>
            <a:ext cx="1362146" cy="619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6E4C56-B534-4437-8302-A910903C45C1}"/>
              </a:ext>
            </a:extLst>
          </p:cNvPr>
          <p:cNvGrpSpPr/>
          <p:nvPr/>
        </p:nvGrpSpPr>
        <p:grpSpPr>
          <a:xfrm>
            <a:off x="7396775" y="287905"/>
            <a:ext cx="522673" cy="369332"/>
            <a:chOff x="1407726" y="994494"/>
            <a:chExt cx="735435" cy="38644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D94E68-538B-4F51-B8F6-F6751EFCB508}"/>
                </a:ext>
              </a:extLst>
            </p:cNvPr>
            <p:cNvCxnSpPr/>
            <p:nvPr/>
          </p:nvCxnSpPr>
          <p:spPr>
            <a:xfrm>
              <a:off x="1407726" y="1198061"/>
              <a:ext cx="152400" cy="18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ECFC92-C689-4DBE-989A-59D9CF3C68B7}"/>
                </a:ext>
              </a:extLst>
            </p:cNvPr>
            <p:cNvCxnSpPr/>
            <p:nvPr/>
          </p:nvCxnSpPr>
          <p:spPr>
            <a:xfrm flipV="1">
              <a:off x="1560126" y="994494"/>
              <a:ext cx="583035" cy="3647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D2198C-49B8-4226-AEA7-F9D7EA1B084F}"/>
              </a:ext>
            </a:extLst>
          </p:cNvPr>
          <p:cNvGrpSpPr/>
          <p:nvPr/>
        </p:nvGrpSpPr>
        <p:grpSpPr>
          <a:xfrm>
            <a:off x="11261585" y="482456"/>
            <a:ext cx="522673" cy="528498"/>
            <a:chOff x="1407726" y="994495"/>
            <a:chExt cx="735435" cy="55298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CD9097-F1D9-4570-8245-0C1ABF70C345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01" y="1060595"/>
              <a:ext cx="725360" cy="4192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CB807A-B4D6-418D-8B63-25BA6CA0F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726" y="994495"/>
              <a:ext cx="735435" cy="5529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6A09F682-2C50-4177-AFA7-17F6D06CF483}"/>
              </a:ext>
            </a:extLst>
          </p:cNvPr>
          <p:cNvSpPr/>
          <p:nvPr/>
        </p:nvSpPr>
        <p:spPr>
          <a:xfrm>
            <a:off x="4480560" y="3321372"/>
            <a:ext cx="1036320" cy="4616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1D0A7-0E44-46B6-92A0-2AB70AA242E9}"/>
              </a:ext>
            </a:extLst>
          </p:cNvPr>
          <p:cNvSpPr txBox="1"/>
          <p:nvPr/>
        </p:nvSpPr>
        <p:spPr>
          <a:xfrm>
            <a:off x="7348621" y="2952040"/>
            <a:ext cx="30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F123F2-571A-4A56-B295-247FDF7C7968}"/>
              </a:ext>
            </a:extLst>
          </p:cNvPr>
          <p:cNvSpPr/>
          <p:nvPr/>
        </p:nvSpPr>
        <p:spPr>
          <a:xfrm>
            <a:off x="5110642" y="2848056"/>
            <a:ext cx="39507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Activates the chip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8D6E01-755F-4566-9296-24BAC0C2D3E5}"/>
              </a:ext>
            </a:extLst>
          </p:cNvPr>
          <p:cNvSpPr/>
          <p:nvPr/>
        </p:nvSpPr>
        <p:spPr>
          <a:xfrm>
            <a:off x="8096199" y="3272543"/>
            <a:ext cx="965200" cy="4616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393875-770F-4748-9A14-5AC373D7F69E}"/>
              </a:ext>
            </a:extLst>
          </p:cNvPr>
          <p:cNvSpPr txBox="1"/>
          <p:nvPr/>
        </p:nvSpPr>
        <p:spPr>
          <a:xfrm>
            <a:off x="10437919" y="2848056"/>
            <a:ext cx="30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E14484-9CE1-4AB9-A7D8-94936207052D}"/>
              </a:ext>
            </a:extLst>
          </p:cNvPr>
          <p:cNvSpPr/>
          <p:nvPr/>
        </p:nvSpPr>
        <p:spPr>
          <a:xfrm>
            <a:off x="11008441" y="3263391"/>
            <a:ext cx="1208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Disabled the chip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6C884A-8268-4CC5-8CDD-AA6F53C2CAF4}"/>
              </a:ext>
            </a:extLst>
          </p:cNvPr>
          <p:cNvSpPr/>
          <p:nvPr/>
        </p:nvSpPr>
        <p:spPr>
          <a:xfrm>
            <a:off x="526484" y="1390738"/>
            <a:ext cx="395407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cycles are required to perform this operation ??????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4E24DC-0A48-458C-80A4-80CEFCB5CF4A}"/>
              </a:ext>
            </a:extLst>
          </p:cNvPr>
          <p:cNvSpPr/>
          <p:nvPr/>
        </p:nvSpPr>
        <p:spPr>
          <a:xfrm>
            <a:off x="1224789" y="2361378"/>
            <a:ext cx="177300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1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 animBg="1"/>
      <p:bldP spid="44" grpId="0"/>
      <p:bldP spid="45" grpId="0"/>
      <p:bldP spid="46" grpId="0" animBg="1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41F217-C2B5-44E4-AD20-039EE35B1A5B}"/>
              </a:ext>
            </a:extLst>
          </p:cNvPr>
          <p:cNvSpPr txBox="1"/>
          <p:nvPr/>
        </p:nvSpPr>
        <p:spPr>
          <a:xfrm>
            <a:off x="0" y="126712"/>
            <a:ext cx="448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3. Accessing Even Addressed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43E19-E7AF-4C90-9C1F-93B2B3C5E27E}"/>
              </a:ext>
            </a:extLst>
          </p:cNvPr>
          <p:cNvSpPr/>
          <p:nvPr/>
        </p:nvSpPr>
        <p:spPr>
          <a:xfrm>
            <a:off x="167207" y="607500"/>
            <a:ext cx="369359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16 bits , first lower 8 bits  then higher 8 bits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39CB9D-228F-48DD-AF44-4F54A3D7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149"/>
            <a:ext cx="7515225" cy="10572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53FBA3-C11A-4A4B-B117-60A17E2103BF}"/>
              </a:ext>
            </a:extLst>
          </p:cNvPr>
          <p:cNvGrpSpPr/>
          <p:nvPr/>
        </p:nvGrpSpPr>
        <p:grpSpPr>
          <a:xfrm>
            <a:off x="5130800" y="588377"/>
            <a:ext cx="7222490" cy="4194175"/>
            <a:chOff x="5130800" y="588377"/>
            <a:chExt cx="7222490" cy="4194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1A5803-90A4-4C9C-9D0C-1972759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0800" y="588377"/>
              <a:ext cx="7222490" cy="419417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E654A5-635B-41C7-9540-31156ED558BE}"/>
                </a:ext>
              </a:extLst>
            </p:cNvPr>
            <p:cNvSpPr/>
            <p:nvPr/>
          </p:nvSpPr>
          <p:spPr>
            <a:xfrm>
              <a:off x="7613935" y="1235617"/>
              <a:ext cx="853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ODD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Higher</a:t>
              </a:r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4DD898-D5DD-41B5-9C62-CB2B23C20602}"/>
                </a:ext>
              </a:extLst>
            </p:cNvPr>
            <p:cNvSpPr/>
            <p:nvPr/>
          </p:nvSpPr>
          <p:spPr>
            <a:xfrm>
              <a:off x="9556892" y="1332635"/>
              <a:ext cx="853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EVEN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Lower</a:t>
              </a:r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92EED56-C094-46B1-B73F-B84E36151BE0}"/>
              </a:ext>
            </a:extLst>
          </p:cNvPr>
          <p:cNvSpPr/>
          <p:nvPr/>
        </p:nvSpPr>
        <p:spPr>
          <a:xfrm>
            <a:off x="8361842" y="0"/>
            <a:ext cx="39507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Processor wants to access 16 bits of even memory locations.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6620B1-1F5B-4BBA-AE0C-FD7019BA8DE6}"/>
              </a:ext>
            </a:extLst>
          </p:cNvPr>
          <p:cNvCxnSpPr>
            <a:cxnSpLocks/>
          </p:cNvCxnSpPr>
          <p:nvPr/>
        </p:nvCxnSpPr>
        <p:spPr>
          <a:xfrm flipH="1">
            <a:off x="8300743" y="533763"/>
            <a:ext cx="1127737" cy="8142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CF60F6-C469-45E1-8AD6-83A16281BE0D}"/>
              </a:ext>
            </a:extLst>
          </p:cNvPr>
          <p:cNvCxnSpPr>
            <a:cxnSpLocks/>
          </p:cNvCxnSpPr>
          <p:nvPr/>
        </p:nvCxnSpPr>
        <p:spPr>
          <a:xfrm>
            <a:off x="9409994" y="494985"/>
            <a:ext cx="201366" cy="1160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F172CEB-2A8D-4EA4-997E-FE978171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8966"/>
            <a:ext cx="6060873" cy="237172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E538827-18B9-4B5E-BA5E-34FFFB59BE3D}"/>
              </a:ext>
            </a:extLst>
          </p:cNvPr>
          <p:cNvGrpSpPr/>
          <p:nvPr/>
        </p:nvGrpSpPr>
        <p:grpSpPr>
          <a:xfrm>
            <a:off x="7714287" y="580003"/>
            <a:ext cx="522673" cy="369332"/>
            <a:chOff x="1407726" y="994494"/>
            <a:chExt cx="735435" cy="38644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C89DBB-DF9D-4311-9C4A-D70F86889AB3}"/>
                </a:ext>
              </a:extLst>
            </p:cNvPr>
            <p:cNvCxnSpPr/>
            <p:nvPr/>
          </p:nvCxnSpPr>
          <p:spPr>
            <a:xfrm>
              <a:off x="1407726" y="1198061"/>
              <a:ext cx="152400" cy="18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CABCDF-FE50-4AC1-B1F4-1ABEB9354015}"/>
                </a:ext>
              </a:extLst>
            </p:cNvPr>
            <p:cNvCxnSpPr/>
            <p:nvPr/>
          </p:nvCxnSpPr>
          <p:spPr>
            <a:xfrm flipV="1">
              <a:off x="1560126" y="994494"/>
              <a:ext cx="583035" cy="3647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91771F-C4D7-4D31-8134-35ED0AB73599}"/>
              </a:ext>
            </a:extLst>
          </p:cNvPr>
          <p:cNvGrpSpPr/>
          <p:nvPr/>
        </p:nvGrpSpPr>
        <p:grpSpPr>
          <a:xfrm>
            <a:off x="9848426" y="653666"/>
            <a:ext cx="522673" cy="369332"/>
            <a:chOff x="1407726" y="994494"/>
            <a:chExt cx="735435" cy="38644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ECE0EC-ADB3-4DC1-ABF8-AB4409F9E526}"/>
                </a:ext>
              </a:extLst>
            </p:cNvPr>
            <p:cNvCxnSpPr/>
            <p:nvPr/>
          </p:nvCxnSpPr>
          <p:spPr>
            <a:xfrm>
              <a:off x="1407726" y="1198061"/>
              <a:ext cx="152400" cy="18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6DF446-6504-430A-B9E6-F04AD0FAE010}"/>
                </a:ext>
              </a:extLst>
            </p:cNvPr>
            <p:cNvCxnSpPr/>
            <p:nvPr/>
          </p:nvCxnSpPr>
          <p:spPr>
            <a:xfrm flipV="1">
              <a:off x="1560126" y="994494"/>
              <a:ext cx="583035" cy="3647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613E3001-ADFC-42EB-84C9-440A24CDE053}"/>
              </a:ext>
            </a:extLst>
          </p:cNvPr>
          <p:cNvSpPr/>
          <p:nvPr/>
        </p:nvSpPr>
        <p:spPr>
          <a:xfrm>
            <a:off x="10929560" y="2217420"/>
            <a:ext cx="524225" cy="46804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EBE774-FE49-433D-BF35-21373D72439D}"/>
              </a:ext>
            </a:extLst>
          </p:cNvPr>
          <p:cNvSpPr/>
          <p:nvPr/>
        </p:nvSpPr>
        <p:spPr>
          <a:xfrm>
            <a:off x="6128539" y="788976"/>
            <a:ext cx="524225" cy="46804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FFC210-A097-4536-8538-D59F01CF9940}"/>
              </a:ext>
            </a:extLst>
          </p:cNvPr>
          <p:cNvSpPr/>
          <p:nvPr/>
        </p:nvSpPr>
        <p:spPr>
          <a:xfrm>
            <a:off x="6111673" y="2966366"/>
            <a:ext cx="772712" cy="46804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B490726-0C45-45EA-86E4-39A92438084C}"/>
              </a:ext>
            </a:extLst>
          </p:cNvPr>
          <p:cNvSpPr/>
          <p:nvPr/>
        </p:nvSpPr>
        <p:spPr>
          <a:xfrm>
            <a:off x="8434802" y="3234052"/>
            <a:ext cx="1176558" cy="46804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BB1B9E-4973-4754-ABF4-7CD901F00E5C}"/>
              </a:ext>
            </a:extLst>
          </p:cNvPr>
          <p:cNvSpPr txBox="1"/>
          <p:nvPr/>
        </p:nvSpPr>
        <p:spPr>
          <a:xfrm>
            <a:off x="7878649" y="2820884"/>
            <a:ext cx="30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01EB99-0BF2-4646-9547-CB76BD536993}"/>
              </a:ext>
            </a:extLst>
          </p:cNvPr>
          <p:cNvSpPr txBox="1"/>
          <p:nvPr/>
        </p:nvSpPr>
        <p:spPr>
          <a:xfrm>
            <a:off x="9805607" y="2964556"/>
            <a:ext cx="30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F7326B-D1AA-44CD-8A7A-1AEAD54FF1A0}"/>
              </a:ext>
            </a:extLst>
          </p:cNvPr>
          <p:cNvSpPr/>
          <p:nvPr/>
        </p:nvSpPr>
        <p:spPr>
          <a:xfrm>
            <a:off x="7957220" y="5145026"/>
            <a:ext cx="395407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cycles are required to perform this operation ??????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270D07-1997-497A-B517-07C447DBCD3E}"/>
              </a:ext>
            </a:extLst>
          </p:cNvPr>
          <p:cNvSpPr/>
          <p:nvPr/>
        </p:nvSpPr>
        <p:spPr>
          <a:xfrm>
            <a:off x="8655525" y="6115666"/>
            <a:ext cx="177300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41F217-C2B5-44E4-AD20-039EE35B1A5B}"/>
              </a:ext>
            </a:extLst>
          </p:cNvPr>
          <p:cNvSpPr txBox="1"/>
          <p:nvPr/>
        </p:nvSpPr>
        <p:spPr>
          <a:xfrm>
            <a:off x="0" y="126712"/>
            <a:ext cx="448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 Accessing Odd Addressed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43E19-E7AF-4C90-9C1F-93B2B3C5E27E}"/>
              </a:ext>
            </a:extLst>
          </p:cNvPr>
          <p:cNvSpPr/>
          <p:nvPr/>
        </p:nvSpPr>
        <p:spPr>
          <a:xfrm>
            <a:off x="167207" y="607500"/>
            <a:ext cx="369359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16 bits , first Higher 8 bits  then Lower 8 bits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B10A0-88EF-414E-9F97-D188711B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1" y="379956"/>
            <a:ext cx="6248400" cy="367374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12E4DD1-BEE5-4300-8F8B-F0251C6238E6}"/>
              </a:ext>
            </a:extLst>
          </p:cNvPr>
          <p:cNvSpPr/>
          <p:nvPr/>
        </p:nvSpPr>
        <p:spPr>
          <a:xfrm>
            <a:off x="6802553" y="2194415"/>
            <a:ext cx="772712" cy="4268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C36236-33A8-43F2-84E5-F4E1BDFF1EE2}"/>
              </a:ext>
            </a:extLst>
          </p:cNvPr>
          <p:cNvSpPr/>
          <p:nvPr/>
        </p:nvSpPr>
        <p:spPr>
          <a:xfrm>
            <a:off x="10332306" y="1726370"/>
            <a:ext cx="524225" cy="46804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C47D37-8E35-49E4-ACB1-FC1A9EE51A3F}"/>
              </a:ext>
            </a:extLst>
          </p:cNvPr>
          <p:cNvSpPr/>
          <p:nvPr/>
        </p:nvSpPr>
        <p:spPr>
          <a:xfrm>
            <a:off x="5340160" y="1533530"/>
            <a:ext cx="524225" cy="468044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8D08F-3ABD-4703-885A-D8C85572D09C}"/>
              </a:ext>
            </a:extLst>
          </p:cNvPr>
          <p:cNvSpPr/>
          <p:nvPr/>
        </p:nvSpPr>
        <p:spPr>
          <a:xfrm>
            <a:off x="8465130" y="1980982"/>
            <a:ext cx="772712" cy="4268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C9252C-6044-43FD-A6F6-4B8D712AE523}"/>
              </a:ext>
            </a:extLst>
          </p:cNvPr>
          <p:cNvCxnSpPr/>
          <p:nvPr/>
        </p:nvCxnSpPr>
        <p:spPr>
          <a:xfrm flipH="1">
            <a:off x="7575265" y="2194414"/>
            <a:ext cx="889865" cy="21343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E9080E-0169-4849-A490-B4376E65453A}"/>
              </a:ext>
            </a:extLst>
          </p:cNvPr>
          <p:cNvSpPr/>
          <p:nvPr/>
        </p:nvSpPr>
        <p:spPr>
          <a:xfrm>
            <a:off x="9237842" y="607500"/>
            <a:ext cx="2100718" cy="1000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E5F17A-A252-4981-924C-B59A39CB8E63}"/>
              </a:ext>
            </a:extLst>
          </p:cNvPr>
          <p:cNvGrpSpPr/>
          <p:nvPr/>
        </p:nvGrpSpPr>
        <p:grpSpPr>
          <a:xfrm>
            <a:off x="5512" y="3204220"/>
            <a:ext cx="6818850" cy="3324041"/>
            <a:chOff x="0" y="3204220"/>
            <a:chExt cx="6818850" cy="33240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E7B301B-B25D-434A-83AD-A0DBCCEF9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204220"/>
              <a:ext cx="6487593" cy="27717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DACDEB-4E4E-4BD8-BEEB-A83128E0B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45154">
              <a:off x="20544" y="5709111"/>
              <a:ext cx="6798306" cy="81915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EA256FA-8ADB-4603-BC4D-9DEAC95E125A}"/>
              </a:ext>
            </a:extLst>
          </p:cNvPr>
          <p:cNvSpPr/>
          <p:nvPr/>
        </p:nvSpPr>
        <p:spPr>
          <a:xfrm>
            <a:off x="7260804" y="4526940"/>
            <a:ext cx="395407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cycles are required to perform this operation ??????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8FC1E7-BCEE-423E-B45E-A8B216EA77AC}"/>
              </a:ext>
            </a:extLst>
          </p:cNvPr>
          <p:cNvSpPr/>
          <p:nvPr/>
        </p:nvSpPr>
        <p:spPr>
          <a:xfrm>
            <a:off x="7959109" y="5497580"/>
            <a:ext cx="177300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2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7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23AB8-80D1-45D7-91A3-2601DA5E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6624319" cy="474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F1EF2-7D62-430F-9AA3-8D55BD0D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40" y="3306127"/>
            <a:ext cx="683418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9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0817F0-BFCE-4DCE-B672-699025B5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31195"/>
              </p:ext>
            </p:extLst>
          </p:nvPr>
        </p:nvGraphicFramePr>
        <p:xfrm>
          <a:off x="7213101" y="2568038"/>
          <a:ext cx="1871715" cy="2966720"/>
        </p:xfrm>
        <a:graphic>
          <a:graphicData uri="http://schemas.openxmlformats.org/drawingml/2006/table">
            <a:tbl>
              <a:tblPr firstRow="1" bandRow="1"/>
              <a:tblGrid>
                <a:gridCol w="187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D65D8E-D86B-4EF9-9E4A-B34A1BE82E78}"/>
              </a:ext>
            </a:extLst>
          </p:cNvPr>
          <p:cNvSpPr/>
          <p:nvPr/>
        </p:nvSpPr>
        <p:spPr>
          <a:xfrm>
            <a:off x="7565432" y="1840218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12726-8D32-4354-A1BB-C66B710C81D1}"/>
              </a:ext>
            </a:extLst>
          </p:cNvPr>
          <p:cNvSpPr/>
          <p:nvPr/>
        </p:nvSpPr>
        <p:spPr>
          <a:xfrm>
            <a:off x="6448948" y="2568038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1B99A-FF8C-4D8C-A6FF-91DB6E5A70C9}"/>
              </a:ext>
            </a:extLst>
          </p:cNvPr>
          <p:cNvSpPr/>
          <p:nvPr/>
        </p:nvSpPr>
        <p:spPr>
          <a:xfrm>
            <a:off x="6448947" y="2952502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DE488-7BAE-4287-862B-FB3049231308}"/>
              </a:ext>
            </a:extLst>
          </p:cNvPr>
          <p:cNvSpPr/>
          <p:nvPr/>
        </p:nvSpPr>
        <p:spPr>
          <a:xfrm>
            <a:off x="6448948" y="3321834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E8EA0-186A-44D8-8564-05889F350C81}"/>
              </a:ext>
            </a:extLst>
          </p:cNvPr>
          <p:cNvSpPr/>
          <p:nvPr/>
        </p:nvSpPr>
        <p:spPr>
          <a:xfrm>
            <a:off x="6448948" y="3706298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9C724-C2EA-4EA6-A713-6217FB099F9E}"/>
              </a:ext>
            </a:extLst>
          </p:cNvPr>
          <p:cNvSpPr/>
          <p:nvPr/>
        </p:nvSpPr>
        <p:spPr>
          <a:xfrm>
            <a:off x="6448947" y="4060498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00004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C7C12-8061-4852-B075-AB8514F886C2}"/>
              </a:ext>
            </a:extLst>
          </p:cNvPr>
          <p:cNvSpPr/>
          <p:nvPr/>
        </p:nvSpPr>
        <p:spPr>
          <a:xfrm>
            <a:off x="6459295" y="4414698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00005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494D1-88C2-47A5-ACD9-43A31D94658F}"/>
              </a:ext>
            </a:extLst>
          </p:cNvPr>
          <p:cNvSpPr/>
          <p:nvPr/>
        </p:nvSpPr>
        <p:spPr>
          <a:xfrm>
            <a:off x="6722987" y="4790008"/>
            <a:ext cx="2952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79345-D71B-45CB-949A-AD43181B02A1}"/>
              </a:ext>
            </a:extLst>
          </p:cNvPr>
          <p:cNvSpPr/>
          <p:nvPr/>
        </p:nvSpPr>
        <p:spPr>
          <a:xfrm>
            <a:off x="6476999" y="5165318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FFFFF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A90DED3-FC7F-4F39-B124-645C82D64E84}"/>
              </a:ext>
            </a:extLst>
          </p:cNvPr>
          <p:cNvSpPr/>
          <p:nvPr/>
        </p:nvSpPr>
        <p:spPr>
          <a:xfrm>
            <a:off x="9155837" y="2611857"/>
            <a:ext cx="870012" cy="2816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9C972B-42F3-49E8-9A54-6C72F77F2980}"/>
              </a:ext>
            </a:extLst>
          </p:cNvPr>
          <p:cNvSpPr/>
          <p:nvPr/>
        </p:nvSpPr>
        <p:spPr>
          <a:xfrm>
            <a:off x="10025849" y="2452598"/>
            <a:ext cx="216615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Individual memory location size is 8 bits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705535-DDD6-4302-ABBB-6AF921453293}"/>
              </a:ext>
            </a:extLst>
          </p:cNvPr>
          <p:cNvSpPr/>
          <p:nvPr/>
        </p:nvSpPr>
        <p:spPr>
          <a:xfrm>
            <a:off x="7758342" y="2198706"/>
            <a:ext cx="7665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D7B69B-7770-436C-8D37-4FE76250D4D5}"/>
              </a:ext>
            </a:extLst>
          </p:cNvPr>
          <p:cNvCxnSpPr>
            <a:stCxn id="16" idx="3"/>
          </p:cNvCxnSpPr>
          <p:nvPr/>
        </p:nvCxnSpPr>
        <p:spPr>
          <a:xfrm flipV="1">
            <a:off x="8524900" y="2379215"/>
            <a:ext cx="559916" cy="4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8F1510-A104-416A-A155-DE1B904A678C}"/>
              </a:ext>
            </a:extLst>
          </p:cNvPr>
          <p:cNvCxnSpPr>
            <a:stCxn id="16" idx="1"/>
          </p:cNvCxnSpPr>
          <p:nvPr/>
        </p:nvCxnSpPr>
        <p:spPr>
          <a:xfrm flipH="1">
            <a:off x="7198426" y="2383372"/>
            <a:ext cx="5599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9BEF3-B5CB-4DC4-B0B4-23F92C9A111A}"/>
              </a:ext>
            </a:extLst>
          </p:cNvPr>
          <p:cNvSpPr/>
          <p:nvPr/>
        </p:nvSpPr>
        <p:spPr>
          <a:xfrm>
            <a:off x="707999" y="1671636"/>
            <a:ext cx="1411549" cy="12657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8086 Processor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767BB1-D9E5-494F-8AE1-4B4AE5F55514}"/>
              </a:ext>
            </a:extLst>
          </p:cNvPr>
          <p:cNvSpPr/>
          <p:nvPr/>
        </p:nvSpPr>
        <p:spPr>
          <a:xfrm>
            <a:off x="330697" y="3082996"/>
            <a:ext cx="216615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8086 is 16 bit processor hence can access 16 bits at a time.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73C4B-F54E-4E19-A427-3CD36877C841}"/>
              </a:ext>
            </a:extLst>
          </p:cNvPr>
          <p:cNvCxnSpPr>
            <a:cxnSpLocks/>
          </p:cNvCxnSpPr>
          <p:nvPr/>
        </p:nvCxnSpPr>
        <p:spPr>
          <a:xfrm>
            <a:off x="2119548" y="2046811"/>
            <a:ext cx="5269633" cy="705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52A2-61FF-4933-8DFC-199CBC3B9C75}"/>
              </a:ext>
            </a:extLst>
          </p:cNvPr>
          <p:cNvSpPr/>
          <p:nvPr/>
        </p:nvSpPr>
        <p:spPr>
          <a:xfrm>
            <a:off x="4167059" y="1935171"/>
            <a:ext cx="9838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1st cycle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059435-93CD-4825-8DB2-4F34C8D5288F}"/>
              </a:ext>
            </a:extLst>
          </p:cNvPr>
          <p:cNvCxnSpPr>
            <a:cxnSpLocks/>
          </p:cNvCxnSpPr>
          <p:nvPr/>
        </p:nvCxnSpPr>
        <p:spPr>
          <a:xfrm>
            <a:off x="2090091" y="2405735"/>
            <a:ext cx="5269633" cy="705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F24C6-2104-44BA-983D-1E6A442BA416}"/>
              </a:ext>
            </a:extLst>
          </p:cNvPr>
          <p:cNvSpPr/>
          <p:nvPr/>
        </p:nvSpPr>
        <p:spPr>
          <a:xfrm>
            <a:off x="4127304" y="2734409"/>
            <a:ext cx="106336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2nd cycle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E6FB4-DB94-47B2-8C56-4C4F4FD04F1D}"/>
              </a:ext>
            </a:extLst>
          </p:cNvPr>
          <p:cNvSpPr/>
          <p:nvPr/>
        </p:nvSpPr>
        <p:spPr>
          <a:xfrm>
            <a:off x="1826337" y="4233233"/>
            <a:ext cx="39507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Hence processor will require 2 cycles to fetch 16 bits from memory.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55C9B3-2DAA-435D-8818-E7A57E1E0328}"/>
              </a:ext>
            </a:extLst>
          </p:cNvPr>
          <p:cNvSpPr/>
          <p:nvPr/>
        </p:nvSpPr>
        <p:spPr>
          <a:xfrm>
            <a:off x="3660265" y="248578"/>
            <a:ext cx="35528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memory bank required??????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48327-DF13-47B8-A072-495945F1B2BC}"/>
              </a:ext>
            </a:extLst>
          </p:cNvPr>
          <p:cNvSpPr/>
          <p:nvPr/>
        </p:nvSpPr>
        <p:spPr>
          <a:xfrm>
            <a:off x="176547" y="5963091"/>
            <a:ext cx="91909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avoid above problem memory bank concept is used. Processor can access two consecutive memory locations in one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/>
      <p:bldP spid="21" grpId="0" animBg="1"/>
      <p:bldP spid="22" grpId="0"/>
      <p:bldP spid="25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E6D6-9C03-49BB-87B1-F00E9938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90805"/>
            <a:ext cx="10515600" cy="1325563"/>
          </a:xfrm>
        </p:spPr>
        <p:txBody>
          <a:bodyPr/>
          <a:lstStyle/>
          <a:p>
            <a:r>
              <a:rPr lang="en-IN" u="sng" dirty="0"/>
              <a:t>Memory bank: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E5DD-BB55-4074-86F2-A2A0E829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88" y="337125"/>
            <a:ext cx="10515600" cy="1171575"/>
          </a:xfrm>
        </p:spPr>
        <p:txBody>
          <a:bodyPr/>
          <a:lstStyle/>
          <a:p>
            <a:r>
              <a:rPr lang="en-IN" dirty="0"/>
              <a:t>Even Address Memory Bank</a:t>
            </a:r>
          </a:p>
          <a:p>
            <a:r>
              <a:rPr lang="en-IN" dirty="0"/>
              <a:t>Odd Address Memory Bank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72D438-268C-4537-9248-940DA866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22084"/>
              </p:ext>
            </p:extLst>
          </p:nvPr>
        </p:nvGraphicFramePr>
        <p:xfrm>
          <a:off x="5660657" y="3038565"/>
          <a:ext cx="1871715" cy="2966720"/>
        </p:xfrm>
        <a:graphic>
          <a:graphicData uri="http://schemas.openxmlformats.org/drawingml/2006/table">
            <a:tbl>
              <a:tblPr firstRow="1" bandRow="1"/>
              <a:tblGrid>
                <a:gridCol w="187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FEA188-6AB8-40B4-B2D4-0BE6C4855658}"/>
              </a:ext>
            </a:extLst>
          </p:cNvPr>
          <p:cNvSpPr/>
          <p:nvPr/>
        </p:nvSpPr>
        <p:spPr>
          <a:xfrm>
            <a:off x="5763530" y="2310745"/>
            <a:ext cx="148784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Even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6D9B3-F9A2-41FC-8055-C33121A72A72}"/>
              </a:ext>
            </a:extLst>
          </p:cNvPr>
          <p:cNvSpPr/>
          <p:nvPr/>
        </p:nvSpPr>
        <p:spPr>
          <a:xfrm>
            <a:off x="5160196" y="3423029"/>
            <a:ext cx="2952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A2287-24BF-454A-B69D-910605AC899F}"/>
              </a:ext>
            </a:extLst>
          </p:cNvPr>
          <p:cNvSpPr/>
          <p:nvPr/>
        </p:nvSpPr>
        <p:spPr>
          <a:xfrm>
            <a:off x="5160197" y="3792361"/>
            <a:ext cx="2952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C7C-CF0A-465F-BA2F-67F60EDE4B30}"/>
              </a:ext>
            </a:extLst>
          </p:cNvPr>
          <p:cNvSpPr/>
          <p:nvPr/>
        </p:nvSpPr>
        <p:spPr>
          <a:xfrm>
            <a:off x="4896504" y="417682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00008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BDE773-1F8D-4395-A387-460B0AA1CFA1}"/>
              </a:ext>
            </a:extLst>
          </p:cNvPr>
          <p:cNvSpPr/>
          <p:nvPr/>
        </p:nvSpPr>
        <p:spPr>
          <a:xfrm>
            <a:off x="4896503" y="453102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00006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108AB-B776-4F3B-B517-EC7BC5E7F013}"/>
              </a:ext>
            </a:extLst>
          </p:cNvPr>
          <p:cNvSpPr/>
          <p:nvPr/>
        </p:nvSpPr>
        <p:spPr>
          <a:xfrm>
            <a:off x="4906851" y="488522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00004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E28F-324B-4A7C-9070-9BE65F909BEC}"/>
              </a:ext>
            </a:extLst>
          </p:cNvPr>
          <p:cNvSpPr/>
          <p:nvPr/>
        </p:nvSpPr>
        <p:spPr>
          <a:xfrm>
            <a:off x="4896503" y="563584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00000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1BF77-8401-41FF-8CA5-7B68475B7AC5}"/>
              </a:ext>
            </a:extLst>
          </p:cNvPr>
          <p:cNvSpPr/>
          <p:nvPr/>
        </p:nvSpPr>
        <p:spPr>
          <a:xfrm>
            <a:off x="6205898" y="2669233"/>
            <a:ext cx="7665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001228-936E-4287-81DF-D4C13BD751A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972456" y="2849742"/>
            <a:ext cx="559916" cy="4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E53D10-337C-4817-9FF3-16D558CAE31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45982" y="2853899"/>
            <a:ext cx="5599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476ECB-6EE9-4072-8E9F-5AF21905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9618"/>
              </p:ext>
            </p:extLst>
          </p:nvPr>
        </p:nvGraphicFramePr>
        <p:xfrm>
          <a:off x="8748418" y="3021540"/>
          <a:ext cx="1871715" cy="2966720"/>
        </p:xfrm>
        <a:graphic>
          <a:graphicData uri="http://schemas.openxmlformats.org/drawingml/2006/table">
            <a:tbl>
              <a:tblPr firstRow="1" bandRow="1"/>
              <a:tblGrid>
                <a:gridCol w="187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D7B6779-396C-4F8A-A4B4-132B281A3023}"/>
              </a:ext>
            </a:extLst>
          </p:cNvPr>
          <p:cNvSpPr/>
          <p:nvPr/>
        </p:nvSpPr>
        <p:spPr>
          <a:xfrm>
            <a:off x="8849880" y="2293720"/>
            <a:ext cx="149066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Odd  Memory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6DDD9-642C-48D0-B1DD-2BF63AACD965}"/>
              </a:ext>
            </a:extLst>
          </p:cNvPr>
          <p:cNvSpPr/>
          <p:nvPr/>
        </p:nvSpPr>
        <p:spPr>
          <a:xfrm>
            <a:off x="9293659" y="2652208"/>
            <a:ext cx="7665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54024A-1289-45D1-824F-665C29E59E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0060217" y="2832717"/>
            <a:ext cx="559916" cy="4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684D65-7AC4-4BAA-9175-75806C1779A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733743" y="2836874"/>
            <a:ext cx="5599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2996F-7D2F-4936-9F57-BC19B265F612}"/>
              </a:ext>
            </a:extLst>
          </p:cNvPr>
          <p:cNvSpPr/>
          <p:nvPr/>
        </p:nvSpPr>
        <p:spPr>
          <a:xfrm>
            <a:off x="4900120" y="3056765"/>
            <a:ext cx="77296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FFFFE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5553A2-17A0-4932-9D43-BC2DBB24227F}"/>
              </a:ext>
            </a:extLst>
          </p:cNvPr>
          <p:cNvSpPr/>
          <p:nvPr/>
        </p:nvSpPr>
        <p:spPr>
          <a:xfrm>
            <a:off x="4896503" y="5269689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00002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8B9A17-40D1-47D0-8565-CF5ADA4F9F60}"/>
              </a:ext>
            </a:extLst>
          </p:cNvPr>
          <p:cNvSpPr/>
          <p:nvPr/>
        </p:nvSpPr>
        <p:spPr>
          <a:xfrm>
            <a:off x="8946917" y="3449262"/>
            <a:ext cx="2952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1CF11F-4706-4ADA-B7B5-ADC63128F083}"/>
              </a:ext>
            </a:extLst>
          </p:cNvPr>
          <p:cNvSpPr/>
          <p:nvPr/>
        </p:nvSpPr>
        <p:spPr>
          <a:xfrm>
            <a:off x="8946918" y="3818594"/>
            <a:ext cx="2952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6AD333-4A80-40D1-B9B6-3FF6645D8317}"/>
              </a:ext>
            </a:extLst>
          </p:cNvPr>
          <p:cNvSpPr/>
          <p:nvPr/>
        </p:nvSpPr>
        <p:spPr>
          <a:xfrm>
            <a:off x="7925758" y="4176933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00009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10C799-31B6-46FB-B67E-2AE1DD17B353}"/>
              </a:ext>
            </a:extLst>
          </p:cNvPr>
          <p:cNvSpPr/>
          <p:nvPr/>
        </p:nvSpPr>
        <p:spPr>
          <a:xfrm>
            <a:off x="7925757" y="4531133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00007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531F0-90F7-4400-9D90-BD986F56FFDA}"/>
              </a:ext>
            </a:extLst>
          </p:cNvPr>
          <p:cNvSpPr/>
          <p:nvPr/>
        </p:nvSpPr>
        <p:spPr>
          <a:xfrm>
            <a:off x="7936105" y="4885333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00005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FA5132-0B00-4F88-9300-1679EBC708F2}"/>
              </a:ext>
            </a:extLst>
          </p:cNvPr>
          <p:cNvSpPr/>
          <p:nvPr/>
        </p:nvSpPr>
        <p:spPr>
          <a:xfrm>
            <a:off x="7925757" y="5635953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00001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1768CC-9759-4E99-9A94-92CA3E82923C}"/>
              </a:ext>
            </a:extLst>
          </p:cNvPr>
          <p:cNvSpPr/>
          <p:nvPr/>
        </p:nvSpPr>
        <p:spPr>
          <a:xfrm>
            <a:off x="7932580" y="3056873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FFFFF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DAE8B-181F-4249-9179-A4E1978F7E72}"/>
              </a:ext>
            </a:extLst>
          </p:cNvPr>
          <p:cNvSpPr/>
          <p:nvPr/>
        </p:nvSpPr>
        <p:spPr>
          <a:xfrm>
            <a:off x="7925757" y="5269797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00003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61C87D-45FD-4851-A8F7-0527A44AD5B2}"/>
              </a:ext>
            </a:extLst>
          </p:cNvPr>
          <p:cNvSpPr/>
          <p:nvPr/>
        </p:nvSpPr>
        <p:spPr>
          <a:xfrm>
            <a:off x="690777" y="1677878"/>
            <a:ext cx="1411549" cy="12657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8086 Processor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34607D-7472-43D2-B23F-D966FF5A7B67}"/>
              </a:ext>
            </a:extLst>
          </p:cNvPr>
          <p:cNvCxnSpPr>
            <a:cxnSpLocks/>
          </p:cNvCxnSpPr>
          <p:nvPr/>
        </p:nvCxnSpPr>
        <p:spPr>
          <a:xfrm>
            <a:off x="1906188" y="2284769"/>
            <a:ext cx="4472697" cy="35357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A0504C-F4DF-452A-B43C-211EDDA6BE2C}"/>
              </a:ext>
            </a:extLst>
          </p:cNvPr>
          <p:cNvCxnSpPr>
            <a:cxnSpLocks/>
          </p:cNvCxnSpPr>
          <p:nvPr/>
        </p:nvCxnSpPr>
        <p:spPr>
          <a:xfrm>
            <a:off x="1896263" y="2275396"/>
            <a:ext cx="7446677" cy="35451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7072E44-081B-478B-8703-6765E4948723}"/>
              </a:ext>
            </a:extLst>
          </p:cNvPr>
          <p:cNvSpPr/>
          <p:nvPr/>
        </p:nvSpPr>
        <p:spPr>
          <a:xfrm>
            <a:off x="615936" y="4685262"/>
            <a:ext cx="3950757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Processor can read or write two memory locations of 16 bit in single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B9917-59B7-4ADB-AE40-4F0C261D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164"/>
            <a:ext cx="12277816" cy="591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3191E-C480-4F13-8AB1-FE13C2AD2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3034"/>
            <a:ext cx="12277816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8A303A-0CE3-4B58-93E3-C1B468EB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77" y="408528"/>
            <a:ext cx="8572263" cy="604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C00C5-6F1E-4A32-A404-21F757A0788C}"/>
              </a:ext>
            </a:extLst>
          </p:cNvPr>
          <p:cNvSpPr txBox="1"/>
          <p:nvPr/>
        </p:nvSpPr>
        <p:spPr>
          <a:xfrm>
            <a:off x="304800" y="2308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Block diagram of 8086 memory bank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7FBC33-FBC5-4ED1-9F7F-D41933549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56724"/>
              </p:ext>
            </p:extLst>
          </p:nvPr>
        </p:nvGraphicFramePr>
        <p:xfrm>
          <a:off x="398699" y="2301246"/>
          <a:ext cx="3488925" cy="2974945"/>
        </p:xfrm>
        <a:graphic>
          <a:graphicData uri="http://schemas.openxmlformats.org/drawingml/2006/table">
            <a:tbl>
              <a:tblPr firstRow="1" bandRow="1"/>
              <a:tblGrid>
                <a:gridCol w="1162975">
                  <a:extLst>
                    <a:ext uri="{9D8B030D-6E8A-4147-A177-3AD203B41FA5}">
                      <a16:colId xmlns:a16="http://schemas.microsoft.com/office/drawing/2014/main" val="2887349474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413667236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1882352084"/>
                    </a:ext>
                  </a:extLst>
                </a:gridCol>
              </a:tblGrid>
              <a:tr h="53624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BHE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20127"/>
                  </a:ext>
                </a:extLst>
              </a:tr>
              <a:tr h="6838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Both bank (16 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Odd   </a:t>
                      </a:r>
                    </a:p>
                    <a:p>
                      <a:pPr algn="ctr"/>
                      <a:r>
                        <a:rPr lang="en-IN" dirty="0"/>
                        <a:t>  (8 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69521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even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(8 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2086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07C446-508B-400E-A1C5-B20F10B3092E}"/>
              </a:ext>
            </a:extLst>
          </p:cNvPr>
          <p:cNvCxnSpPr/>
          <p:nvPr/>
        </p:nvCxnSpPr>
        <p:spPr>
          <a:xfrm>
            <a:off x="745855" y="2535292"/>
            <a:ext cx="510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E7F6FAD-69F1-4492-9D59-36218C732149}"/>
              </a:ext>
            </a:extLst>
          </p:cNvPr>
          <p:cNvSpPr/>
          <p:nvPr/>
        </p:nvSpPr>
        <p:spPr>
          <a:xfrm>
            <a:off x="745855" y="2929632"/>
            <a:ext cx="1766526" cy="3728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8BCF86-8C1B-42A1-B580-C0BD4C4C082A}"/>
              </a:ext>
            </a:extLst>
          </p:cNvPr>
          <p:cNvSpPr/>
          <p:nvPr/>
        </p:nvSpPr>
        <p:spPr>
          <a:xfrm>
            <a:off x="10173809" y="2974021"/>
            <a:ext cx="150921" cy="142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886240-C4FC-42CE-80A3-EC9C91930EC4}"/>
              </a:ext>
            </a:extLst>
          </p:cNvPr>
          <p:cNvSpPr/>
          <p:nvPr/>
        </p:nvSpPr>
        <p:spPr>
          <a:xfrm>
            <a:off x="8244239" y="2974021"/>
            <a:ext cx="150921" cy="142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D2488A-42DA-4570-A47E-E2E2C55D83EC}"/>
              </a:ext>
            </a:extLst>
          </p:cNvPr>
          <p:cNvSpPr/>
          <p:nvPr/>
        </p:nvSpPr>
        <p:spPr>
          <a:xfrm>
            <a:off x="676863" y="3602287"/>
            <a:ext cx="1766526" cy="3728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1049D-12F5-45C0-A463-55436E5395EB}"/>
              </a:ext>
            </a:extLst>
          </p:cNvPr>
          <p:cNvGrpSpPr/>
          <p:nvPr/>
        </p:nvGrpSpPr>
        <p:grpSpPr>
          <a:xfrm>
            <a:off x="8133823" y="2116580"/>
            <a:ext cx="522673" cy="369332"/>
            <a:chOff x="1407726" y="994494"/>
            <a:chExt cx="735435" cy="38644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EA58CA-7AEF-4F0E-9EB6-1EC070843A80}"/>
                </a:ext>
              </a:extLst>
            </p:cNvPr>
            <p:cNvCxnSpPr/>
            <p:nvPr/>
          </p:nvCxnSpPr>
          <p:spPr>
            <a:xfrm>
              <a:off x="1407726" y="1198061"/>
              <a:ext cx="152400" cy="18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037879-727E-4B80-B7F0-06237B1A51C0}"/>
                </a:ext>
              </a:extLst>
            </p:cNvPr>
            <p:cNvCxnSpPr/>
            <p:nvPr/>
          </p:nvCxnSpPr>
          <p:spPr>
            <a:xfrm flipV="1">
              <a:off x="1560126" y="994494"/>
              <a:ext cx="583035" cy="3647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B9FC585-6E33-4A2E-AB3B-E36E8665A860}"/>
              </a:ext>
            </a:extLst>
          </p:cNvPr>
          <p:cNvSpPr/>
          <p:nvPr/>
        </p:nvSpPr>
        <p:spPr>
          <a:xfrm>
            <a:off x="660019" y="4236384"/>
            <a:ext cx="1766526" cy="3728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5E326-31D5-4086-A8E9-C53DB1BAE7D3}"/>
              </a:ext>
            </a:extLst>
          </p:cNvPr>
          <p:cNvGrpSpPr/>
          <p:nvPr/>
        </p:nvGrpSpPr>
        <p:grpSpPr>
          <a:xfrm>
            <a:off x="10063393" y="2029189"/>
            <a:ext cx="522673" cy="369332"/>
            <a:chOff x="1407726" y="994494"/>
            <a:chExt cx="735435" cy="3864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A854D5-87EF-4E72-AA83-B6B0DCAEB6B2}"/>
                </a:ext>
              </a:extLst>
            </p:cNvPr>
            <p:cNvCxnSpPr/>
            <p:nvPr/>
          </p:nvCxnSpPr>
          <p:spPr>
            <a:xfrm>
              <a:off x="1407726" y="1198061"/>
              <a:ext cx="152400" cy="18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3331BA-3185-4B52-A7C0-AA3CE968F474}"/>
                </a:ext>
              </a:extLst>
            </p:cNvPr>
            <p:cNvCxnSpPr/>
            <p:nvPr/>
          </p:nvCxnSpPr>
          <p:spPr>
            <a:xfrm flipV="1">
              <a:off x="1560126" y="994494"/>
              <a:ext cx="583035" cy="3647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42C5C43-0AEC-4E07-9334-94E53E660B89}"/>
              </a:ext>
            </a:extLst>
          </p:cNvPr>
          <p:cNvSpPr/>
          <p:nvPr/>
        </p:nvSpPr>
        <p:spPr>
          <a:xfrm>
            <a:off x="676863" y="4871888"/>
            <a:ext cx="1766526" cy="3728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EA9B66-1E24-4A21-9A1B-F034C197B4B5}"/>
              </a:ext>
            </a:extLst>
          </p:cNvPr>
          <p:cNvGrpSpPr/>
          <p:nvPr/>
        </p:nvGrpSpPr>
        <p:grpSpPr>
          <a:xfrm>
            <a:off x="8065182" y="1079252"/>
            <a:ext cx="522673" cy="528498"/>
            <a:chOff x="1407726" y="994495"/>
            <a:chExt cx="735435" cy="55298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31F49D-1E19-4120-B189-1D5A9C13B2C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01" y="1060595"/>
              <a:ext cx="725360" cy="4192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0650FE-72AA-41EA-A4B2-089A0F7FB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726" y="994495"/>
              <a:ext cx="735435" cy="5529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8CCB98-6F31-4269-9FC9-3F16EEAAACDF}"/>
              </a:ext>
            </a:extLst>
          </p:cNvPr>
          <p:cNvGrpSpPr/>
          <p:nvPr/>
        </p:nvGrpSpPr>
        <p:grpSpPr>
          <a:xfrm>
            <a:off x="9987932" y="1051885"/>
            <a:ext cx="522673" cy="528498"/>
            <a:chOff x="1407726" y="994495"/>
            <a:chExt cx="735435" cy="55298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16782E-F972-4415-B515-1F88885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01" y="1060595"/>
              <a:ext cx="725360" cy="4192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DE9FD8-996F-42CC-827A-7B0A2C89D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726" y="994495"/>
              <a:ext cx="735435" cy="5529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10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  <p:bldP spid="15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48CA5A-D9DB-4019-8791-320D190315D0}"/>
              </a:ext>
            </a:extLst>
          </p:cNvPr>
          <p:cNvSpPr/>
          <p:nvPr/>
        </p:nvSpPr>
        <p:spPr>
          <a:xfrm>
            <a:off x="6454709" y="151550"/>
            <a:ext cx="1452042" cy="2338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Chip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09209F-1A15-4512-99F6-C48B55303574}"/>
              </a:ext>
            </a:extLst>
          </p:cNvPr>
          <p:cNvGrpSpPr/>
          <p:nvPr/>
        </p:nvGrpSpPr>
        <p:grpSpPr>
          <a:xfrm>
            <a:off x="5022761" y="2490027"/>
            <a:ext cx="133165" cy="608773"/>
            <a:chOff x="2157274" y="2157274"/>
            <a:chExt cx="133165" cy="608773"/>
          </a:xfrm>
          <a:solidFill>
            <a:srgbClr val="FF0000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82DB87-FD37-4C64-968B-8A104B715AC0}"/>
                </a:ext>
              </a:extLst>
            </p:cNvPr>
            <p:cNvSpPr/>
            <p:nvPr/>
          </p:nvSpPr>
          <p:spPr>
            <a:xfrm>
              <a:off x="2157274" y="2157274"/>
              <a:ext cx="133165" cy="124287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86F2D6-3E06-4F01-86B7-4EFEC0D95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3856" y="2263360"/>
              <a:ext cx="0" cy="502687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FCCA08-8508-443C-8FC0-BD53F2EE30CF}"/>
              </a:ext>
            </a:extLst>
          </p:cNvPr>
          <p:cNvGrpSpPr/>
          <p:nvPr/>
        </p:nvGrpSpPr>
        <p:grpSpPr>
          <a:xfrm>
            <a:off x="7099637" y="2490027"/>
            <a:ext cx="133165" cy="608773"/>
            <a:chOff x="2157274" y="2157274"/>
            <a:chExt cx="133165" cy="608773"/>
          </a:xfrm>
          <a:solidFill>
            <a:srgbClr val="FF000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4EADCA-5FC5-4718-8122-3ED7C2F80AFB}"/>
                </a:ext>
              </a:extLst>
            </p:cNvPr>
            <p:cNvSpPr/>
            <p:nvPr/>
          </p:nvSpPr>
          <p:spPr>
            <a:xfrm>
              <a:off x="2157274" y="2157274"/>
              <a:ext cx="133165" cy="124287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E79F42-A4E4-4B06-814E-A846FB16A773}"/>
                </a:ext>
              </a:extLst>
            </p:cNvPr>
            <p:cNvCxnSpPr>
              <a:cxnSpLocks/>
            </p:cNvCxnSpPr>
            <p:nvPr/>
          </p:nvCxnSpPr>
          <p:spPr>
            <a:xfrm>
              <a:off x="2223856" y="2263360"/>
              <a:ext cx="0" cy="502687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8F6C22-7B77-4DA3-A62E-079197BAB661}"/>
              </a:ext>
            </a:extLst>
          </p:cNvPr>
          <p:cNvGrpSpPr/>
          <p:nvPr/>
        </p:nvGrpSpPr>
        <p:grpSpPr>
          <a:xfrm>
            <a:off x="4871130" y="2120695"/>
            <a:ext cx="509778" cy="369332"/>
            <a:chOff x="3047238" y="3237594"/>
            <a:chExt cx="509778" cy="3760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A41C04-3EE8-4D52-9CC4-24DECE2AEB71}"/>
                </a:ext>
              </a:extLst>
            </p:cNvPr>
            <p:cNvSpPr txBox="1"/>
            <p:nvPr/>
          </p:nvSpPr>
          <p:spPr>
            <a:xfrm>
              <a:off x="3047238" y="3244334"/>
              <a:ext cx="5097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CS</a:t>
              </a:r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D31505-FAEB-4E88-9CCD-BB67E83D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132439" y="3237594"/>
              <a:ext cx="2325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EF702F-4546-4E34-9497-AE51161C679D}"/>
              </a:ext>
            </a:extLst>
          </p:cNvPr>
          <p:cNvGrpSpPr/>
          <p:nvPr/>
        </p:nvGrpSpPr>
        <p:grpSpPr>
          <a:xfrm>
            <a:off x="6937732" y="2140804"/>
            <a:ext cx="509778" cy="369332"/>
            <a:chOff x="3047238" y="3237594"/>
            <a:chExt cx="509778" cy="3760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96FBB8-E945-4679-A14A-69D48A26FD4F}"/>
                </a:ext>
              </a:extLst>
            </p:cNvPr>
            <p:cNvSpPr txBox="1"/>
            <p:nvPr/>
          </p:nvSpPr>
          <p:spPr>
            <a:xfrm>
              <a:off x="3047238" y="3244334"/>
              <a:ext cx="5097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CS</a:t>
              </a:r>
              <a:endParaRPr lang="en-IN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C5B7DC-802E-48D4-BE9E-263A75D306EC}"/>
                </a:ext>
              </a:extLst>
            </p:cNvPr>
            <p:cNvCxnSpPr>
              <a:cxnSpLocks/>
            </p:cNvCxnSpPr>
            <p:nvPr/>
          </p:nvCxnSpPr>
          <p:spPr>
            <a:xfrm>
              <a:off x="3132439" y="3237594"/>
              <a:ext cx="2325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313876-417B-46A1-ABC8-A0E3C889B94B}"/>
              </a:ext>
            </a:extLst>
          </p:cNvPr>
          <p:cNvSpPr/>
          <p:nvPr/>
        </p:nvSpPr>
        <p:spPr>
          <a:xfrm>
            <a:off x="55128" y="0"/>
            <a:ext cx="3950757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start the working of Chip, every chip has to activate.</a:t>
            </a:r>
          </a:p>
          <a:p>
            <a:r>
              <a:rPr lang="en-US" dirty="0">
                <a:solidFill>
                  <a:srgbClr val="FF0000"/>
                </a:solidFill>
              </a:rPr>
              <a:t>To activate or enable particular chip there is a pin which is called as chip select .</a:t>
            </a:r>
          </a:p>
          <a:p>
            <a:r>
              <a:rPr lang="en-US" dirty="0">
                <a:solidFill>
                  <a:srgbClr val="FF0000"/>
                </a:solidFill>
              </a:rPr>
              <a:t>This pin is active low, hence CS=0 will enable the chip.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B666D-A300-498D-AC9D-8FC6F5C6D7FE}"/>
              </a:ext>
            </a:extLst>
          </p:cNvPr>
          <p:cNvSpPr txBox="1"/>
          <p:nvPr/>
        </p:nvSpPr>
        <p:spPr>
          <a:xfrm>
            <a:off x="5135475" y="2482714"/>
            <a:ext cx="30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F6C58A-C1F6-4822-AE58-2865C278BDA1}"/>
              </a:ext>
            </a:extLst>
          </p:cNvPr>
          <p:cNvSpPr/>
          <p:nvPr/>
        </p:nvSpPr>
        <p:spPr>
          <a:xfrm>
            <a:off x="4398825" y="129212"/>
            <a:ext cx="1374752" cy="2360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Chip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696228-1434-4240-B8F6-EDDC58B9AD73}"/>
              </a:ext>
            </a:extLst>
          </p:cNvPr>
          <p:cNvSpPr txBox="1"/>
          <p:nvPr/>
        </p:nvSpPr>
        <p:spPr>
          <a:xfrm>
            <a:off x="7218592" y="2485526"/>
            <a:ext cx="30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F66CD2-7345-41FF-9282-65D6DA8AD817}"/>
              </a:ext>
            </a:extLst>
          </p:cNvPr>
          <p:cNvCxnSpPr/>
          <p:nvPr/>
        </p:nvCxnSpPr>
        <p:spPr>
          <a:xfrm>
            <a:off x="6139059" y="-183237"/>
            <a:ext cx="1849120" cy="3075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E3261F-B2F8-4DC8-A117-C0829F8238C4}"/>
              </a:ext>
            </a:extLst>
          </p:cNvPr>
          <p:cNvCxnSpPr/>
          <p:nvPr/>
        </p:nvCxnSpPr>
        <p:spPr>
          <a:xfrm flipH="1">
            <a:off x="6314614" y="-335637"/>
            <a:ext cx="1746310" cy="3228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E812C0-B9D7-4569-93F7-B4C875EA9373}"/>
              </a:ext>
            </a:extLst>
          </p:cNvPr>
          <p:cNvSpPr txBox="1"/>
          <p:nvPr/>
        </p:nvSpPr>
        <p:spPr>
          <a:xfrm>
            <a:off x="4507782" y="4130059"/>
            <a:ext cx="388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For 8086 memory chip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AB3D84-874E-4388-91F2-B563E097982B}"/>
              </a:ext>
            </a:extLst>
          </p:cNvPr>
          <p:cNvSpPr/>
          <p:nvPr/>
        </p:nvSpPr>
        <p:spPr>
          <a:xfrm>
            <a:off x="9692951" y="3249664"/>
            <a:ext cx="1452042" cy="2338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Chip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370A44-BD6E-47FE-A5BA-4BE89E6E07EE}"/>
              </a:ext>
            </a:extLst>
          </p:cNvPr>
          <p:cNvGrpSpPr/>
          <p:nvPr/>
        </p:nvGrpSpPr>
        <p:grpSpPr>
          <a:xfrm>
            <a:off x="8261003" y="5588141"/>
            <a:ext cx="133165" cy="608773"/>
            <a:chOff x="2157274" y="2157274"/>
            <a:chExt cx="133165" cy="608773"/>
          </a:xfrm>
          <a:solidFill>
            <a:srgbClr val="FF0000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A29C95-DC66-4AAD-830D-4408E7EEA717}"/>
                </a:ext>
              </a:extLst>
            </p:cNvPr>
            <p:cNvSpPr/>
            <p:nvPr/>
          </p:nvSpPr>
          <p:spPr>
            <a:xfrm>
              <a:off x="2157274" y="2157274"/>
              <a:ext cx="133165" cy="124287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548B18-4F71-4DD5-8F31-9A3569F488C3}"/>
                </a:ext>
              </a:extLst>
            </p:cNvPr>
            <p:cNvCxnSpPr>
              <a:cxnSpLocks/>
            </p:cNvCxnSpPr>
            <p:nvPr/>
          </p:nvCxnSpPr>
          <p:spPr>
            <a:xfrm>
              <a:off x="2223856" y="2263360"/>
              <a:ext cx="0" cy="502687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719FD5-D4E3-4E23-B4C9-28D254022C3A}"/>
              </a:ext>
            </a:extLst>
          </p:cNvPr>
          <p:cNvGrpSpPr/>
          <p:nvPr/>
        </p:nvGrpSpPr>
        <p:grpSpPr>
          <a:xfrm>
            <a:off x="10337879" y="5588141"/>
            <a:ext cx="133165" cy="608773"/>
            <a:chOff x="2157274" y="2157274"/>
            <a:chExt cx="133165" cy="608773"/>
          </a:xfrm>
          <a:solidFill>
            <a:srgbClr val="FF0000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542185B-8B94-4120-8B89-9B648BF55C09}"/>
                </a:ext>
              </a:extLst>
            </p:cNvPr>
            <p:cNvSpPr/>
            <p:nvPr/>
          </p:nvSpPr>
          <p:spPr>
            <a:xfrm>
              <a:off x="2157274" y="2157274"/>
              <a:ext cx="133165" cy="124287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DCF4E1-EA45-49D7-89EC-A3714955B16B}"/>
                </a:ext>
              </a:extLst>
            </p:cNvPr>
            <p:cNvCxnSpPr>
              <a:cxnSpLocks/>
            </p:cNvCxnSpPr>
            <p:nvPr/>
          </p:nvCxnSpPr>
          <p:spPr>
            <a:xfrm>
              <a:off x="2223856" y="2263360"/>
              <a:ext cx="0" cy="502687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014884-92D8-4024-9D0F-0C9489F93A0B}"/>
              </a:ext>
            </a:extLst>
          </p:cNvPr>
          <p:cNvGrpSpPr/>
          <p:nvPr/>
        </p:nvGrpSpPr>
        <p:grpSpPr>
          <a:xfrm>
            <a:off x="8109372" y="5218809"/>
            <a:ext cx="509778" cy="369332"/>
            <a:chOff x="3047238" y="3237594"/>
            <a:chExt cx="509778" cy="37607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326E6D-DA91-46ED-8F29-5B1E45EC651F}"/>
                </a:ext>
              </a:extLst>
            </p:cNvPr>
            <p:cNvSpPr txBox="1"/>
            <p:nvPr/>
          </p:nvSpPr>
          <p:spPr>
            <a:xfrm>
              <a:off x="3047238" y="3244334"/>
              <a:ext cx="5097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CS</a:t>
              </a:r>
              <a:endParaRPr lang="en-IN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009340-8873-4B26-9124-E798417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3132439" y="3237594"/>
              <a:ext cx="2325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AD79C4-6976-433B-8B1D-71E7892399A0}"/>
              </a:ext>
            </a:extLst>
          </p:cNvPr>
          <p:cNvGrpSpPr/>
          <p:nvPr/>
        </p:nvGrpSpPr>
        <p:grpSpPr>
          <a:xfrm>
            <a:off x="10175974" y="5238918"/>
            <a:ext cx="509778" cy="369332"/>
            <a:chOff x="3047238" y="3237594"/>
            <a:chExt cx="509778" cy="37607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2D084EA-1405-4349-9CEA-E1881C08F8B6}"/>
                </a:ext>
              </a:extLst>
            </p:cNvPr>
            <p:cNvSpPr txBox="1"/>
            <p:nvPr/>
          </p:nvSpPr>
          <p:spPr>
            <a:xfrm>
              <a:off x="3047238" y="3244334"/>
              <a:ext cx="5097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CS</a:t>
              </a:r>
              <a:endParaRPr lang="en-IN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5CC87D-6818-4F46-BED4-1B7535F5F0A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439" y="3237594"/>
              <a:ext cx="2325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07F1F0A-C3F1-46BF-B7F4-19CF58D7DA9A}"/>
              </a:ext>
            </a:extLst>
          </p:cNvPr>
          <p:cNvSpPr txBox="1"/>
          <p:nvPr/>
        </p:nvSpPr>
        <p:spPr>
          <a:xfrm>
            <a:off x="8373717" y="5580828"/>
            <a:ext cx="30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5BA149-79DF-427A-A2AF-53BF5FF45EEC}"/>
              </a:ext>
            </a:extLst>
          </p:cNvPr>
          <p:cNvSpPr/>
          <p:nvPr/>
        </p:nvSpPr>
        <p:spPr>
          <a:xfrm>
            <a:off x="7637067" y="3227326"/>
            <a:ext cx="1374752" cy="2360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Chip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F3F13-24FC-4FDE-B6FC-4F786FF6B425}"/>
              </a:ext>
            </a:extLst>
          </p:cNvPr>
          <p:cNvSpPr txBox="1"/>
          <p:nvPr/>
        </p:nvSpPr>
        <p:spPr>
          <a:xfrm>
            <a:off x="10456834" y="5583640"/>
            <a:ext cx="30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E6DAAE-0F92-42C1-92F4-1AA046C51BDF}"/>
              </a:ext>
            </a:extLst>
          </p:cNvPr>
          <p:cNvCxnSpPr>
            <a:cxnSpLocks/>
          </p:cNvCxnSpPr>
          <p:nvPr/>
        </p:nvCxnSpPr>
        <p:spPr>
          <a:xfrm flipH="1">
            <a:off x="7637067" y="6174269"/>
            <a:ext cx="690519" cy="0"/>
          </a:xfrm>
          <a:prstGeom prst="lin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574089-FB68-4613-B4C2-17ACB3AB3BB7}"/>
              </a:ext>
            </a:extLst>
          </p:cNvPr>
          <p:cNvCxnSpPr>
            <a:cxnSpLocks/>
          </p:cNvCxnSpPr>
          <p:nvPr/>
        </p:nvCxnSpPr>
        <p:spPr>
          <a:xfrm flipH="1" flipV="1">
            <a:off x="9723431" y="6196914"/>
            <a:ext cx="694928" cy="1"/>
          </a:xfrm>
          <a:prstGeom prst="lin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6CD6852-09B1-4084-A2AD-260995D67EDD}"/>
              </a:ext>
            </a:extLst>
          </p:cNvPr>
          <p:cNvGrpSpPr/>
          <p:nvPr/>
        </p:nvGrpSpPr>
        <p:grpSpPr>
          <a:xfrm>
            <a:off x="6991367" y="6024886"/>
            <a:ext cx="694928" cy="363311"/>
            <a:chOff x="2963688" y="3237594"/>
            <a:chExt cx="694928" cy="38281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FB5A8B-2A95-43E6-916E-F7E68ABAA548}"/>
                </a:ext>
              </a:extLst>
            </p:cNvPr>
            <p:cNvSpPr txBox="1"/>
            <p:nvPr/>
          </p:nvSpPr>
          <p:spPr>
            <a:xfrm>
              <a:off x="2963688" y="3244334"/>
              <a:ext cx="694928" cy="376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 BHE</a:t>
              </a:r>
              <a:endParaRPr lang="en-IN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81B349-A3E2-4F8A-9D60-097DB9E7B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7494" y="3237594"/>
              <a:ext cx="369738" cy="67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C428E5A-4CD2-4461-8516-1EB87F4B807A}"/>
              </a:ext>
            </a:extLst>
          </p:cNvPr>
          <p:cNvSpPr txBox="1"/>
          <p:nvPr/>
        </p:nvSpPr>
        <p:spPr>
          <a:xfrm>
            <a:off x="9212716" y="6031283"/>
            <a:ext cx="694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A0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8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 animBg="1"/>
      <p:bldP spid="29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0B499-6BB2-4557-8F4D-D93015C6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12"/>
            <a:ext cx="10731392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BDE67-C4B3-44FE-B46B-79EA2E69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784105"/>
            <a:ext cx="10731392" cy="3486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3AB34-3668-4D50-B53E-84775E2BB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6" y="3993261"/>
            <a:ext cx="10731393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53366-6A21-4A2A-AE5F-E4A5327AFB7B}"/>
              </a:ext>
            </a:extLst>
          </p:cNvPr>
          <p:cNvSpPr txBox="1"/>
          <p:nvPr/>
        </p:nvSpPr>
        <p:spPr>
          <a:xfrm>
            <a:off x="304800" y="23082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Different Types of memory access 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849AEC-E74D-46A4-9469-37D2F983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439485"/>
            <a:ext cx="10515600" cy="1989515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IN" sz="3600" dirty="0"/>
              <a:t>Accessing Even Addressed Byte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3600" dirty="0"/>
              <a:t>Accessing Odd Addressed Byte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3600" dirty="0"/>
              <a:t>Accessing Even Addressed word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3600" dirty="0"/>
              <a:t>Accessing Odd Addressed Word</a:t>
            </a:r>
          </a:p>
          <a:p>
            <a:pPr marL="571500" indent="-571500">
              <a:buFont typeface="+mj-lt"/>
              <a:buAutoNum type="romanLcPeriod"/>
            </a:pPr>
            <a:endParaRPr lang="en-IN" sz="3600" dirty="0"/>
          </a:p>
          <a:p>
            <a:pPr marL="571500" indent="-571500">
              <a:buFont typeface="+mj-lt"/>
              <a:buAutoNum type="romanLcPeriod"/>
            </a:pPr>
            <a:endParaRPr lang="en-I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9BC3DB-43CD-4CA7-AE5F-68376E75E99C}"/>
              </a:ext>
            </a:extLst>
          </p:cNvPr>
          <p:cNvSpPr/>
          <p:nvPr/>
        </p:nvSpPr>
        <p:spPr>
          <a:xfrm>
            <a:off x="7081520" y="1474489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Lower byte i.e. Lower 8 bits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6C60C-C64A-4557-A398-3CD75C28F0F7}"/>
              </a:ext>
            </a:extLst>
          </p:cNvPr>
          <p:cNvSpPr/>
          <p:nvPr/>
        </p:nvSpPr>
        <p:spPr>
          <a:xfrm>
            <a:off x="7081520" y="2146577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Higher byte i.e. Higher 8 bits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DB8AE-C475-457E-802C-92BD79DBDF89}"/>
              </a:ext>
            </a:extLst>
          </p:cNvPr>
          <p:cNvSpPr/>
          <p:nvPr/>
        </p:nvSpPr>
        <p:spPr>
          <a:xfrm>
            <a:off x="7081520" y="2747119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16 bits , first lower then higher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47370-9A06-426F-A0CA-24808AC36F14}"/>
              </a:ext>
            </a:extLst>
          </p:cNvPr>
          <p:cNvSpPr/>
          <p:nvPr/>
        </p:nvSpPr>
        <p:spPr>
          <a:xfrm>
            <a:off x="7081520" y="3408590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16 bits , first higher then Lower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2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41F217-C2B5-44E4-AD20-039EE35B1A5B}"/>
              </a:ext>
            </a:extLst>
          </p:cNvPr>
          <p:cNvSpPr txBox="1"/>
          <p:nvPr/>
        </p:nvSpPr>
        <p:spPr>
          <a:xfrm>
            <a:off x="0" y="126712"/>
            <a:ext cx="448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 Accessing Even Addressed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43E19-E7AF-4C90-9C1F-93B2B3C5E27E}"/>
              </a:ext>
            </a:extLst>
          </p:cNvPr>
          <p:cNvSpPr/>
          <p:nvPr/>
        </p:nvSpPr>
        <p:spPr>
          <a:xfrm>
            <a:off x="185487" y="484222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Lower byte i.e. Lower 8 bits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6F8B0-5A96-4763-8ED4-C5A1295C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1616"/>
            <a:ext cx="10351453" cy="2103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9F176A9-0D53-4CB4-81AC-648AD0802A56}"/>
              </a:ext>
            </a:extLst>
          </p:cNvPr>
          <p:cNvSpPr/>
          <p:nvPr/>
        </p:nvSpPr>
        <p:spPr>
          <a:xfrm>
            <a:off x="8361842" y="0"/>
            <a:ext cx="39507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Processor wants to access 8 bits of even memory locations.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30BDF-1F96-47B8-962F-B2EBD9B0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60" y="1146785"/>
            <a:ext cx="7172798" cy="355123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16FE2-9A62-47A2-B056-7903124E6F1B}"/>
              </a:ext>
            </a:extLst>
          </p:cNvPr>
          <p:cNvCxnSpPr>
            <a:cxnSpLocks/>
          </p:cNvCxnSpPr>
          <p:nvPr/>
        </p:nvCxnSpPr>
        <p:spPr>
          <a:xfrm flipH="1">
            <a:off x="9405233" y="375831"/>
            <a:ext cx="2003653" cy="13842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42CF9F-F33E-4B2D-AF61-0273CF0E0682}"/>
              </a:ext>
            </a:extLst>
          </p:cNvPr>
          <p:cNvGrpSpPr/>
          <p:nvPr/>
        </p:nvGrpSpPr>
        <p:grpSpPr>
          <a:xfrm>
            <a:off x="9231720" y="787282"/>
            <a:ext cx="522673" cy="369332"/>
            <a:chOff x="1407726" y="994494"/>
            <a:chExt cx="735435" cy="3864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4393E8-A3A4-4364-B374-31F624AF9311}"/>
                </a:ext>
              </a:extLst>
            </p:cNvPr>
            <p:cNvCxnSpPr/>
            <p:nvPr/>
          </p:nvCxnSpPr>
          <p:spPr>
            <a:xfrm>
              <a:off x="1407726" y="1198061"/>
              <a:ext cx="152400" cy="18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C596AE-7757-4256-83FD-3E2F1D3F69AC}"/>
                </a:ext>
              </a:extLst>
            </p:cNvPr>
            <p:cNvCxnSpPr/>
            <p:nvPr/>
          </p:nvCxnSpPr>
          <p:spPr>
            <a:xfrm flipV="1">
              <a:off x="1560126" y="994494"/>
              <a:ext cx="583035" cy="3647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7E331C-13CB-4E1A-AB1B-9EFEF4C89EFF}"/>
              </a:ext>
            </a:extLst>
          </p:cNvPr>
          <p:cNvGrpSpPr/>
          <p:nvPr/>
        </p:nvGrpSpPr>
        <p:grpSpPr>
          <a:xfrm>
            <a:off x="6590326" y="601113"/>
            <a:ext cx="522673" cy="528498"/>
            <a:chOff x="1407726" y="994495"/>
            <a:chExt cx="735435" cy="5529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360C12-147A-4847-8F8C-B07F3144AA35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01" y="1060595"/>
              <a:ext cx="725360" cy="4192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85148-F349-4077-B730-B10ED4B4A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726" y="994495"/>
              <a:ext cx="735435" cy="5529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09151F5-755B-4580-A4A7-4287459F80F1}"/>
              </a:ext>
            </a:extLst>
          </p:cNvPr>
          <p:cNvSpPr/>
          <p:nvPr/>
        </p:nvSpPr>
        <p:spPr>
          <a:xfrm>
            <a:off x="7319295" y="3311476"/>
            <a:ext cx="605506" cy="4616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437C3F-72F8-4404-9243-F8668F783340}"/>
              </a:ext>
            </a:extLst>
          </p:cNvPr>
          <p:cNvSpPr txBox="1"/>
          <p:nvPr/>
        </p:nvSpPr>
        <p:spPr>
          <a:xfrm>
            <a:off x="9231720" y="3039046"/>
            <a:ext cx="30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5BF5F3-2E2E-4219-8659-EE4E4FDBFBCF}"/>
              </a:ext>
            </a:extLst>
          </p:cNvPr>
          <p:cNvSpPr/>
          <p:nvPr/>
        </p:nvSpPr>
        <p:spPr>
          <a:xfrm>
            <a:off x="9763922" y="3303393"/>
            <a:ext cx="39507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Activates the chip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EDD56F-E60F-407D-93B7-38B27CC9C46E}"/>
              </a:ext>
            </a:extLst>
          </p:cNvPr>
          <p:cNvSpPr/>
          <p:nvPr/>
        </p:nvSpPr>
        <p:spPr>
          <a:xfrm>
            <a:off x="4356324" y="3271210"/>
            <a:ext cx="965200" cy="4616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247812-EC28-4CC3-832D-7D078948F07A}"/>
              </a:ext>
            </a:extLst>
          </p:cNvPr>
          <p:cNvSpPr txBox="1"/>
          <p:nvPr/>
        </p:nvSpPr>
        <p:spPr>
          <a:xfrm>
            <a:off x="6636090" y="2934061"/>
            <a:ext cx="30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2481EA-81D1-47D0-BF3A-274A14AC8B34}"/>
              </a:ext>
            </a:extLst>
          </p:cNvPr>
          <p:cNvSpPr/>
          <p:nvPr/>
        </p:nvSpPr>
        <p:spPr>
          <a:xfrm>
            <a:off x="3800002" y="2813553"/>
            <a:ext cx="39507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Diasabled</a:t>
            </a:r>
            <a:r>
              <a:rPr lang="en-US" dirty="0">
                <a:solidFill>
                  <a:srgbClr val="FF0000"/>
                </a:solidFill>
              </a:rPr>
              <a:t> the chip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A0879-DFC1-4B5A-92EB-E4E3F8AFE01D}"/>
              </a:ext>
            </a:extLst>
          </p:cNvPr>
          <p:cNvSpPr/>
          <p:nvPr/>
        </p:nvSpPr>
        <p:spPr>
          <a:xfrm>
            <a:off x="526484" y="1390738"/>
            <a:ext cx="395407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cycles are required to perform this operation ??????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BA6014-3A8E-4FA7-8C78-DFF0E6A02DFF}"/>
              </a:ext>
            </a:extLst>
          </p:cNvPr>
          <p:cNvSpPr/>
          <p:nvPr/>
        </p:nvSpPr>
        <p:spPr>
          <a:xfrm>
            <a:off x="1224789" y="2361378"/>
            <a:ext cx="177300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Cycle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E98DF-24A9-4B51-9308-88A1ADFB8D0C}"/>
              </a:ext>
            </a:extLst>
          </p:cNvPr>
          <p:cNvSpPr/>
          <p:nvPr/>
        </p:nvSpPr>
        <p:spPr>
          <a:xfrm>
            <a:off x="6465855" y="2078897"/>
            <a:ext cx="85344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ODD</a:t>
            </a:r>
          </a:p>
          <a:p>
            <a:r>
              <a:rPr lang="en-US" dirty="0">
                <a:solidFill>
                  <a:srgbClr val="FF0000"/>
                </a:solidFill>
              </a:rPr>
              <a:t>Higher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2638E-276D-4566-9754-7C89862C500F}"/>
              </a:ext>
            </a:extLst>
          </p:cNvPr>
          <p:cNvSpPr/>
          <p:nvPr/>
        </p:nvSpPr>
        <p:spPr>
          <a:xfrm>
            <a:off x="8986270" y="2076927"/>
            <a:ext cx="85344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</a:t>
            </a:r>
          </a:p>
          <a:p>
            <a:r>
              <a:rPr lang="en-US" dirty="0">
                <a:solidFill>
                  <a:srgbClr val="FF0000"/>
                </a:solidFill>
              </a:rPr>
              <a:t>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28" grpId="0"/>
      <p:bldP spid="29" grpId="0"/>
      <p:bldP spid="30" grpId="0" animBg="1"/>
      <p:bldP spid="31" grpId="0"/>
      <p:bldP spid="32" grpId="0"/>
      <p:bldP spid="33" grpId="0"/>
      <p:bldP spid="34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9F894-75A6-443B-8796-B457662A60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82F0AB-657D-41B8-8931-C939F0AE7B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A67649-2BD6-403F-90F4-00CA9107D3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a54568-df15-4ddf-8afa-578456d0c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464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Memory Bank of 8086</vt:lpstr>
      <vt:lpstr>PowerPoint Presentation</vt:lpstr>
      <vt:lpstr>Memory bank: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Bank of 8086</dc:title>
  <dc:creator>Sharyu Kadam</dc:creator>
  <cp:lastModifiedBy>Sharyu Kadam</cp:lastModifiedBy>
  <cp:revision>33</cp:revision>
  <dcterms:created xsi:type="dcterms:W3CDTF">2021-04-09T15:19:38Z</dcterms:created>
  <dcterms:modified xsi:type="dcterms:W3CDTF">2024-08-03T10:24:41Z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</Properties>
</file>