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24"/>
  </p:handoutMasterIdLst>
  <p:sldIdLst>
    <p:sldId id="295" r:id="rId2"/>
    <p:sldId id="300" r:id="rId3"/>
    <p:sldId id="296" r:id="rId4"/>
    <p:sldId id="298" r:id="rId5"/>
    <p:sldId id="297" r:id="rId6"/>
    <p:sldId id="299" r:id="rId7"/>
    <p:sldId id="303" r:id="rId8"/>
    <p:sldId id="302" r:id="rId9"/>
    <p:sldId id="318" r:id="rId10"/>
    <p:sldId id="319" r:id="rId11"/>
    <p:sldId id="307" r:id="rId12"/>
    <p:sldId id="308" r:id="rId13"/>
    <p:sldId id="309" r:id="rId14"/>
    <p:sldId id="320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75C"/>
    <a:srgbClr val="614F3D"/>
    <a:srgbClr val="6C5844"/>
    <a:srgbClr val="675F49"/>
    <a:srgbClr val="383838"/>
    <a:srgbClr val="303030"/>
    <a:srgbClr val="282828"/>
    <a:srgbClr val="2A2A2A"/>
    <a:srgbClr val="FEFEF4"/>
    <a:srgbClr val="FDF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 showGuides="1">
      <p:cViewPr>
        <p:scale>
          <a:sx n="96" d="100"/>
          <a:sy n="96" d="100"/>
        </p:scale>
        <p:origin x="-348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2016-11-29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1560" y="1755843"/>
            <a:ext cx="2881308" cy="1431782"/>
            <a:chOff x="671513" y="1585913"/>
            <a:chExt cx="2881308" cy="1431782"/>
          </a:xfrm>
        </p:grpSpPr>
        <p:sp>
          <p:nvSpPr>
            <p:cNvPr id="2" name="TextBox 1"/>
            <p:cNvSpPr txBox="1"/>
            <p:nvPr/>
          </p:nvSpPr>
          <p:spPr>
            <a:xfrm>
              <a:off x="671513" y="1585913"/>
              <a:ext cx="2443162" cy="923330"/>
            </a:xfrm>
            <a:prstGeom prst="rect">
              <a:avLst/>
            </a:prstGeom>
            <a:noFill/>
            <a:effectLst>
              <a:outerShdw blurRad="50800" dist="50800" dir="5400000" sx="107000" sy="107000" algn="ctr" rotWithShape="0">
                <a:schemeClr val="bg2">
                  <a:alpha val="94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9659" y="2309809"/>
              <a:ext cx="2443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150" dirty="0" smtClean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MINING</a:t>
              </a:r>
              <a:endParaRPr lang="ko-KR" altLang="en-US" sz="4000" b="1" spc="-15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순서도: 지연 4"/>
          <p:cNvSpPr/>
          <p:nvPr/>
        </p:nvSpPr>
        <p:spPr>
          <a:xfrm rot="10800000">
            <a:off x="3857625" y="1"/>
            <a:ext cx="5286375" cy="5143500"/>
          </a:xfrm>
          <a:custGeom>
            <a:avLst/>
            <a:gdLst>
              <a:gd name="connsiteX0" fmla="*/ 0 w 5514975"/>
              <a:gd name="connsiteY0" fmla="*/ 0 h 5143500"/>
              <a:gd name="connsiteX1" fmla="*/ 2757488 w 5514975"/>
              <a:gd name="connsiteY1" fmla="*/ 0 h 5143500"/>
              <a:gd name="connsiteX2" fmla="*/ 5514976 w 5514975"/>
              <a:gd name="connsiteY2" fmla="*/ 2571750 h 5143500"/>
              <a:gd name="connsiteX3" fmla="*/ 2757488 w 5514975"/>
              <a:gd name="connsiteY3" fmla="*/ 5143500 h 5143500"/>
              <a:gd name="connsiteX4" fmla="*/ 0 w 5514975"/>
              <a:gd name="connsiteY4" fmla="*/ 5143500 h 5143500"/>
              <a:gd name="connsiteX5" fmla="*/ 0 w 5514975"/>
              <a:gd name="connsiteY5" fmla="*/ 0 h 5143500"/>
              <a:gd name="connsiteX0" fmla="*/ 0 w 4572001"/>
              <a:gd name="connsiteY0" fmla="*/ 0 h 5143500"/>
              <a:gd name="connsiteX1" fmla="*/ 2757488 w 4572001"/>
              <a:gd name="connsiteY1" fmla="*/ 0 h 5143500"/>
              <a:gd name="connsiteX2" fmla="*/ 4572001 w 4572001"/>
              <a:gd name="connsiteY2" fmla="*/ 2571750 h 5143500"/>
              <a:gd name="connsiteX3" fmla="*/ 2757488 w 4572001"/>
              <a:gd name="connsiteY3" fmla="*/ 5143500 h 5143500"/>
              <a:gd name="connsiteX4" fmla="*/ 0 w 4572001"/>
              <a:gd name="connsiteY4" fmla="*/ 5143500 h 5143500"/>
              <a:gd name="connsiteX5" fmla="*/ 0 w 45720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1" h="5143500">
                <a:moveTo>
                  <a:pt x="0" y="0"/>
                </a:moveTo>
                <a:lnTo>
                  <a:pt x="2757488" y="0"/>
                </a:lnTo>
                <a:cubicBezTo>
                  <a:pt x="4280407" y="0"/>
                  <a:pt x="4572001" y="1151412"/>
                  <a:pt x="4572001" y="2571750"/>
                </a:cubicBezTo>
                <a:cubicBezTo>
                  <a:pt x="4572001" y="3992088"/>
                  <a:pt x="4280407" y="5143500"/>
                  <a:pt x="275748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92775C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156251"/>
            <a:ext cx="418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383838"/>
                </a:solidFill>
                <a:effectLst>
                  <a:outerShdw blurRad="38100" dist="38100" dir="3600000" sx="101000" sy="101000" algn="tl">
                    <a:schemeClr val="tx2">
                      <a:alpha val="41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신차의 이산화탄소 배출량 </a:t>
            </a:r>
            <a:endParaRPr lang="en-US" altLang="ko-KR" sz="2000" b="1" dirty="0" smtClean="0">
              <a:solidFill>
                <a:srgbClr val="383838"/>
              </a:solidFill>
              <a:effectLst>
                <a:outerShdw blurRad="38100" dist="38100" dir="3600000" sx="101000" sy="101000" algn="tl">
                  <a:schemeClr val="tx2">
                    <a:alpha val="41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 err="1" smtClean="0">
                <a:solidFill>
                  <a:srgbClr val="383838"/>
                </a:solidFill>
                <a:effectLst>
                  <a:outerShdw blurRad="38100" dist="38100" dir="3600000" sx="101000" sy="101000" algn="tl">
                    <a:schemeClr val="tx2">
                      <a:alpha val="41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합불여부</a:t>
            </a:r>
            <a:r>
              <a:rPr lang="ko-KR" altLang="en-US" sz="2000" b="1" dirty="0" smtClean="0">
                <a:solidFill>
                  <a:srgbClr val="383838"/>
                </a:solidFill>
                <a:effectLst>
                  <a:outerShdw blurRad="38100" dist="38100" dir="3600000" sx="101000" sy="101000" algn="tl">
                    <a:schemeClr val="tx2">
                      <a:alpha val="41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예측 및 평가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572000" y="2957509"/>
            <a:ext cx="3829050" cy="0"/>
          </a:xfrm>
          <a:prstGeom prst="line">
            <a:avLst/>
          </a:prstGeom>
          <a:ln w="38100" cap="rnd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2670" y="2957509"/>
            <a:ext cx="406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201201293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최영철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201001331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홍주호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201200429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김묘정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201201263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노희태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201401216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김도원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201402887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무보강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201607025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장정섭</a:t>
            </a:r>
          </a:p>
        </p:txBody>
      </p:sp>
    </p:spTree>
    <p:extLst>
      <p:ext uri="{BB962C8B-B14F-4D97-AF65-F5344CB8AC3E}">
        <p14:creationId xmlns:p14="http://schemas.microsoft.com/office/powerpoint/2010/main" val="33815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이해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15695"/>
              </p:ext>
            </p:extLst>
          </p:nvPr>
        </p:nvGraphicFramePr>
        <p:xfrm>
          <a:off x="192365" y="944433"/>
          <a:ext cx="8776250" cy="4480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09734"/>
                <a:gridCol w="3580601"/>
                <a:gridCol w="4685915"/>
              </a:tblGrid>
              <a:tr h="30048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</a:t>
                      </a:r>
                      <a:endParaRPr lang="ko-KR" alt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</a:tr>
              <a:tr h="30048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highwayA08U </a:t>
                      </a:r>
                      <a:r>
                        <a:rPr lang="en-US" altLang="ko-KR" sz="85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연료타입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고속도로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MPG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반올림 전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반올림 후인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필드를 사용하여 필드자체삭제</a:t>
                      </a:r>
                    </a:p>
                  </a:txBody>
                  <a:tcPr marL="45720" marR="45720" anchor="ctr"/>
                </a:tc>
              </a:tr>
              <a:tr h="47530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phevBlended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50" kern="0" spc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5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연료절약모드에서 전기와 가솔린을 동시에 쓰는지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‘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FALSE’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경우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Clementine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엑셀로 데이터를 불러올 때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값으로 인식 되므로 ‘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F’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 경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rangeA (</a:t>
                      </a:r>
                      <a:r>
                        <a:rPr lang="ko-KR" altLang="en-US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연료타입 </a:t>
                      </a: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</a:t>
                      </a: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EPA </a:t>
                      </a:r>
                      <a:r>
                        <a:rPr lang="ko-KR" altLang="en-US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측정 불가능한 경우 공란인 것을 ‘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-1’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trany (</a:t>
                      </a:r>
                      <a:r>
                        <a:rPr lang="ko-KR" altLang="en-US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트랜스미션 종류 </a:t>
                      </a: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트랜스미션 종류가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결측된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값들 삭제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guzzler (G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가스세금이 붙는다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가스세금이 붙지 않는 차량에 대해서 공란인 것을 ‘</a:t>
                      </a: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Notax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’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라고 기입</a:t>
                      </a:r>
                    </a:p>
                  </a:txBody>
                  <a:tcPr marL="45720" marR="45720" anchor="ctr"/>
                </a:tc>
              </a:tr>
              <a:tr h="4761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trans_dscr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트랜스미션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디스크립터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결측값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공란인 경우 기본유형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tCharger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인경우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터보차져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터보차져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불가능인데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sCharger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인경우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슈퍼차져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</a:t>
                      </a:r>
                      <a:r>
                        <a:rPr lang="ko-KR" alt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슈퍼차져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불가능인데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atvType (</a:t>
                      </a:r>
                      <a:r>
                        <a:rPr lang="ko-KR" altLang="en-US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대체연료 및 기술 </a:t>
                      </a:r>
                      <a:r>
                        <a:rPr lang="en-US" altLang="ko-KR" sz="85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대체연료기술이 없는 것인데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en-US" sz="1000" b="1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fuelType2 (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대체연료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대체연료가 없는데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evMotor</a:t>
                      </a:r>
                      <a:r>
                        <a:rPr 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전기모터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전기모터를 사용하지 않는데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  <a:tr h="2795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mfrCode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(3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특징이 기록된 생산코드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공란의 경우 생산코드가 없는 것 인데 이를 </a:t>
                      </a:r>
                      <a:r>
                        <a:rPr lang="en-US" altLang="ko-KR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</a:t>
                      </a:r>
                      <a:r>
                        <a:rPr lang="ko-KR" altLang="en-US" sz="85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기입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6262640" descr="EMB000027c07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"/>
          <a:stretch>
            <a:fillRect/>
          </a:stretch>
        </p:blipFill>
        <p:spPr bwMode="auto">
          <a:xfrm>
            <a:off x="414130" y="1346614"/>
            <a:ext cx="5014913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 descr="C:\Users\Kimdowon\Desktop\6413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70" y="2298352"/>
            <a:ext cx="551690" cy="5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27560" y="2218840"/>
            <a:ext cx="2228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소스노드에서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정제한 데이터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불러온다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366270488" descr="EMB000027c070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35786" r="88764" b="57870"/>
          <a:stretch/>
        </p:blipFill>
        <p:spPr bwMode="auto">
          <a:xfrm>
            <a:off x="6029310" y="3101986"/>
            <a:ext cx="444809" cy="4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27560" y="3055041"/>
            <a:ext cx="22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확인한다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5184" y="1852856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1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66272432" descr="EMB000027c07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0" y="1477687"/>
            <a:ext cx="5122378" cy="26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85184" y="1852856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_x366272432" descr="EMB000027c070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8" t="47295" r="88233" b="43249"/>
          <a:stretch/>
        </p:blipFill>
        <p:spPr bwMode="auto">
          <a:xfrm>
            <a:off x="6008204" y="2321578"/>
            <a:ext cx="491987" cy="47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0008" y="2212249"/>
            <a:ext cx="2305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이산화탄소 합격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불합격에 대한 필드 추가를 위해서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Derive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5184" y="3162685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55977" y="1610140"/>
            <a:ext cx="3200401" cy="2554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66245936" descr="EMB000027c07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9" y="1288295"/>
            <a:ext cx="4141554" cy="30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66245936" descr="EMB000027c070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5093" r="87868" b="37937"/>
          <a:stretch/>
        </p:blipFill>
        <p:spPr bwMode="auto">
          <a:xfrm>
            <a:off x="5915178" y="2092981"/>
            <a:ext cx="414656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55977" y="1614320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072" y="1903392"/>
            <a:ext cx="223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유형과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항목을 지정한다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978" y="297621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신차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 전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가능한 필드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지정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977" y="3437881"/>
            <a:ext cx="32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신차의 이산화탄소 평가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5977" y="3714879"/>
            <a:ext cx="21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>
            <a:stCxn id="28" idx="1"/>
            <a:endCxn id="28" idx="3"/>
          </p:cNvCxnSpPr>
          <p:nvPr/>
        </p:nvCxnSpPr>
        <p:spPr>
          <a:xfrm>
            <a:off x="5555977" y="2887318"/>
            <a:ext cx="3200401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55977" y="1610140"/>
            <a:ext cx="3200401" cy="2554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66245936" descr="EMB000027c07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9" y="1288295"/>
            <a:ext cx="4141554" cy="30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66245936" descr="EMB000027c070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5093" r="87868" b="37937"/>
          <a:stretch/>
        </p:blipFill>
        <p:spPr bwMode="auto">
          <a:xfrm>
            <a:off x="5915178" y="2092981"/>
            <a:ext cx="414656" cy="3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55977" y="1614320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072" y="1903392"/>
            <a:ext cx="223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유형과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항목을 지정한다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978" y="297621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신차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 가능한 필드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지정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977" y="3437881"/>
            <a:ext cx="32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Ouput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신차의 이산화탄소 평가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55977" y="3714879"/>
            <a:ext cx="21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>
            <a:stCxn id="28" idx="1"/>
            <a:endCxn id="28" idx="3"/>
          </p:cNvCxnSpPr>
          <p:nvPr/>
        </p:nvCxnSpPr>
        <p:spPr>
          <a:xfrm>
            <a:off x="5555977" y="2887318"/>
            <a:ext cx="3200401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55977" y="316127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지정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53920"/>
              </p:ext>
            </p:extLst>
          </p:nvPr>
        </p:nvGraphicFramePr>
        <p:xfrm>
          <a:off x="506894" y="410337"/>
          <a:ext cx="8208000" cy="44598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1776"/>
                <a:gridCol w="3314973"/>
                <a:gridCol w="496957"/>
                <a:gridCol w="3914294"/>
              </a:tblGrid>
              <a:tr h="484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cylinders=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엔진의 실린더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make=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차량제조사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엔진 배기량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model=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차량모델명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drive=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자동차 구동방식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mpgData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=MPG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데이터유무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484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engId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=EPA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모델타입색인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phevBlended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연료절약모드에서 전기와 가솔린을 동시에 쓰는지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eng_dscr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사용엔진기술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pv2=2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도어 승객용적</a:t>
                      </a: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fuelType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사용연료종류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pv4=4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도어 승객용적</a:t>
                      </a: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fuelType1=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연료타입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연료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trany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트랜스미션 종류</a:t>
                      </a: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hlv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해치백에서 </a:t>
                      </a:r>
                      <a:r>
                        <a:rPr lang="ko-KR" altLang="en-US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짐용적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입방피트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Vclass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=EPA 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차량크기 클래스</a:t>
                      </a: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hpv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해치백에서 승객용적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입방피트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year=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모델연식</a:t>
                      </a:r>
                    </a:p>
                  </a:txBody>
                  <a:tcPr anchor="ctr"/>
                </a:tc>
              </a:tr>
              <a:tr h="484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lv2=</a:t>
                      </a:r>
                      <a:r>
                        <a:rPr lang="ko-KR" altLang="en-US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쿠페경우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짐용적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입방피트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guzzler=G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 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경우 가스세금이 붙는다</a:t>
                      </a:r>
                    </a:p>
                  </a:txBody>
                  <a:tcPr anchor="ctr"/>
                </a:tc>
              </a:tr>
              <a:tr h="33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lv4=4</a:t>
                      </a:r>
                      <a:r>
                        <a:rPr lang="ko-KR" altLang="en-US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도어차랑의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경우 </a:t>
                      </a:r>
                      <a:r>
                        <a:rPr lang="ko-KR" altLang="en-US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짐용적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입방피트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evMotor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</a:t>
                      </a:r>
                      <a:r>
                        <a:rPr lang="ko-KR" altLang="en-US" sz="10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전기모터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496 -0.11008 L -0.60486 -0.59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03" y="-24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66244856" descr="EMB000027c07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6" y="1277522"/>
            <a:ext cx="3727174" cy="33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366244856" descr="EMB000027c07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4" t="35155" r="80296" b="57472"/>
          <a:stretch/>
        </p:blipFill>
        <p:spPr bwMode="auto">
          <a:xfrm>
            <a:off x="6123287" y="2375600"/>
            <a:ext cx="458769" cy="3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366244856" descr="EMB000027c07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t="69762" r="80391" b="22953"/>
          <a:stretch/>
        </p:blipFill>
        <p:spPr bwMode="auto">
          <a:xfrm>
            <a:off x="6117269" y="3081278"/>
            <a:ext cx="464787" cy="4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85184" y="1844505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2427" y="1969537"/>
            <a:ext cx="216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샘플데이터를 생성한다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8425" y="2330018"/>
            <a:ext cx="172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훈련데이터 셋은 표본을 포함한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1-in-2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8425" y="2944897"/>
            <a:ext cx="1729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셋은 표본을 포함하지 않은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1-in-2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66246080" descr="EMB000027c07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1" y="1604169"/>
            <a:ext cx="468133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85184" y="1844505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_x366246080" descr="EMB000027c0704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52007" r="71833" b="36327"/>
          <a:stretch/>
        </p:blipFill>
        <p:spPr bwMode="auto">
          <a:xfrm>
            <a:off x="5836758" y="2605216"/>
            <a:ext cx="482048" cy="50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80312" y="2390966"/>
            <a:ext cx="2325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 셋의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합격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 비율의 차이가 심해 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평준화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시켜주었다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66262352" descr="EMB000027c07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1" y="1346619"/>
            <a:ext cx="5078480" cy="315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85184" y="1844505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_x366262352" descr="EMB000027c0704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9" t="55777" r="82867" b="34477"/>
          <a:stretch/>
        </p:blipFill>
        <p:spPr bwMode="auto">
          <a:xfrm>
            <a:off x="5909090" y="2571750"/>
            <a:ext cx="516283" cy="45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20071" y="2412184"/>
            <a:ext cx="217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C5.0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모델을 구축한다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5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모델평가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66248168" descr="EMB000027c07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" y="1505945"/>
            <a:ext cx="4675118" cy="27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6248168" descr="EMB000027c0704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t="56146" r="78076" b="35581"/>
          <a:stretch/>
        </p:blipFill>
        <p:spPr bwMode="auto">
          <a:xfrm>
            <a:off x="5988344" y="3030359"/>
            <a:ext cx="457165" cy="42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366248168" descr="EMB000027c0704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69599" r="91103" b="22201"/>
          <a:stretch/>
        </p:blipFill>
        <p:spPr bwMode="auto">
          <a:xfrm>
            <a:off x="5978386" y="2356482"/>
            <a:ext cx="467139" cy="43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85184" y="1844505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9279" y="2094696"/>
            <a:ext cx="2236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C5.0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나온 모델의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Gainchart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보면 기준선보다 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위로 볼록한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배부른 형태로 모양이 나타난다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59218" y="3124945"/>
            <a:ext cx="201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유의미한 모델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59218" y="3373088"/>
            <a:ext cx="201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가능한 모델</a:t>
            </a:r>
          </a:p>
        </p:txBody>
      </p:sp>
    </p:spTree>
    <p:extLst>
      <p:ext uri="{BB962C8B-B14F-4D97-AF65-F5344CB8AC3E}">
        <p14:creationId xmlns:p14="http://schemas.microsoft.com/office/powerpoint/2010/main" val="33784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모델평가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85184" y="1828801"/>
            <a:ext cx="3200401" cy="1997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66258824" descr="DRW000027c070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5" y="1461053"/>
            <a:ext cx="4641013" cy="285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85184" y="1844505"/>
            <a:ext cx="9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_x366258824" descr="DRW000027c0707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4" t="64127" r="76858" b="27709"/>
          <a:stretch/>
        </p:blipFill>
        <p:spPr bwMode="auto">
          <a:xfrm>
            <a:off x="5871544" y="2438071"/>
            <a:ext cx="482048" cy="4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49886" y="2198134"/>
            <a:ext cx="2206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매트릭스 확인 결과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합격 예측 시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실제로도 합격일 경우는 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95.474%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꽤 높다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9886" y="3195561"/>
            <a:ext cx="201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적합한 모델</a:t>
            </a:r>
          </a:p>
        </p:txBody>
      </p:sp>
    </p:spTree>
    <p:extLst>
      <p:ext uri="{BB962C8B-B14F-4D97-AF65-F5344CB8AC3E}">
        <p14:creationId xmlns:p14="http://schemas.microsoft.com/office/powerpoint/2010/main" val="3133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0479" y="1243695"/>
            <a:ext cx="8372467" cy="2401032"/>
            <a:chOff x="980268" y="1586023"/>
            <a:chExt cx="7174212" cy="2057400"/>
          </a:xfrm>
        </p:grpSpPr>
        <p:sp>
          <p:nvSpPr>
            <p:cNvPr id="42" name="타원 41"/>
            <p:cNvSpPr/>
            <p:nvPr/>
          </p:nvSpPr>
          <p:spPr>
            <a:xfrm>
              <a:off x="6097080" y="1586023"/>
              <a:ext cx="2057400" cy="2057400"/>
            </a:xfrm>
            <a:prstGeom prst="ellipse">
              <a:avLst/>
            </a:prstGeom>
            <a:solidFill>
              <a:schemeClr val="accent3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391476" y="1586023"/>
              <a:ext cx="2057400" cy="2057400"/>
            </a:xfrm>
            <a:prstGeom prst="ellipse">
              <a:avLst/>
            </a:prstGeom>
            <a:solidFill>
              <a:schemeClr val="accent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685872" y="1586023"/>
              <a:ext cx="2057400" cy="2057400"/>
            </a:xfrm>
            <a:prstGeom prst="ellipse">
              <a:avLst/>
            </a:prstGeom>
            <a:solidFill>
              <a:schemeClr val="accent2">
                <a:lumMod val="75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80268" y="1586023"/>
              <a:ext cx="2057400" cy="2057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5" name="Picture 7" descr="C:\Users\Kimdowon\Desktop\20782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680" y="2085855"/>
              <a:ext cx="454991" cy="45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Kimdowon\Desktop\62895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624" y="2082797"/>
              <a:ext cx="456520" cy="45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C:\Users\Kimdowon\Desktop\62895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831" y="2084326"/>
              <a:ext cx="456520" cy="45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C:\Users\Kimdowon\Desktop\62895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182" y="2102294"/>
              <a:ext cx="456520" cy="45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Kimdowon\Desktop\20782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859" y="2103059"/>
              <a:ext cx="454991" cy="454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C:\Users\Kimdowon\Desktop\62895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520" y="2102294"/>
              <a:ext cx="456520" cy="45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C:\Users\Kimdowon\Desktop\62895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520" y="2083561"/>
              <a:ext cx="456520" cy="456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08868" y="302550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분석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14472" y="302550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보고서 작성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20076" y="302550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PPT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680" y="3025506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UCC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제작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31806" y="2572736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최영철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98012" y="2572736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무보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77362" y="2574433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홍주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93919" y="2574433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김묘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8702" y="2574433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장정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섭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7096" y="2574433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김도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12701" y="2571750"/>
              <a:ext cx="6261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노희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</a:t>
              </a:r>
              <a:endPara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5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248478" y="0"/>
            <a:ext cx="8647044" cy="5143500"/>
          </a:xfrm>
          <a:prstGeom prst="parallelogram">
            <a:avLst/>
          </a:prstGeom>
          <a:solidFill>
            <a:schemeClr val="accent4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70583" y="1858617"/>
            <a:ext cx="280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003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 결론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190" y="2600666"/>
            <a:ext cx="300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해석 및 예측</a:t>
            </a:r>
          </a:p>
        </p:txBody>
      </p:sp>
    </p:spTree>
    <p:extLst>
      <p:ext uri="{BB962C8B-B14F-4D97-AF65-F5344CB8AC3E}">
        <p14:creationId xmlns:p14="http://schemas.microsoft.com/office/powerpoint/2010/main" val="19910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해석 및 예측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342" name="그룹 14341"/>
          <p:cNvGrpSpPr/>
          <p:nvPr/>
        </p:nvGrpSpPr>
        <p:grpSpPr>
          <a:xfrm>
            <a:off x="1055526" y="1193881"/>
            <a:ext cx="7032948" cy="3519633"/>
            <a:chOff x="401060" y="1235887"/>
            <a:chExt cx="7032948" cy="3519633"/>
          </a:xfrm>
        </p:grpSpPr>
        <p:grpSp>
          <p:nvGrpSpPr>
            <p:cNvPr id="18" name="그룹 17"/>
            <p:cNvGrpSpPr/>
            <p:nvPr/>
          </p:nvGrpSpPr>
          <p:grpSpPr>
            <a:xfrm>
              <a:off x="1326783" y="1235887"/>
              <a:ext cx="1652411" cy="1899322"/>
              <a:chOff x="1326783" y="1235887"/>
              <a:chExt cx="1652411" cy="189932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26783" y="1235887"/>
                <a:ext cx="1652410" cy="1899322"/>
                <a:chOff x="1580581" y="1921"/>
                <a:chExt cx="1309437" cy="15051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1482750" y="99752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34273"/>
                    <a:satOff val="-12056"/>
                    <a:lumOff val="-8000"/>
                    <a:alphaOff val="0"/>
                  </a:schemeClr>
                </a:fillRef>
                <a:effectRef idx="0">
                  <a:schemeClr val="accent2">
                    <a:hueOff val="-34273"/>
                    <a:satOff val="-12056"/>
                    <a:lumOff val="-800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육각형 6"/>
                <p:cNvSpPr/>
                <p:nvPr/>
              </p:nvSpPr>
              <p:spPr>
                <a:xfrm>
                  <a:off x="1784635" y="236466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3600" kern="1200"/>
                </a:p>
              </p:txBody>
            </p:sp>
          </p:grpSp>
          <p:pic>
            <p:nvPicPr>
              <p:cNvPr id="15361" name="Picture 1" descr="C:\Users\Kimdowon\Desktop\51 - Folders (Solid)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7972" y="1556841"/>
                <a:ext cx="370032" cy="37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354394" y="2036682"/>
                <a:ext cx="162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방대한 양의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데이터를 수집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111386" y="1235887"/>
              <a:ext cx="1652411" cy="1899322"/>
              <a:chOff x="3111386" y="1235887"/>
              <a:chExt cx="1652411" cy="1899322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3111386" y="1235887"/>
                <a:ext cx="1652410" cy="1899322"/>
                <a:chOff x="2994773" y="1921"/>
                <a:chExt cx="1309437" cy="1505100"/>
              </a:xfrm>
            </p:grpSpPr>
            <p:sp>
              <p:nvSpPr>
                <p:cNvPr id="43" name="육각형 42"/>
                <p:cNvSpPr/>
                <p:nvPr/>
              </p:nvSpPr>
              <p:spPr>
                <a:xfrm rot="5400000">
                  <a:off x="2896942" y="99752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육각형 4"/>
                <p:cNvSpPr/>
                <p:nvPr/>
              </p:nvSpPr>
              <p:spPr>
                <a:xfrm>
                  <a:off x="3198827" y="236466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4770" tIns="64770" rIns="64770" bIns="64770" numCol="1" spcCol="1270" anchor="ctr" anchorCtr="0">
                  <a:noAutofit/>
                </a:bodyPr>
                <a:lstStyle/>
                <a:p>
                  <a:pPr lvl="0" algn="ctr" defTabSz="7556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700" kern="1200" dirty="0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3111387" y="1920395"/>
                <a:ext cx="16524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예측한 </a:t>
                </a:r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CO2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배출량으로 적합여부 판정</a:t>
                </a:r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신차개발</a:t>
                </a:r>
              </a:p>
            </p:txBody>
          </p:sp>
          <p:pic>
            <p:nvPicPr>
              <p:cNvPr id="15362" name="Picture 2" descr="C:\Users\Kimdowon\Desktop\noun_7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8371" y="1582636"/>
                <a:ext cx="318442" cy="318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36" name="그룹 14335"/>
            <p:cNvGrpSpPr/>
            <p:nvPr/>
          </p:nvGrpSpPr>
          <p:grpSpPr>
            <a:xfrm>
              <a:off x="4653507" y="1240985"/>
              <a:ext cx="2256182" cy="1899322"/>
              <a:chOff x="4653507" y="1240985"/>
              <a:chExt cx="2256182" cy="1899322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891940" y="1240985"/>
                <a:ext cx="1652410" cy="1899322"/>
                <a:chOff x="4405757" y="5961"/>
                <a:chExt cx="1309437" cy="1505100"/>
              </a:xfrm>
            </p:grpSpPr>
            <p:sp>
              <p:nvSpPr>
                <p:cNvPr id="33" name="육각형 32"/>
                <p:cNvSpPr/>
                <p:nvPr/>
              </p:nvSpPr>
              <p:spPr>
                <a:xfrm rot="5400000">
                  <a:off x="4307926" y="103792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71367"/>
                    <a:satOff val="-60280"/>
                    <a:lumOff val="-40000"/>
                    <a:alphaOff val="0"/>
                  </a:schemeClr>
                </a:fillRef>
                <a:effectRef idx="0">
                  <a:schemeClr val="accent2">
                    <a:hueOff val="-171367"/>
                    <a:satOff val="-60280"/>
                    <a:lumOff val="-4000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4" name="육각형 14"/>
                <p:cNvSpPr/>
                <p:nvPr/>
              </p:nvSpPr>
              <p:spPr>
                <a:xfrm>
                  <a:off x="4609811" y="256258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3600" kern="120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4653507" y="1901078"/>
                <a:ext cx="22561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후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C5.0 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의사결정나무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모델을 통한 분석</a:t>
                </a:r>
              </a:p>
            </p:txBody>
          </p:sp>
          <p:pic>
            <p:nvPicPr>
              <p:cNvPr id="46" name="_x366248168" descr="EMB000027c0704b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9681" b="77837" l="3810" r="8466">
                            <a14:foregroundMark x1="4233" y1="74823" x2="4233" y2="74823"/>
                            <a14:foregroundMark x1="4868" y1="76241" x2="4868" y2="76241"/>
                            <a14:foregroundMark x1="4868" y1="77128" x2="4868" y2="77128"/>
                            <a14:foregroundMark x1="5503" y1="77128" x2="5503" y2="77128"/>
                            <a14:foregroundMark x1="5714" y1="76596" x2="5714" y2="76596"/>
                            <a14:foregroundMark x1="5820" y1="76241" x2="5820" y2="76241"/>
                            <a14:foregroundMark x1="6138" y1="76064" x2="6138" y2="76064"/>
                            <a14:foregroundMark x1="6138" y1="76773" x2="6138" y2="76773"/>
                            <a14:foregroundMark x1="5926" y1="77128" x2="5926" y2="77128"/>
                            <a14:backgroundMark x1="5291" y1="75709" x2="5291" y2="75709"/>
                            <a14:backgroundMark x1="6349" y1="76241" x2="6349" y2="76241"/>
                            <a14:backgroundMark x1="6349" y1="76950" x2="6349" y2="76950"/>
                            <a14:backgroundMark x1="6138" y1="77305" x2="6138" y2="77305"/>
                            <a14:backgroundMark x1="5714" y1="77305" x2="5714" y2="773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93" t="69599" r="91103" b="22201"/>
              <a:stretch/>
            </p:blipFill>
            <p:spPr bwMode="auto">
              <a:xfrm>
                <a:off x="5517400" y="1531046"/>
                <a:ext cx="401492" cy="370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41" name="그룹 14340"/>
            <p:cNvGrpSpPr/>
            <p:nvPr/>
          </p:nvGrpSpPr>
          <p:grpSpPr>
            <a:xfrm>
              <a:off x="401060" y="2846324"/>
              <a:ext cx="1652411" cy="1899322"/>
              <a:chOff x="401060" y="2846324"/>
              <a:chExt cx="1652411" cy="1899322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01060" y="2846324"/>
                <a:ext cx="1652411" cy="1899322"/>
                <a:chOff x="1326783" y="1235887"/>
                <a:chExt cx="1652411" cy="1899322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1326783" y="1235887"/>
                  <a:ext cx="1652410" cy="1899322"/>
                  <a:chOff x="1580581" y="1921"/>
                  <a:chExt cx="1309437" cy="1505100"/>
                </a:xfrm>
              </p:grpSpPr>
              <p:sp>
                <p:nvSpPr>
                  <p:cNvPr id="54" name="육각형 53"/>
                  <p:cNvSpPr/>
                  <p:nvPr/>
                </p:nvSpPr>
                <p:spPr>
                  <a:xfrm rot="5400000">
                    <a:off x="1482750" y="99752"/>
                    <a:ext cx="1505100" cy="1309437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-34273"/>
                      <a:satOff val="-12056"/>
                      <a:lumOff val="-8000"/>
                      <a:alphaOff val="0"/>
                    </a:schemeClr>
                  </a:fillRef>
                  <a:effectRef idx="0">
                    <a:schemeClr val="accent2">
                      <a:hueOff val="-34273"/>
                      <a:satOff val="-12056"/>
                      <a:lumOff val="-800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5" name="육각형 6"/>
                  <p:cNvSpPr/>
                  <p:nvPr/>
                </p:nvSpPr>
                <p:spPr>
                  <a:xfrm>
                    <a:off x="1784635" y="236466"/>
                    <a:ext cx="901329" cy="103601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lvl="0" algn="ctr" defTabSz="16002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3600" kern="1200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354394" y="2036682"/>
                  <a:ext cx="16248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Gain </a:t>
                  </a:r>
                  <a:r>
                    <a:rPr lang="en-US" altLang="ko-KR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Chart, 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매트릭스 </a:t>
                  </a:r>
                  <a:r>
                    <a:rPr lang="ko-KR" alt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노드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통해 </a:t>
                  </a:r>
                  <a:r>
                    <a:rPr lang="ko-KR" altLang="en-US" sz="14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적합한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모델로 판단</a:t>
                  </a:r>
                </a:p>
              </p:txBody>
            </p:sp>
          </p:grpSp>
          <p:pic>
            <p:nvPicPr>
              <p:cNvPr id="56" name="_x366248168" descr="EMB000027c0704b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6206" b="64362" l="16825" r="2179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9" t="56146" r="78076" b="35581"/>
              <a:stretch/>
            </p:blipFill>
            <p:spPr bwMode="auto">
              <a:xfrm>
                <a:off x="800060" y="3186054"/>
                <a:ext cx="392578" cy="36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_x366258824" descr="DRW000027c0707e"/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64" t="64127" r="76858" b="27709"/>
              <a:stretch/>
            </p:blipFill>
            <p:spPr bwMode="auto">
              <a:xfrm>
                <a:off x="1288570" y="3226573"/>
                <a:ext cx="342770" cy="319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40" name="그룹 14339"/>
            <p:cNvGrpSpPr/>
            <p:nvPr/>
          </p:nvGrpSpPr>
          <p:grpSpPr>
            <a:xfrm>
              <a:off x="2215666" y="2848031"/>
              <a:ext cx="1652412" cy="1899322"/>
              <a:chOff x="2215666" y="2848031"/>
              <a:chExt cx="1652412" cy="189932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215666" y="2848031"/>
                <a:ext cx="1652410" cy="1899322"/>
                <a:chOff x="2284968" y="1279450"/>
                <a:chExt cx="1309437" cy="1505100"/>
              </a:xfrm>
            </p:grpSpPr>
            <p:sp>
              <p:nvSpPr>
                <p:cNvPr id="39" name="육각형 38"/>
                <p:cNvSpPr/>
                <p:nvPr/>
              </p:nvSpPr>
              <p:spPr>
                <a:xfrm rot="5400000">
                  <a:off x="2187137" y="1377281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68547"/>
                    <a:satOff val="-24112"/>
                    <a:lumOff val="-16000"/>
                    <a:alphaOff val="0"/>
                  </a:schemeClr>
                </a:fillRef>
                <a:effectRef idx="0">
                  <a:schemeClr val="accent2">
                    <a:hueOff val="-68547"/>
                    <a:satOff val="-24112"/>
                    <a:lumOff val="-1600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육각형 8"/>
                <p:cNvSpPr/>
                <p:nvPr/>
              </p:nvSpPr>
              <p:spPr>
                <a:xfrm>
                  <a:off x="2489022" y="1513995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4770" tIns="64770" rIns="64770" bIns="64770" numCol="1" spcCol="1270" anchor="ctr" anchorCtr="0">
                  <a:noAutofit/>
                </a:bodyPr>
                <a:lstStyle/>
                <a:p>
                  <a:pPr lvl="0" algn="ctr" defTabSz="7556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700" kern="12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2215667" y="3576899"/>
                <a:ext cx="16524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신차 설계 단계서 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CO2 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배출량을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예측하는 모델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구축 성공 </a:t>
                </a:r>
              </a:p>
            </p:txBody>
          </p:sp>
          <p:pic>
            <p:nvPicPr>
              <p:cNvPr id="15363" name="Picture 3" descr="C:\Users\Kimdowon\Desktop\14847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811" y="3102847"/>
                <a:ext cx="448119" cy="448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39" name="그룹 14338"/>
            <p:cNvGrpSpPr/>
            <p:nvPr/>
          </p:nvGrpSpPr>
          <p:grpSpPr>
            <a:xfrm>
              <a:off x="4000268" y="2848031"/>
              <a:ext cx="1652411" cy="1899322"/>
              <a:chOff x="4000268" y="2848031"/>
              <a:chExt cx="1652411" cy="189932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000268" y="2848031"/>
                <a:ext cx="1652410" cy="1899322"/>
                <a:chOff x="3699160" y="1279450"/>
                <a:chExt cx="1309437" cy="1505100"/>
              </a:xfrm>
            </p:grpSpPr>
            <p:sp>
              <p:nvSpPr>
                <p:cNvPr id="37" name="육각형 36"/>
                <p:cNvSpPr/>
                <p:nvPr/>
              </p:nvSpPr>
              <p:spPr>
                <a:xfrm rot="5400000">
                  <a:off x="3601329" y="1377281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02820"/>
                    <a:satOff val="-36168"/>
                    <a:lumOff val="-24000"/>
                    <a:alphaOff val="0"/>
                  </a:schemeClr>
                </a:fillRef>
                <a:effectRef idx="0">
                  <a:schemeClr val="accent2">
                    <a:hueOff val="-102820"/>
                    <a:satOff val="-36168"/>
                    <a:lumOff val="-2400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8" name="육각형 10"/>
                <p:cNvSpPr/>
                <p:nvPr/>
              </p:nvSpPr>
              <p:spPr>
                <a:xfrm>
                  <a:off x="3903214" y="1513995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3600" kern="1200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000269" y="3662591"/>
                <a:ext cx="16524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신차를 직접 실험하지 않고도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 가능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하다</a:t>
                </a:r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5364" name="Picture 4" descr="C:\Users\Kimdowon\Desktop\33209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6270" y="3068819"/>
                <a:ext cx="500407" cy="500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338" name="그룹 14337"/>
            <p:cNvGrpSpPr/>
            <p:nvPr/>
          </p:nvGrpSpPr>
          <p:grpSpPr>
            <a:xfrm>
              <a:off x="5781597" y="2856198"/>
              <a:ext cx="1652411" cy="1899322"/>
              <a:chOff x="5781597" y="2856198"/>
              <a:chExt cx="1652411" cy="1899322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5781597" y="2856198"/>
                <a:ext cx="1652410" cy="1899322"/>
                <a:chOff x="5110758" y="1285922"/>
                <a:chExt cx="1309437" cy="1505100"/>
              </a:xfrm>
            </p:grpSpPr>
            <p:sp>
              <p:nvSpPr>
                <p:cNvPr id="35" name="육각형 34"/>
                <p:cNvSpPr/>
                <p:nvPr/>
              </p:nvSpPr>
              <p:spPr>
                <a:xfrm rot="5400000">
                  <a:off x="5012927" y="1383753"/>
                  <a:ext cx="1505100" cy="1309437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37094"/>
                    <a:satOff val="-48224"/>
                    <a:lumOff val="-32000"/>
                    <a:alphaOff val="0"/>
                  </a:schemeClr>
                </a:fillRef>
                <a:effectRef idx="0">
                  <a:schemeClr val="accent2">
                    <a:hueOff val="-137094"/>
                    <a:satOff val="-48224"/>
                    <a:lumOff val="-3200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육각형 12"/>
                <p:cNvSpPr/>
                <p:nvPr/>
              </p:nvSpPr>
              <p:spPr>
                <a:xfrm>
                  <a:off x="5314812" y="1520467"/>
                  <a:ext cx="901329" cy="103601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4770" tIns="64770" rIns="64770" bIns="64770" numCol="1" spcCol="1270" anchor="ctr" anchorCtr="0">
                  <a:noAutofit/>
                </a:bodyPr>
                <a:lstStyle/>
                <a:p>
                  <a:pPr lvl="0" algn="ctr" defTabSz="7556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1700" kern="120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781598" y="3662591"/>
                <a:ext cx="16524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친환경적인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자동차 설계가 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가능</a:t>
                </a:r>
              </a:p>
            </p:txBody>
          </p:sp>
          <p:pic>
            <p:nvPicPr>
              <p:cNvPr id="15365" name="Picture 5" descr="C:\Users\Kimdowon\Desktop\643410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0552" y="3114043"/>
                <a:ext cx="494500" cy="49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874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248478" y="0"/>
            <a:ext cx="1292087" cy="5143500"/>
          </a:xfrm>
          <a:prstGeom prst="line">
            <a:avLst/>
          </a:prstGeom>
          <a:ln w="31750" cmpd="thickThin">
            <a:solidFill>
              <a:schemeClr val="accent4"/>
            </a:solidFill>
          </a:ln>
          <a:effectLst>
            <a:outerShdw blurRad="50800" dist="50800" dir="21540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603435" y="0"/>
            <a:ext cx="1292087" cy="5143500"/>
          </a:xfrm>
          <a:prstGeom prst="line">
            <a:avLst/>
          </a:prstGeom>
          <a:ln w="31750" cmpd="thinThick">
            <a:solidFill>
              <a:schemeClr val="accent4"/>
            </a:solidFill>
          </a:ln>
          <a:effectLst>
            <a:outerShdw blurRad="50800" dist="50800" dir="21540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2926" y="2181468"/>
            <a:ext cx="24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63500" dir="21540000" algn="tl">
                    <a:schemeClr val="accent5">
                      <a:alpha val="32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8958" y="2486315"/>
            <a:ext cx="390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for listening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325668" y="2047460"/>
            <a:ext cx="202139" cy="804669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603194" y="2047460"/>
            <a:ext cx="202139" cy="804669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4243387" cy="5143500"/>
          </a:xfrm>
          <a:prstGeom prst="parallelogram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556081"/>
            <a:ext cx="2700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solidFill>
                  <a:schemeClr val="bg1"/>
                </a:solidFill>
                <a:effectLst>
                  <a:outerShdw blurRad="38100" dist="38100" dir="2700000" algn="tl">
                    <a:schemeClr val="bg2">
                      <a:alpha val="35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200" dirty="0" smtClean="0">
              <a:solidFill>
                <a:schemeClr val="bg1"/>
              </a:solidFill>
              <a:effectLst>
                <a:outerShdw blurRad="38100" dist="38100" dir="2700000" algn="tl">
                  <a:schemeClr val="bg2">
                    <a:alpha val="35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71576" y="1100138"/>
            <a:ext cx="2471738" cy="0"/>
          </a:xfrm>
          <a:prstGeom prst="line">
            <a:avLst/>
          </a:prstGeom>
          <a:ln w="158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3865563" y="1114424"/>
            <a:ext cx="3881851" cy="969065"/>
            <a:chOff x="3865563" y="1114424"/>
            <a:chExt cx="3881851" cy="969065"/>
          </a:xfrm>
        </p:grpSpPr>
        <p:grpSp>
          <p:nvGrpSpPr>
            <p:cNvPr id="21" name="그룹 20"/>
            <p:cNvGrpSpPr/>
            <p:nvPr/>
          </p:nvGrpSpPr>
          <p:grpSpPr>
            <a:xfrm>
              <a:off x="3865563" y="1114424"/>
              <a:ext cx="2414587" cy="400110"/>
              <a:chOff x="4386263" y="771524"/>
              <a:chExt cx="2414587" cy="400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386263" y="771524"/>
                <a:ext cx="1871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3"/>
                    </a:solidFill>
                    <a:effectLst>
                      <a:outerShdw blurRad="38100" dist="88900" dir="21540000" algn="tl">
                        <a:schemeClr val="tx2">
                          <a:lumMod val="60000"/>
                          <a:lumOff val="40000"/>
                          <a:alpha val="53000"/>
                        </a:scheme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001</a:t>
                </a:r>
                <a:endParaRPr lang="ko-KR" altLang="en-US" sz="2000" dirty="0" smtClean="0">
                  <a:solidFill>
                    <a:schemeClr val="accent3"/>
                  </a:solidFill>
                  <a:effectLst>
                    <a:outerShdw blurRad="38100" dist="88900" dir="21540000" algn="tl">
                      <a:schemeClr val="tx2">
                        <a:lumMod val="60000"/>
                        <a:lumOff val="40000"/>
                        <a:alpha val="53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15000" y="786913"/>
                <a:ext cx="108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ko-KR" altLang="en-US" b="1" dirty="0">
                    <a:solidFill>
                      <a:schemeClr val="accent3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론</a:t>
                </a:r>
                <a:endParaRPr lang="ko-KR" altLang="en-US" b="1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004214" y="1510661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 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214" y="1775712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753174" y="1642609"/>
              <a:ext cx="203662" cy="54780"/>
              <a:chOff x="4761622" y="2397666"/>
              <a:chExt cx="203662" cy="5478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753174" y="1897721"/>
              <a:ext cx="203662" cy="54780"/>
              <a:chOff x="4761622" y="2397666"/>
              <a:chExt cx="203662" cy="5478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3865563" y="2231376"/>
            <a:ext cx="3871912" cy="1323650"/>
            <a:chOff x="4386263" y="1914610"/>
            <a:chExt cx="3871912" cy="1323650"/>
          </a:xfrm>
        </p:grpSpPr>
        <p:sp>
          <p:nvSpPr>
            <p:cNvPr id="15" name="TextBox 14"/>
            <p:cNvSpPr txBox="1"/>
            <p:nvPr/>
          </p:nvSpPr>
          <p:spPr>
            <a:xfrm>
              <a:off x="5514975" y="2307524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이해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14975" y="2619004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모델링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14975" y="2930483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모델평가 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386263" y="1914610"/>
              <a:ext cx="2414587" cy="400110"/>
              <a:chOff x="4386263" y="1914610"/>
              <a:chExt cx="2414587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386263" y="1914610"/>
                <a:ext cx="1871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3"/>
                    </a:solidFill>
                    <a:effectLst>
                      <a:outerShdw blurRad="38100" dist="88900" dir="21540000" algn="tl">
                        <a:schemeClr val="tx2">
                          <a:lumMod val="60000"/>
                          <a:lumOff val="40000"/>
                          <a:alpha val="53000"/>
                        </a:scheme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002</a:t>
                </a:r>
                <a:endParaRPr lang="ko-KR" altLang="en-US" sz="2000" dirty="0" smtClean="0">
                  <a:solidFill>
                    <a:schemeClr val="accent3"/>
                  </a:solidFill>
                  <a:effectLst>
                    <a:outerShdw blurRad="38100" dist="88900" dir="21540000" algn="tl">
                      <a:schemeClr val="tx2">
                        <a:lumMod val="60000"/>
                        <a:lumOff val="40000"/>
                        <a:alpha val="53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15000" y="1929999"/>
                <a:ext cx="108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본론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273874" y="2429533"/>
              <a:ext cx="203662" cy="54780"/>
              <a:chOff x="4761622" y="2397666"/>
              <a:chExt cx="203662" cy="5478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273874" y="2731074"/>
              <a:ext cx="203662" cy="54780"/>
              <a:chOff x="4761622" y="2397666"/>
              <a:chExt cx="203662" cy="5478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273874" y="3032614"/>
              <a:ext cx="203662" cy="54780"/>
              <a:chOff x="4761622" y="2397666"/>
              <a:chExt cx="203662" cy="5478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65563" y="3683036"/>
            <a:ext cx="3871912" cy="732312"/>
            <a:chOff x="4386263" y="3340136"/>
            <a:chExt cx="3871912" cy="732312"/>
          </a:xfrm>
        </p:grpSpPr>
        <p:sp>
          <p:nvSpPr>
            <p:cNvPr id="18" name="TextBox 17"/>
            <p:cNvSpPr txBox="1"/>
            <p:nvPr/>
          </p:nvSpPr>
          <p:spPr>
            <a:xfrm>
              <a:off x="5514975" y="3764671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accent3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해석 및 예측 </a:t>
              </a:r>
              <a:endParaRPr lang="en-US" altLang="ko-KR" sz="1400" spc="-15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386263" y="3340136"/>
              <a:ext cx="2414587" cy="400110"/>
              <a:chOff x="4386263" y="2924200"/>
              <a:chExt cx="2414587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386263" y="2924200"/>
                <a:ext cx="1871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3"/>
                    </a:solidFill>
                    <a:effectLst>
                      <a:outerShdw blurRad="38100" dist="88900" dir="21540000" algn="tl">
                        <a:schemeClr val="tx2">
                          <a:lumMod val="60000"/>
                          <a:lumOff val="40000"/>
                          <a:alpha val="53000"/>
                        </a:scheme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003</a:t>
                </a:r>
                <a:endParaRPr lang="ko-KR" altLang="en-US" sz="2000" dirty="0" smtClean="0">
                  <a:solidFill>
                    <a:schemeClr val="accent3"/>
                  </a:solidFill>
                  <a:effectLst>
                    <a:outerShdw blurRad="38100" dist="88900" dir="21540000" algn="tl">
                      <a:schemeClr val="tx2">
                        <a:lumMod val="60000"/>
                        <a:lumOff val="40000"/>
                        <a:alpha val="53000"/>
                      </a:scheme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5000" y="2939589"/>
                <a:ext cx="108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3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</a:t>
                </a:r>
                <a:r>
                  <a:rPr lang="ko-KR" alt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론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273874" y="3876741"/>
              <a:ext cx="203662" cy="54780"/>
              <a:chOff x="4761622" y="2397666"/>
              <a:chExt cx="203662" cy="5478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761622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836063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910504" y="2397666"/>
                <a:ext cx="54780" cy="547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52" name="직선 연결선 51"/>
          <p:cNvCxnSpPr/>
          <p:nvPr/>
        </p:nvCxnSpPr>
        <p:spPr>
          <a:xfrm>
            <a:off x="476252" y="4719638"/>
            <a:ext cx="2471738" cy="0"/>
          </a:xfrm>
          <a:prstGeom prst="line">
            <a:avLst/>
          </a:prstGeom>
          <a:ln w="158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248478" y="0"/>
            <a:ext cx="8647044" cy="5143500"/>
          </a:xfrm>
          <a:prstGeom prst="parallelogram">
            <a:avLst/>
          </a:prstGeom>
          <a:solidFill>
            <a:schemeClr val="accent4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70583" y="1858617"/>
            <a:ext cx="280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001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서론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190" y="2570849"/>
            <a:ext cx="300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191" y="2940181"/>
            <a:ext cx="300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3665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14191" y="2078987"/>
            <a:ext cx="4045226" cy="1347915"/>
            <a:chOff x="4184374" y="1898374"/>
            <a:chExt cx="4045226" cy="1347915"/>
          </a:xfrm>
        </p:grpSpPr>
        <p:sp>
          <p:nvSpPr>
            <p:cNvPr id="9" name="직사각형 8"/>
            <p:cNvSpPr/>
            <p:nvPr/>
          </p:nvSpPr>
          <p:spPr>
            <a:xfrm>
              <a:off x="4184374" y="1898374"/>
              <a:ext cx="4045226" cy="13479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490" y="2249165"/>
              <a:ext cx="375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신차의 이산화탄소 배출량 </a:t>
              </a:r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합격 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불합격 여부 예측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04937" y="2725554"/>
            <a:ext cx="203662" cy="54780"/>
            <a:chOff x="4761622" y="2397666"/>
            <a:chExt cx="203662" cy="54780"/>
          </a:xfrm>
        </p:grpSpPr>
        <p:sp>
          <p:nvSpPr>
            <p:cNvPr id="14" name="타원 13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20520" y="1613893"/>
            <a:ext cx="2527300" cy="2278103"/>
            <a:chOff x="920520" y="1516420"/>
            <a:chExt cx="2527300" cy="2278103"/>
          </a:xfrm>
        </p:grpSpPr>
        <p:pic>
          <p:nvPicPr>
            <p:cNvPr id="18" name="Picture 2" descr="C:\Users\Kimdowon\Desktop\noun_72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784" y="1516420"/>
              <a:ext cx="1908771" cy="190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920520" y="3425191"/>
              <a:ext cx="252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연수킴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기업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20520" y="1613893"/>
            <a:ext cx="2527300" cy="2278103"/>
            <a:chOff x="920520" y="1516420"/>
            <a:chExt cx="2527300" cy="2278103"/>
          </a:xfrm>
        </p:grpSpPr>
        <p:pic>
          <p:nvPicPr>
            <p:cNvPr id="1026" name="Picture 2" descr="C:\Users\Kimdowon\Desktop\noun_72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784" y="1516420"/>
              <a:ext cx="1908771" cy="1908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20520" y="3425191"/>
              <a:ext cx="252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연수킴</a:t>
              </a: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기업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65545" y="1313807"/>
            <a:ext cx="4045227" cy="2878275"/>
            <a:chOff x="4265545" y="1065332"/>
            <a:chExt cx="4045227" cy="2878275"/>
          </a:xfrm>
        </p:grpSpPr>
        <p:grpSp>
          <p:nvGrpSpPr>
            <p:cNvPr id="12" name="그룹 11"/>
            <p:cNvGrpSpPr/>
            <p:nvPr/>
          </p:nvGrpSpPr>
          <p:grpSpPr>
            <a:xfrm>
              <a:off x="4265545" y="1065332"/>
              <a:ext cx="4045226" cy="743589"/>
              <a:chOff x="4184374" y="1898374"/>
              <a:chExt cx="4045226" cy="854605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184374" y="1898374"/>
                <a:ext cx="4045226" cy="85460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28490" y="2025008"/>
                <a:ext cx="3756993" cy="60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2014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 이후 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연료타입 </a:t>
                </a:r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에서의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이산화탄소 배출량 데이터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265546" y="2065208"/>
              <a:ext cx="4045226" cy="930051"/>
              <a:chOff x="4444448" y="2051688"/>
              <a:chExt cx="4045226" cy="93005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4444448" y="2051688"/>
                <a:ext cx="4045226" cy="930051"/>
                <a:chOff x="4184374" y="1898374"/>
                <a:chExt cx="4045226" cy="1068905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4184374" y="1898374"/>
                  <a:ext cx="4045226" cy="10689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328490" y="2026337"/>
                  <a:ext cx="3756993" cy="353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이산화탄소 배출량</a:t>
                  </a:r>
                  <a:endPara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588564" y="2453430"/>
                <a:ext cx="3756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합격 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≤ </a:t>
                </a:r>
                <a:r>
                  <a:rPr lang="en-US" altLang="ko-KR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600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&lt; 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불합격</a:t>
                </a:r>
                <a:endPara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265546" y="3251546"/>
              <a:ext cx="4045226" cy="692061"/>
              <a:chOff x="4184374" y="1898374"/>
              <a:chExt cx="4045226" cy="79538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184374" y="1898374"/>
                <a:ext cx="4045226" cy="7953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28490" y="2123513"/>
                <a:ext cx="3756993" cy="35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의사결정나무로 모델 적합성 판정</a:t>
                </a:r>
                <a:endPara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2" name="왼쪽 중괄호 21"/>
          <p:cNvSpPr/>
          <p:nvPr/>
        </p:nvSpPr>
        <p:spPr>
          <a:xfrm>
            <a:off x="3717535" y="1313807"/>
            <a:ext cx="278295" cy="2878275"/>
          </a:xfrm>
          <a:prstGeom prst="leftBrace">
            <a:avLst>
              <a:gd name="adj1" fmla="val 238031"/>
              <a:gd name="adj2" fmla="val 48544"/>
            </a:avLst>
          </a:prstGeom>
          <a:ln w="635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248478" y="0"/>
            <a:ext cx="8647044" cy="5143500"/>
          </a:xfrm>
          <a:prstGeom prst="parallelogram">
            <a:avLst/>
          </a:prstGeom>
          <a:solidFill>
            <a:schemeClr val="accent4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70583" y="1858617"/>
            <a:ext cx="2802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002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88900" dir="21540000" algn="tl">
                    <a:schemeClr val="bg2">
                      <a:alpha val="5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 본론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190" y="2570849"/>
            <a:ext cx="3001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191" y="2921961"/>
            <a:ext cx="3001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191" y="3273072"/>
            <a:ext cx="3001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모델평가</a:t>
            </a:r>
          </a:p>
        </p:txBody>
      </p:sp>
    </p:spTree>
    <p:extLst>
      <p:ext uri="{BB962C8B-B14F-4D97-AF65-F5344CB8AC3E}">
        <p14:creationId xmlns:p14="http://schemas.microsoft.com/office/powerpoint/2010/main" val="28285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47051" y="186519"/>
            <a:ext cx="5247863" cy="4832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이해</a:t>
            </a:r>
          </a:p>
        </p:txBody>
      </p:sp>
      <p:pic>
        <p:nvPicPr>
          <p:cNvPr id="3074" name="Picture 2" descr="C:\Users\Kimdowon\Desktop\7087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8" y="1126779"/>
            <a:ext cx="362667" cy="3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128" y="1123447"/>
            <a:ext cx="19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Vehicles.csv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204053" y="1280723"/>
            <a:ext cx="203662" cy="54780"/>
            <a:chOff x="4761622" y="2397666"/>
            <a:chExt cx="203662" cy="54780"/>
          </a:xfrm>
        </p:grpSpPr>
        <p:sp>
          <p:nvSpPr>
            <p:cNvPr id="35" name="타원 34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64906" y="1154225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필드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53885" y="1669312"/>
            <a:ext cx="203662" cy="54780"/>
            <a:chOff x="4761622" y="2397666"/>
            <a:chExt cx="203662" cy="54780"/>
          </a:xfrm>
        </p:grpSpPr>
        <p:sp>
          <p:nvSpPr>
            <p:cNvPr id="43" name="타원 42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66970" y="1542814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지정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8996" y="1542814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7584" y="4694971"/>
            <a:ext cx="1850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값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1900" y="200598"/>
            <a:ext cx="507392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barrels08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연간 석유사용량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(barrel))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barrelsA08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연간 석유사용량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(barrel))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charge120 (120V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연료충전시간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charge240 (240V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연료충전시간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city08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시내연비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city08U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시내에서의 연비 반올림 전 값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cityA08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시내연비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cityA08U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시내연비 반올림 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cityCD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연료절약모드에서 시내 가솔린 소모량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가솔린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cityE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시내 전기소모량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(kw-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hrs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 miles))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cityUF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이중연료사용모델에서 시내 전기사용 비율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co2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이산화탄소 배출량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(grams/mile)2014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⟶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-1’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이후에만 측정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co2A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이산화탄소 배출량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(grams/mile)2014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⟶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-1’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이후에만 측정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co2TailpipeAGpm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이산화탄소배출량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(grams/mile )2014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co2TailpipeGpm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이산화탄소배출량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(grams/mile )2014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이후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comb08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복합연비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comb08U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복합연비 반올림 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combA08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와의 복합연비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combA08U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와의 복합연비 반올림 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복합전기소모량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(kw-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hrs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 miles))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⟶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 사용 시 발생</a:t>
            </a:r>
          </a:p>
          <a:p>
            <a:pPr fontAlgn="base"/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71900" y="2134882"/>
            <a:ext cx="52230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combinedCD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연료절약모드에서의 가솔린 소비량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(gallons/100 miles))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combinedUF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이중연료사용모델의 복합연비에서의 전기이용률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23. cylinders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엔진의 실린더 개수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배기량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리터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drive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구동방식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모델타입 색인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eng_dscr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사용엔진기술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feScore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경제 점수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⟶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-1’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측정불가의미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29. fuelCost08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연간 연료비용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6097" y="2666390"/>
            <a:ext cx="4572000" cy="8463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30. fuelCostA08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연간 연료비용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fuelType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사용연료종류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fuelType1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연료종류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ghgScore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온실 가스 점수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ghgScoreA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이중연료자동차 사용 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온실가스점수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⟶ 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-1’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측정불가의미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35. highway08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MPG)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⟶ ‘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-1’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측정불가의미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6097" y="342332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36. highway08U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MPG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반올림 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37. highwayA08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MPG)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38. highwayA08U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MPG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반올림 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highwayCD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연료절약모드에서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연료소비량</a:t>
            </a:r>
            <a:endParaRPr lang="en-US" altLang="ko-KR" sz="7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gallons/100miles))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40. </a:t>
            </a:r>
            <a:r>
              <a:rPr lang="en-US" altLang="ko-KR" sz="700" dirty="0" err="1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highwayE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고속도로에서 전기사용량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(kw-</a:t>
            </a:r>
            <a:r>
              <a:rPr lang="en-US" altLang="ko-KR" sz="700" dirty="0" err="1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hrs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 miles))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highwayUF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고속도로에서 이중동력모델의 전기사용률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hlv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해치백에서 짐 용적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입방피트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hpv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해치백에서 승객 용적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입방피트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id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기록 아이디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45. lv2 (</a:t>
            </a:r>
            <a:r>
              <a:rPr lang="ko-KR" altLang="en-US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쿠페경우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짐 용적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입방피트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46. lv4 (4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 차량의 경우 짐 용적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입방피트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make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차량제조사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48. model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차량모델명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49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mpgData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(MPG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데이터유무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phevBlended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연료절약모드에서 전기와 가솔린을 동시에 쓰는지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22507" y="18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pv2 (2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 승객용적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pv4 (4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도어 승객용적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53. range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rangeCity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도심범위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rangeCityA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도심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7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rangeHwy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rangeHwyA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고속도로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trany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트랜스미션 종류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70375" y="2606756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Ucity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조정되지 않은 도시 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UCityA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조정되지 않은 도시 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Uhighway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조정되지 않은 </a:t>
            </a:r>
            <a:endParaRPr lang="en-US" altLang="ko-KR" sz="7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UhighwayA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연료타입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조정되지 않은 </a:t>
            </a:r>
            <a:endParaRPr lang="en-US" altLang="ko-KR" sz="700" dirty="0" smtClean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Vclass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(EPA 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차량크기 클래스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year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모델연식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youSaveSpend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자동차사용에 비해 절약되는 비용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67. guzzler (G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가스세금이 붙는다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trans_dscr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트랜스미션 </a:t>
            </a:r>
            <a:r>
              <a:rPr lang="ko-KR" altLang="en-US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디스크립터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69.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tCharger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(T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ko-KR" altLang="en-US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터보차져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sCharger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(T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ko-KR" altLang="en-US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슈퍼차져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atvType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대체연료 및 기술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72. fuelType2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대체연료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evMotor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전기모터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74. </a:t>
            </a:r>
            <a:r>
              <a:rPr lang="en-US" altLang="ko-KR" sz="700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mfrCode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</a:t>
            </a:r>
            <a:r>
              <a:rPr lang="ko-KR" altLang="en-US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특징이 기록된 생산코드</a:t>
            </a:r>
            <a:r>
              <a:rPr lang="en-US" altLang="ko-KR" sz="7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2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6" y="186519"/>
            <a:ext cx="85724" cy="577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86519"/>
            <a:ext cx="322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ko-KR" altLang="en-US" sz="2000" dirty="0" smtClean="0">
                <a:solidFill>
                  <a:schemeClr val="tx2"/>
                </a:solidFill>
                <a:effectLst>
                  <a:outerShdw blurRad="38100" dist="76200" dir="21540000" algn="tl">
                    <a:schemeClr val="accent5">
                      <a:alpha val="38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38559"/>
            <a:ext cx="32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이해</a:t>
            </a:r>
          </a:p>
        </p:txBody>
      </p:sp>
      <p:pic>
        <p:nvPicPr>
          <p:cNvPr id="3074" name="Picture 2" descr="C:\Users\Kimdowon\Desktop\7087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8" y="1126779"/>
            <a:ext cx="362667" cy="3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128" y="1123447"/>
            <a:ext cx="19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Vehicles.csv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204053" y="1280723"/>
            <a:ext cx="203662" cy="54780"/>
            <a:chOff x="4761622" y="2397666"/>
            <a:chExt cx="203662" cy="54780"/>
          </a:xfrm>
        </p:grpSpPr>
        <p:sp>
          <p:nvSpPr>
            <p:cNvPr id="35" name="타원 34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64906" y="1154225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필드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53885" y="1669312"/>
            <a:ext cx="203662" cy="54780"/>
            <a:chOff x="4761622" y="2397666"/>
            <a:chExt cx="203662" cy="54780"/>
          </a:xfrm>
        </p:grpSpPr>
        <p:sp>
          <p:nvSpPr>
            <p:cNvPr id="43" name="타원 42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66970" y="1542814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 지정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8996" y="1542814"/>
            <a:ext cx="1302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추가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6970" y="1832844"/>
            <a:ext cx="3324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초기값에서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결측값과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데이터 삭제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과정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53885" y="2772167"/>
            <a:ext cx="203662" cy="54780"/>
            <a:chOff x="4761622" y="2397666"/>
            <a:chExt cx="203662" cy="54780"/>
          </a:xfrm>
        </p:grpSpPr>
        <p:sp>
          <p:nvSpPr>
            <p:cNvPr id="60" name="타원 59"/>
            <p:cNvSpPr/>
            <p:nvPr/>
          </p:nvSpPr>
          <p:spPr>
            <a:xfrm>
              <a:off x="4761622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4836063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4910504" y="2397666"/>
              <a:ext cx="54780" cy="547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57615" y="2622768"/>
            <a:ext cx="130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0634" y="4595581"/>
            <a:ext cx="1850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 내용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63715"/>
              </p:ext>
            </p:extLst>
          </p:nvPr>
        </p:nvGraphicFramePr>
        <p:xfrm>
          <a:off x="3597213" y="219855"/>
          <a:ext cx="5410200" cy="4805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45980"/>
                <a:gridCol w="2089859"/>
                <a:gridCol w="2974361"/>
              </a:tblGrid>
              <a:tr h="2487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44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cityCD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연료절약모드에서 시내 가솔린 소모량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가솔린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/100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</a:t>
                      </a:r>
                      <a:r>
                        <a:rPr lang="ko-KR" altLang="en-US" sz="90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결측값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 측정값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242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comb08U </a:t>
                      </a:r>
                      <a:endParaRPr lang="en-US" altLang="ko-KR" sz="900" kern="0" spc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연료타입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과의 복합연비 반올림 전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반올림후인 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필드를 사용하여 필드자체삭제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242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combA08U </a:t>
                      </a:r>
                      <a:endParaRPr lang="en-US" altLang="ko-KR" sz="900" kern="0" spc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연료타입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와의 복합연비 반올림 전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반올림후인 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필드를 사용하여 필드자체삭제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650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cylinders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엔진의 실린더 개수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엔진실린더 개수 결측값 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미측정값 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전기자동차일 시 ‘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-’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라고 표시되어 있는데 이는 실린더 개수가 ‘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0’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개라는 의미이므로 ‘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0’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수 정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650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90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엔진 배기량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</a:t>
                      </a: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값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없음과 ‘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-’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전기자동차일 경우이므로 배기량 ‘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0’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모두 수정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디젤사용인데 배기량이 ‘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0’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실측 값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242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구동방식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자동차 구동방식이 기록이 누락된 결측값들 삭제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44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engId (EPA </a:t>
                      </a:r>
                      <a:r>
                        <a:rPr lang="ko-KR" altLang="en-US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모델타입 색인 </a:t>
                      </a:r>
                      <a:r>
                        <a:rPr lang="en-US" altLang="ko-KR" sz="900" kern="0" spc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사용엔진 기술이 숫자로 실측되거나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결측된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레코드 값들을 모두 삭제 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650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900" kern="0" spc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eng_dscr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사용엔진기술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</a:t>
                      </a:r>
                      <a:r>
                        <a:rPr lang="ko-KR" altLang="en-US" sz="900" kern="0" spc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</a:t>
                      </a: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값들은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삭제하려고 했으나 양이 매우 많아 표준사용기술이라 추측하고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standard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수 정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소수점 숫자들은 </a:t>
                      </a:r>
                      <a:r>
                        <a:rPr lang="ko-KR" altLang="en-US" sz="900" kern="0" spc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실측값이라고</a:t>
                      </a: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생각하고 값들을 삭제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  <a:tr h="4464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1000" b="1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highway08U (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연료타입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</a:t>
                      </a:r>
                      <a:endParaRPr lang="en-US" altLang="ko-KR" sz="900" kern="0" spc="0" dirty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고속도로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MPG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반올림 전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⟶ 반올림후인 </a:t>
                      </a:r>
                      <a:r>
                        <a:rPr lang="en-US" altLang="ko-KR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  <a:r>
                        <a:rPr lang="ko-KR" altLang="en-US" sz="900" kern="0" spc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필드를 사용하여 필드자체삭제</a:t>
                      </a:r>
                      <a:endParaRPr lang="ko-KR" altLang="en-US" sz="1000" kern="0" spc="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782" marR="32782" marT="9063" marB="906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160105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E8997A"/>
      </a:accent1>
      <a:accent2>
        <a:srgbClr val="FBF5DF"/>
      </a:accent2>
      <a:accent3>
        <a:srgbClr val="9C9172"/>
      </a:accent3>
      <a:accent4>
        <a:srgbClr val="36484C"/>
      </a:accent4>
      <a:accent5>
        <a:srgbClr val="668597"/>
      </a:accent5>
      <a:accent6>
        <a:srgbClr val="D59FB0"/>
      </a:accent6>
      <a:hlink>
        <a:srgbClr val="262626"/>
      </a:hlink>
      <a:folHlink>
        <a:srgbClr val="262626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1844</Words>
  <Application>Microsoft Office PowerPoint</Application>
  <PresentationFormat>화면 슬라이드 쇼(16:9)</PresentationFormat>
  <Paragraphs>341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나눔바른고딕</vt:lpstr>
      <vt:lpstr>맑은 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Kimdowon</cp:lastModifiedBy>
  <cp:revision>152</cp:revision>
  <dcterms:created xsi:type="dcterms:W3CDTF">2015-01-21T11:35:38Z</dcterms:created>
  <dcterms:modified xsi:type="dcterms:W3CDTF">2016-11-28T17:54:57Z</dcterms:modified>
</cp:coreProperties>
</file>