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285" r:id="rId3"/>
    <p:sldId id="288" r:id="rId4"/>
    <p:sldId id="264" r:id="rId5"/>
    <p:sldId id="28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91714" autoAdjust="0"/>
  </p:normalViewPr>
  <p:slideViewPr>
    <p:cSldViewPr snapToGrid="0">
      <p:cViewPr varScale="1">
        <p:scale>
          <a:sx n="84" d="100"/>
          <a:sy n="84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9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변수 타입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변수에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저장될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타입</a:t>
            </a:r>
            <a:r>
              <a:rPr lang="en-US" altLang="ko-KR" dirty="0" smtClean="0">
                <a:solidFill>
                  <a:schemeClr val="tx1"/>
                </a:solidFill>
              </a:rPr>
              <a:t>(type)’ </a:t>
            </a:r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저장하고자 하는 값의 종류에 맞게 변수의 타입을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dirty="0" err="1" smtClean="0">
                <a:solidFill>
                  <a:schemeClr val="tx1"/>
                </a:solidFill>
              </a:rPr>
              <a:t>변수명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변수에 붙인 이름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지정한 이름으로 값을 읽어올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- </a:t>
            </a:r>
            <a:r>
              <a:rPr lang="ko-KR" altLang="en-US" dirty="0" smtClean="0">
                <a:solidFill>
                  <a:schemeClr val="tx1"/>
                </a:solidFill>
              </a:rPr>
              <a:t>다른 변수와 구별이 되도록 이름을 다르게 </a:t>
            </a:r>
            <a:r>
              <a:rPr lang="ko-KR" altLang="en-US" smtClean="0">
                <a:solidFill>
                  <a:schemeClr val="tx1"/>
                </a:solidFill>
              </a:rPr>
              <a:t>해야함</a:t>
            </a:r>
            <a:endParaRPr lang="ko-KR" altLang="en-US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77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1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2018-12-19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객체 배열</a:t>
              </a:r>
              <a:endParaRPr lang="en-US" altLang="ko-KR" sz="5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객체배열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3413" y="1125538"/>
            <a:ext cx="10931525" cy="647700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객체를 저장하는 배열로 배열의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자료형을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클래스명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사용자 정의 </a:t>
            </a:r>
            <a:r>
              <a:rPr lang="ko-KR" altLang="en-US" dirty="0" err="1" smtClean="0">
                <a:solidFill>
                  <a:schemeClr val="tx1"/>
                </a:solidFill>
                <a:latin typeface="+mn-ea"/>
              </a:rPr>
              <a:t>자료형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으로 지정하여 활용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2645"/>
              </p:ext>
            </p:extLst>
          </p:nvPr>
        </p:nvGraphicFramePr>
        <p:xfrm>
          <a:off x="2418859" y="2860433"/>
          <a:ext cx="8128000" cy="9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98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49096" y="316826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 smtClean="0"/>
              <a:t>intArr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8859" y="2379787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[] </a:t>
            </a:r>
            <a:r>
              <a:rPr lang="en-US" altLang="ko-KR" dirty="0" err="1" smtClean="0"/>
              <a:t>intArr</a:t>
            </a:r>
            <a:r>
              <a:rPr lang="en-US" altLang="ko-KR" dirty="0" smtClean="0"/>
              <a:t> = new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[5];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18659"/>
              </p:ext>
            </p:extLst>
          </p:nvPr>
        </p:nvGraphicFramePr>
        <p:xfrm>
          <a:off x="2418860" y="4689233"/>
          <a:ext cx="8128000" cy="98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9849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Example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Example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Example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Example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Example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객체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87570" y="499706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 smtClean="0"/>
              <a:t>exArr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18860" y="4208587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Example[] </a:t>
            </a:r>
            <a:r>
              <a:rPr lang="en-US" altLang="ko-KR" dirty="0" err="1" smtClean="0"/>
              <a:t>exArr</a:t>
            </a:r>
            <a:r>
              <a:rPr lang="en-US" altLang="ko-KR" dirty="0" smtClean="0"/>
              <a:t> = new Example[5];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객체배열 선언과 할당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538" y="1081438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선언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5538" y="2960543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할당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327897" y="3623878"/>
            <a:ext cx="3261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+mn-ea"/>
              </a:rPr>
              <a:t>ex</a:t>
            </a:r>
            <a:r>
              <a:rPr lang="en-US" altLang="ko-KR" smtClean="0">
                <a:latin typeface="+mn-ea"/>
              </a:rPr>
              <a:t>) </a:t>
            </a:r>
            <a:r>
              <a:rPr lang="en-US" altLang="ko-KR" smtClean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Academy[5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7327897" y="1787346"/>
            <a:ext cx="2400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+mn-ea"/>
              </a:rPr>
              <a:t>ex</a:t>
            </a:r>
            <a:r>
              <a:rPr lang="en-US" altLang="ko-KR" dirty="0" smtClean="0">
                <a:latin typeface="+mn-ea"/>
              </a:rPr>
              <a:t>)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Academy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mtClean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Academy </a:t>
            </a:r>
            <a:r>
              <a:rPr lang="en-US" altLang="ko-KR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5538" y="4501212"/>
            <a:ext cx="33201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선언과 동시에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할당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33649" y="1628801"/>
            <a:ext cx="9930904" cy="96342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 클래스명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[] </a:t>
            </a: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배열명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;</a:t>
            </a:r>
          </a:p>
          <a:p>
            <a:pPr lvl="0">
              <a:defRPr/>
            </a:pPr>
            <a:endParaRPr lang="en-US" altLang="ko-KR" sz="1000" b="1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 클래스명 배열명</a:t>
            </a:r>
            <a:r>
              <a:rPr lang="en-US" altLang="ko-KR" b="1">
                <a:solidFill>
                  <a:prstClr val="black"/>
                </a:solidFill>
                <a:latin typeface="맑은 고딕" panose="020B0503020000020004" pitchFamily="50" charset="-127"/>
              </a:rPr>
              <a:t>[ ]</a:t>
            </a:r>
            <a:r>
              <a:rPr lang="ko-KR" altLang="en-US" b="1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>
                <a:solidFill>
                  <a:prstClr val="black"/>
                </a:solidFill>
                <a:latin typeface="맑은 고딕" panose="020B0503020000020004" pitchFamily="50" charset="-127"/>
              </a:rPr>
              <a:t>; </a:t>
            </a:r>
            <a:endParaRPr lang="en-US" altLang="ko-KR" sz="1100" b="1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33649" y="3525148"/>
            <a:ext cx="9930904" cy="5667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b="1" smtClean="0">
                <a:solidFill>
                  <a:schemeClr val="tx1"/>
                </a:solidFill>
                <a:latin typeface="+mn-ea"/>
              </a:rPr>
              <a:t> 배열명 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= </a:t>
            </a:r>
            <a:r>
              <a:rPr lang="en-US" altLang="ko-KR" b="1">
                <a:solidFill>
                  <a:srgbClr val="C00000"/>
                </a:solidFill>
                <a:latin typeface="+mn-ea"/>
              </a:rPr>
              <a:t>new</a:t>
            </a:r>
            <a:r>
              <a:rPr lang="ko-KR" altLang="en-US" b="1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클래스명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b="1">
                <a:solidFill>
                  <a:schemeClr val="tx1"/>
                </a:solidFill>
                <a:latin typeface="+mn-ea"/>
              </a:rPr>
              <a:t>배열크기</a:t>
            </a:r>
            <a:r>
              <a:rPr lang="en-US" altLang="ko-KR" b="1">
                <a:solidFill>
                  <a:schemeClr val="tx1"/>
                </a:solidFill>
                <a:latin typeface="+mn-ea"/>
              </a:rPr>
              <a:t>] ;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33649" y="5069508"/>
            <a:ext cx="9930904" cy="56679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 클래스명 </a:t>
            </a:r>
            <a:r>
              <a:rPr lang="ko-KR" altLang="en-US" b="1">
                <a:solidFill>
                  <a:prstClr val="black"/>
                </a:solidFill>
                <a:latin typeface="맑은 고딕" panose="020B0503020000020004" pitchFamily="50" charset="-127"/>
              </a:rPr>
              <a:t>배열명</a:t>
            </a:r>
            <a:r>
              <a:rPr lang="en-US" altLang="ko-KR" b="1">
                <a:solidFill>
                  <a:prstClr val="black"/>
                </a:solidFill>
                <a:latin typeface="맑은 고딕" panose="020B0503020000020004" pitchFamily="50" charset="-127"/>
              </a:rPr>
              <a:t>[ ] = </a:t>
            </a:r>
            <a:r>
              <a:rPr lang="en-US" altLang="ko-KR" b="1">
                <a:solidFill>
                  <a:srgbClr val="C00000"/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 b="1">
                <a:solidFill>
                  <a:prstClr val="black"/>
                </a:solidFill>
                <a:latin typeface="맑은 고딕" panose="020B0503020000020004" pitchFamily="50" charset="-127"/>
              </a:rPr>
              <a:t> 클래스명</a:t>
            </a:r>
            <a:r>
              <a:rPr lang="en-US" altLang="ko-KR" b="1">
                <a:solidFill>
                  <a:prstClr val="black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b="1">
                <a:solidFill>
                  <a:prstClr val="black"/>
                </a:solidFill>
                <a:latin typeface="맑은 고딕" panose="020B0503020000020004" pitchFamily="50" charset="-127"/>
              </a:rPr>
              <a:t>배열크기</a:t>
            </a:r>
            <a:r>
              <a:rPr lang="en-US" altLang="ko-KR" b="1">
                <a:solidFill>
                  <a:prstClr val="black"/>
                </a:solidFill>
                <a:latin typeface="맑은 고딕" panose="020B0503020000020004" pitchFamily="50" charset="-127"/>
              </a:rPr>
              <a:t>];  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680196" y="5168238"/>
            <a:ext cx="4361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+mn-ea"/>
              </a:rPr>
              <a:t>ex</a:t>
            </a:r>
            <a:r>
              <a:rPr lang="en-US" altLang="ko-KR" smtClean="0">
                <a:latin typeface="+mn-ea"/>
              </a:rPr>
              <a:t>) </a:t>
            </a:r>
            <a:r>
              <a:rPr lang="en-US" altLang="ko-KR" smtClean="0">
                <a:latin typeface="+mn-ea"/>
              </a:rPr>
              <a:t>Academy[] </a:t>
            </a:r>
            <a:r>
              <a:rPr lang="en-US" altLang="ko-KR" smtClean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Academy[5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8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객체배열 초기화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25538" y="1096678"/>
            <a:ext cx="39356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인덱스를 이용한 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5538" y="3187676"/>
            <a:ext cx="476925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선언과 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동시에 할당 및</a:t>
            </a:r>
            <a:r>
              <a:rPr lang="ko-KR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초기화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22237" y="6379162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☞</a:t>
            </a:r>
            <a:r>
              <a:rPr lang="ko-KR" altLang="en-US" b="1" dirty="0"/>
              <a:t> </a:t>
            </a:r>
            <a:r>
              <a:rPr lang="ko-KR" altLang="en-US" b="1" dirty="0" smtClean="0"/>
              <a:t>☞</a:t>
            </a:r>
            <a:r>
              <a:rPr lang="ko-KR" altLang="en-US" b="1" dirty="0"/>
              <a:t> </a:t>
            </a:r>
            <a:r>
              <a:rPr lang="ko-KR" altLang="en-US" b="1" dirty="0" smtClean="0"/>
              <a:t>☞ 실습문제 </a:t>
            </a:r>
            <a:r>
              <a:rPr lang="en-US" altLang="ko-KR" b="1" dirty="0" smtClean="0"/>
              <a:t>1 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3649" y="1628801"/>
            <a:ext cx="9930904" cy="96342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 배열명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[i] = new </a:t>
            </a: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클래스명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();</a:t>
            </a:r>
            <a:endParaRPr lang="en-US" altLang="ko-KR" sz="1100" b="1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00700" y="1787346"/>
            <a:ext cx="5463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+mn-ea"/>
              </a:rPr>
              <a:t>ex</a:t>
            </a:r>
            <a:r>
              <a:rPr lang="en-US" altLang="ko-KR" smtClean="0">
                <a:latin typeface="+mn-ea"/>
              </a:rPr>
              <a:t>) </a:t>
            </a:r>
            <a:r>
              <a:rPr lang="en-US" altLang="ko-KR" smtClean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mtClean="0">
                <a:latin typeface="Consolas" panose="020B0609020204030204" pitchFamily="49" charset="0"/>
              </a:rPr>
              <a:t>[0]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Academy(1, 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"KH</a:t>
            </a:r>
            <a:r>
              <a:rPr lang="ko-KR" altLang="en-US" smtClean="0">
                <a:solidFill>
                  <a:srgbClr val="2A00FF"/>
                </a:solidFill>
                <a:latin typeface="Consolas" panose="020B0609020204030204" pitchFamily="49" charset="0"/>
              </a:rPr>
              <a:t>정보교육원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mtClean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mtClean="0">
                <a:latin typeface="Consolas" panose="020B0609020204030204" pitchFamily="49" charset="0"/>
              </a:rPr>
              <a:t>[1]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Academy(2, 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mtClean="0">
                <a:solidFill>
                  <a:srgbClr val="2A00FF"/>
                </a:solidFill>
                <a:latin typeface="Consolas" panose="020B0609020204030204" pitchFamily="49" charset="0"/>
              </a:rPr>
              <a:t>케이에이치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00700" y="3906293"/>
            <a:ext cx="5379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</a:rPr>
              <a:t>ex</a:t>
            </a:r>
            <a:r>
              <a:rPr lang="en-US" altLang="ko-KR">
                <a:latin typeface="+mn-ea"/>
              </a:rPr>
              <a:t>) </a:t>
            </a:r>
            <a:r>
              <a:rPr lang="en-US" altLang="ko-KR" smtClean="0">
                <a:latin typeface="+mn-ea"/>
              </a:rPr>
              <a:t> Academy </a:t>
            </a:r>
            <a:r>
              <a:rPr lang="en-US" altLang="ko-KR" smtClean="0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altLang="ko-KR" smtClean="0">
                <a:latin typeface="Consolas" panose="020B0609020204030204" pitchFamily="49" charset="0"/>
              </a:rPr>
              <a:t>[]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Academy(1, </a:t>
            </a:r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"KH</a:t>
            </a:r>
            <a:r>
              <a:rPr lang="ko-KR" altLang="en-US">
                <a:solidFill>
                  <a:srgbClr val="2A00FF"/>
                </a:solidFill>
                <a:latin typeface="Consolas" panose="020B0609020204030204" pitchFamily="49" charset="0"/>
              </a:rPr>
              <a:t>정보교육원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b="1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Academy(2, </a:t>
            </a:r>
            <a:r>
              <a:rPr lang="en-US" altLang="ko-KR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2A00FF"/>
                </a:solidFill>
                <a:latin typeface="Consolas" panose="020B0609020204030204" pitchFamily="49" charset="0"/>
              </a:rPr>
              <a:t>케이에이치</a:t>
            </a:r>
            <a:r>
              <a:rPr lang="en-US" altLang="ko-KR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mtClean="0">
                <a:solidFill>
                  <a:srgbClr val="000000"/>
                </a:solidFill>
                <a:latin typeface="Consolas" panose="020B0609020204030204" pitchFamily="49" charset="0"/>
              </a:rPr>
              <a:t>) };   </a:t>
            </a:r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33649" y="3716108"/>
            <a:ext cx="9930904" cy="1345993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 클래스명 배열명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[] </a:t>
            </a:r>
          </a:p>
          <a:p>
            <a:pPr lvl="0">
              <a:defRPr/>
            </a:pPr>
            <a:r>
              <a:rPr lang="en-US" altLang="ko-KR" b="1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     = {new </a:t>
            </a:r>
            <a:r>
              <a:rPr lang="ko-KR" altLang="en-US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클래스명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(), </a:t>
            </a:r>
            <a:r>
              <a:rPr lang="en-US" altLang="ko-KR" b="1">
                <a:solidFill>
                  <a:prstClr val="black"/>
                </a:solidFill>
                <a:latin typeface="맑은 고딕" panose="020B0503020000020004" pitchFamily="50" charset="-127"/>
              </a:rPr>
              <a:t>new </a:t>
            </a:r>
            <a:r>
              <a:rPr lang="ko-KR" altLang="en-US" b="1">
                <a:solidFill>
                  <a:prstClr val="black"/>
                </a:solidFill>
                <a:latin typeface="맑은 고딕" panose="020B0503020000020004" pitchFamily="50" charset="-127"/>
              </a:rPr>
              <a:t>클래스명</a:t>
            </a:r>
            <a:r>
              <a:rPr lang="en-US" altLang="ko-KR" b="1" smtClean="0">
                <a:solidFill>
                  <a:prstClr val="black"/>
                </a:solidFill>
                <a:latin typeface="맑은 고딕" panose="020B0503020000020004" pitchFamily="50" charset="-127"/>
              </a:rPr>
              <a:t>()};</a:t>
            </a:r>
            <a:endParaRPr lang="en-US" altLang="ko-KR" sz="1100" b="1" smtClean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lvl="0">
              <a:defRPr/>
            </a:pPr>
            <a:endParaRPr lang="en-US" altLang="ko-KR" sz="1100" b="1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7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객체배열 구조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1" name="TextBox 2"/>
          <p:cNvSpPr txBox="1">
            <a:spLocks noChangeArrowheads="1"/>
          </p:cNvSpPr>
          <p:nvPr/>
        </p:nvSpPr>
        <p:spPr bwMode="auto">
          <a:xfrm flipH="1">
            <a:off x="1200150" y="1172633"/>
            <a:ext cx="783844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>
                <a:latin typeface="+mn-ea"/>
                <a:ea typeface="+mn-ea"/>
                <a:cs typeface="Tahoma" panose="020B0604030504040204" pitchFamily="34" charset="0"/>
              </a:rPr>
              <a:t>Example </a:t>
            </a:r>
            <a:r>
              <a:rPr lang="en-US" altLang="ko-KR" sz="2000" b="1" err="1">
                <a:latin typeface="+mn-ea"/>
                <a:ea typeface="+mn-ea"/>
                <a:cs typeface="Tahoma" panose="020B0604030504040204" pitchFamily="34" charset="0"/>
              </a:rPr>
              <a:t>arr</a:t>
            </a:r>
            <a:r>
              <a:rPr lang="en-US" altLang="ko-KR" sz="2000" b="1" smtClean="0">
                <a:latin typeface="+mn-ea"/>
                <a:ea typeface="+mn-ea"/>
                <a:cs typeface="Tahoma" panose="020B0604030504040204" pitchFamily="34" charset="0"/>
              </a:rPr>
              <a:t>[] = new </a:t>
            </a:r>
            <a:r>
              <a:rPr lang="en-US" altLang="ko-KR" sz="2000" b="1" dirty="0">
                <a:latin typeface="+mn-ea"/>
                <a:ea typeface="+mn-ea"/>
                <a:cs typeface="Tahoma" panose="020B0604030504040204" pitchFamily="34" charset="0"/>
              </a:rPr>
              <a:t>Example[2</a:t>
            </a:r>
            <a:r>
              <a:rPr lang="en-US" altLang="ko-KR" sz="2000" b="1" dirty="0" smtClean="0">
                <a:latin typeface="+mn-ea"/>
                <a:ea typeface="+mn-ea"/>
                <a:cs typeface="Tahoma" panose="020B0604030504040204" pitchFamily="34" charset="0"/>
              </a:rPr>
              <a:t>];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latin typeface="+mn-ea"/>
                <a:ea typeface="+mn-ea"/>
                <a:cs typeface="Tahoma" panose="020B0604030504040204" pitchFamily="34" charset="0"/>
              </a:rPr>
              <a:t>   </a:t>
            </a:r>
            <a:r>
              <a:rPr lang="en-US" altLang="ko-KR" sz="2000" b="1" err="1" smtClean="0">
                <a:latin typeface="+mn-ea"/>
                <a:ea typeface="+mn-ea"/>
                <a:cs typeface="Tahoma" panose="020B0604030504040204" pitchFamily="34" charset="0"/>
              </a:rPr>
              <a:t>arr</a:t>
            </a:r>
            <a:r>
              <a:rPr lang="en-US" altLang="ko-KR" sz="2000" b="1" smtClean="0">
                <a:latin typeface="+mn-ea"/>
                <a:ea typeface="+mn-ea"/>
                <a:cs typeface="Tahoma" panose="020B0604030504040204" pitchFamily="34" charset="0"/>
              </a:rPr>
              <a:t>[0</a:t>
            </a:r>
            <a:r>
              <a:rPr lang="en-US" altLang="ko-KR" sz="2000" b="1" smtClean="0">
                <a:latin typeface="+mn-ea"/>
                <a:ea typeface="+mn-ea"/>
                <a:cs typeface="Tahoma" panose="020B0604030504040204" pitchFamily="34" charset="0"/>
              </a:rPr>
              <a:t>] = new </a:t>
            </a:r>
            <a:r>
              <a:rPr lang="en-US" altLang="ko-KR" sz="2000" b="1" dirty="0" smtClean="0">
                <a:latin typeface="+mn-ea"/>
                <a:ea typeface="+mn-ea"/>
                <a:cs typeface="Tahoma" panose="020B0604030504040204" pitchFamily="34" charset="0"/>
              </a:rPr>
              <a:t>Example();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latin typeface="+mn-ea"/>
                <a:ea typeface="+mn-ea"/>
                <a:cs typeface="Tahoma" panose="020B0604030504040204" pitchFamily="34" charset="0"/>
              </a:rPr>
              <a:t>   </a:t>
            </a:r>
            <a:r>
              <a:rPr lang="en-US" altLang="ko-KR" sz="2000" b="1" err="1" smtClean="0">
                <a:latin typeface="+mn-ea"/>
                <a:ea typeface="+mn-ea"/>
                <a:cs typeface="Tahoma" panose="020B0604030504040204" pitchFamily="34" charset="0"/>
              </a:rPr>
              <a:t>arr</a:t>
            </a:r>
            <a:r>
              <a:rPr lang="en-US" altLang="ko-KR" sz="2000" b="1" smtClean="0">
                <a:latin typeface="+mn-ea"/>
                <a:ea typeface="+mn-ea"/>
                <a:cs typeface="Tahoma" panose="020B0604030504040204" pitchFamily="34" charset="0"/>
              </a:rPr>
              <a:t>[1</a:t>
            </a:r>
            <a:r>
              <a:rPr lang="en-US" altLang="ko-KR" sz="2000" b="1" smtClean="0">
                <a:latin typeface="+mn-ea"/>
                <a:ea typeface="+mn-ea"/>
                <a:cs typeface="Tahoma" panose="020B0604030504040204" pitchFamily="34" charset="0"/>
              </a:rPr>
              <a:t>] = new </a:t>
            </a:r>
            <a:r>
              <a:rPr lang="en-US" altLang="ko-KR" sz="2000" b="1" dirty="0" smtClean="0">
                <a:latin typeface="+mn-ea"/>
                <a:ea typeface="+mn-ea"/>
                <a:cs typeface="Tahoma" panose="020B0604030504040204" pitchFamily="34" charset="0"/>
              </a:rPr>
              <a:t>Example();</a:t>
            </a:r>
            <a:endParaRPr lang="en-US" altLang="ko-KR" sz="2000" b="1" dirty="0">
              <a:latin typeface="+mn-ea"/>
              <a:ea typeface="+mn-ea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 rot="5400000">
            <a:off x="4632451" y="-693927"/>
            <a:ext cx="2930905" cy="9795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 bwMode="auto">
          <a:xfrm>
            <a:off x="9742485" y="2738375"/>
            <a:ext cx="0" cy="2930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 bwMode="auto">
          <a:xfrm flipH="1">
            <a:off x="3576299" y="2738375"/>
            <a:ext cx="1" cy="2930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3810036" y="2738375"/>
            <a:ext cx="10542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b="1" dirty="0" smtClean="0">
                <a:latin typeface="+mn-ea"/>
                <a:ea typeface="+mn-ea"/>
              </a:rPr>
              <a:t>Hea</a:t>
            </a:r>
            <a:r>
              <a:rPr lang="en-US" altLang="ko-KR" sz="2000" b="1" dirty="0">
                <a:latin typeface="+mn-ea"/>
                <a:ea typeface="+mn-ea"/>
              </a:rPr>
              <a:t>p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9852379" y="2738375"/>
            <a:ext cx="10944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Static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1825096" y="2745403"/>
            <a:ext cx="1061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2000" b="1" dirty="0">
                <a:latin typeface="+mn-ea"/>
                <a:ea typeface="+mn-ea"/>
              </a:rPr>
              <a:t>Stack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96854" y="3952760"/>
            <a:ext cx="1542054" cy="642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0x123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TextBox 12"/>
          <p:cNvSpPr txBox="1">
            <a:spLocks noChangeArrowheads="1"/>
          </p:cNvSpPr>
          <p:nvPr/>
        </p:nvSpPr>
        <p:spPr bwMode="auto">
          <a:xfrm>
            <a:off x="1545020" y="3572500"/>
            <a:ext cx="91546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arr</a:t>
            </a:r>
            <a:endParaRPr lang="ko-KR" altLang="en-US" sz="1800">
              <a:latin typeface="+mn-ea"/>
              <a:ea typeface="+mn-ea"/>
            </a:endParaRPr>
          </a:p>
        </p:txBody>
      </p:sp>
      <p:grpSp>
        <p:nvGrpSpPr>
          <p:cNvPr id="38" name="그룹 43"/>
          <p:cNvGrpSpPr>
            <a:grpSpLocks/>
          </p:cNvGrpSpPr>
          <p:nvPr/>
        </p:nvGrpSpPr>
        <p:grpSpPr bwMode="auto">
          <a:xfrm rot="5400000">
            <a:off x="3606388" y="3969635"/>
            <a:ext cx="1500188" cy="823921"/>
            <a:chOff x="3500440" y="1571612"/>
            <a:chExt cx="1500188" cy="642939"/>
          </a:xfrm>
        </p:grpSpPr>
        <p:sp>
          <p:nvSpPr>
            <p:cNvPr id="39" name="직사각형 38"/>
            <p:cNvSpPr/>
            <p:nvPr/>
          </p:nvSpPr>
          <p:spPr>
            <a:xfrm>
              <a:off x="3500440" y="1571612"/>
              <a:ext cx="1500188" cy="6429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rot="5400000">
              <a:off x="3894140" y="1892288"/>
              <a:ext cx="642939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hape 45"/>
          <p:cNvCxnSpPr/>
          <p:nvPr/>
        </p:nvCxnSpPr>
        <p:spPr>
          <a:xfrm>
            <a:off x="3138908" y="4217079"/>
            <a:ext cx="805614" cy="130227"/>
          </a:xfrm>
          <a:prstGeom prst="bentConnector3">
            <a:avLst>
              <a:gd name="adj1" fmla="val 315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2"/>
          <p:cNvSpPr txBox="1">
            <a:spLocks noChangeArrowheads="1"/>
          </p:cNvSpPr>
          <p:nvPr/>
        </p:nvSpPr>
        <p:spPr bwMode="auto">
          <a:xfrm>
            <a:off x="5128526" y="3025395"/>
            <a:ext cx="119010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0x678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47" name="TextBox 53"/>
          <p:cNvSpPr txBox="1">
            <a:spLocks noChangeArrowheads="1"/>
          </p:cNvSpPr>
          <p:nvPr/>
        </p:nvSpPr>
        <p:spPr bwMode="auto">
          <a:xfrm>
            <a:off x="5144131" y="4340480"/>
            <a:ext cx="119010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0x098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48" name="TextBox 54"/>
          <p:cNvSpPr txBox="1">
            <a:spLocks noChangeArrowheads="1"/>
          </p:cNvSpPr>
          <p:nvPr/>
        </p:nvSpPr>
        <p:spPr bwMode="auto">
          <a:xfrm>
            <a:off x="3951988" y="4411426"/>
            <a:ext cx="7974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smtClean="0">
                <a:solidFill>
                  <a:srgbClr val="C00000"/>
                </a:solidFill>
                <a:latin typeface="+mn-ea"/>
                <a:ea typeface="+mn-ea"/>
              </a:rPr>
              <a:t>arr[1]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smtClean="0">
                <a:latin typeface="+mn-ea"/>
                <a:ea typeface="+mn-ea"/>
              </a:rPr>
              <a:t>0x098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49" name="TextBox 55"/>
          <p:cNvSpPr txBox="1">
            <a:spLocks noChangeArrowheads="1"/>
          </p:cNvSpPr>
          <p:nvPr/>
        </p:nvSpPr>
        <p:spPr bwMode="auto">
          <a:xfrm>
            <a:off x="3960794" y="3674513"/>
            <a:ext cx="7934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smtClean="0">
                <a:solidFill>
                  <a:srgbClr val="C00000"/>
                </a:solidFill>
                <a:latin typeface="+mn-ea"/>
                <a:ea typeface="+mn-ea"/>
              </a:rPr>
              <a:t>arr[0]</a:t>
            </a:r>
          </a:p>
          <a:p>
            <a:pPr algn="ctr" latinLnBrk="0">
              <a:spcBef>
                <a:spcPct val="0"/>
              </a:spcBef>
              <a:buFontTx/>
              <a:buNone/>
            </a:pPr>
            <a:r>
              <a:rPr lang="en-US" altLang="ko-KR" sz="1800" smtClean="0">
                <a:latin typeface="+mn-ea"/>
                <a:ea typeface="+mn-ea"/>
              </a:rPr>
              <a:t>0x678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50" name="TextBox 56"/>
          <p:cNvSpPr txBox="1">
            <a:spLocks noChangeArrowheads="1"/>
          </p:cNvSpPr>
          <p:nvPr/>
        </p:nvSpPr>
        <p:spPr bwMode="auto">
          <a:xfrm>
            <a:off x="3921125" y="3250502"/>
            <a:ext cx="854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ko-KR" sz="1800">
                <a:latin typeface="+mn-ea"/>
                <a:ea typeface="+mn-ea"/>
              </a:rPr>
              <a:t>0x123</a:t>
            </a: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5173282" y="3358452"/>
            <a:ext cx="3753418" cy="649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5818178" y="3358452"/>
            <a:ext cx="3753420" cy="649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343046" y="3358452"/>
            <a:ext cx="2563311" cy="649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474158" y="3358452"/>
            <a:ext cx="899193" cy="649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171247" y="4671315"/>
            <a:ext cx="3753420" cy="649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816144" y="4671315"/>
            <a:ext cx="3753418" cy="649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6341013" y="4671315"/>
            <a:ext cx="2563311" cy="649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7472124" y="4671315"/>
            <a:ext cx="899193" cy="6492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Shape 34"/>
          <p:cNvCxnSpPr>
            <a:stCxn id="59" idx="1"/>
          </p:cNvCxnSpPr>
          <p:nvPr/>
        </p:nvCxnSpPr>
        <p:spPr>
          <a:xfrm rot="10800000">
            <a:off x="4768925" y="4714177"/>
            <a:ext cx="402323" cy="2817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37"/>
          <p:cNvCxnSpPr>
            <a:stCxn id="52" idx="1"/>
          </p:cNvCxnSpPr>
          <p:nvPr/>
        </p:nvCxnSpPr>
        <p:spPr>
          <a:xfrm rot="10800000" flipV="1">
            <a:off x="4771736" y="3683096"/>
            <a:ext cx="401546" cy="2976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"/>
          <p:cNvSpPr txBox="1">
            <a:spLocks noChangeArrowheads="1"/>
          </p:cNvSpPr>
          <p:nvPr/>
        </p:nvSpPr>
        <p:spPr bwMode="auto">
          <a:xfrm flipH="1">
            <a:off x="1199092" y="5656105"/>
            <a:ext cx="7838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600" b="1" smtClean="0">
                <a:latin typeface="+mn-ea"/>
                <a:ea typeface="+mn-ea"/>
                <a:cs typeface="Tahoma" panose="020B0604030504040204" pitchFamily="34" charset="0"/>
              </a:rPr>
              <a:t>*  arr[index]</a:t>
            </a:r>
            <a:r>
              <a:rPr lang="ko-KR" altLang="en-US" sz="1600" b="1" smtClean="0">
                <a:latin typeface="+mn-ea"/>
                <a:ea typeface="+mn-ea"/>
                <a:cs typeface="Tahoma" panose="020B0604030504040204" pitchFamily="34" charset="0"/>
              </a:rPr>
              <a:t>이 하나의 참조형 변수라고 생각</a:t>
            </a:r>
            <a:endParaRPr lang="en-US" altLang="ko-KR" sz="1600" b="1" dirty="0">
              <a:latin typeface="+mn-ea"/>
              <a:ea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9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239</Words>
  <Application>Microsoft Office PowerPoint</Application>
  <PresentationFormat>와이드스크린</PresentationFormat>
  <Paragraphs>76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Lato Black</vt:lpstr>
      <vt:lpstr>맑은 고딕</vt:lpstr>
      <vt:lpstr>Arial</vt:lpstr>
      <vt:lpstr>Consolas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Windows 사용자</cp:lastModifiedBy>
  <cp:revision>58</cp:revision>
  <dcterms:created xsi:type="dcterms:W3CDTF">2018-04-10T03:44:26Z</dcterms:created>
  <dcterms:modified xsi:type="dcterms:W3CDTF">2018-12-19T06:48:17Z</dcterms:modified>
</cp:coreProperties>
</file>