
<file path=[Content_Types].xml><?xml version="1.0" encoding="utf-8"?>
<Types xmlns="http://schemas.openxmlformats.org/package/2006/content-types">
  <Default Extension="jpeg" ContentType="image/jpeg"/>
  <Default Extension="jpg&amp;ehk=VCmskUWMZlbzZcgArGdrUA&amp;r=0&amp;pid=OfficeInsert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8"/>
  </p:notesMasterIdLst>
  <p:sldIdLst>
    <p:sldId id="374" r:id="rId2"/>
    <p:sldId id="375" r:id="rId3"/>
    <p:sldId id="376" r:id="rId4"/>
    <p:sldId id="387" r:id="rId5"/>
    <p:sldId id="388" r:id="rId6"/>
    <p:sldId id="390" r:id="rId7"/>
    <p:sldId id="389" r:id="rId8"/>
    <p:sldId id="258" r:id="rId9"/>
    <p:sldId id="391" r:id="rId10"/>
    <p:sldId id="392" r:id="rId11"/>
    <p:sldId id="394" r:id="rId12"/>
    <p:sldId id="384" r:id="rId13"/>
    <p:sldId id="393" r:id="rId14"/>
    <p:sldId id="396" r:id="rId15"/>
    <p:sldId id="395" r:id="rId16"/>
    <p:sldId id="399" r:id="rId17"/>
    <p:sldId id="398" r:id="rId18"/>
    <p:sldId id="401" r:id="rId19"/>
    <p:sldId id="402" r:id="rId20"/>
    <p:sldId id="403" r:id="rId21"/>
    <p:sldId id="404" r:id="rId22"/>
    <p:sldId id="400" r:id="rId23"/>
    <p:sldId id="408" r:id="rId24"/>
    <p:sldId id="407" r:id="rId25"/>
    <p:sldId id="406" r:id="rId26"/>
    <p:sldId id="405" r:id="rId27"/>
    <p:sldId id="409" r:id="rId28"/>
    <p:sldId id="410" r:id="rId29"/>
    <p:sldId id="411" r:id="rId30"/>
    <p:sldId id="412" r:id="rId31"/>
    <p:sldId id="413" r:id="rId32"/>
    <p:sldId id="414" r:id="rId33"/>
    <p:sldId id="415" r:id="rId34"/>
    <p:sldId id="416" r:id="rId35"/>
    <p:sldId id="417" r:id="rId36"/>
    <p:sldId id="418" r:id="rId3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3D3D"/>
    <a:srgbClr val="997D7D"/>
    <a:srgbClr val="730057"/>
    <a:srgbClr val="A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99" autoAdjust="0"/>
    <p:restoredTop sz="91071" autoAdjust="0"/>
  </p:normalViewPr>
  <p:slideViewPr>
    <p:cSldViewPr snapToGrid="0">
      <p:cViewPr varScale="1">
        <p:scale>
          <a:sx n="86" d="100"/>
          <a:sy n="86" d="100"/>
        </p:scale>
        <p:origin x="91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5AF5D-79AE-4EC4-A4C7-1364798DE2A4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B9F56-0720-42C2-9A8A-E2FC60FEB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502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658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6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17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42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3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06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0671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54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7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1258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236D6-BF79-4C2E-B73D-2F6B3EE9200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4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36D6-BF79-4C2E-B73D-2F6B3EE9200F}" type="datetimeFigureOut">
              <a:rPr lang="ko-KR" altLang="en-US" smtClean="0"/>
              <a:t>2023-08-03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EC698-0DAF-4220-A6A6-D8857A24E9B4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18" y="155575"/>
            <a:ext cx="1503362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3972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ess_than_symbol.jpg" TargetMode="External"/><Relationship Id="rId2" Type="http://schemas.openxmlformats.org/officeDocument/2006/relationships/image" Target="../media/image2.jpg&amp;ehk=VCmskUWMZlbzZcgArGdrUA&amp;r=0&amp;pid=OfficeInsert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xmx.com/" TargetMode="External"/><Relationship Id="rId2" Type="http://schemas.openxmlformats.org/officeDocument/2006/relationships/hyperlink" Target="http://www.wxfx.com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xmx.com/" TargetMode="External"/><Relationship Id="rId2" Type="http://schemas.openxmlformats.org/officeDocument/2006/relationships/hyperlink" Target="http://www.wxfx.com/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219" y="1581150"/>
            <a:ext cx="5159326" cy="369570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300" dirty="0">
                <a:solidFill>
                  <a:schemeClr val="tx2"/>
                </a:solidFill>
              </a:rPr>
              <a:t>패키지의 이해</a:t>
            </a:r>
            <a:endParaRPr lang="ko-KR" altLang="en-US" sz="3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135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정보의 은닉을 위한 </a:t>
            </a:r>
            <a:r>
              <a:rPr lang="en-US" altLang="ko-KR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</a:t>
            </a: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7FCD4-E4EE-41C0-96B3-76C85EEB8D9C}"/>
              </a:ext>
            </a:extLst>
          </p:cNvPr>
          <p:cNvSpPr/>
          <p:nvPr/>
        </p:nvSpPr>
        <p:spPr>
          <a:xfrm>
            <a:off x="895149" y="1957780"/>
            <a:ext cx="3628410" cy="338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25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125" dirty="0">
                <a:latin typeface="Consolas" panose="020B0609020204030204" pitchFamily="49" charset="0"/>
              </a:rPr>
              <a:t> double rad = 0;</a:t>
            </a:r>
            <a:endParaRPr lang="ko-KR" altLang="en-US" sz="1125" dirty="0">
              <a:latin typeface="Consolas" panose="020B0609020204030204" pitchFamily="49" charset="0"/>
            </a:endParaRPr>
          </a:p>
          <a:p>
            <a:r>
              <a:rPr lang="en-US" altLang="ko-KR" sz="1125" dirty="0">
                <a:latin typeface="Consolas" panose="020B0609020204030204" pitchFamily="49" charset="0"/>
              </a:rPr>
              <a:t>   final double PI = 3.14;</a:t>
            </a:r>
          </a:p>
          <a:p>
            <a:endParaRPr lang="en-US" altLang="ko-KR" sz="1125" dirty="0">
              <a:latin typeface="Consolas" panose="020B0609020204030204" pitchFamily="49" charset="0"/>
            </a:endParaRPr>
          </a:p>
          <a:p>
            <a:r>
              <a:rPr lang="fr-FR" altLang="ko-KR" sz="1125" dirty="0">
                <a:latin typeface="Consolas" panose="020B0609020204030204" pitchFamily="49" charset="0"/>
              </a:rPr>
              <a:t>   public Circle(double r)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 err="1">
                <a:latin typeface="Consolas" panose="020B0609020204030204" pitchFamily="49" charset="0"/>
              </a:rPr>
              <a:t>setRad</a:t>
            </a:r>
            <a:r>
              <a:rPr lang="en-US" altLang="ko-KR" sz="1125" dirty="0">
                <a:latin typeface="Consolas" panose="020B0609020204030204" pitchFamily="49" charset="0"/>
              </a:rPr>
              <a:t>(r);</a:t>
            </a:r>
            <a:endParaRPr lang="ko-KR" altLang="en-US" sz="1125" dirty="0">
              <a:latin typeface="Consolas" panose="020B0609020204030204" pitchFamily="49" charset="0"/>
            </a:endParaRPr>
          </a:p>
          <a:p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>
                <a:solidFill>
                  <a:srgbClr val="E1300D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ko-KR" sz="1125" dirty="0" err="1">
                <a:solidFill>
                  <a:srgbClr val="E1300D"/>
                </a:solidFill>
                <a:latin typeface="Consolas" panose="020B0609020204030204" pitchFamily="49" charset="0"/>
              </a:rPr>
              <a:t>setRad</a:t>
            </a:r>
            <a:r>
              <a:rPr lang="en-US" altLang="ko-KR" sz="1125" dirty="0">
                <a:solidFill>
                  <a:srgbClr val="E1300D"/>
                </a:solidFill>
                <a:latin typeface="Consolas" panose="020B0609020204030204" pitchFamily="49" charset="0"/>
              </a:rPr>
              <a:t>(double r) {  // Setter</a:t>
            </a:r>
          </a:p>
          <a:p>
            <a:r>
              <a:rPr lang="en-US" altLang="ko-KR" sz="1125" dirty="0">
                <a:solidFill>
                  <a:srgbClr val="E1300D"/>
                </a:solidFill>
                <a:latin typeface="Consolas" panose="020B0609020204030204" pitchFamily="49" charset="0"/>
              </a:rPr>
              <a:t>      if(r &lt; 0) { </a:t>
            </a:r>
            <a:endParaRPr lang="ko-KR" altLang="en-US" sz="1125" dirty="0">
              <a:solidFill>
                <a:srgbClr val="E1300D"/>
              </a:solidFill>
              <a:latin typeface="Consolas" panose="020B0609020204030204" pitchFamily="49" charset="0"/>
            </a:endParaRPr>
          </a:p>
          <a:p>
            <a:r>
              <a:rPr lang="en-US" altLang="ko-KR" sz="1125" dirty="0">
                <a:solidFill>
                  <a:srgbClr val="E1300D"/>
                </a:solidFill>
                <a:latin typeface="Consolas" panose="020B0609020204030204" pitchFamily="49" charset="0"/>
              </a:rPr>
              <a:t>          rad = 0;</a:t>
            </a:r>
          </a:p>
          <a:p>
            <a:r>
              <a:rPr lang="en-US" altLang="ko-KR" sz="1125" dirty="0">
                <a:solidFill>
                  <a:srgbClr val="E1300D"/>
                </a:solidFill>
                <a:latin typeface="Consolas" panose="020B0609020204030204" pitchFamily="49" charset="0"/>
              </a:rPr>
              <a:t>          return; </a:t>
            </a:r>
            <a:endParaRPr lang="ko-KR" altLang="en-US" sz="1125" dirty="0">
              <a:solidFill>
                <a:srgbClr val="E1300D"/>
              </a:solidFill>
              <a:latin typeface="Consolas" panose="020B0609020204030204" pitchFamily="49" charset="0"/>
            </a:endParaRPr>
          </a:p>
          <a:p>
            <a:r>
              <a:rPr lang="en-US" altLang="ko-KR" sz="1125" dirty="0">
                <a:solidFill>
                  <a:srgbClr val="E1300D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125" dirty="0">
                <a:solidFill>
                  <a:srgbClr val="E1300D"/>
                </a:solidFill>
                <a:latin typeface="Consolas" panose="020B0609020204030204" pitchFamily="49" charset="0"/>
              </a:rPr>
              <a:t>      rad = r;</a:t>
            </a:r>
          </a:p>
          <a:p>
            <a:r>
              <a:rPr lang="en-US" altLang="ko-KR" sz="1125" dirty="0">
                <a:solidFill>
                  <a:srgbClr val="E1300D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>
                <a:solidFill>
                  <a:srgbClr val="0070C0"/>
                </a:solidFill>
                <a:latin typeface="Consolas" panose="020B0609020204030204" pitchFamily="49" charset="0"/>
              </a:rPr>
              <a:t>public double </a:t>
            </a:r>
            <a:r>
              <a:rPr lang="en-US" altLang="ko-KR" sz="1125" dirty="0" err="1">
                <a:solidFill>
                  <a:srgbClr val="0070C0"/>
                </a:solidFill>
                <a:latin typeface="Consolas" panose="020B0609020204030204" pitchFamily="49" charset="0"/>
              </a:rPr>
              <a:t>getRad</a:t>
            </a:r>
            <a:r>
              <a:rPr lang="en-US" altLang="ko-KR" sz="1125" dirty="0">
                <a:solidFill>
                  <a:srgbClr val="0070C0"/>
                </a:solidFill>
                <a:latin typeface="Consolas" panose="020B0609020204030204" pitchFamily="49" charset="0"/>
              </a:rPr>
              <a:t>() {   // Getter</a:t>
            </a:r>
          </a:p>
          <a:p>
            <a:r>
              <a:rPr lang="en-US" altLang="ko-KR" sz="1125" dirty="0">
                <a:solidFill>
                  <a:srgbClr val="0070C0"/>
                </a:solidFill>
                <a:latin typeface="Consolas" panose="020B0609020204030204" pitchFamily="49" charset="0"/>
              </a:rPr>
              <a:t>      return rad;</a:t>
            </a:r>
          </a:p>
          <a:p>
            <a:r>
              <a:rPr lang="en-US" altLang="ko-KR" sz="1125" dirty="0">
                <a:solidFill>
                  <a:srgbClr val="0070C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public double </a:t>
            </a:r>
            <a:r>
              <a:rPr lang="en-US" altLang="ko-KR" sz="1125" dirty="0" err="1">
                <a:latin typeface="Consolas" panose="020B0609020204030204" pitchFamily="49" charset="0"/>
              </a:rPr>
              <a:t>getArea</a:t>
            </a:r>
            <a:r>
              <a:rPr lang="en-US" altLang="ko-KR" sz="1125" dirty="0">
                <a:latin typeface="Consolas" panose="020B0609020204030204" pitchFamily="49" charset="0"/>
              </a:rPr>
              <a:t>() {...}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}</a:t>
            </a:r>
            <a:endParaRPr lang="ko-KR" altLang="en-US" sz="1125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080AE-032B-4E12-84F0-08E67BF9D79F}"/>
              </a:ext>
            </a:extLst>
          </p:cNvPr>
          <p:cNvSpPr/>
          <p:nvPr/>
        </p:nvSpPr>
        <p:spPr>
          <a:xfrm>
            <a:off x="4523558" y="1957779"/>
            <a:ext cx="3556955" cy="292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public static void main(String args[]) {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fr-FR" altLang="ko-KR" sz="1125" dirty="0">
                <a:latin typeface="Consolas" panose="020B0609020204030204" pitchFamily="49" charset="0"/>
              </a:rPr>
              <a:t>Circle c = new Circle(1.5);</a:t>
            </a:r>
          </a:p>
          <a:p>
            <a:pPr>
              <a:lnSpc>
                <a:spcPct val="150000"/>
              </a:lnSpc>
            </a:pPr>
            <a:r>
              <a:rPr lang="fr-FR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>
                <a:latin typeface="Consolas" panose="020B0609020204030204" pitchFamily="49" charset="0"/>
              </a:rPr>
              <a:t>System.out.println(</a:t>
            </a:r>
            <a:r>
              <a:rPr lang="en-US" altLang="ko-KR" sz="1125" dirty="0" err="1">
                <a:latin typeface="Consolas" panose="020B0609020204030204" pitchFamily="49" charset="0"/>
              </a:rPr>
              <a:t>c.getArea</a:t>
            </a:r>
            <a:r>
              <a:rPr lang="en-US" altLang="ko-KR" sz="1125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 err="1">
                <a:latin typeface="Consolas" panose="020B0609020204030204" pitchFamily="49" charset="0"/>
              </a:rPr>
              <a:t>c.setRad</a:t>
            </a:r>
            <a:r>
              <a:rPr lang="en-US" altLang="ko-KR" sz="1125" dirty="0">
                <a:latin typeface="Consolas" panose="020B0609020204030204" pitchFamily="49" charset="0"/>
              </a:rPr>
              <a:t>(2.5);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125" dirty="0" err="1">
                <a:latin typeface="Consolas" panose="020B0609020204030204" pitchFamily="49" charset="0"/>
              </a:rPr>
              <a:t>c.getArea</a:t>
            </a:r>
            <a:r>
              <a:rPr lang="en-US" altLang="ko-KR" sz="1125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 err="1">
                <a:latin typeface="Consolas" panose="020B0609020204030204" pitchFamily="49" charset="0"/>
              </a:rPr>
              <a:t>c.setRad</a:t>
            </a:r>
            <a:r>
              <a:rPr lang="en-US" altLang="ko-KR" sz="1125" dirty="0">
                <a:latin typeface="Consolas" panose="020B0609020204030204" pitchFamily="49" charset="0"/>
              </a:rPr>
              <a:t>(-3.3);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125" dirty="0" err="1">
                <a:latin typeface="Consolas" panose="020B0609020204030204" pitchFamily="49" charset="0"/>
              </a:rPr>
              <a:t>c.getArea</a:t>
            </a:r>
            <a:r>
              <a:rPr lang="en-US" altLang="ko-KR" sz="1125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 err="1">
                <a:solidFill>
                  <a:srgbClr val="C00000"/>
                </a:solidFill>
                <a:latin typeface="Consolas" panose="020B0609020204030204" pitchFamily="49" charset="0"/>
              </a:rPr>
              <a:t>c.rad</a:t>
            </a:r>
            <a:r>
              <a:rPr lang="en-US" altLang="ko-KR" sz="1125" dirty="0">
                <a:solidFill>
                  <a:srgbClr val="C00000"/>
                </a:solidFill>
                <a:latin typeface="Consolas" panose="020B0609020204030204" pitchFamily="49" charset="0"/>
              </a:rPr>
              <a:t> = -4.5;</a:t>
            </a:r>
            <a:r>
              <a:rPr lang="en-US" altLang="ko-KR" sz="1125" dirty="0">
                <a:latin typeface="Consolas" panose="020B0609020204030204" pitchFamily="49" charset="0"/>
              </a:rPr>
              <a:t>    </a:t>
            </a:r>
            <a:r>
              <a:rPr lang="en-US" altLang="ko-KR" sz="1125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25" dirty="0">
                <a:solidFill>
                  <a:srgbClr val="0070C0"/>
                </a:solidFill>
                <a:latin typeface="Consolas" panose="020B0609020204030204" pitchFamily="49" charset="0"/>
              </a:rPr>
              <a:t>컴파일 오류로 이어짐</a:t>
            </a:r>
            <a:endParaRPr lang="en-US" altLang="ko-KR" sz="1125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125" dirty="0" err="1">
                <a:latin typeface="Consolas" panose="020B0609020204030204" pitchFamily="49" charset="0"/>
              </a:rPr>
              <a:t>c.getArea</a:t>
            </a:r>
            <a:r>
              <a:rPr lang="en-US" altLang="ko-KR" sz="1125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}</a:t>
            </a:r>
            <a:endParaRPr lang="ko-KR" altLang="en-US" sz="1125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186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219" y="1581150"/>
            <a:ext cx="5159326" cy="369570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000" dirty="0">
                <a:solidFill>
                  <a:schemeClr val="tx2"/>
                </a:solidFill>
              </a:rPr>
              <a:t> </a:t>
            </a:r>
            <a:r>
              <a:rPr lang="ko-KR" altLang="en-US" sz="3000" dirty="0">
                <a:solidFill>
                  <a:schemeClr val="tx2"/>
                </a:solidFill>
              </a:rPr>
              <a:t>접근 수준 지시자</a:t>
            </a:r>
            <a:br>
              <a:rPr lang="en-US" altLang="ko-KR" sz="3000" dirty="0">
                <a:solidFill>
                  <a:schemeClr val="tx2"/>
                </a:solidFill>
              </a:rPr>
            </a:br>
            <a:r>
              <a:rPr lang="en-US" altLang="ko-KR" sz="3000" dirty="0">
                <a:solidFill>
                  <a:schemeClr val="tx2"/>
                </a:solidFill>
              </a:rPr>
              <a:t>(</a:t>
            </a:r>
            <a:r>
              <a:rPr lang="ko-KR" altLang="en-US" sz="3000" dirty="0">
                <a:solidFill>
                  <a:schemeClr val="tx2"/>
                </a:solidFill>
              </a:rPr>
              <a:t>접근 </a:t>
            </a:r>
            <a:r>
              <a:rPr lang="ko-KR" altLang="en-US" sz="3000" dirty="0" err="1">
                <a:solidFill>
                  <a:schemeClr val="tx2"/>
                </a:solidFill>
              </a:rPr>
              <a:t>제한자</a:t>
            </a:r>
            <a:r>
              <a:rPr lang="en-US" altLang="ko-KR" sz="3000" dirty="0">
                <a:solidFill>
                  <a:schemeClr val="tx2"/>
                </a:solidFill>
              </a:rPr>
              <a:t>)</a:t>
            </a:r>
            <a:endParaRPr lang="ko-KR" altLang="en-US" sz="2925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0541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255396D-875A-4FC3-859A-E50B3B94D8FA}"/>
              </a:ext>
            </a:extLst>
          </p:cNvPr>
          <p:cNvSpPr txBox="1"/>
          <p:nvPr/>
        </p:nvSpPr>
        <p:spPr>
          <a:xfrm>
            <a:off x="822960" y="1072203"/>
            <a:ext cx="649224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475" spc="-38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네 가지 종류의 접근 수준 지시자</a:t>
            </a:r>
            <a:endParaRPr lang="ko-KR" altLang="en-US" sz="2475" spc="-38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55AEB13-23E5-478F-8FAD-897ABDB3691D}"/>
              </a:ext>
            </a:extLst>
          </p:cNvPr>
          <p:cNvSpPr/>
          <p:nvPr/>
        </p:nvSpPr>
        <p:spPr>
          <a:xfrm>
            <a:off x="944844" y="2824686"/>
            <a:ext cx="1142655" cy="5267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public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A13844A-3F99-496C-8A28-B29ABED16E94}"/>
              </a:ext>
            </a:extLst>
          </p:cNvPr>
          <p:cNvSpPr/>
          <p:nvPr/>
        </p:nvSpPr>
        <p:spPr>
          <a:xfrm>
            <a:off x="2914478" y="2824686"/>
            <a:ext cx="1142655" cy="5267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protected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35B0116-DA25-48A5-894D-9CA65B7BF3C5}"/>
              </a:ext>
            </a:extLst>
          </p:cNvPr>
          <p:cNvSpPr/>
          <p:nvPr/>
        </p:nvSpPr>
        <p:spPr>
          <a:xfrm>
            <a:off x="6858344" y="2827037"/>
            <a:ext cx="1142655" cy="5267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private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F18124-7528-48AC-ABB2-169D49747574}"/>
              </a:ext>
            </a:extLst>
          </p:cNvPr>
          <p:cNvSpPr/>
          <p:nvPr/>
        </p:nvSpPr>
        <p:spPr>
          <a:xfrm>
            <a:off x="4845052" y="2824686"/>
            <a:ext cx="1142655" cy="526774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87000">
                <a:schemeClr val="dk1">
                  <a:shade val="87000"/>
                  <a:satMod val="125000"/>
                </a:schemeClr>
              </a:gs>
              <a:gs pos="70000">
                <a:schemeClr val="dk1">
                  <a:tint val="100000"/>
                  <a:shade val="90000"/>
                  <a:satMod val="130000"/>
                </a:schemeClr>
              </a:gs>
              <a:gs pos="100000">
                <a:schemeClr val="dk1">
                  <a:tint val="100000"/>
                  <a:shade val="100000"/>
                  <a:satMod val="110000"/>
                </a:schemeClr>
              </a:gs>
            </a:gsLst>
          </a:gradFill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default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9BD02250-DF0F-4526-9B30-F29BE4808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2293312" y="2788849"/>
            <a:ext cx="419955" cy="669743"/>
          </a:xfrm>
          <a:prstGeom prst="rect">
            <a:avLst/>
          </a:prstGeom>
          <a:solidFill>
            <a:srgbClr val="9999FF"/>
          </a:solidFill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17D30E09-F9AC-48D5-939C-DB81437A5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4262945" y="2817138"/>
            <a:ext cx="419955" cy="669743"/>
          </a:xfrm>
          <a:prstGeom prst="rect">
            <a:avLst/>
          </a:prstGeom>
          <a:solidFill>
            <a:srgbClr val="9999FF"/>
          </a:solidFill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06433700-3626-465E-9944-34BCD77BA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0800000">
            <a:off x="6232577" y="2786364"/>
            <a:ext cx="419955" cy="669743"/>
          </a:xfrm>
          <a:prstGeom prst="rect">
            <a:avLst/>
          </a:prstGeom>
          <a:solidFill>
            <a:srgbClr val="9999FF"/>
          </a:solidFill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5F45490A-AE29-4A4B-97DF-202B87C7FE0C}"/>
              </a:ext>
            </a:extLst>
          </p:cNvPr>
          <p:cNvSpPr/>
          <p:nvPr/>
        </p:nvSpPr>
        <p:spPr>
          <a:xfrm>
            <a:off x="895149" y="3936091"/>
            <a:ext cx="6139749" cy="1034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50" dirty="0">
                <a:latin typeface="YDVYMjOStd125"/>
              </a:rPr>
              <a:t>클래스 정의 대상</a:t>
            </a:r>
            <a:r>
              <a:rPr lang="en-US" altLang="ko-KR" sz="1650" dirty="0">
                <a:latin typeface="YDVYMjOStd125"/>
              </a:rPr>
              <a:t>: public, default</a:t>
            </a:r>
          </a:p>
          <a:p>
            <a:pPr>
              <a:lnSpc>
                <a:spcPct val="200000"/>
              </a:lnSpc>
            </a:pPr>
            <a:r>
              <a:rPr lang="ko-KR" altLang="en-US" sz="1650" dirty="0">
                <a:latin typeface="YDVYMjOStd125"/>
              </a:rPr>
              <a:t>인스턴스 변수와 메소드 대상</a:t>
            </a:r>
            <a:r>
              <a:rPr lang="en-US" altLang="ko-KR" sz="1650" dirty="0">
                <a:latin typeface="YDVYMjOStd125"/>
              </a:rPr>
              <a:t>: public, protected, default, private</a:t>
            </a:r>
            <a:endParaRPr lang="ko-KR" altLang="en-US" sz="1650" dirty="0"/>
          </a:p>
        </p:txBody>
      </p:sp>
    </p:spTree>
    <p:extLst>
      <p:ext uri="{BB962C8B-B14F-4D97-AF65-F5344CB8AC3E}">
        <p14:creationId xmlns:p14="http://schemas.microsoft.com/office/powerpoint/2010/main" val="25887726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정의 대상의 </a:t>
            </a:r>
            <a:r>
              <a:rPr lang="en-US" altLang="ko-KR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public</a:t>
            </a: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 </a:t>
            </a:r>
            <a:r>
              <a:rPr lang="en-US" altLang="ko-KR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</a:t>
            </a: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F6C22E-6537-4C6F-8077-8CBAF0F6354F}"/>
              </a:ext>
            </a:extLst>
          </p:cNvPr>
          <p:cNvSpPr/>
          <p:nvPr/>
        </p:nvSpPr>
        <p:spPr>
          <a:xfrm>
            <a:off x="933047" y="2318946"/>
            <a:ext cx="2538157" cy="109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500" dirty="0">
                <a:latin typeface="Consolas" panose="020B0609020204030204" pitchFamily="49" charset="0"/>
              </a:rPr>
              <a:t> class AAA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EEC6194-7C03-4D75-802D-3F7DD60C25EE}"/>
              </a:ext>
            </a:extLst>
          </p:cNvPr>
          <p:cNvSpPr/>
          <p:nvPr/>
        </p:nvSpPr>
        <p:spPr>
          <a:xfrm>
            <a:off x="4705243" y="2308395"/>
            <a:ext cx="2079599" cy="1095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class ZZZ {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   ....</a:t>
            </a:r>
          </a:p>
          <a:p>
            <a:pPr>
              <a:lnSpc>
                <a:spcPct val="150000"/>
              </a:lnSpc>
            </a:pPr>
            <a:r>
              <a:rPr lang="en-US" altLang="ko-KR" sz="1500" dirty="0">
                <a:latin typeface="Consolas" panose="020B0609020204030204" pitchFamily="49" charset="0"/>
              </a:rPr>
              <a:t>}</a:t>
            </a:r>
            <a:endParaRPr lang="ko-KR" altLang="en-US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2999B5-43C9-4B91-9215-C40CAC1B6FF9}"/>
              </a:ext>
            </a:extLst>
          </p:cNvPr>
          <p:cNvSpPr/>
          <p:nvPr/>
        </p:nvSpPr>
        <p:spPr>
          <a:xfrm>
            <a:off x="933047" y="3931726"/>
            <a:ext cx="6399738" cy="906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25" dirty="0">
                <a:latin typeface="YDVYMjOStd125"/>
              </a:rPr>
              <a:t>public	   </a:t>
            </a:r>
            <a:r>
              <a:rPr lang="ko-KR" altLang="en-US" sz="1425" dirty="0">
                <a:latin typeface="YDVYMjOStd125"/>
              </a:rPr>
              <a:t>어디서든 인스턴스 생성이 가능하다</a:t>
            </a:r>
            <a:r>
              <a:rPr lang="en-US" altLang="ko-KR" sz="1425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en-US" altLang="ko-KR" sz="1425" dirty="0">
                <a:latin typeface="YDVYMjOStd125"/>
              </a:rPr>
              <a:t>default	   </a:t>
            </a:r>
            <a:r>
              <a:rPr lang="ko-KR" altLang="en-US" sz="1425" dirty="0">
                <a:latin typeface="YDVYMjOStd125"/>
              </a:rPr>
              <a:t>동일 패키지로 묶인 클래스 내에서만 인스턴스 생성을 허용한다</a:t>
            </a:r>
            <a:r>
              <a:rPr lang="en-US" altLang="ko-KR" sz="1425" dirty="0">
                <a:latin typeface="YDVYMjOStd125"/>
              </a:rPr>
              <a:t>.</a:t>
            </a:r>
            <a:endParaRPr lang="ko-KR" altLang="en-US" sz="1425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13E5C4-D2CA-4DB9-9061-7DA0E57BDE9C}"/>
              </a:ext>
            </a:extLst>
          </p:cNvPr>
          <p:cNvSpPr/>
          <p:nvPr/>
        </p:nvSpPr>
        <p:spPr>
          <a:xfrm>
            <a:off x="1194658" y="3048138"/>
            <a:ext cx="3248975" cy="37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dirty="0">
                <a:solidFill>
                  <a:srgbClr val="0070C0"/>
                </a:solidFill>
                <a:latin typeface="YDVYMjOStd125"/>
              </a:rPr>
              <a:t>public</a:t>
            </a:r>
            <a:r>
              <a:rPr lang="ko-KR" altLang="en-US" sz="1350" dirty="0">
                <a:solidFill>
                  <a:srgbClr val="0070C0"/>
                </a:solidFill>
                <a:latin typeface="YDVYMjOStd125"/>
              </a:rPr>
              <a:t>으로 선언된 </a:t>
            </a:r>
            <a:r>
              <a:rPr lang="en-US" altLang="ko-KR" sz="1350" dirty="0">
                <a:solidFill>
                  <a:srgbClr val="0070C0"/>
                </a:solidFill>
                <a:latin typeface="YDVYMjOStd125"/>
              </a:rPr>
              <a:t>AAA </a:t>
            </a:r>
            <a:r>
              <a:rPr lang="ko-KR" altLang="en-US" sz="1350" dirty="0">
                <a:solidFill>
                  <a:srgbClr val="0070C0"/>
                </a:solidFill>
                <a:latin typeface="YDVYMjOStd125"/>
              </a:rPr>
              <a:t>클래스</a:t>
            </a:r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B7D8BD-FA35-437E-A2CB-E0840DA8015F}"/>
              </a:ext>
            </a:extLst>
          </p:cNvPr>
          <p:cNvSpPr/>
          <p:nvPr/>
        </p:nvSpPr>
        <p:spPr>
          <a:xfrm>
            <a:off x="5023216" y="3032545"/>
            <a:ext cx="3248975" cy="37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dirty="0">
                <a:solidFill>
                  <a:srgbClr val="0070C0"/>
                </a:solidFill>
                <a:latin typeface="YDVYMjOStd125"/>
              </a:rPr>
              <a:t>default</a:t>
            </a:r>
            <a:r>
              <a:rPr lang="ko-KR" altLang="en-US" sz="1350" dirty="0">
                <a:solidFill>
                  <a:srgbClr val="0070C0"/>
                </a:solidFill>
                <a:latin typeface="YDVYMjOStd125"/>
              </a:rPr>
              <a:t>로 선언된 </a:t>
            </a:r>
            <a:r>
              <a:rPr lang="en-US" altLang="ko-KR" sz="1350" dirty="0">
                <a:solidFill>
                  <a:srgbClr val="0070C0"/>
                </a:solidFill>
                <a:latin typeface="YDVYMjOStd125"/>
              </a:rPr>
              <a:t>ZZZ</a:t>
            </a:r>
            <a:r>
              <a:rPr lang="ko-KR" altLang="en-US" sz="1350" dirty="0">
                <a:solidFill>
                  <a:srgbClr val="0070C0"/>
                </a:solidFill>
                <a:latin typeface="YDVYMjOStd125"/>
              </a:rPr>
              <a:t> 클래스</a:t>
            </a:r>
            <a:endParaRPr lang="ko-KR" altLang="en-US" sz="13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765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475500" y="4269922"/>
            <a:ext cx="8181805" cy="79324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75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클래스의 </a:t>
            </a:r>
            <a:r>
              <a:rPr lang="en-US" altLang="ko-KR" sz="2175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public, default </a:t>
            </a:r>
            <a:r>
              <a:rPr lang="ko-KR" altLang="en-US" sz="2175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선언 관련 예</a:t>
            </a:r>
            <a:endParaRPr lang="en-US" altLang="ko-KR" sz="2175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FBEC87-6658-461C-A31C-48BD5CC4D098}"/>
              </a:ext>
            </a:extLst>
          </p:cNvPr>
          <p:cNvSpPr/>
          <p:nvPr/>
        </p:nvSpPr>
        <p:spPr>
          <a:xfrm>
            <a:off x="730726" y="1707687"/>
            <a:ext cx="2982992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package zoo;</a:t>
            </a:r>
          </a:p>
          <a:p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class Duck {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// </a:t>
            </a:r>
            <a:r>
              <a:rPr lang="ko-KR" altLang="en-US" sz="1350" dirty="0">
                <a:latin typeface="YDVYMjOStd12"/>
              </a:rPr>
              <a:t>빈 클래스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public class Cat {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public void </a:t>
            </a:r>
            <a:r>
              <a:rPr lang="en-US" altLang="ko-KR" sz="1350" dirty="0" err="1">
                <a:latin typeface="Consolas" panose="020B0609020204030204" pitchFamily="49" charset="0"/>
              </a:rPr>
              <a:t>makeCat</a:t>
            </a:r>
            <a:r>
              <a:rPr lang="en-US" altLang="ko-KR" sz="135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   Duck quack = new Duck();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}</a:t>
            </a:r>
            <a:endParaRPr lang="ko-KR" altLang="en-US" sz="13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47BBB-7397-4D44-9CF3-57CB542A12B2}"/>
              </a:ext>
            </a:extLst>
          </p:cNvPr>
          <p:cNvSpPr/>
          <p:nvPr/>
        </p:nvSpPr>
        <p:spPr>
          <a:xfrm>
            <a:off x="4462339" y="1654933"/>
            <a:ext cx="3611880" cy="2793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package animal;</a:t>
            </a:r>
          </a:p>
          <a:p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public class Dog {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public void </a:t>
            </a:r>
            <a:r>
              <a:rPr lang="en-US" altLang="ko-KR" sz="1350" dirty="0" err="1">
                <a:latin typeface="Consolas" panose="020B0609020204030204" pitchFamily="49" charset="0"/>
              </a:rPr>
              <a:t>makeCat</a:t>
            </a:r>
            <a:r>
              <a:rPr lang="en-US" altLang="ko-KR" sz="135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   </a:t>
            </a:r>
            <a:r>
              <a:rPr lang="en-US" altLang="ko-KR" sz="1350" dirty="0" err="1">
                <a:latin typeface="Consolas" panose="020B0609020204030204" pitchFamily="49" charset="0"/>
              </a:rPr>
              <a:t>zoo.Cat</a:t>
            </a:r>
            <a:r>
              <a:rPr lang="en-US" altLang="ko-KR" sz="1350" dirty="0">
                <a:latin typeface="Consolas" panose="020B0609020204030204" pitchFamily="49" charset="0"/>
              </a:rPr>
              <a:t> </a:t>
            </a:r>
            <a:r>
              <a:rPr lang="en-US" altLang="ko-KR" sz="1350" dirty="0" err="1">
                <a:latin typeface="Consolas" panose="020B0609020204030204" pitchFamily="49" charset="0"/>
              </a:rPr>
              <a:t>yaong</a:t>
            </a:r>
            <a:r>
              <a:rPr lang="en-US" altLang="ko-KR" sz="1350" dirty="0">
                <a:latin typeface="Consolas" panose="020B0609020204030204" pitchFamily="49" charset="0"/>
              </a:rPr>
              <a:t> = new </a:t>
            </a:r>
            <a:r>
              <a:rPr lang="en-US" altLang="ko-KR" sz="1350" dirty="0" err="1">
                <a:latin typeface="Consolas" panose="020B0609020204030204" pitchFamily="49" charset="0"/>
              </a:rPr>
              <a:t>zoo.Cat</a:t>
            </a:r>
            <a:r>
              <a:rPr lang="en-US" altLang="ko-KR" sz="135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public void </a:t>
            </a:r>
            <a:r>
              <a:rPr lang="en-US" altLang="ko-KR" sz="1350" dirty="0" err="1">
                <a:latin typeface="Consolas" panose="020B0609020204030204" pitchFamily="49" charset="0"/>
              </a:rPr>
              <a:t>makeDuck</a:t>
            </a:r>
            <a:r>
              <a:rPr lang="en-US" altLang="ko-KR" sz="1350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   </a:t>
            </a:r>
            <a:r>
              <a:rPr lang="en-US" altLang="ko-KR" sz="1350" dirty="0" err="1">
                <a:latin typeface="Consolas" panose="020B0609020204030204" pitchFamily="49" charset="0"/>
              </a:rPr>
              <a:t>zoo.Duck</a:t>
            </a:r>
            <a:r>
              <a:rPr lang="en-US" altLang="ko-KR" sz="1350" dirty="0">
                <a:latin typeface="Consolas" panose="020B0609020204030204" pitchFamily="49" charset="0"/>
              </a:rPr>
              <a:t> quack = new </a:t>
            </a:r>
            <a:r>
              <a:rPr lang="en-US" altLang="ko-KR" sz="1350" dirty="0" err="1">
                <a:latin typeface="Consolas" panose="020B0609020204030204" pitchFamily="49" charset="0"/>
              </a:rPr>
              <a:t>zoo.Duck</a:t>
            </a:r>
            <a:r>
              <a:rPr lang="en-US" altLang="ko-KR" sz="1275" dirty="0">
                <a:latin typeface="Consolas" panose="020B0609020204030204" pitchFamily="49" charset="0"/>
              </a:rPr>
              <a:t>();</a:t>
            </a:r>
            <a:endParaRPr lang="ko-KR" altLang="en-US" sz="1275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}</a:t>
            </a:r>
          </a:p>
          <a:p>
            <a:endParaRPr lang="ko-KR" altLang="en-US" sz="135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9D8150-193C-4E6F-A196-846FB7C66C57}"/>
              </a:ext>
            </a:extLst>
          </p:cNvPr>
          <p:cNvSpPr/>
          <p:nvPr/>
        </p:nvSpPr>
        <p:spPr>
          <a:xfrm>
            <a:off x="646323" y="1605069"/>
            <a:ext cx="3141253" cy="2612103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8AA5FB-B924-4F3C-8EDC-E32978DA9D6C}"/>
              </a:ext>
            </a:extLst>
          </p:cNvPr>
          <p:cNvSpPr/>
          <p:nvPr/>
        </p:nvSpPr>
        <p:spPr>
          <a:xfrm>
            <a:off x="4388329" y="1605069"/>
            <a:ext cx="3685890" cy="2612103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08599-1C85-49A1-B40D-D6284E39C904}"/>
              </a:ext>
            </a:extLst>
          </p:cNvPr>
          <p:cNvSpPr/>
          <p:nvPr/>
        </p:nvSpPr>
        <p:spPr>
          <a:xfrm>
            <a:off x="2889253" y="1284233"/>
            <a:ext cx="9412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Cat.java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08B8E4-CBEF-4E87-B641-31A2B41F865B}"/>
              </a:ext>
            </a:extLst>
          </p:cNvPr>
          <p:cNvSpPr/>
          <p:nvPr/>
        </p:nvSpPr>
        <p:spPr>
          <a:xfrm>
            <a:off x="7175896" y="1300372"/>
            <a:ext cx="9412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Dog.java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2B56F-7FC8-4711-BD28-C5D4490AF108}"/>
              </a:ext>
            </a:extLst>
          </p:cNvPr>
          <p:cNvSpPr/>
          <p:nvPr/>
        </p:nvSpPr>
        <p:spPr>
          <a:xfrm>
            <a:off x="6497386" y="2650658"/>
            <a:ext cx="497774" cy="37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50" dirty="0">
                <a:solidFill>
                  <a:srgbClr val="0070C0"/>
                </a:solidFill>
                <a:latin typeface="YDVYMjOStd125"/>
              </a:rPr>
              <a:t>OK!</a:t>
            </a:r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99E69D-284A-437E-95A8-63B0A14025ED}"/>
              </a:ext>
            </a:extLst>
          </p:cNvPr>
          <p:cNvSpPr/>
          <p:nvPr/>
        </p:nvSpPr>
        <p:spPr>
          <a:xfrm>
            <a:off x="6520116" y="3465930"/>
            <a:ext cx="739069" cy="37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50" dirty="0">
                <a:solidFill>
                  <a:srgbClr val="0070C0"/>
                </a:solidFill>
                <a:latin typeface="YDVYMjOStd125"/>
              </a:rPr>
              <a:t>ERROR!</a:t>
            </a:r>
            <a:endParaRPr lang="ko-KR" altLang="en-US" sz="13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985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 대상의 접근 수준 지시자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00D94F3F-341C-4D62-80F6-E0DBF1B1E3DF}"/>
              </a:ext>
            </a:extLst>
          </p:cNvPr>
          <p:cNvSpPr/>
          <p:nvPr/>
        </p:nvSpPr>
        <p:spPr>
          <a:xfrm>
            <a:off x="895149" y="1940131"/>
            <a:ext cx="4127018" cy="3486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class AAA {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   </a:t>
            </a:r>
            <a:r>
              <a:rPr lang="en-US" altLang="ko-KR" sz="1350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350" dirty="0">
                <a:latin typeface="Consolas" panose="020B0609020204030204" pitchFamily="49" charset="0"/>
              </a:rPr>
              <a:t> int num1; 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   </a:t>
            </a:r>
            <a:r>
              <a:rPr lang="en-US" altLang="ko-KR" sz="1350" dirty="0">
                <a:solidFill>
                  <a:srgbClr val="E1300D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350" dirty="0">
                <a:latin typeface="Consolas" panose="020B0609020204030204" pitchFamily="49" charset="0"/>
              </a:rPr>
              <a:t> int num2;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   </a:t>
            </a:r>
            <a:r>
              <a:rPr lang="en-US" altLang="ko-KR" sz="1350" dirty="0">
                <a:solidFill>
                  <a:srgbClr val="E1300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350" dirty="0">
                <a:latin typeface="Consolas" panose="020B0609020204030204" pitchFamily="49" charset="0"/>
              </a:rPr>
              <a:t> int num3; 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   int num4;    // </a:t>
            </a:r>
            <a:r>
              <a:rPr lang="en-US" altLang="ko-KR" sz="1350" dirty="0">
                <a:solidFill>
                  <a:srgbClr val="E1300D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 sz="1350" dirty="0">
                <a:latin typeface="Consolas" panose="020B0609020204030204" pitchFamily="49" charset="0"/>
              </a:rPr>
              <a:t> 선언</a:t>
            </a:r>
            <a:endParaRPr lang="en-US" altLang="ko-KR" sz="135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   </a:t>
            </a:r>
            <a:r>
              <a:rPr lang="en-US" altLang="ko-KR" sz="1350" dirty="0">
                <a:solidFill>
                  <a:srgbClr val="E1300D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sz="1350" dirty="0">
                <a:latin typeface="Consolas" panose="020B0609020204030204" pitchFamily="49" charset="0"/>
              </a:rPr>
              <a:t> void md1() {..}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   </a:t>
            </a:r>
            <a:r>
              <a:rPr lang="en-US" altLang="ko-KR" sz="1350" dirty="0">
                <a:solidFill>
                  <a:srgbClr val="E1300D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350" dirty="0">
                <a:latin typeface="Consolas" panose="020B0609020204030204" pitchFamily="49" charset="0"/>
              </a:rPr>
              <a:t> void md2() {..}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   </a:t>
            </a:r>
            <a:r>
              <a:rPr lang="en-US" altLang="ko-KR" sz="1350" dirty="0">
                <a:solidFill>
                  <a:srgbClr val="E1300D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350" dirty="0">
                <a:latin typeface="Consolas" panose="020B0609020204030204" pitchFamily="49" charset="0"/>
              </a:rPr>
              <a:t> void md3() {..}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   void md4() {..}    // </a:t>
            </a:r>
            <a:r>
              <a:rPr lang="en-US" altLang="ko-KR" sz="1350" dirty="0">
                <a:solidFill>
                  <a:srgbClr val="E1300D"/>
                </a:solidFill>
                <a:latin typeface="Consolas" panose="020B0609020204030204" pitchFamily="49" charset="0"/>
              </a:rPr>
              <a:t>default</a:t>
            </a:r>
            <a:r>
              <a:rPr lang="ko-KR" altLang="en-US" sz="1350" dirty="0">
                <a:latin typeface="Consolas" panose="020B0609020204030204" pitchFamily="49" charset="0"/>
              </a:rPr>
              <a:t> 선언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}</a:t>
            </a:r>
            <a:endParaRPr lang="ko-KR" altLang="en-US" sz="1350" dirty="0"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E01B802-F363-46D1-A27B-1B582CCC9308}"/>
              </a:ext>
            </a:extLst>
          </p:cNvPr>
          <p:cNvSpPr/>
          <p:nvPr/>
        </p:nvSpPr>
        <p:spPr>
          <a:xfrm>
            <a:off x="4290646" y="3251812"/>
            <a:ext cx="4318782" cy="863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350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public    </a:t>
            </a:r>
            <a:r>
              <a:rPr lang="ko-KR" altLang="en-US" sz="1350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어디서든 접근 가능</a:t>
            </a:r>
            <a:endParaRPr lang="en-US" altLang="ko-KR" sz="1350" dirty="0">
              <a:solidFill>
                <a:schemeClr val="bg2">
                  <a:lumMod val="25000"/>
                </a:schemeClr>
              </a:solidFill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en-US" altLang="ko-KR" sz="1350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default   </a:t>
            </a:r>
            <a:r>
              <a:rPr lang="ko-KR" altLang="en-US" sz="1350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동일 패키지로 묶인 클래스 내에서만 접근 가능</a:t>
            </a:r>
            <a:endParaRPr lang="ko-KR" altLang="en-US" sz="135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413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320051-ACB3-4539-90FE-8BC55E34FD8E}"/>
              </a:ext>
            </a:extLst>
          </p:cNvPr>
          <p:cNvSpPr txBox="1"/>
          <p:nvPr/>
        </p:nvSpPr>
        <p:spPr>
          <a:xfrm>
            <a:off x="475500" y="4269922"/>
            <a:ext cx="8181805" cy="79324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75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인스턴스 멤버의  </a:t>
            </a:r>
            <a:r>
              <a:rPr lang="en-US" altLang="ko-KR" sz="2175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public, default </a:t>
            </a:r>
            <a:r>
              <a:rPr lang="ko-KR" altLang="en-US" sz="2175" spc="-38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선언 관련 예</a:t>
            </a:r>
            <a:endParaRPr lang="en-US" altLang="ko-KR" sz="2175" spc="-38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FBEC87-6658-461C-A31C-48BD5CC4D098}"/>
              </a:ext>
            </a:extLst>
          </p:cNvPr>
          <p:cNvSpPr/>
          <p:nvPr/>
        </p:nvSpPr>
        <p:spPr>
          <a:xfrm>
            <a:off x="730726" y="1707687"/>
            <a:ext cx="3419438" cy="2377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package zoo;</a:t>
            </a:r>
          </a:p>
          <a:p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public class Cat {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public void </a:t>
            </a:r>
            <a:r>
              <a:rPr lang="en-US" altLang="ko-KR" sz="1350" dirty="0" err="1">
                <a:latin typeface="Consolas" panose="020B0609020204030204" pitchFamily="49" charset="0"/>
              </a:rPr>
              <a:t>makeSound</a:t>
            </a:r>
            <a:r>
              <a:rPr lang="en-US" altLang="ko-KR" sz="1350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350" dirty="0" err="1">
                <a:latin typeface="Consolas" panose="020B0609020204030204" pitchFamily="49" charset="0"/>
              </a:rPr>
              <a:t>야용</a:t>
            </a:r>
            <a:r>
              <a:rPr lang="en-US" altLang="ko-KR" sz="1350" dirty="0">
                <a:latin typeface="Consolas" panose="020B0609020204030204" pitchFamily="49" charset="0"/>
              </a:rPr>
              <a:t>"); 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   void </a:t>
            </a:r>
            <a:r>
              <a:rPr lang="en-US" altLang="ko-KR" sz="1350" dirty="0" err="1">
                <a:latin typeface="Consolas" panose="020B0609020204030204" pitchFamily="49" charset="0"/>
              </a:rPr>
              <a:t>makeHappy</a:t>
            </a:r>
            <a:r>
              <a:rPr lang="en-US" altLang="ko-KR" sz="1350" dirty="0">
                <a:latin typeface="Consolas" panose="020B0609020204030204" pitchFamily="49" charset="0"/>
              </a:rPr>
              <a:t>() { 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350" dirty="0">
                <a:latin typeface="Consolas" panose="020B0609020204030204" pitchFamily="49" charset="0"/>
              </a:rPr>
              <a:t>스마일</a:t>
            </a:r>
            <a:r>
              <a:rPr lang="en-US" altLang="ko-KR" sz="1350" dirty="0">
                <a:latin typeface="Consolas" panose="020B0609020204030204" pitchFamily="49" charset="0"/>
              </a:rPr>
              <a:t>"); 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}</a:t>
            </a:r>
            <a:endParaRPr lang="ko-KR" altLang="en-US" sz="1350" dirty="0">
              <a:latin typeface="Consolas" panose="020B0609020204030204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247BBB-7397-4D44-9CF3-57CB542A12B2}"/>
              </a:ext>
            </a:extLst>
          </p:cNvPr>
          <p:cNvSpPr/>
          <p:nvPr/>
        </p:nvSpPr>
        <p:spPr>
          <a:xfrm>
            <a:off x="4493992" y="1732493"/>
            <a:ext cx="3492941" cy="1962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package animal;</a:t>
            </a:r>
          </a:p>
          <a:p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public class Dog {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public void welcome(</a:t>
            </a:r>
            <a:r>
              <a:rPr lang="en-US" altLang="ko-KR" sz="1350" dirty="0" err="1">
                <a:latin typeface="Consolas" panose="020B0609020204030204" pitchFamily="49" charset="0"/>
              </a:rPr>
              <a:t>zoo.Cat</a:t>
            </a:r>
            <a:r>
              <a:rPr lang="en-US" altLang="ko-KR" sz="1350" dirty="0">
                <a:latin typeface="Consolas" panose="020B0609020204030204" pitchFamily="49" charset="0"/>
              </a:rPr>
              <a:t> c) {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   </a:t>
            </a:r>
            <a:r>
              <a:rPr lang="en-US" altLang="ko-KR" sz="1350" dirty="0" err="1">
                <a:latin typeface="Consolas" panose="020B0609020204030204" pitchFamily="49" charset="0"/>
              </a:rPr>
              <a:t>c.makeSound</a:t>
            </a:r>
            <a:r>
              <a:rPr lang="en-US" altLang="ko-KR" sz="1350" dirty="0">
                <a:latin typeface="Consolas" panose="020B0609020204030204" pitchFamily="49" charset="0"/>
              </a:rPr>
              <a:t>();</a:t>
            </a:r>
          </a:p>
          <a:p>
            <a:endParaRPr lang="en-US" altLang="ko-KR" sz="1350" dirty="0">
              <a:latin typeface="Consolas" panose="020B0609020204030204" pitchFamily="49" charset="0"/>
            </a:endParaRPr>
          </a:p>
          <a:p>
            <a:r>
              <a:rPr lang="en-US" altLang="ko-KR" sz="1350" dirty="0">
                <a:latin typeface="Consolas" panose="020B0609020204030204" pitchFamily="49" charset="0"/>
              </a:rPr>
              <a:t>      </a:t>
            </a:r>
            <a:r>
              <a:rPr lang="en-US" altLang="ko-KR" sz="1350" dirty="0" err="1">
                <a:latin typeface="Consolas" panose="020B0609020204030204" pitchFamily="49" charset="0"/>
              </a:rPr>
              <a:t>c.makeHappy</a:t>
            </a:r>
            <a:r>
              <a:rPr lang="en-US" altLang="ko-KR" sz="135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350" dirty="0">
                <a:latin typeface="Consolas" panose="020B0609020204030204" pitchFamily="49" charset="0"/>
              </a:rPr>
              <a:t>}</a:t>
            </a:r>
            <a:endParaRPr lang="ko-KR" altLang="en-US" sz="1350" dirty="0">
              <a:latin typeface="Consolas" panose="020B0609020204030204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9D8150-193C-4E6F-A196-846FB7C66C57}"/>
              </a:ext>
            </a:extLst>
          </p:cNvPr>
          <p:cNvSpPr/>
          <p:nvPr/>
        </p:nvSpPr>
        <p:spPr>
          <a:xfrm>
            <a:off x="646323" y="1605069"/>
            <a:ext cx="3503842" cy="2612103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08AA5FB-B924-4F3C-8EDC-E32978DA9D6C}"/>
              </a:ext>
            </a:extLst>
          </p:cNvPr>
          <p:cNvSpPr/>
          <p:nvPr/>
        </p:nvSpPr>
        <p:spPr>
          <a:xfrm>
            <a:off x="4388329" y="1605069"/>
            <a:ext cx="3685890" cy="2612103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008599-1C85-49A1-B40D-D6284E39C904}"/>
              </a:ext>
            </a:extLst>
          </p:cNvPr>
          <p:cNvSpPr/>
          <p:nvPr/>
        </p:nvSpPr>
        <p:spPr>
          <a:xfrm>
            <a:off x="3251842" y="1288106"/>
            <a:ext cx="9412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Cat.java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A08B8E4-CBEF-4E87-B641-31A2B41F865B}"/>
              </a:ext>
            </a:extLst>
          </p:cNvPr>
          <p:cNvSpPr/>
          <p:nvPr/>
        </p:nvSpPr>
        <p:spPr>
          <a:xfrm>
            <a:off x="7175896" y="1300372"/>
            <a:ext cx="9412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Dog.java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652B56F-7FC8-4711-BD28-C5D4490AF108}"/>
              </a:ext>
            </a:extLst>
          </p:cNvPr>
          <p:cNvSpPr/>
          <p:nvPr/>
        </p:nvSpPr>
        <p:spPr>
          <a:xfrm>
            <a:off x="6407524" y="2507984"/>
            <a:ext cx="497774" cy="37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50" dirty="0">
                <a:solidFill>
                  <a:srgbClr val="0070C0"/>
                </a:solidFill>
                <a:latin typeface="YDVYMjOStd125"/>
              </a:rPr>
              <a:t>OK!</a:t>
            </a:r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99E69D-284A-437E-95A8-63B0A14025ED}"/>
              </a:ext>
            </a:extLst>
          </p:cNvPr>
          <p:cNvSpPr/>
          <p:nvPr/>
        </p:nvSpPr>
        <p:spPr>
          <a:xfrm>
            <a:off x="6416452" y="2924424"/>
            <a:ext cx="739069" cy="37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50" dirty="0">
                <a:solidFill>
                  <a:srgbClr val="0070C0"/>
                </a:solidFill>
                <a:latin typeface="YDVYMjOStd125"/>
              </a:rPr>
              <a:t>ERROR!</a:t>
            </a:r>
            <a:endParaRPr lang="ko-KR" altLang="en-US" sz="135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622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멤버의 </a:t>
            </a:r>
            <a:r>
              <a:rPr lang="en-US" altLang="ko-KR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private </a:t>
            </a: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0955DE-5E14-432E-A5DA-4FD1D075949B}"/>
              </a:ext>
            </a:extLst>
          </p:cNvPr>
          <p:cNvSpPr/>
          <p:nvPr/>
        </p:nvSpPr>
        <p:spPr>
          <a:xfrm>
            <a:off x="895149" y="2068372"/>
            <a:ext cx="596285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Consolas" panose="020B0609020204030204" pitchFamily="49" charset="0"/>
              </a:rPr>
              <a:t>class Duck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dirty="0">
                <a:latin typeface="Consolas" panose="020B0609020204030204" pitchFamily="49" charset="0"/>
              </a:rPr>
              <a:t> int </a:t>
            </a:r>
            <a:r>
              <a:rPr lang="en-US" altLang="ko-KR" sz="1200" dirty="0" err="1">
                <a:latin typeface="Consolas" panose="020B0609020204030204" pitchFamily="49" charset="0"/>
              </a:rPr>
              <a:t>numLeg</a:t>
            </a:r>
            <a:r>
              <a:rPr lang="en-US" altLang="ko-KR" sz="1200" dirty="0">
                <a:latin typeface="Consolas" panose="020B0609020204030204" pitchFamily="49" charset="0"/>
              </a:rPr>
              <a:t> = 2;   // </a:t>
            </a:r>
            <a:r>
              <a:rPr lang="ko-KR" altLang="en-US" sz="1200" dirty="0">
                <a:latin typeface="Consolas" panose="020B0609020204030204" pitchFamily="49" charset="0"/>
              </a:rPr>
              <a:t>클래스 내부에서만 접근 가능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endParaRPr lang="ko-KR" altLang="en-US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public void md1()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200" dirty="0" err="1">
                <a:latin typeface="Consolas" panose="020B0609020204030204" pitchFamily="49" charset="0"/>
              </a:rPr>
              <a:t>numLeg</a:t>
            </a:r>
            <a:r>
              <a:rPr lang="en-US" altLang="ko-KR" sz="1200" dirty="0">
                <a:latin typeface="Consolas" panose="020B0609020204030204" pitchFamily="49" charset="0"/>
              </a:rPr>
              <a:t>);   // </a:t>
            </a:r>
            <a:r>
              <a:rPr lang="ko-KR" altLang="en-US" sz="12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md2();   // </a:t>
            </a:r>
            <a:r>
              <a:rPr lang="ko-KR" altLang="en-US" sz="1200" dirty="0">
                <a:latin typeface="Consolas" panose="020B0609020204030204" pitchFamily="49" charset="0"/>
              </a:rPr>
              <a:t>호출 가능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C00000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sz="1200" dirty="0">
                <a:latin typeface="Consolas" panose="020B0609020204030204" pitchFamily="49" charset="0"/>
              </a:rPr>
              <a:t> void md2()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200" dirty="0" err="1">
                <a:latin typeface="Consolas" panose="020B0609020204030204" pitchFamily="49" charset="0"/>
              </a:rPr>
              <a:t>numLeg</a:t>
            </a:r>
            <a:r>
              <a:rPr lang="en-US" altLang="ko-KR" sz="1200" dirty="0">
                <a:latin typeface="Consolas" panose="020B0609020204030204" pitchFamily="49" charset="0"/>
              </a:rPr>
              <a:t>);   // </a:t>
            </a:r>
            <a:r>
              <a:rPr lang="ko-KR" altLang="en-US" sz="12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200" dirty="0">
              <a:latin typeface="Consolas" panose="020B0609020204030204" pitchFamily="49" charset="0"/>
            </a:endParaRPr>
          </a:p>
          <a:p>
            <a:r>
              <a:rPr lang="en-US" altLang="ko-KR" sz="1200" dirty="0">
                <a:latin typeface="Consolas" panose="020B0609020204030204" pitchFamily="49" charset="0"/>
              </a:rPr>
              <a:t>   void md3() {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200" dirty="0" err="1">
                <a:latin typeface="Consolas" panose="020B0609020204030204" pitchFamily="49" charset="0"/>
              </a:rPr>
              <a:t>numLeg</a:t>
            </a:r>
            <a:r>
              <a:rPr lang="en-US" altLang="ko-KR" sz="1200" dirty="0">
                <a:latin typeface="Consolas" panose="020B0609020204030204" pitchFamily="49" charset="0"/>
              </a:rPr>
              <a:t>);   // </a:t>
            </a:r>
            <a:r>
              <a:rPr lang="ko-KR" altLang="en-US" sz="1200" dirty="0">
                <a:latin typeface="Consolas" panose="020B0609020204030204" pitchFamily="49" charset="0"/>
              </a:rPr>
              <a:t>접근 가능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   md2();   // </a:t>
            </a:r>
            <a:r>
              <a:rPr lang="ko-KR" altLang="en-US" sz="1200" dirty="0">
                <a:latin typeface="Consolas" panose="020B0609020204030204" pitchFamily="49" charset="0"/>
              </a:rPr>
              <a:t>호출 가능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200" dirty="0">
                <a:latin typeface="Consolas" panose="020B0609020204030204" pitchFamily="49" charset="0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943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상속에 대한 약간의 설명</a:t>
            </a:r>
            <a:r>
              <a:rPr lang="en-US" altLang="ko-KR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protected</a:t>
            </a:r>
            <a:r>
              <a:rPr lang="ko-KR" altLang="en-US" sz="2100" spc="-38">
                <a:solidFill>
                  <a:schemeClr val="tx1">
                    <a:lumMod val="75000"/>
                    <a:lumOff val="25000"/>
                  </a:schemeClr>
                </a:solidFill>
              </a:rPr>
              <a:t> 선언의 의미 이해를 위한</a:t>
            </a:r>
            <a:endParaRPr lang="ko-KR" altLang="en-US" sz="2100" spc="-3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C60D83-84C8-433E-AFA4-828F69F12399}"/>
              </a:ext>
            </a:extLst>
          </p:cNvPr>
          <p:cNvSpPr/>
          <p:nvPr/>
        </p:nvSpPr>
        <p:spPr>
          <a:xfrm>
            <a:off x="944844" y="2211025"/>
            <a:ext cx="3676852" cy="894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public class AAA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int </a:t>
            </a:r>
            <a:r>
              <a:rPr lang="en-US" altLang="ko-KR" sz="12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F4765F8-ED03-47B2-9B16-C78067A15F98}"/>
              </a:ext>
            </a:extLst>
          </p:cNvPr>
          <p:cNvSpPr/>
          <p:nvPr/>
        </p:nvSpPr>
        <p:spPr>
          <a:xfrm>
            <a:off x="955907" y="3652373"/>
            <a:ext cx="3676852" cy="17254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// extends AAA</a:t>
            </a:r>
            <a:r>
              <a:rPr lang="ko-KR" altLang="en-US" sz="1200" dirty="0">
                <a:latin typeface="YDVYMjOStd12"/>
              </a:rPr>
              <a:t>는 </a:t>
            </a:r>
            <a:r>
              <a:rPr lang="en-US" altLang="ko-KR" sz="1200" dirty="0">
                <a:latin typeface="Consolas" panose="020B0609020204030204" pitchFamily="49" charset="0"/>
              </a:rPr>
              <a:t>AAA </a:t>
            </a:r>
            <a:r>
              <a:rPr lang="ko-KR" altLang="en-US" sz="1200" dirty="0">
                <a:latin typeface="YDVYMjOStd12"/>
              </a:rPr>
              <a:t>클래스의 상속을 의미함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public class ZZZ extends AAA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public void </a:t>
            </a:r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(int n)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dirty="0">
                <a:latin typeface="Consolas" panose="020B0609020204030204" pitchFamily="49" charset="0"/>
              </a:rPr>
              <a:t> = n;    // </a:t>
            </a:r>
            <a:r>
              <a:rPr lang="ko-KR" altLang="en-US" sz="1200" dirty="0">
                <a:latin typeface="YDVYMjOStd12"/>
              </a:rPr>
              <a:t>상속된 변수 </a:t>
            </a:r>
            <a:r>
              <a:rPr lang="en-US" altLang="ko-KR" sz="1200" dirty="0">
                <a:latin typeface="Consolas" panose="020B0609020204030204" pitchFamily="49" charset="0"/>
              </a:rPr>
              <a:t>num</a:t>
            </a:r>
            <a:r>
              <a:rPr lang="ko-KR" altLang="en-US" sz="1200" dirty="0">
                <a:latin typeface="YDVYMjOStd12"/>
              </a:rPr>
              <a:t>의 접근</a:t>
            </a:r>
            <a:r>
              <a:rPr lang="en-US" altLang="ko-KR" sz="12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EDDD16-0446-419D-91F3-38FFF9874A7A}"/>
              </a:ext>
            </a:extLst>
          </p:cNvPr>
          <p:cNvSpPr/>
          <p:nvPr/>
        </p:nvSpPr>
        <p:spPr>
          <a:xfrm>
            <a:off x="895148" y="2114077"/>
            <a:ext cx="3955148" cy="1054211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388073-E952-4C00-84C2-ED49BF3A354F}"/>
              </a:ext>
            </a:extLst>
          </p:cNvPr>
          <p:cNvSpPr/>
          <p:nvPr/>
        </p:nvSpPr>
        <p:spPr>
          <a:xfrm>
            <a:off x="895148" y="3626616"/>
            <a:ext cx="3955148" cy="1782756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41E221D-1B37-408F-A4B8-4FD54E88EE74}"/>
              </a:ext>
            </a:extLst>
          </p:cNvPr>
          <p:cNvSpPr/>
          <p:nvPr/>
        </p:nvSpPr>
        <p:spPr>
          <a:xfrm>
            <a:off x="3951973" y="1877010"/>
            <a:ext cx="9412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AAA.java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186985-1C27-429F-BB20-77FAEEEF421C}"/>
              </a:ext>
            </a:extLst>
          </p:cNvPr>
          <p:cNvSpPr/>
          <p:nvPr/>
        </p:nvSpPr>
        <p:spPr>
          <a:xfrm>
            <a:off x="3951973" y="3375373"/>
            <a:ext cx="9412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ZZZ.java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806DD8-1DB2-4B0D-ADDE-8C3AA25A9ED3}"/>
              </a:ext>
            </a:extLst>
          </p:cNvPr>
          <p:cNvSpPr/>
          <p:nvPr/>
        </p:nvSpPr>
        <p:spPr>
          <a:xfrm>
            <a:off x="3444652" y="2826142"/>
            <a:ext cx="1654122" cy="37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50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8C8B10-8CB2-41EB-84D4-A540AE858C77}"/>
              </a:ext>
            </a:extLst>
          </p:cNvPr>
          <p:cNvSpPr/>
          <p:nvPr/>
        </p:nvSpPr>
        <p:spPr>
          <a:xfrm>
            <a:off x="3444652" y="5028499"/>
            <a:ext cx="1654122" cy="37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50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5C7A0FA-8037-45F4-B506-54DB64CF4B4C}"/>
              </a:ext>
            </a:extLst>
          </p:cNvPr>
          <p:cNvSpPr/>
          <p:nvPr/>
        </p:nvSpPr>
        <p:spPr>
          <a:xfrm>
            <a:off x="5098774" y="4751500"/>
            <a:ext cx="3528391" cy="64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75" dirty="0">
                <a:solidFill>
                  <a:schemeClr val="bg2">
                    <a:lumMod val="25000"/>
                  </a:schemeClr>
                </a:solidFill>
                <a:latin typeface="YDVYMjOStd125"/>
              </a:rPr>
              <a:t>디폴트 패키지는 패키지 선언이 되어 있지 않은 클래스들을 하나의 패키지로 묶기 위한 개념</a:t>
            </a:r>
            <a:endParaRPr lang="ko-KR" altLang="en-US" sz="1275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85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멤버의 </a:t>
            </a:r>
            <a:r>
              <a:rPr lang="en-US" altLang="ko-KR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protected </a:t>
            </a: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선언이 갖는 의미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9F5435-FEB4-4010-8392-22456CD8F1CF}"/>
              </a:ext>
            </a:extLst>
          </p:cNvPr>
          <p:cNvSpPr/>
          <p:nvPr/>
        </p:nvSpPr>
        <p:spPr>
          <a:xfrm>
            <a:off x="918009" y="2161686"/>
            <a:ext cx="3676852" cy="1206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dirty="0"/>
              <a:t>package alpha;</a:t>
            </a:r>
            <a:endParaRPr lang="en-US" altLang="ko-KR" sz="12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public class AAA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</a:t>
            </a:r>
            <a:r>
              <a:rPr lang="en-US" altLang="ko-KR" sz="1200" dirty="0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altLang="ko-KR" sz="1200" dirty="0">
                <a:latin typeface="Consolas" panose="020B0609020204030204" pitchFamily="49" charset="0"/>
              </a:rPr>
              <a:t> int </a:t>
            </a:r>
            <a:r>
              <a:rPr lang="en-US" altLang="ko-KR" sz="12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5AB4CD6-5B2D-461D-875B-AAB65F8608D1}"/>
              </a:ext>
            </a:extLst>
          </p:cNvPr>
          <p:cNvSpPr/>
          <p:nvPr/>
        </p:nvSpPr>
        <p:spPr>
          <a:xfrm>
            <a:off x="955907" y="3851255"/>
            <a:ext cx="3676852" cy="1448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public class ZZZ extends </a:t>
            </a:r>
            <a:r>
              <a:rPr lang="en-US" altLang="ko-KR" sz="1200" dirty="0" err="1">
                <a:latin typeface="Consolas" panose="020B0609020204030204" pitchFamily="49" charset="0"/>
              </a:rPr>
              <a:t>alpha.AAA</a:t>
            </a:r>
            <a:r>
              <a:rPr lang="en-US" altLang="ko-KR" sz="12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public void </a:t>
            </a:r>
            <a:r>
              <a:rPr lang="en-US" altLang="ko-KR" sz="1200" dirty="0" err="1">
                <a:latin typeface="Consolas" panose="020B0609020204030204" pitchFamily="49" charset="0"/>
              </a:rPr>
              <a:t>init</a:t>
            </a:r>
            <a:r>
              <a:rPr lang="en-US" altLang="ko-KR" sz="1200" dirty="0">
                <a:latin typeface="Consolas" panose="020B0609020204030204" pitchFamily="49" charset="0"/>
              </a:rPr>
              <a:t>(int n) {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   </a:t>
            </a:r>
            <a:r>
              <a:rPr lang="en-US" altLang="ko-KR" sz="1200" dirty="0">
                <a:solidFill>
                  <a:srgbClr val="E1300D"/>
                </a:solidFill>
                <a:latin typeface="Consolas" panose="020B0609020204030204" pitchFamily="49" charset="0"/>
              </a:rPr>
              <a:t>num</a:t>
            </a:r>
            <a:r>
              <a:rPr lang="en-US" altLang="ko-KR" sz="1200" dirty="0">
                <a:latin typeface="Consolas" panose="020B0609020204030204" pitchFamily="49" charset="0"/>
              </a:rPr>
              <a:t> = n;    // </a:t>
            </a:r>
            <a:r>
              <a:rPr lang="ko-KR" altLang="en-US" sz="1200" dirty="0">
                <a:latin typeface="YDVYMjOStd12"/>
              </a:rPr>
              <a:t>상속된 변수 </a:t>
            </a:r>
            <a:r>
              <a:rPr lang="en-US" altLang="ko-KR" sz="1200" dirty="0">
                <a:latin typeface="Consolas" panose="020B0609020204030204" pitchFamily="49" charset="0"/>
              </a:rPr>
              <a:t>num</a:t>
            </a:r>
            <a:r>
              <a:rPr lang="ko-KR" altLang="en-US" sz="1200" dirty="0">
                <a:latin typeface="YDVYMjOStd12"/>
              </a:rPr>
              <a:t>의 접근</a:t>
            </a:r>
            <a:r>
              <a:rPr lang="en-US" altLang="ko-KR" sz="1200" dirty="0">
                <a:latin typeface="Consolas" panose="020B0609020204030204" pitchFamily="49" charset="0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latin typeface="Consolas" panose="020B0609020204030204" pitchFamily="49" charset="0"/>
              </a:rPr>
              <a:t>}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ABCDB8C-1FB8-4C90-A4D8-38488056F0F5}"/>
              </a:ext>
            </a:extLst>
          </p:cNvPr>
          <p:cNvSpPr/>
          <p:nvPr/>
        </p:nvSpPr>
        <p:spPr>
          <a:xfrm>
            <a:off x="895148" y="2154009"/>
            <a:ext cx="3955148" cy="122136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8336D99-3866-4854-833A-81529A6F0ADA}"/>
              </a:ext>
            </a:extLst>
          </p:cNvPr>
          <p:cNvSpPr/>
          <p:nvPr/>
        </p:nvSpPr>
        <p:spPr>
          <a:xfrm>
            <a:off x="895148" y="3879148"/>
            <a:ext cx="3955148" cy="1530224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90D6A9-CFA1-4266-9631-22ABC382385F}"/>
              </a:ext>
            </a:extLst>
          </p:cNvPr>
          <p:cNvSpPr/>
          <p:nvPr/>
        </p:nvSpPr>
        <p:spPr>
          <a:xfrm>
            <a:off x="3951973" y="1877010"/>
            <a:ext cx="9412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AAA.java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7CC92F-0259-4344-91E4-498329C8F616}"/>
              </a:ext>
            </a:extLst>
          </p:cNvPr>
          <p:cNvSpPr/>
          <p:nvPr/>
        </p:nvSpPr>
        <p:spPr>
          <a:xfrm>
            <a:off x="3951973" y="3587209"/>
            <a:ext cx="941283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350" dirty="0">
                <a:latin typeface="Consolas" panose="020B0609020204030204" pitchFamily="49" charset="0"/>
              </a:rPr>
              <a:t>ZZZ.java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288E9A-959B-4D10-A9A5-2EB5D99FA669}"/>
              </a:ext>
            </a:extLst>
          </p:cNvPr>
          <p:cNvSpPr/>
          <p:nvPr/>
        </p:nvSpPr>
        <p:spPr>
          <a:xfrm>
            <a:off x="3444652" y="2974065"/>
            <a:ext cx="1654122" cy="37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350" dirty="0">
                <a:solidFill>
                  <a:srgbClr val="0070C0"/>
                </a:solidFill>
                <a:latin typeface="YDVYMjOStd125"/>
              </a:rPr>
              <a:t>alpha</a:t>
            </a:r>
            <a:r>
              <a:rPr lang="ko-KR" altLang="en-US" sz="1350" dirty="0">
                <a:solidFill>
                  <a:srgbClr val="0070C0"/>
                </a:solidFill>
                <a:latin typeface="YDVYMjOStd125"/>
              </a:rPr>
              <a:t> 패키지</a:t>
            </a:r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F5871E5-CF00-446E-A646-91216DD19B4C}"/>
              </a:ext>
            </a:extLst>
          </p:cNvPr>
          <p:cNvSpPr/>
          <p:nvPr/>
        </p:nvSpPr>
        <p:spPr>
          <a:xfrm>
            <a:off x="3444652" y="5028499"/>
            <a:ext cx="1654122" cy="37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350" dirty="0">
                <a:solidFill>
                  <a:srgbClr val="0070C0"/>
                </a:solidFill>
                <a:latin typeface="YDVYMjOStd125"/>
              </a:rPr>
              <a:t>디폴트 패키지</a:t>
            </a:r>
            <a:endParaRPr lang="ko-KR" altLang="en-US" sz="1350" dirty="0">
              <a:solidFill>
                <a:srgbClr val="0070C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95EC7F8-B718-4385-8864-C92D13696580}"/>
              </a:ext>
            </a:extLst>
          </p:cNvPr>
          <p:cNvSpPr/>
          <p:nvPr/>
        </p:nvSpPr>
        <p:spPr>
          <a:xfrm>
            <a:off x="5098774" y="4751500"/>
            <a:ext cx="3528391" cy="64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75" dirty="0">
                <a:solidFill>
                  <a:schemeClr val="bg2">
                    <a:lumMod val="25000"/>
                  </a:schemeClr>
                </a:solidFill>
              </a:rPr>
              <a:t>protected </a:t>
            </a:r>
            <a:r>
              <a:rPr lang="ko-KR" altLang="en-US" sz="1275" dirty="0">
                <a:solidFill>
                  <a:schemeClr val="bg2">
                    <a:lumMod val="25000"/>
                  </a:schemeClr>
                </a:solidFill>
              </a:rPr>
              <a:t>선언으로 인해 상속 관계에서 접근</a:t>
            </a:r>
            <a:r>
              <a:rPr lang="en-US" altLang="ko-KR" sz="1275" dirty="0">
                <a:solidFill>
                  <a:schemeClr val="bg2">
                    <a:lumMod val="25000"/>
                  </a:schemeClr>
                </a:solidFill>
              </a:rPr>
              <a:t>,</a:t>
            </a:r>
            <a:r>
              <a:rPr lang="ko-KR" altLang="en-US" sz="1275" dirty="0">
                <a:solidFill>
                  <a:schemeClr val="bg2">
                    <a:lumMod val="25000"/>
                  </a:schemeClr>
                </a:solidFill>
              </a:rPr>
              <a:t> 가능 동일 패키지로 묶이지 않았더라도</a:t>
            </a:r>
          </a:p>
        </p:txBody>
      </p:sp>
    </p:spTree>
    <p:extLst>
      <p:ext uri="{BB962C8B-B14F-4D97-AF65-F5344CB8AC3E}">
        <p14:creationId xmlns:p14="http://schemas.microsoft.com/office/powerpoint/2010/main" val="288097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1072203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 선언이 필요한 상황의 연출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943981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ECC7E02-A52B-4BAC-9AD5-D908A4D6742E}"/>
              </a:ext>
            </a:extLst>
          </p:cNvPr>
          <p:cNvSpPr/>
          <p:nvPr/>
        </p:nvSpPr>
        <p:spPr>
          <a:xfrm>
            <a:off x="895149" y="2190742"/>
            <a:ext cx="1942349" cy="2689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ko-KR" sz="1050" dirty="0"/>
              <a:t> public class Circle {</a:t>
            </a:r>
            <a:endParaRPr lang="ko-KR" altLang="en-US" sz="1050" dirty="0"/>
          </a:p>
          <a:p>
            <a:pPr>
              <a:lnSpc>
                <a:spcPts val="1650"/>
              </a:lnSpc>
            </a:pPr>
            <a:r>
              <a:rPr lang="en-US" altLang="ko-KR" sz="1050" dirty="0"/>
              <a:t>       double rad;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   final double PI;</a:t>
            </a:r>
          </a:p>
          <a:p>
            <a:pPr>
              <a:lnSpc>
                <a:spcPts val="1650"/>
              </a:lnSpc>
            </a:pPr>
            <a:endParaRPr lang="en-US" altLang="ko-KR" sz="1050" dirty="0"/>
          </a:p>
          <a:p>
            <a:pPr>
              <a:lnSpc>
                <a:spcPts val="1650"/>
              </a:lnSpc>
            </a:pPr>
            <a:r>
              <a:rPr lang="en-US" altLang="ko-KR" sz="1050" dirty="0"/>
              <a:t>       public Circle(double r) {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         rad = r;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         PI = 3.14;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   }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   public double </a:t>
            </a:r>
            <a:r>
              <a:rPr lang="en-US" altLang="ko-KR" sz="1050" dirty="0" err="1"/>
              <a:t>getArea</a:t>
            </a:r>
            <a:r>
              <a:rPr lang="en-US" altLang="ko-KR" sz="1050" dirty="0"/>
              <a:t>() {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         return (rad * rad) * PI; </a:t>
            </a:r>
            <a:endParaRPr lang="ko-KR" altLang="en-US" sz="1050" dirty="0"/>
          </a:p>
          <a:p>
            <a:pPr>
              <a:lnSpc>
                <a:spcPts val="1650"/>
              </a:lnSpc>
            </a:pPr>
            <a:r>
              <a:rPr lang="en-US" altLang="ko-KR" sz="1050" dirty="0"/>
              <a:t>       }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}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DCF5F9-51D5-4F82-8C98-8614CFEA3295}"/>
              </a:ext>
            </a:extLst>
          </p:cNvPr>
          <p:cNvSpPr/>
          <p:nvPr/>
        </p:nvSpPr>
        <p:spPr>
          <a:xfrm>
            <a:off x="822960" y="4818442"/>
            <a:ext cx="1737976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25" dirty="0">
                <a:latin typeface="YDVYMjOStd125"/>
                <a:hlinkClick r:id="rId2"/>
              </a:rPr>
              <a:t>www.kh.com</a:t>
            </a:r>
            <a:r>
              <a:rPr lang="ko-KR" altLang="en-US" sz="1125" dirty="0">
                <a:latin typeface="YDVYMjOStd125"/>
              </a:rPr>
              <a:t>의 </a:t>
            </a:r>
            <a:r>
              <a:rPr lang="en-US" altLang="ko-KR" sz="1125" dirty="0">
                <a:latin typeface="YDVYMjOStd125"/>
              </a:rPr>
              <a:t>Circle.java</a:t>
            </a:r>
            <a:endParaRPr lang="ko-KR" altLang="en-US" sz="1125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309B6E-5E01-495B-A30C-51A78CE597E4}"/>
              </a:ext>
            </a:extLst>
          </p:cNvPr>
          <p:cNvSpPr/>
          <p:nvPr/>
        </p:nvSpPr>
        <p:spPr>
          <a:xfrm>
            <a:off x="3077041" y="2190742"/>
            <a:ext cx="2289344" cy="2689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ko-KR" sz="1050" dirty="0"/>
              <a:t>public class Circle { </a:t>
            </a:r>
            <a:endParaRPr lang="ko-KR" altLang="en-US" sz="1050" dirty="0"/>
          </a:p>
          <a:p>
            <a:pPr>
              <a:lnSpc>
                <a:spcPts val="1650"/>
              </a:lnSpc>
            </a:pPr>
            <a:r>
              <a:rPr lang="en-US" altLang="ko-KR" sz="1050" dirty="0"/>
              <a:t>      double rad;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  final double PI;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  public Circle(double r) {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         rad = r;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         PI = 3.14;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  }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  public double </a:t>
            </a:r>
            <a:r>
              <a:rPr lang="en-US" altLang="ko-KR" sz="1050" dirty="0" err="1"/>
              <a:t>getPerimeter</a:t>
            </a:r>
            <a:r>
              <a:rPr lang="en-US" altLang="ko-KR" sz="1050" dirty="0"/>
              <a:t>() {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            return (rad * 2) * PI; </a:t>
            </a:r>
            <a:endParaRPr lang="ko-KR" altLang="en-US" sz="1050" dirty="0"/>
          </a:p>
          <a:p>
            <a:pPr>
              <a:lnSpc>
                <a:spcPts val="1650"/>
              </a:lnSpc>
            </a:pPr>
            <a:r>
              <a:rPr lang="en-US" altLang="ko-KR" sz="1050" dirty="0"/>
              <a:t>      }</a:t>
            </a:r>
          </a:p>
          <a:p>
            <a:pPr>
              <a:lnSpc>
                <a:spcPts val="1650"/>
              </a:lnSpc>
            </a:pPr>
            <a:r>
              <a:rPr lang="en-US" altLang="ko-KR" sz="1050" dirty="0"/>
              <a:t>}</a:t>
            </a:r>
            <a:endParaRPr lang="ko-KR" altLang="en-US" sz="1050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9E35771-3548-4358-A542-9E2B61000FBE}"/>
              </a:ext>
            </a:extLst>
          </p:cNvPr>
          <p:cNvCxnSpPr>
            <a:cxnSpLocks/>
          </p:cNvCxnSpPr>
          <p:nvPr/>
        </p:nvCxnSpPr>
        <p:spPr>
          <a:xfrm>
            <a:off x="868375" y="2319239"/>
            <a:ext cx="0" cy="238706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7FEA095-F701-4721-BC66-CE31E2AB8711}"/>
              </a:ext>
            </a:extLst>
          </p:cNvPr>
          <p:cNvCxnSpPr>
            <a:cxnSpLocks/>
          </p:cNvCxnSpPr>
          <p:nvPr/>
        </p:nvCxnSpPr>
        <p:spPr>
          <a:xfrm>
            <a:off x="3045541" y="2319239"/>
            <a:ext cx="0" cy="2387064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9A7256-D00D-4FEF-B2F5-301D8CEE6143}"/>
              </a:ext>
            </a:extLst>
          </p:cNvPr>
          <p:cNvSpPr/>
          <p:nvPr/>
        </p:nvSpPr>
        <p:spPr>
          <a:xfrm>
            <a:off x="2992683" y="4818442"/>
            <a:ext cx="1734770" cy="2654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25" dirty="0">
                <a:latin typeface="YDVYMjOStd125"/>
                <a:hlinkClick r:id="rId3"/>
              </a:rPr>
              <a:t>www.jw.com</a:t>
            </a:r>
            <a:r>
              <a:rPr lang="ko-KR" altLang="en-US" sz="1125" dirty="0">
                <a:latin typeface="YDVYMjOStd125"/>
              </a:rPr>
              <a:t>의 </a:t>
            </a:r>
            <a:r>
              <a:rPr lang="en-US" altLang="ko-KR" sz="1125" dirty="0">
                <a:latin typeface="YDVYMjOStd125"/>
              </a:rPr>
              <a:t>Circle.java</a:t>
            </a:r>
            <a:endParaRPr lang="ko-KR" altLang="en-US" sz="1125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70C836-80FB-44A0-8EA1-588F0CBAA85D}"/>
              </a:ext>
            </a:extLst>
          </p:cNvPr>
          <p:cNvSpPr/>
          <p:nvPr/>
        </p:nvSpPr>
        <p:spPr>
          <a:xfrm>
            <a:off x="5289232" y="2705001"/>
            <a:ext cx="3420428" cy="2212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75" u="sng" dirty="0">
                <a:latin typeface="YDVYMjOStd125"/>
              </a:rPr>
              <a:t>공간에서의  충돌</a:t>
            </a:r>
            <a:endParaRPr lang="en-US" altLang="ko-KR" sz="1275" u="sng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en-US" altLang="ko-KR" sz="1125" dirty="0">
                <a:latin typeface="YDVYMjOStd125"/>
              </a:rPr>
              <a:t>    </a:t>
            </a:r>
            <a:r>
              <a:rPr lang="ko-KR" altLang="en-US" sz="1125" dirty="0">
                <a:latin typeface="YDVYMjOStd125"/>
              </a:rPr>
              <a:t>동일 이름의 클래스 파일을 같은 위치에 둘 수 없다</a:t>
            </a:r>
            <a:r>
              <a:rPr lang="en-US" altLang="ko-KR" sz="1125" dirty="0">
                <a:latin typeface="YDVYMjOStd125"/>
              </a:rPr>
              <a:t>. </a:t>
            </a:r>
          </a:p>
          <a:p>
            <a:pPr>
              <a:lnSpc>
                <a:spcPct val="200000"/>
              </a:lnSpc>
            </a:pPr>
            <a:endParaRPr lang="en-US" altLang="ko-KR" sz="1125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ko-KR" altLang="en-US" sz="1275" u="sng" dirty="0">
                <a:latin typeface="YDVYMjOStd125"/>
              </a:rPr>
              <a:t>접근 방법에서의 충돌</a:t>
            </a:r>
            <a:endParaRPr lang="en-US" altLang="ko-KR" sz="1275" u="sng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en-US" altLang="ko-KR" sz="1125" dirty="0">
                <a:latin typeface="YDVYMjOStd125"/>
              </a:rPr>
              <a:t>    </a:t>
            </a:r>
            <a:r>
              <a:rPr lang="ko-KR" altLang="en-US" sz="1125" dirty="0">
                <a:latin typeface="YDVYMjOStd125"/>
              </a:rPr>
              <a:t>인스턴스 생성 방법에서 두 클래스에 차이가 없다</a:t>
            </a:r>
            <a:r>
              <a:rPr lang="en-US" altLang="ko-KR" sz="1125" dirty="0">
                <a:latin typeface="YDVYMjOStd125"/>
              </a:rPr>
              <a:t>.</a:t>
            </a:r>
            <a:endParaRPr lang="ko-KR" altLang="en-US" sz="1125" dirty="0"/>
          </a:p>
        </p:txBody>
      </p:sp>
    </p:spTree>
    <p:extLst>
      <p:ext uri="{BB962C8B-B14F-4D97-AF65-F5344CB8AC3E}">
        <p14:creationId xmlns:p14="http://schemas.microsoft.com/office/powerpoint/2010/main" val="595143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인스턴스 멤버 대상 접근 수준 지시자 정리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E632C3E-8815-4513-9499-D8D064063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49" y="2646293"/>
            <a:ext cx="6707981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09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219" y="1581150"/>
            <a:ext cx="5159326" cy="369570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solidFill>
                  <a:schemeClr val="tx2"/>
                </a:solidFill>
              </a:rPr>
              <a:t>캡슐화</a:t>
            </a:r>
            <a:endParaRPr lang="ko-KR" altLang="en-US" sz="2925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91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66962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캡슐화 무너진 예</a:t>
            </a:r>
            <a:r>
              <a:rPr lang="en-US" altLang="ko-KR" sz="1650" spc="-38" dirty="0">
                <a:solidFill>
                  <a:srgbClr val="C00000"/>
                </a:solidFill>
              </a:rPr>
              <a:t>(</a:t>
            </a:r>
            <a:r>
              <a:rPr lang="ko-KR" altLang="en-US" sz="1650" spc="-38" dirty="0">
                <a:solidFill>
                  <a:srgbClr val="C00000"/>
                </a:solidFill>
              </a:rPr>
              <a:t>가정</a:t>
            </a:r>
            <a:r>
              <a:rPr lang="en-US" altLang="ko-KR" sz="1650" spc="-38" dirty="0">
                <a:solidFill>
                  <a:srgbClr val="C00000"/>
                </a:solidFill>
              </a:rPr>
              <a:t>: </a:t>
            </a:r>
            <a:r>
              <a:rPr lang="ko-KR" altLang="en-US" sz="1650" spc="-38" dirty="0">
                <a:solidFill>
                  <a:srgbClr val="C00000"/>
                </a:solidFill>
              </a:rPr>
              <a:t>코감기는 콧물</a:t>
            </a:r>
            <a:r>
              <a:rPr lang="en-US" altLang="ko-KR" sz="1650" spc="-38" dirty="0">
                <a:solidFill>
                  <a:srgbClr val="C00000"/>
                </a:solidFill>
              </a:rPr>
              <a:t>, </a:t>
            </a:r>
            <a:r>
              <a:rPr lang="ko-KR" altLang="en-US" sz="1650" spc="-38" dirty="0">
                <a:solidFill>
                  <a:srgbClr val="C00000"/>
                </a:solidFill>
              </a:rPr>
              <a:t>재채기</a:t>
            </a:r>
            <a:r>
              <a:rPr lang="en-US" altLang="ko-KR" sz="1650" spc="-38" dirty="0">
                <a:solidFill>
                  <a:srgbClr val="C00000"/>
                </a:solidFill>
              </a:rPr>
              <a:t>, </a:t>
            </a:r>
            <a:r>
              <a:rPr lang="ko-KR" altLang="en-US" sz="1650" spc="-38" dirty="0">
                <a:solidFill>
                  <a:srgbClr val="C00000"/>
                </a:solidFill>
              </a:rPr>
              <a:t>코 막힘을 늘 동반한다</a:t>
            </a:r>
            <a:r>
              <a:rPr lang="en-US" altLang="ko-KR" sz="1650" spc="-38" dirty="0">
                <a:solidFill>
                  <a:srgbClr val="C00000"/>
                </a:solidFill>
              </a:rPr>
              <a:t>.)</a:t>
            </a:r>
            <a:endParaRPr lang="ko-KR" altLang="en-US" sz="1650" spc="-38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1540" y="162256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EA52F140-EF82-44C2-9ED3-D66FFCE7362D}"/>
              </a:ext>
            </a:extLst>
          </p:cNvPr>
          <p:cNvSpPr/>
          <p:nvPr/>
        </p:nvSpPr>
        <p:spPr>
          <a:xfrm>
            <a:off x="993914" y="1828262"/>
            <a:ext cx="3747052" cy="3035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25" dirty="0">
                <a:latin typeface="Consolas" panose="020B0609020204030204" pitchFamily="49" charset="0"/>
              </a:rPr>
              <a:t>class </a:t>
            </a:r>
            <a:r>
              <a:rPr lang="en-US" altLang="ko-KR" sz="1125" dirty="0" err="1">
                <a:latin typeface="Consolas" panose="020B0609020204030204" pitchFamily="49" charset="0"/>
              </a:rPr>
              <a:t>SinivelCap</a:t>
            </a:r>
            <a:r>
              <a:rPr lang="en-US" altLang="ko-KR" sz="1125" dirty="0">
                <a:latin typeface="Consolas" panose="020B0609020204030204" pitchFamily="49" charset="0"/>
              </a:rPr>
              <a:t> {   // </a:t>
            </a:r>
            <a:r>
              <a:rPr lang="ko-KR" altLang="en-US" sz="1125" dirty="0">
                <a:latin typeface="YDVYMjOStd12"/>
              </a:rPr>
              <a:t>콧물 처치용 캡슐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125" dirty="0">
                <a:latin typeface="YDVYMjOStd12"/>
              </a:rPr>
              <a:t>콧물이 싹</a:t>
            </a:r>
            <a:r>
              <a:rPr lang="en-US" altLang="ko-KR" sz="1125" dirty="0">
                <a:latin typeface="Consolas" panose="020B0609020204030204" pitchFamily="49" charset="0"/>
              </a:rPr>
              <a:t>~ </a:t>
            </a:r>
            <a:r>
              <a:rPr lang="ko-KR" altLang="en-US" sz="1125" dirty="0">
                <a:latin typeface="YDVYMjOStd12"/>
              </a:rPr>
              <a:t>납니다</a:t>
            </a:r>
            <a:r>
              <a:rPr lang="en-US" altLang="ko-KR" sz="1125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125" dirty="0">
              <a:latin typeface="Consolas" panose="020B0609020204030204" pitchFamily="49" charset="0"/>
            </a:endParaRPr>
          </a:p>
          <a:p>
            <a:r>
              <a:rPr lang="en-US" altLang="ko-KR" sz="1125" dirty="0">
                <a:latin typeface="Consolas" panose="020B0609020204030204" pitchFamily="49" charset="0"/>
              </a:rPr>
              <a:t>class </a:t>
            </a:r>
            <a:r>
              <a:rPr lang="en-US" altLang="ko-KR" sz="1125" dirty="0" err="1">
                <a:latin typeface="Consolas" panose="020B0609020204030204" pitchFamily="49" charset="0"/>
              </a:rPr>
              <a:t>SneezeCap</a:t>
            </a:r>
            <a:r>
              <a:rPr lang="en-US" altLang="ko-KR" sz="1125" dirty="0">
                <a:latin typeface="Consolas" panose="020B0609020204030204" pitchFamily="49" charset="0"/>
              </a:rPr>
              <a:t> {    // </a:t>
            </a:r>
            <a:r>
              <a:rPr lang="ko-KR" altLang="en-US" sz="1125" dirty="0">
                <a:latin typeface="YDVYMjOStd12"/>
              </a:rPr>
              <a:t>재채기 처치용 캡슐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125" dirty="0">
                <a:latin typeface="YDVYMjOStd12"/>
              </a:rPr>
              <a:t>재채기가 멎습니다</a:t>
            </a:r>
            <a:r>
              <a:rPr lang="en-US" altLang="ko-KR" sz="1125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125" dirty="0">
              <a:latin typeface="Consolas" panose="020B0609020204030204" pitchFamily="49" charset="0"/>
            </a:endParaRPr>
          </a:p>
          <a:p>
            <a:r>
              <a:rPr lang="en-US" altLang="ko-KR" sz="1125" dirty="0">
                <a:latin typeface="Consolas" panose="020B0609020204030204" pitchFamily="49" charset="0"/>
              </a:rPr>
              <a:t>class </a:t>
            </a:r>
            <a:r>
              <a:rPr lang="en-US" altLang="ko-KR" sz="1125" dirty="0" err="1">
                <a:latin typeface="Consolas" panose="020B0609020204030204" pitchFamily="49" charset="0"/>
              </a:rPr>
              <a:t>SnuffleCap</a:t>
            </a:r>
            <a:r>
              <a:rPr lang="en-US" altLang="ko-KR" sz="1125" dirty="0">
                <a:latin typeface="Consolas" panose="020B0609020204030204" pitchFamily="49" charset="0"/>
              </a:rPr>
              <a:t> {   // </a:t>
            </a:r>
            <a:r>
              <a:rPr lang="ko-KR" altLang="en-US" sz="1125" dirty="0">
                <a:latin typeface="YDVYMjOStd12"/>
              </a:rPr>
              <a:t>코 막힘 처치용 캡슐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125" dirty="0">
                <a:latin typeface="YDVYMjOStd12"/>
              </a:rPr>
              <a:t>코가 뻥 뚫립니다</a:t>
            </a:r>
            <a:r>
              <a:rPr lang="en-US" altLang="ko-KR" sz="1125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E9589A3-6337-4718-8039-572472634539}"/>
              </a:ext>
            </a:extLst>
          </p:cNvPr>
          <p:cNvSpPr/>
          <p:nvPr/>
        </p:nvSpPr>
        <p:spPr>
          <a:xfrm>
            <a:off x="4969564" y="1828262"/>
            <a:ext cx="3397196" cy="2192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Consolas" panose="020B0609020204030204" pitchFamily="49" charset="0"/>
              </a:rPr>
              <a:t>class </a:t>
            </a:r>
            <a:r>
              <a:rPr lang="en-US" altLang="ko-KR" sz="1050" dirty="0" err="1">
                <a:latin typeface="Consolas" panose="020B0609020204030204" pitchFamily="49" charset="0"/>
              </a:rPr>
              <a:t>ColdPatient</a:t>
            </a:r>
            <a:r>
              <a:rPr lang="en-US" altLang="ko-KR" sz="1050" dirty="0"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void </a:t>
            </a:r>
            <a:r>
              <a:rPr lang="en-US" altLang="ko-KR" sz="1050" dirty="0" err="1">
                <a:latin typeface="Consolas" panose="020B0609020204030204" pitchFamily="49" charset="0"/>
              </a:rPr>
              <a:t>takeSinivelCap</a:t>
            </a:r>
            <a:r>
              <a:rPr lang="en-US" altLang="ko-KR" sz="1050" dirty="0"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latin typeface="Consolas" panose="020B0609020204030204" pitchFamily="49" charset="0"/>
              </a:rPr>
              <a:t>SinivelCap</a:t>
            </a:r>
            <a:r>
              <a:rPr lang="en-US" altLang="ko-KR" sz="105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   </a:t>
            </a:r>
            <a:r>
              <a:rPr lang="en-US" altLang="ko-KR" sz="1050" dirty="0" err="1">
                <a:latin typeface="Consolas" panose="020B0609020204030204" pitchFamily="49" charset="0"/>
              </a:rPr>
              <a:t>cap.take</a:t>
            </a:r>
            <a:r>
              <a:rPr lang="en-US" altLang="ko-KR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050" dirty="0">
              <a:latin typeface="Consolas" panose="020B0609020204030204" pitchFamily="49" charset="0"/>
            </a:endParaRPr>
          </a:p>
          <a:p>
            <a:r>
              <a:rPr lang="en-US" altLang="ko-KR" sz="1050" dirty="0">
                <a:latin typeface="Consolas" panose="020B0609020204030204" pitchFamily="49" charset="0"/>
              </a:rPr>
              <a:t>   void </a:t>
            </a:r>
            <a:r>
              <a:rPr lang="en-US" altLang="ko-KR" sz="1050" dirty="0" err="1">
                <a:latin typeface="Consolas" panose="020B0609020204030204" pitchFamily="49" charset="0"/>
              </a:rPr>
              <a:t>takeSneezeCap</a:t>
            </a:r>
            <a:r>
              <a:rPr lang="en-US" altLang="ko-KR" sz="1050" dirty="0"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latin typeface="Consolas" panose="020B0609020204030204" pitchFamily="49" charset="0"/>
              </a:rPr>
              <a:t>SneezeCap</a:t>
            </a:r>
            <a:r>
              <a:rPr lang="en-US" altLang="ko-KR" sz="105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   </a:t>
            </a:r>
            <a:r>
              <a:rPr lang="en-US" altLang="ko-KR" sz="1050" dirty="0" err="1">
                <a:latin typeface="Consolas" panose="020B0609020204030204" pitchFamily="49" charset="0"/>
              </a:rPr>
              <a:t>cap.take</a:t>
            </a:r>
            <a:r>
              <a:rPr lang="en-US" altLang="ko-KR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050" dirty="0">
              <a:latin typeface="Consolas" panose="020B0609020204030204" pitchFamily="49" charset="0"/>
            </a:endParaRPr>
          </a:p>
          <a:p>
            <a:r>
              <a:rPr lang="en-US" altLang="ko-KR" sz="1050" dirty="0">
                <a:latin typeface="Consolas" panose="020B0609020204030204" pitchFamily="49" charset="0"/>
              </a:rPr>
              <a:t>   void </a:t>
            </a:r>
            <a:r>
              <a:rPr lang="en-US" altLang="ko-KR" sz="1050" dirty="0" err="1">
                <a:latin typeface="Consolas" panose="020B0609020204030204" pitchFamily="49" charset="0"/>
              </a:rPr>
              <a:t>takeSnuffleCap</a:t>
            </a:r>
            <a:r>
              <a:rPr lang="en-US" altLang="ko-KR" sz="1050" dirty="0"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latin typeface="Consolas" panose="020B0609020204030204" pitchFamily="49" charset="0"/>
              </a:rPr>
              <a:t>SnuffleCap</a:t>
            </a:r>
            <a:r>
              <a:rPr lang="en-US" altLang="ko-KR" sz="1050" dirty="0">
                <a:latin typeface="Consolas" panose="020B0609020204030204" pitchFamily="49" charset="0"/>
              </a:rPr>
              <a:t> cap) {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   </a:t>
            </a:r>
            <a:r>
              <a:rPr lang="en-US" altLang="ko-KR" sz="1050" dirty="0" err="1">
                <a:latin typeface="Consolas" panose="020B0609020204030204" pitchFamily="49" charset="0"/>
              </a:rPr>
              <a:t>cap.take</a:t>
            </a:r>
            <a:r>
              <a:rPr lang="en-US" altLang="ko-KR" sz="1050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}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3F2FE26-CF5F-4F82-AB7E-2F719DE9A539}"/>
              </a:ext>
            </a:extLst>
          </p:cNvPr>
          <p:cNvSpPr/>
          <p:nvPr/>
        </p:nvSpPr>
        <p:spPr>
          <a:xfrm>
            <a:off x="2256184" y="4733378"/>
            <a:ext cx="6480312" cy="648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75" dirty="0">
                <a:solidFill>
                  <a:schemeClr val="bg2">
                    <a:lumMod val="25000"/>
                  </a:schemeClr>
                </a:solidFill>
              </a:rPr>
              <a:t>약의 복용 순서가 중요하다면</a:t>
            </a:r>
            <a:r>
              <a:rPr lang="en-US" altLang="ko-KR" sz="1275" dirty="0">
                <a:solidFill>
                  <a:schemeClr val="bg2">
                    <a:lumMod val="25000"/>
                  </a:schemeClr>
                </a:solidFill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275" dirty="0">
                <a:solidFill>
                  <a:schemeClr val="bg2">
                    <a:lumMod val="25000"/>
                  </a:schemeClr>
                </a:solidFill>
              </a:rPr>
              <a:t>클래스 </a:t>
            </a:r>
            <a:r>
              <a:rPr lang="en-US" altLang="ko-KR" sz="1275" dirty="0" err="1">
                <a:solidFill>
                  <a:schemeClr val="bg2">
                    <a:lumMod val="25000"/>
                  </a:schemeClr>
                </a:solidFill>
              </a:rPr>
              <a:t>SinivelCap</a:t>
            </a:r>
            <a:r>
              <a:rPr lang="en-US" altLang="ko-KR" sz="1275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275" dirty="0" err="1">
                <a:solidFill>
                  <a:schemeClr val="bg2">
                    <a:lumMod val="25000"/>
                  </a:schemeClr>
                </a:solidFill>
              </a:rPr>
              <a:t>SneezeCap</a:t>
            </a:r>
            <a:r>
              <a:rPr lang="en-US" altLang="ko-KR" sz="1275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275" dirty="0" err="1">
                <a:solidFill>
                  <a:schemeClr val="bg2">
                    <a:lumMod val="25000"/>
                  </a:schemeClr>
                </a:solidFill>
              </a:rPr>
              <a:t>SnuffleCap</a:t>
            </a:r>
            <a:r>
              <a:rPr lang="ko-KR" altLang="en-US" sz="1275" dirty="0">
                <a:solidFill>
                  <a:schemeClr val="bg2">
                    <a:lumMod val="25000"/>
                  </a:schemeClr>
                </a:solidFill>
              </a:rPr>
              <a:t>의 적용 및 사용 방법이 별도로 존재한다면</a:t>
            </a:r>
            <a:r>
              <a:rPr lang="en-US" altLang="ko-KR" sz="1275" dirty="0">
                <a:solidFill>
                  <a:schemeClr val="bg2">
                    <a:lumMod val="25000"/>
                  </a:schemeClr>
                </a:solidFill>
              </a:rPr>
              <a:t>? </a:t>
            </a:r>
            <a:endParaRPr lang="ko-KR" altLang="en-US" sz="1275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0081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66962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무너진 캡슐화의 결과</a:t>
            </a:r>
            <a:endParaRPr lang="ko-KR" altLang="en-US" sz="1650" spc="-38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1540" y="162256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586EB1-FB41-44C0-B874-517DE7B77A4C}"/>
              </a:ext>
            </a:extLst>
          </p:cNvPr>
          <p:cNvSpPr/>
          <p:nvPr/>
        </p:nvSpPr>
        <p:spPr>
          <a:xfrm>
            <a:off x="891540" y="1741997"/>
            <a:ext cx="4494475" cy="3700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class </a:t>
            </a:r>
            <a:r>
              <a:rPr lang="en-US" altLang="ko-KR" sz="1125" dirty="0" err="1">
                <a:latin typeface="Consolas" panose="020B0609020204030204" pitchFamily="49" charset="0"/>
              </a:rPr>
              <a:t>BadEncapsulation</a:t>
            </a:r>
            <a:r>
              <a:rPr lang="en-US" altLang="ko-KR" sz="1125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 err="1">
                <a:latin typeface="Consolas" panose="020B0609020204030204" pitchFamily="49" charset="0"/>
              </a:rPr>
              <a:t>ColdPatient</a:t>
            </a:r>
            <a:r>
              <a:rPr lang="en-US" altLang="ko-KR" sz="1125" dirty="0">
                <a:latin typeface="Consolas" panose="020B0609020204030204" pitchFamily="49" charset="0"/>
              </a:rPr>
              <a:t> </a:t>
            </a:r>
            <a:r>
              <a:rPr lang="en-US" altLang="ko-KR" sz="1125" dirty="0" err="1">
                <a:latin typeface="Consolas" panose="020B0609020204030204" pitchFamily="49" charset="0"/>
              </a:rPr>
              <a:t>suf</a:t>
            </a:r>
            <a:r>
              <a:rPr lang="en-US" altLang="ko-KR" sz="1125" dirty="0">
                <a:latin typeface="Consolas" panose="020B0609020204030204" pitchFamily="49" charset="0"/>
              </a:rPr>
              <a:t> = new </a:t>
            </a:r>
            <a:r>
              <a:rPr lang="en-US" altLang="ko-KR" sz="1125" dirty="0" err="1">
                <a:latin typeface="Consolas" panose="020B0609020204030204" pitchFamily="49" charset="0"/>
              </a:rPr>
              <a:t>ColdPatient</a:t>
            </a:r>
            <a:r>
              <a:rPr lang="en-US" altLang="ko-KR" sz="1125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// </a:t>
            </a:r>
            <a:r>
              <a:rPr lang="ko-KR" altLang="en-US" sz="1125" dirty="0">
                <a:latin typeface="YDVYMjOStd12"/>
              </a:rPr>
              <a:t>콧물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 err="1">
                <a:latin typeface="Consolas" panose="020B0609020204030204" pitchFamily="49" charset="0"/>
              </a:rPr>
              <a:t>suf.takeSinivelCap</a:t>
            </a:r>
            <a:r>
              <a:rPr lang="en-US" altLang="ko-KR" sz="1125" dirty="0">
                <a:latin typeface="Consolas" panose="020B0609020204030204" pitchFamily="49" charset="0"/>
              </a:rPr>
              <a:t>(new </a:t>
            </a:r>
            <a:r>
              <a:rPr lang="en-US" altLang="ko-KR" sz="1125" dirty="0" err="1">
                <a:latin typeface="Consolas" panose="020B0609020204030204" pitchFamily="49" charset="0"/>
              </a:rPr>
              <a:t>SinivelCap</a:t>
            </a:r>
            <a:r>
              <a:rPr lang="en-US" altLang="ko-KR" sz="1125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endParaRPr lang="en-US" altLang="ko-KR" sz="1125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// </a:t>
            </a:r>
            <a:r>
              <a:rPr lang="ko-KR" altLang="en-US" sz="1125" dirty="0">
                <a:latin typeface="YDVYMjOStd12"/>
              </a:rPr>
              <a:t>재채기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 err="1">
                <a:latin typeface="Consolas" panose="020B0609020204030204" pitchFamily="49" charset="0"/>
              </a:rPr>
              <a:t>suf.takeSneezeCap</a:t>
            </a:r>
            <a:r>
              <a:rPr lang="en-US" altLang="ko-KR" sz="1125" dirty="0">
                <a:latin typeface="Consolas" panose="020B0609020204030204" pitchFamily="49" charset="0"/>
              </a:rPr>
              <a:t>(new </a:t>
            </a:r>
            <a:r>
              <a:rPr lang="en-US" altLang="ko-KR" sz="1125" dirty="0" err="1">
                <a:latin typeface="Consolas" panose="020B0609020204030204" pitchFamily="49" charset="0"/>
              </a:rPr>
              <a:t>SneezeCap</a:t>
            </a:r>
            <a:r>
              <a:rPr lang="en-US" altLang="ko-KR" sz="1125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endParaRPr lang="en-US" altLang="ko-KR" sz="1125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// </a:t>
            </a:r>
            <a:r>
              <a:rPr lang="ko-KR" altLang="en-US" sz="1125" dirty="0" err="1">
                <a:latin typeface="YDVYMjOStd12"/>
              </a:rPr>
              <a:t>코막힘</a:t>
            </a:r>
            <a:r>
              <a:rPr lang="ko-KR" altLang="en-US" sz="1125" dirty="0">
                <a:latin typeface="YDVYMjOStd12"/>
              </a:rPr>
              <a:t> 캡슐 구매 후 복용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 err="1">
                <a:latin typeface="Consolas" panose="020B0609020204030204" pitchFamily="49" charset="0"/>
              </a:rPr>
              <a:t>suf.takeSnuffleCap</a:t>
            </a:r>
            <a:r>
              <a:rPr lang="en-US" altLang="ko-KR" sz="1125" dirty="0">
                <a:latin typeface="Consolas" panose="020B0609020204030204" pitchFamily="49" charset="0"/>
              </a:rPr>
              <a:t>(new </a:t>
            </a:r>
            <a:r>
              <a:rPr lang="en-US" altLang="ko-KR" sz="1125" dirty="0" err="1">
                <a:latin typeface="Consolas" panose="020B0609020204030204" pitchFamily="49" charset="0"/>
              </a:rPr>
              <a:t>SnuffleCap</a:t>
            </a:r>
            <a:r>
              <a:rPr lang="en-US" altLang="ko-KR" sz="1125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5110B1-B300-4451-898F-282900258E04}"/>
              </a:ext>
            </a:extLst>
          </p:cNvPr>
          <p:cNvSpPr/>
          <p:nvPr/>
        </p:nvSpPr>
        <p:spPr>
          <a:xfrm>
            <a:off x="1252957" y="2694405"/>
            <a:ext cx="3269348" cy="2227949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ACDE17-0898-4722-BB51-0D8B6F7AC462}"/>
              </a:ext>
            </a:extLst>
          </p:cNvPr>
          <p:cNvSpPr/>
          <p:nvPr/>
        </p:nvSpPr>
        <p:spPr>
          <a:xfrm>
            <a:off x="4671392" y="3191111"/>
            <a:ext cx="3945835" cy="1724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캡슐화가 무너지면 이렇듯 클래스 사용 방법과 관련하여 알아야 할 사항들이 많이 등장한다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•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복용해야 할 약의 종류</a:t>
            </a: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•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복용해야 할 약의 순서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 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결론적으로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코드가 복잡해진다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87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66962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캡슐화의 예 </a:t>
            </a:r>
            <a:r>
              <a:rPr lang="en-US" altLang="ko-KR" sz="1650" spc="-38" dirty="0">
                <a:solidFill>
                  <a:srgbClr val="C00000"/>
                </a:solidFill>
              </a:rPr>
              <a:t>(</a:t>
            </a:r>
            <a:r>
              <a:rPr lang="ko-KR" altLang="en-US" sz="1650" spc="-38" dirty="0">
                <a:solidFill>
                  <a:srgbClr val="C00000"/>
                </a:solidFill>
              </a:rPr>
              <a:t>가정</a:t>
            </a:r>
            <a:r>
              <a:rPr lang="en-US" altLang="ko-KR" sz="1650" spc="-38" dirty="0">
                <a:solidFill>
                  <a:srgbClr val="C00000"/>
                </a:solidFill>
              </a:rPr>
              <a:t>: </a:t>
            </a:r>
            <a:r>
              <a:rPr lang="ko-KR" altLang="en-US" sz="1650" spc="-38" dirty="0">
                <a:solidFill>
                  <a:srgbClr val="C00000"/>
                </a:solidFill>
              </a:rPr>
              <a:t>코감기는 콧물</a:t>
            </a:r>
            <a:r>
              <a:rPr lang="en-US" altLang="ko-KR" sz="1650" spc="-38" dirty="0">
                <a:solidFill>
                  <a:srgbClr val="C00000"/>
                </a:solidFill>
              </a:rPr>
              <a:t>, </a:t>
            </a:r>
            <a:r>
              <a:rPr lang="ko-KR" altLang="en-US" sz="1650" spc="-38" dirty="0">
                <a:solidFill>
                  <a:srgbClr val="C00000"/>
                </a:solidFill>
              </a:rPr>
              <a:t>재채기</a:t>
            </a:r>
            <a:r>
              <a:rPr lang="en-US" altLang="ko-KR" sz="1650" spc="-38" dirty="0">
                <a:solidFill>
                  <a:srgbClr val="C00000"/>
                </a:solidFill>
              </a:rPr>
              <a:t>, </a:t>
            </a:r>
            <a:r>
              <a:rPr lang="ko-KR" altLang="en-US" sz="1650" spc="-38" dirty="0">
                <a:solidFill>
                  <a:srgbClr val="C00000"/>
                </a:solidFill>
              </a:rPr>
              <a:t>코 막힘을 늘 동반한다</a:t>
            </a:r>
            <a:r>
              <a:rPr lang="en-US" altLang="ko-KR" sz="1650" spc="-38" dirty="0">
                <a:solidFill>
                  <a:srgbClr val="C00000"/>
                </a:solidFill>
              </a:rPr>
              <a:t>.)</a:t>
            </a:r>
            <a:endParaRPr lang="ko-KR" altLang="en-US" sz="1650" spc="-38" dirty="0">
              <a:solidFill>
                <a:srgbClr val="C00000"/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1540" y="162256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420344-D988-4464-B95C-660412C96B4A}"/>
              </a:ext>
            </a:extLst>
          </p:cNvPr>
          <p:cNvSpPr/>
          <p:nvPr/>
        </p:nvSpPr>
        <p:spPr>
          <a:xfrm>
            <a:off x="4919871" y="1926376"/>
            <a:ext cx="399553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25" dirty="0">
                <a:latin typeface="Consolas" panose="020B0609020204030204" pitchFamily="49" charset="0"/>
              </a:rPr>
              <a:t>class </a:t>
            </a:r>
            <a:r>
              <a:rPr lang="en-US" altLang="ko-KR" sz="1125" dirty="0" err="1">
                <a:latin typeface="Consolas" panose="020B0609020204030204" pitchFamily="49" charset="0"/>
              </a:rPr>
              <a:t>SinusCap</a:t>
            </a:r>
            <a:r>
              <a:rPr lang="en-US" altLang="ko-KR" sz="1125" dirty="0">
                <a:latin typeface="Consolas" panose="020B0609020204030204" pitchFamily="49" charset="0"/>
              </a:rPr>
              <a:t> {</a:t>
            </a:r>
          </a:p>
          <a:p>
            <a:endParaRPr lang="en-US" altLang="ko-KR" sz="1125" dirty="0">
              <a:latin typeface="Consolas" panose="020B0609020204030204" pitchFamily="49" charset="0"/>
            </a:endParaRPr>
          </a:p>
          <a:p>
            <a:r>
              <a:rPr lang="en-US" altLang="ko-KR" sz="1125" dirty="0">
                <a:latin typeface="Consolas" panose="020B0609020204030204" pitchFamily="49" charset="0"/>
              </a:rPr>
              <a:t>   void </a:t>
            </a:r>
            <a:r>
              <a:rPr lang="en-US" altLang="ko-KR" sz="1125" dirty="0" err="1">
                <a:latin typeface="Consolas" panose="020B0609020204030204" pitchFamily="49" charset="0"/>
              </a:rPr>
              <a:t>sniTake</a:t>
            </a:r>
            <a:r>
              <a:rPr lang="en-US" altLang="ko-KR" sz="1125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125" dirty="0">
                <a:latin typeface="YDVYMjOStd12"/>
              </a:rPr>
              <a:t>콧물이 싹</a:t>
            </a:r>
            <a:r>
              <a:rPr lang="en-US" altLang="ko-KR" sz="1125" dirty="0">
                <a:latin typeface="Consolas" panose="020B0609020204030204" pitchFamily="49" charset="0"/>
              </a:rPr>
              <a:t>~ </a:t>
            </a:r>
            <a:r>
              <a:rPr lang="ko-KR" altLang="en-US" sz="1125" dirty="0">
                <a:latin typeface="YDVYMjOStd12"/>
              </a:rPr>
              <a:t>납니다</a:t>
            </a:r>
            <a:r>
              <a:rPr lang="en-US" altLang="ko-KR" sz="1125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125" dirty="0">
              <a:latin typeface="Consolas" panose="020B0609020204030204" pitchFamily="49" charset="0"/>
            </a:endParaRPr>
          </a:p>
          <a:p>
            <a:r>
              <a:rPr lang="en-US" altLang="ko-KR" sz="1125" dirty="0">
                <a:latin typeface="Consolas" panose="020B0609020204030204" pitchFamily="49" charset="0"/>
              </a:rPr>
              <a:t>   void </a:t>
            </a:r>
            <a:r>
              <a:rPr lang="en-US" altLang="ko-KR" sz="1125" dirty="0" err="1">
                <a:latin typeface="Consolas" panose="020B0609020204030204" pitchFamily="49" charset="0"/>
              </a:rPr>
              <a:t>sneTake</a:t>
            </a:r>
            <a:r>
              <a:rPr lang="en-US" altLang="ko-KR" sz="1125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125" dirty="0">
                <a:latin typeface="YDVYMjOStd12"/>
              </a:rPr>
              <a:t>재채기가 멎습니다</a:t>
            </a:r>
            <a:r>
              <a:rPr lang="en-US" altLang="ko-KR" sz="1125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125" dirty="0">
              <a:latin typeface="Consolas" panose="020B0609020204030204" pitchFamily="49" charset="0"/>
            </a:endParaRPr>
          </a:p>
          <a:p>
            <a:r>
              <a:rPr lang="en-US" altLang="ko-KR" sz="1125" dirty="0">
                <a:latin typeface="Consolas" panose="020B0609020204030204" pitchFamily="49" charset="0"/>
              </a:rPr>
              <a:t>   void </a:t>
            </a:r>
            <a:r>
              <a:rPr lang="en-US" altLang="ko-KR" sz="1125" dirty="0" err="1">
                <a:latin typeface="Consolas" panose="020B0609020204030204" pitchFamily="49" charset="0"/>
              </a:rPr>
              <a:t>snuTake</a:t>
            </a:r>
            <a:r>
              <a:rPr lang="en-US" altLang="ko-KR" sz="1125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125" dirty="0">
                <a:latin typeface="YDVYMjOStd12"/>
              </a:rPr>
              <a:t>코가 뻥 뚫립니다</a:t>
            </a:r>
            <a:r>
              <a:rPr lang="en-US" altLang="ko-KR" sz="1125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125" dirty="0">
              <a:latin typeface="Consolas" panose="020B0609020204030204" pitchFamily="49" charset="0"/>
            </a:endParaRPr>
          </a:p>
          <a:p>
            <a:r>
              <a:rPr lang="en-US" altLang="ko-KR" sz="1125" dirty="0">
                <a:latin typeface="Consolas" panose="020B0609020204030204" pitchFamily="49" charset="0"/>
              </a:rPr>
              <a:t>   void take() { // </a:t>
            </a:r>
            <a:r>
              <a:rPr lang="ko-KR" altLang="en-US" sz="1125" dirty="0">
                <a:latin typeface="YDVYMjOStd12"/>
              </a:rPr>
              <a:t>약의 복용 방법 및 순서 담긴 메소드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 err="1">
                <a:latin typeface="Consolas" panose="020B0609020204030204" pitchFamily="49" charset="0"/>
              </a:rPr>
              <a:t>sniTake</a:t>
            </a:r>
            <a:r>
              <a:rPr lang="en-US" altLang="ko-KR" sz="1125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 err="1">
                <a:latin typeface="Consolas" panose="020B0609020204030204" pitchFamily="49" charset="0"/>
              </a:rPr>
              <a:t>sneTake</a:t>
            </a:r>
            <a:r>
              <a:rPr lang="en-US" altLang="ko-KR" sz="1125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 err="1">
                <a:latin typeface="Consolas" panose="020B0609020204030204" pitchFamily="49" charset="0"/>
              </a:rPr>
              <a:t>snuTake</a:t>
            </a:r>
            <a:r>
              <a:rPr lang="en-US" altLang="ko-KR" sz="1125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}</a:t>
            </a:r>
            <a:endParaRPr lang="ko-KR" altLang="en-US" sz="1125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D89D51-F137-4E55-84C7-1B454B99E2AE}"/>
              </a:ext>
            </a:extLst>
          </p:cNvPr>
          <p:cNvSpPr/>
          <p:nvPr/>
        </p:nvSpPr>
        <p:spPr>
          <a:xfrm>
            <a:off x="822960" y="2012938"/>
            <a:ext cx="374705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Consolas" panose="020B0609020204030204" pitchFamily="49" charset="0"/>
              </a:rPr>
              <a:t>class </a:t>
            </a:r>
            <a:r>
              <a:rPr lang="en-US" altLang="ko-KR" sz="1050" dirty="0" err="1">
                <a:latin typeface="Consolas" panose="020B0609020204030204" pitchFamily="49" charset="0"/>
              </a:rPr>
              <a:t>SinivelCap</a:t>
            </a:r>
            <a:r>
              <a:rPr lang="en-US" altLang="ko-KR" sz="1050" dirty="0">
                <a:latin typeface="Consolas" panose="020B0609020204030204" pitchFamily="49" charset="0"/>
              </a:rPr>
              <a:t> {   // </a:t>
            </a:r>
            <a:r>
              <a:rPr lang="ko-KR" altLang="en-US" sz="1050" dirty="0">
                <a:latin typeface="YDVYMjOStd12"/>
              </a:rPr>
              <a:t>콧물 처치용 캡슐</a:t>
            </a:r>
            <a:endParaRPr lang="en-US" altLang="ko-KR" sz="1050" dirty="0">
              <a:latin typeface="YDVYMjOStd12"/>
            </a:endParaRPr>
          </a:p>
          <a:p>
            <a:endParaRPr lang="ko-KR" altLang="en-US" sz="1050" dirty="0">
              <a:latin typeface="YDVYMjOStd12"/>
            </a:endParaRPr>
          </a:p>
          <a:p>
            <a:r>
              <a:rPr lang="en-US" altLang="ko-KR" sz="105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050" dirty="0">
                <a:latin typeface="YDVYMjOStd12"/>
              </a:rPr>
              <a:t>콧물이 싹</a:t>
            </a:r>
            <a:r>
              <a:rPr lang="en-US" altLang="ko-KR" sz="1050" dirty="0">
                <a:latin typeface="Consolas" panose="020B0609020204030204" pitchFamily="49" charset="0"/>
              </a:rPr>
              <a:t>~ </a:t>
            </a:r>
            <a:r>
              <a:rPr lang="ko-KR" altLang="en-US" sz="1050" dirty="0">
                <a:latin typeface="YDVYMjOStd12"/>
              </a:rPr>
              <a:t>납니다</a:t>
            </a:r>
            <a:r>
              <a:rPr lang="en-US" altLang="ko-KR" sz="105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050" dirty="0">
              <a:latin typeface="Consolas" panose="020B0609020204030204" pitchFamily="49" charset="0"/>
            </a:endParaRPr>
          </a:p>
          <a:p>
            <a:r>
              <a:rPr lang="en-US" altLang="ko-KR" sz="1050" dirty="0">
                <a:latin typeface="Consolas" panose="020B0609020204030204" pitchFamily="49" charset="0"/>
              </a:rPr>
              <a:t>class </a:t>
            </a:r>
            <a:r>
              <a:rPr lang="en-US" altLang="ko-KR" sz="1050" dirty="0" err="1">
                <a:latin typeface="Consolas" panose="020B0609020204030204" pitchFamily="49" charset="0"/>
              </a:rPr>
              <a:t>SneezeCap</a:t>
            </a:r>
            <a:r>
              <a:rPr lang="en-US" altLang="ko-KR" sz="1050" dirty="0">
                <a:latin typeface="Consolas" panose="020B0609020204030204" pitchFamily="49" charset="0"/>
              </a:rPr>
              <a:t> {    // </a:t>
            </a:r>
            <a:r>
              <a:rPr lang="ko-KR" altLang="en-US" sz="1050" dirty="0">
                <a:latin typeface="YDVYMjOStd12"/>
              </a:rPr>
              <a:t>재채기 처치용 캡슐</a:t>
            </a:r>
            <a:endParaRPr lang="en-US" altLang="ko-KR" sz="1050" dirty="0">
              <a:latin typeface="YDVYMjOStd12"/>
            </a:endParaRPr>
          </a:p>
          <a:p>
            <a:endParaRPr lang="ko-KR" altLang="en-US" sz="1050" dirty="0">
              <a:latin typeface="YDVYMjOStd12"/>
            </a:endParaRPr>
          </a:p>
          <a:p>
            <a:r>
              <a:rPr lang="en-US" altLang="ko-KR" sz="105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050" dirty="0">
                <a:latin typeface="YDVYMjOStd12"/>
              </a:rPr>
              <a:t>재채기가 멎습니다</a:t>
            </a:r>
            <a:r>
              <a:rPr lang="en-US" altLang="ko-KR" sz="105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050" dirty="0">
              <a:latin typeface="Consolas" panose="020B0609020204030204" pitchFamily="49" charset="0"/>
            </a:endParaRPr>
          </a:p>
          <a:p>
            <a:r>
              <a:rPr lang="en-US" altLang="ko-KR" sz="1050" dirty="0">
                <a:latin typeface="Consolas" panose="020B0609020204030204" pitchFamily="49" charset="0"/>
              </a:rPr>
              <a:t>class </a:t>
            </a:r>
            <a:r>
              <a:rPr lang="en-US" altLang="ko-KR" sz="1050" dirty="0" err="1">
                <a:latin typeface="Consolas" panose="020B0609020204030204" pitchFamily="49" charset="0"/>
              </a:rPr>
              <a:t>SnuffleCap</a:t>
            </a:r>
            <a:r>
              <a:rPr lang="en-US" altLang="ko-KR" sz="1050" dirty="0">
                <a:latin typeface="Consolas" panose="020B0609020204030204" pitchFamily="49" charset="0"/>
              </a:rPr>
              <a:t> {   // </a:t>
            </a:r>
            <a:r>
              <a:rPr lang="ko-KR" altLang="en-US" sz="1050" dirty="0">
                <a:latin typeface="YDVYMjOStd12"/>
              </a:rPr>
              <a:t>코 막힘 처치용 캡슐</a:t>
            </a:r>
            <a:endParaRPr lang="en-US" altLang="ko-KR" sz="1050" dirty="0">
              <a:latin typeface="YDVYMjOStd12"/>
            </a:endParaRPr>
          </a:p>
          <a:p>
            <a:endParaRPr lang="ko-KR" altLang="en-US" sz="1050" dirty="0">
              <a:latin typeface="YDVYMjOStd12"/>
            </a:endParaRPr>
          </a:p>
          <a:p>
            <a:r>
              <a:rPr lang="en-US" altLang="ko-KR" sz="105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050" dirty="0">
                <a:latin typeface="YDVYMjOStd12"/>
              </a:rPr>
              <a:t>코가 뻥 뚫립니다</a:t>
            </a:r>
            <a:r>
              <a:rPr lang="en-US" altLang="ko-KR" sz="105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F868F02-946F-44D9-BF9F-F88AE08B9B4E}"/>
              </a:ext>
            </a:extLst>
          </p:cNvPr>
          <p:cNvSpPr/>
          <p:nvPr/>
        </p:nvSpPr>
        <p:spPr>
          <a:xfrm>
            <a:off x="1041934" y="2325973"/>
            <a:ext cx="3269348" cy="597933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F806A2-8CE8-4CD7-A15B-F5C8754D93B3}"/>
              </a:ext>
            </a:extLst>
          </p:cNvPr>
          <p:cNvSpPr/>
          <p:nvPr/>
        </p:nvSpPr>
        <p:spPr>
          <a:xfrm>
            <a:off x="1041934" y="3423093"/>
            <a:ext cx="3269348" cy="597933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2F7FA45-A475-41D4-B580-51749E65D3FB}"/>
              </a:ext>
            </a:extLst>
          </p:cNvPr>
          <p:cNvSpPr/>
          <p:nvPr/>
        </p:nvSpPr>
        <p:spPr>
          <a:xfrm>
            <a:off x="1061812" y="4520213"/>
            <a:ext cx="3269348" cy="597933"/>
          </a:xfrm>
          <a:prstGeom prst="rect">
            <a:avLst/>
          </a:prstGeom>
          <a:solidFill>
            <a:schemeClr val="accent1">
              <a:lumMod val="60000"/>
              <a:lumOff val="40000"/>
              <a:alpha val="21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29BF36-EC40-4995-BE74-089D19D82943}"/>
              </a:ext>
            </a:extLst>
          </p:cNvPr>
          <p:cNvSpPr/>
          <p:nvPr/>
        </p:nvSpPr>
        <p:spPr>
          <a:xfrm>
            <a:off x="5127229" y="2292191"/>
            <a:ext cx="3569510" cy="597933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AD69425-B7D4-4266-ADC1-E12C2117597B}"/>
              </a:ext>
            </a:extLst>
          </p:cNvPr>
          <p:cNvSpPr/>
          <p:nvPr/>
        </p:nvSpPr>
        <p:spPr>
          <a:xfrm>
            <a:off x="5127229" y="2956973"/>
            <a:ext cx="3569510" cy="597933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5648C4-EE6E-4C25-9AF3-CD50E7E83E50}"/>
              </a:ext>
            </a:extLst>
          </p:cNvPr>
          <p:cNvSpPr/>
          <p:nvPr/>
        </p:nvSpPr>
        <p:spPr>
          <a:xfrm>
            <a:off x="5132880" y="3621755"/>
            <a:ext cx="3569510" cy="597933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775E323-9486-4826-A7E8-5285113F7BEA}"/>
              </a:ext>
            </a:extLst>
          </p:cNvPr>
          <p:cNvCxnSpPr>
            <a:stCxn id="9" idx="3"/>
          </p:cNvCxnSpPr>
          <p:nvPr/>
        </p:nvCxnSpPr>
        <p:spPr>
          <a:xfrm>
            <a:off x="4311282" y="2624939"/>
            <a:ext cx="815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3DFD6-388A-430E-B03E-A557C6350A71}"/>
              </a:ext>
            </a:extLst>
          </p:cNvPr>
          <p:cNvCxnSpPr>
            <a:cxnSpLocks/>
          </p:cNvCxnSpPr>
          <p:nvPr/>
        </p:nvCxnSpPr>
        <p:spPr>
          <a:xfrm flipV="1">
            <a:off x="4316932" y="3255939"/>
            <a:ext cx="810298" cy="466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689E6EA-B5E8-4417-BD82-831D137FE9AF}"/>
              </a:ext>
            </a:extLst>
          </p:cNvPr>
          <p:cNvCxnSpPr>
            <a:cxnSpLocks/>
          </p:cNvCxnSpPr>
          <p:nvPr/>
        </p:nvCxnSpPr>
        <p:spPr>
          <a:xfrm flipV="1">
            <a:off x="4339793" y="4117736"/>
            <a:ext cx="787437" cy="70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3738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적절한 캡슐화로 인한 코드 수준의 향상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6CD6429C-4008-4743-820E-6E5923836D25}"/>
              </a:ext>
            </a:extLst>
          </p:cNvPr>
          <p:cNvSpPr/>
          <p:nvPr/>
        </p:nvSpPr>
        <p:spPr>
          <a:xfrm>
            <a:off x="895149" y="2097586"/>
            <a:ext cx="3991708" cy="3181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class </a:t>
            </a:r>
            <a:r>
              <a:rPr lang="en-US" altLang="ko-KR" sz="1125" dirty="0" err="1">
                <a:latin typeface="Consolas" panose="020B0609020204030204" pitchFamily="49" charset="0"/>
              </a:rPr>
              <a:t>ColdPatient</a:t>
            </a:r>
            <a:r>
              <a:rPr lang="en-US" altLang="ko-KR" sz="1125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fi-FI" altLang="ko-KR" sz="1125" dirty="0">
                <a:latin typeface="Consolas" panose="020B0609020204030204" pitchFamily="49" charset="0"/>
              </a:rPr>
              <a:t>   void takeSinus(SinusCap cap) {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 err="1">
                <a:latin typeface="Consolas" panose="020B0609020204030204" pitchFamily="49" charset="0"/>
              </a:rPr>
              <a:t>cap.take</a:t>
            </a:r>
            <a:r>
              <a:rPr lang="en-US" altLang="ko-KR" sz="1125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altLang="ko-KR" sz="1125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class </a:t>
            </a:r>
            <a:r>
              <a:rPr lang="en-US" altLang="ko-KR" sz="1125" dirty="0" err="1">
                <a:latin typeface="Consolas" panose="020B0609020204030204" pitchFamily="49" charset="0"/>
              </a:rPr>
              <a:t>OneClassEncapsulation</a:t>
            </a:r>
            <a:r>
              <a:rPr lang="en-US" altLang="ko-KR" sz="1125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 err="1">
                <a:latin typeface="Consolas" panose="020B0609020204030204" pitchFamily="49" charset="0"/>
              </a:rPr>
              <a:t>ColdPatient</a:t>
            </a:r>
            <a:r>
              <a:rPr lang="en-US" altLang="ko-KR" sz="1125" dirty="0">
                <a:latin typeface="Consolas" panose="020B0609020204030204" pitchFamily="49" charset="0"/>
              </a:rPr>
              <a:t> </a:t>
            </a:r>
            <a:r>
              <a:rPr lang="en-US" altLang="ko-KR" sz="1125" dirty="0" err="1">
                <a:latin typeface="Consolas" panose="020B0609020204030204" pitchFamily="49" charset="0"/>
              </a:rPr>
              <a:t>suf</a:t>
            </a:r>
            <a:r>
              <a:rPr lang="en-US" altLang="ko-KR" sz="1125" dirty="0">
                <a:latin typeface="Consolas" panose="020B0609020204030204" pitchFamily="49" charset="0"/>
              </a:rPr>
              <a:t> = new </a:t>
            </a:r>
            <a:r>
              <a:rPr lang="en-US" altLang="ko-KR" sz="1125" dirty="0" err="1">
                <a:latin typeface="Consolas" panose="020B0609020204030204" pitchFamily="49" charset="0"/>
              </a:rPr>
              <a:t>ColdPatient</a:t>
            </a:r>
            <a:r>
              <a:rPr lang="en-US" altLang="ko-KR" sz="1125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 err="1">
                <a:latin typeface="Consolas" panose="020B0609020204030204" pitchFamily="49" charset="0"/>
              </a:rPr>
              <a:t>suf.takeSinus</a:t>
            </a:r>
            <a:r>
              <a:rPr lang="en-US" altLang="ko-KR" sz="1125" dirty="0">
                <a:latin typeface="Consolas" panose="020B0609020204030204" pitchFamily="49" charset="0"/>
              </a:rPr>
              <a:t>(new </a:t>
            </a:r>
            <a:r>
              <a:rPr lang="en-US" altLang="ko-KR" sz="1125" dirty="0" err="1">
                <a:latin typeface="Consolas" panose="020B0609020204030204" pitchFamily="49" charset="0"/>
              </a:rPr>
              <a:t>SinusCap</a:t>
            </a:r>
            <a:r>
              <a:rPr lang="en-US" altLang="ko-KR" sz="1125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}</a:t>
            </a:r>
            <a:endParaRPr lang="ko-KR" altLang="en-US" sz="1125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9F0789-01AC-43D9-8511-EFB31A640D06}"/>
              </a:ext>
            </a:extLst>
          </p:cNvPr>
          <p:cNvSpPr/>
          <p:nvPr/>
        </p:nvSpPr>
        <p:spPr>
          <a:xfrm>
            <a:off x="4886856" y="2445760"/>
            <a:ext cx="3961814" cy="2001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코감기 관련해서 알아야 할 사실들이 많이 줄었다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SinivelCap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SneezeCap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SnuffleCap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클래스들은 몰라도 된다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>
                <a:solidFill>
                  <a:schemeClr val="bg2">
                    <a:lumMod val="25000"/>
                  </a:schemeClr>
                </a:solidFill>
              </a:rPr>
              <a:t>SinusCap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클래스 하나만 알면 된다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복용 순서 몰라도 된다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take </a:t>
            </a:r>
            <a:r>
              <a:rPr lang="ko-KR" altLang="en-US" sz="1200" dirty="0">
                <a:solidFill>
                  <a:schemeClr val="bg2">
                    <a:lumMod val="25000"/>
                  </a:schemeClr>
                </a:solidFill>
              </a:rPr>
              <a:t>메소드를 통해 복용 과정이 모두 자동화 된다</a:t>
            </a:r>
            <a:r>
              <a:rPr lang="en-US" altLang="ko-KR" sz="12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ko-KR" alt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654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포함 관계로 캡슐화 완성하기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E1EB91E6-AF5D-4432-8413-439E0E8ED114}"/>
              </a:ext>
            </a:extLst>
          </p:cNvPr>
          <p:cNvSpPr/>
          <p:nvPr/>
        </p:nvSpPr>
        <p:spPr>
          <a:xfrm>
            <a:off x="895149" y="2308360"/>
            <a:ext cx="3747052" cy="2839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Consolas" panose="020B0609020204030204" pitchFamily="49" charset="0"/>
              </a:rPr>
              <a:t>class </a:t>
            </a:r>
            <a:r>
              <a:rPr lang="en-US" altLang="ko-KR" sz="1050" dirty="0" err="1">
                <a:latin typeface="Consolas" panose="020B0609020204030204" pitchFamily="49" charset="0"/>
              </a:rPr>
              <a:t>SinivelCap</a:t>
            </a:r>
            <a:r>
              <a:rPr lang="en-US" altLang="ko-KR" sz="1050" dirty="0">
                <a:latin typeface="Consolas" panose="020B0609020204030204" pitchFamily="49" charset="0"/>
              </a:rPr>
              <a:t> {   // </a:t>
            </a:r>
            <a:r>
              <a:rPr lang="ko-KR" altLang="en-US" sz="1050" dirty="0">
                <a:latin typeface="YDVYMjOStd12"/>
              </a:rPr>
              <a:t>콧물 처치용 캡슐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050" dirty="0">
                <a:latin typeface="YDVYMjOStd12"/>
              </a:rPr>
              <a:t>콧물이 싹</a:t>
            </a:r>
            <a:r>
              <a:rPr lang="en-US" altLang="ko-KR" sz="1050" dirty="0">
                <a:latin typeface="Consolas" panose="020B0609020204030204" pitchFamily="49" charset="0"/>
              </a:rPr>
              <a:t>~ </a:t>
            </a:r>
            <a:r>
              <a:rPr lang="ko-KR" altLang="en-US" sz="1050" dirty="0">
                <a:latin typeface="YDVYMjOStd12"/>
              </a:rPr>
              <a:t>납니다</a:t>
            </a:r>
            <a:r>
              <a:rPr lang="en-US" altLang="ko-KR" sz="105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050" dirty="0">
              <a:latin typeface="Consolas" panose="020B0609020204030204" pitchFamily="49" charset="0"/>
            </a:endParaRPr>
          </a:p>
          <a:p>
            <a:r>
              <a:rPr lang="en-US" altLang="ko-KR" sz="1050" dirty="0">
                <a:latin typeface="Consolas" panose="020B0609020204030204" pitchFamily="49" charset="0"/>
              </a:rPr>
              <a:t>class </a:t>
            </a:r>
            <a:r>
              <a:rPr lang="en-US" altLang="ko-KR" sz="1050" dirty="0" err="1">
                <a:latin typeface="Consolas" panose="020B0609020204030204" pitchFamily="49" charset="0"/>
              </a:rPr>
              <a:t>SneezeCap</a:t>
            </a:r>
            <a:r>
              <a:rPr lang="en-US" altLang="ko-KR" sz="1050" dirty="0">
                <a:latin typeface="Consolas" panose="020B0609020204030204" pitchFamily="49" charset="0"/>
              </a:rPr>
              <a:t> {    // </a:t>
            </a:r>
            <a:r>
              <a:rPr lang="ko-KR" altLang="en-US" sz="1050" dirty="0">
                <a:latin typeface="YDVYMjOStd12"/>
              </a:rPr>
              <a:t>재채기 처치용 캡슐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050" dirty="0">
                <a:latin typeface="YDVYMjOStd12"/>
              </a:rPr>
              <a:t>재채기가 멎습니다</a:t>
            </a:r>
            <a:r>
              <a:rPr lang="en-US" altLang="ko-KR" sz="105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}</a:t>
            </a:r>
          </a:p>
          <a:p>
            <a:endParaRPr lang="en-US" altLang="ko-KR" sz="1050" dirty="0">
              <a:latin typeface="Consolas" panose="020B0609020204030204" pitchFamily="49" charset="0"/>
            </a:endParaRPr>
          </a:p>
          <a:p>
            <a:r>
              <a:rPr lang="en-US" altLang="ko-KR" sz="1050" dirty="0">
                <a:latin typeface="Consolas" panose="020B0609020204030204" pitchFamily="49" charset="0"/>
              </a:rPr>
              <a:t>class </a:t>
            </a:r>
            <a:r>
              <a:rPr lang="en-US" altLang="ko-KR" sz="1050" dirty="0" err="1">
                <a:latin typeface="Consolas" panose="020B0609020204030204" pitchFamily="49" charset="0"/>
              </a:rPr>
              <a:t>SnuffleCap</a:t>
            </a:r>
            <a:r>
              <a:rPr lang="en-US" altLang="ko-KR" sz="1050" dirty="0">
                <a:latin typeface="Consolas" panose="020B0609020204030204" pitchFamily="49" charset="0"/>
              </a:rPr>
              <a:t> {   // </a:t>
            </a:r>
            <a:r>
              <a:rPr lang="ko-KR" altLang="en-US" sz="1050" dirty="0">
                <a:latin typeface="YDVYMjOStd12"/>
              </a:rPr>
              <a:t>코 막힘 처치용 캡슐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void take() {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050" dirty="0">
                <a:latin typeface="YDVYMjOStd12"/>
              </a:rPr>
              <a:t>코가 뻥 뚫립니다</a:t>
            </a:r>
            <a:r>
              <a:rPr lang="en-US" altLang="ko-KR" sz="1050" dirty="0">
                <a:latin typeface="Consolas" panose="020B0609020204030204" pitchFamily="49" charset="0"/>
              </a:rPr>
              <a:t>.");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05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037BF0F-D3D9-40D9-98E1-8AFB40C54CA6}"/>
              </a:ext>
            </a:extLst>
          </p:cNvPr>
          <p:cNvSpPr/>
          <p:nvPr/>
        </p:nvSpPr>
        <p:spPr>
          <a:xfrm>
            <a:off x="896373" y="2301425"/>
            <a:ext cx="3508199" cy="869829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DBF3DC-74B4-419E-A8D9-32520592992D}"/>
              </a:ext>
            </a:extLst>
          </p:cNvPr>
          <p:cNvSpPr/>
          <p:nvPr/>
        </p:nvSpPr>
        <p:spPr>
          <a:xfrm>
            <a:off x="896373" y="3271934"/>
            <a:ext cx="3508199" cy="869829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BA9389-4A8E-43D0-BF97-973265309777}"/>
              </a:ext>
            </a:extLst>
          </p:cNvPr>
          <p:cNvSpPr/>
          <p:nvPr/>
        </p:nvSpPr>
        <p:spPr>
          <a:xfrm>
            <a:off x="895149" y="4252998"/>
            <a:ext cx="3508199" cy="869829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0922D71-EF84-4AE3-92A2-0569C5C56361}"/>
              </a:ext>
            </a:extLst>
          </p:cNvPr>
          <p:cNvSpPr/>
          <p:nvPr/>
        </p:nvSpPr>
        <p:spPr>
          <a:xfrm>
            <a:off x="4573758" y="2189412"/>
            <a:ext cx="4181462" cy="2402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class </a:t>
            </a:r>
            <a:r>
              <a:rPr lang="en-US" altLang="ko-KR" sz="1125" dirty="0" err="1">
                <a:latin typeface="Consolas" panose="020B0609020204030204" pitchFamily="49" charset="0"/>
              </a:rPr>
              <a:t>SinusCap</a:t>
            </a:r>
            <a:r>
              <a:rPr lang="en-US" altLang="ko-KR" sz="1125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 err="1">
                <a:latin typeface="Consolas" panose="020B0609020204030204" pitchFamily="49" charset="0"/>
              </a:rPr>
              <a:t>SinivelCap</a:t>
            </a:r>
            <a:r>
              <a:rPr lang="en-US" altLang="ko-KR" sz="1125" dirty="0">
                <a:latin typeface="Consolas" panose="020B0609020204030204" pitchFamily="49" charset="0"/>
              </a:rPr>
              <a:t> </a:t>
            </a:r>
            <a:r>
              <a:rPr lang="en-US" altLang="ko-KR" sz="1125" dirty="0" err="1">
                <a:latin typeface="Consolas" panose="020B0609020204030204" pitchFamily="49" charset="0"/>
              </a:rPr>
              <a:t>siCap</a:t>
            </a:r>
            <a:r>
              <a:rPr lang="en-US" altLang="ko-KR" sz="1125" dirty="0">
                <a:latin typeface="Consolas" panose="020B0609020204030204" pitchFamily="49" charset="0"/>
              </a:rPr>
              <a:t> = new </a:t>
            </a:r>
            <a:r>
              <a:rPr lang="en-US" altLang="ko-KR" sz="1125" dirty="0" err="1">
                <a:latin typeface="Consolas" panose="020B0609020204030204" pitchFamily="49" charset="0"/>
              </a:rPr>
              <a:t>SinivelCap</a:t>
            </a:r>
            <a:r>
              <a:rPr lang="en-US" altLang="ko-KR" sz="1125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 err="1">
                <a:latin typeface="Consolas" panose="020B0609020204030204" pitchFamily="49" charset="0"/>
              </a:rPr>
              <a:t>SneezeCap</a:t>
            </a:r>
            <a:r>
              <a:rPr lang="en-US" altLang="ko-KR" sz="1125" dirty="0">
                <a:latin typeface="Consolas" panose="020B0609020204030204" pitchFamily="49" charset="0"/>
              </a:rPr>
              <a:t> </a:t>
            </a:r>
            <a:r>
              <a:rPr lang="en-US" altLang="ko-KR" sz="1125" dirty="0" err="1">
                <a:latin typeface="Consolas" panose="020B0609020204030204" pitchFamily="49" charset="0"/>
              </a:rPr>
              <a:t>szCap</a:t>
            </a:r>
            <a:r>
              <a:rPr lang="en-US" altLang="ko-KR" sz="1125" dirty="0">
                <a:latin typeface="Consolas" panose="020B0609020204030204" pitchFamily="49" charset="0"/>
              </a:rPr>
              <a:t> = new </a:t>
            </a:r>
            <a:r>
              <a:rPr lang="en-US" altLang="ko-KR" sz="1125" dirty="0" err="1">
                <a:latin typeface="Consolas" panose="020B0609020204030204" pitchFamily="49" charset="0"/>
              </a:rPr>
              <a:t>SneezeCap</a:t>
            </a:r>
            <a:r>
              <a:rPr lang="en-US" altLang="ko-KR" sz="1125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 err="1">
                <a:latin typeface="Consolas" panose="020B0609020204030204" pitchFamily="49" charset="0"/>
              </a:rPr>
              <a:t>SnuffleCap</a:t>
            </a:r>
            <a:r>
              <a:rPr lang="en-US" altLang="ko-KR" sz="1125" dirty="0">
                <a:latin typeface="Consolas" panose="020B0609020204030204" pitchFamily="49" charset="0"/>
              </a:rPr>
              <a:t> </a:t>
            </a:r>
            <a:r>
              <a:rPr lang="en-US" altLang="ko-KR" sz="1125" dirty="0" err="1">
                <a:latin typeface="Consolas" panose="020B0609020204030204" pitchFamily="49" charset="0"/>
              </a:rPr>
              <a:t>sfCap</a:t>
            </a:r>
            <a:r>
              <a:rPr lang="en-US" altLang="ko-KR" sz="1125" dirty="0">
                <a:latin typeface="Consolas" panose="020B0609020204030204" pitchFamily="49" charset="0"/>
              </a:rPr>
              <a:t> = new </a:t>
            </a:r>
            <a:r>
              <a:rPr lang="en-US" altLang="ko-KR" sz="1125" dirty="0" err="1">
                <a:latin typeface="Consolas" panose="020B0609020204030204" pitchFamily="49" charset="0"/>
              </a:rPr>
              <a:t>SnuffleCap</a:t>
            </a:r>
            <a:r>
              <a:rPr lang="en-US" altLang="ko-KR" sz="1125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void take() {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 err="1">
                <a:latin typeface="Consolas" panose="020B0609020204030204" pitchFamily="49" charset="0"/>
              </a:rPr>
              <a:t>siCap.take</a:t>
            </a:r>
            <a:r>
              <a:rPr lang="en-US" altLang="ko-KR" sz="1125" dirty="0">
                <a:latin typeface="Consolas" panose="020B0609020204030204" pitchFamily="49" charset="0"/>
              </a:rPr>
              <a:t>(); </a:t>
            </a:r>
            <a:r>
              <a:rPr lang="en-US" altLang="ko-KR" sz="1125" dirty="0" err="1">
                <a:latin typeface="Consolas" panose="020B0609020204030204" pitchFamily="49" charset="0"/>
              </a:rPr>
              <a:t>szCap.take</a:t>
            </a:r>
            <a:r>
              <a:rPr lang="en-US" altLang="ko-KR" sz="1125" dirty="0">
                <a:latin typeface="Consolas" panose="020B0609020204030204" pitchFamily="49" charset="0"/>
              </a:rPr>
              <a:t>(); </a:t>
            </a:r>
            <a:r>
              <a:rPr lang="en-US" altLang="ko-KR" sz="1125" dirty="0" err="1">
                <a:latin typeface="Consolas" panose="020B0609020204030204" pitchFamily="49" charset="0"/>
              </a:rPr>
              <a:t>sfCap.take</a:t>
            </a:r>
            <a:r>
              <a:rPr lang="en-US" altLang="ko-KR" sz="1125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}</a:t>
            </a:r>
            <a:endParaRPr lang="ko-KR" altLang="en-US" sz="1125" dirty="0"/>
          </a:p>
        </p:txBody>
      </p:sp>
    </p:spTree>
    <p:extLst>
      <p:ext uri="{BB962C8B-B14F-4D97-AF65-F5344CB8AC3E}">
        <p14:creationId xmlns:p14="http://schemas.microsoft.com/office/powerpoint/2010/main" val="26905896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219" y="1581150"/>
            <a:ext cx="5159326" cy="36957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tx2"/>
                </a:solidFill>
              </a:rPr>
              <a:t>static </a:t>
            </a:r>
            <a:r>
              <a:rPr lang="ko-KR" altLang="en-US" sz="3000" dirty="0">
                <a:solidFill>
                  <a:schemeClr val="tx2"/>
                </a:solidFill>
              </a:rPr>
              <a:t>선언을 붙여서 </a:t>
            </a:r>
            <a:br>
              <a:rPr lang="en-US" altLang="ko-KR" sz="3000" dirty="0">
                <a:solidFill>
                  <a:schemeClr val="tx2"/>
                </a:solidFill>
              </a:rPr>
            </a:br>
            <a:r>
              <a:rPr lang="ko-KR" altLang="en-US" sz="3000" dirty="0">
                <a:solidFill>
                  <a:schemeClr val="tx2"/>
                </a:solidFill>
              </a:rPr>
              <a:t>선언하는 클래스 변수</a:t>
            </a:r>
            <a:endParaRPr lang="ko-KR" altLang="en-US" sz="2925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658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선언된 클래스의 모든 인스턴스가 공유하는 클래스 변수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F00BF8E-B1B2-46A7-AB13-AF3E0B54D541}"/>
              </a:ext>
            </a:extLst>
          </p:cNvPr>
          <p:cNvSpPr/>
          <p:nvPr/>
        </p:nvSpPr>
        <p:spPr>
          <a:xfrm>
            <a:off x="926801" y="1964473"/>
            <a:ext cx="4561434" cy="334585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class InstCnt {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>
                <a:solidFill>
                  <a:srgbClr val="FF0000"/>
                </a:solidFill>
                <a:latin typeface="Consolas" panose="020B0609020204030204" pitchFamily="49" charset="0"/>
              </a:rPr>
              <a:t>static int instNum = 0;</a:t>
            </a:r>
            <a:r>
              <a:rPr lang="en-US" altLang="ko-KR" sz="1125" dirty="0">
                <a:latin typeface="Consolas" panose="020B0609020204030204" pitchFamily="49" charset="0"/>
              </a:rPr>
              <a:t>   // </a:t>
            </a:r>
            <a:r>
              <a:rPr lang="ko-KR" altLang="en-US" sz="1125" dirty="0">
                <a:latin typeface="YDVYMjOStd12"/>
              </a:rPr>
              <a:t>클래스 변수 </a:t>
            </a:r>
            <a:r>
              <a:rPr lang="en-US" altLang="ko-KR" sz="1125" dirty="0">
                <a:latin typeface="Consolas" panose="020B0609020204030204" pitchFamily="49" charset="0"/>
              </a:rPr>
              <a:t>(static </a:t>
            </a:r>
            <a:r>
              <a:rPr lang="ko-KR" altLang="en-US" sz="1125" dirty="0">
                <a:latin typeface="YDVYMjOStd12"/>
              </a:rPr>
              <a:t>변수</a:t>
            </a:r>
            <a:r>
              <a:rPr lang="en-US" altLang="ko-KR" sz="1125" dirty="0"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650"/>
              </a:lnSpc>
            </a:pPr>
            <a:r>
              <a:rPr lang="en-US" altLang="ko-KR" sz="375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InstCnt() {</a:t>
            </a:r>
            <a:endParaRPr lang="ko-KR" altLang="en-US" sz="1125" dirty="0">
              <a:latin typeface="YDVYMjOStd12"/>
            </a:endParaRP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instNum++;  </a:t>
            </a:r>
            <a:endParaRPr lang="ko-KR" altLang="en-US" sz="1125" dirty="0">
              <a:latin typeface="YDVYMjOStd12"/>
            </a:endParaRP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125" dirty="0">
                <a:latin typeface="YDVYMjOStd12"/>
              </a:rPr>
              <a:t>인스턴스 생성</a:t>
            </a:r>
            <a:r>
              <a:rPr lang="en-US" altLang="ko-KR" sz="1125" dirty="0">
                <a:latin typeface="Consolas" panose="020B0609020204030204" pitchFamily="49" charset="0"/>
              </a:rPr>
              <a:t>: " + instNum);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} 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class </a:t>
            </a:r>
            <a:r>
              <a:rPr lang="en-US" altLang="ko-KR" sz="1125" dirty="0" err="1">
                <a:latin typeface="Consolas" panose="020B0609020204030204" pitchFamily="49" charset="0"/>
              </a:rPr>
              <a:t>ClassVar</a:t>
            </a:r>
            <a:r>
              <a:rPr lang="en-US" altLang="ko-KR" sz="1125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InstCnt cnt1 = new InstCnt();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InstCnt cnt2 = new InstCnt();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InstCnt cnt3 = new InstCnt();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}</a:t>
            </a:r>
            <a:endParaRPr lang="ko-KR" altLang="en-US" sz="1125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E0F7B8-8547-4600-AA54-A0B5CD17ECD2}"/>
              </a:ext>
            </a:extLst>
          </p:cNvPr>
          <p:cNvSpPr/>
          <p:nvPr/>
        </p:nvSpPr>
        <p:spPr>
          <a:xfrm>
            <a:off x="926885" y="1953921"/>
            <a:ext cx="4561434" cy="3238743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A6286F-335D-4144-AA53-4EAA53AC4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797" y="4371864"/>
            <a:ext cx="4271963" cy="1171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4E22563-79FA-4472-95EF-1CBCDCD2E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73" y="2196619"/>
            <a:ext cx="28860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03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변수의 접근 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0BDF369-AC88-4F1E-B1ED-DBC6DE0D4370}"/>
              </a:ext>
            </a:extLst>
          </p:cNvPr>
          <p:cNvSpPr/>
          <p:nvPr/>
        </p:nvSpPr>
        <p:spPr>
          <a:xfrm>
            <a:off x="895148" y="1997656"/>
            <a:ext cx="6405984" cy="2980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25" dirty="0">
                <a:solidFill>
                  <a:srgbClr val="0070C0"/>
                </a:solidFill>
                <a:latin typeface="+mj-ea"/>
                <a:ea typeface="+mj-ea"/>
              </a:rPr>
              <a:t>클래스 내부 접근 </a:t>
            </a:r>
            <a:endParaRPr lang="en-US" altLang="ko-KR" sz="1425" dirty="0">
              <a:solidFill>
                <a:srgbClr val="0070C0"/>
              </a:solidFill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350" dirty="0">
                <a:latin typeface="+mj-ea"/>
                <a:ea typeface="+mj-ea"/>
              </a:rPr>
              <a:t>    - static </a:t>
            </a:r>
            <a:r>
              <a:rPr lang="ko-KR" altLang="en-US" sz="1350" dirty="0">
                <a:latin typeface="+mj-ea"/>
                <a:ea typeface="+mj-ea"/>
              </a:rPr>
              <a:t>변수가 선언된 클래스 내에서는</a:t>
            </a:r>
            <a:r>
              <a:rPr lang="en-US" altLang="ko-KR" sz="1350" dirty="0">
                <a:latin typeface="+mj-ea"/>
                <a:ea typeface="+mj-ea"/>
              </a:rPr>
              <a:t> </a:t>
            </a:r>
            <a:r>
              <a:rPr lang="ko-KR" altLang="en-US" sz="1350" dirty="0">
                <a:latin typeface="+mj-ea"/>
                <a:ea typeface="+mj-ea"/>
              </a:rPr>
              <a:t>이름만으로 직접 접근 가능</a:t>
            </a:r>
            <a:endParaRPr lang="en-US" altLang="ko-KR" sz="135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endParaRPr lang="ko-KR" altLang="en-US" sz="135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ko-KR" altLang="en-US" sz="1425" dirty="0">
                <a:solidFill>
                  <a:srgbClr val="0070C0"/>
                </a:solidFill>
                <a:latin typeface="+mj-ea"/>
                <a:ea typeface="+mj-ea"/>
              </a:rPr>
              <a:t>클래스 외부 접근 </a:t>
            </a:r>
            <a:r>
              <a:rPr lang="en-US" altLang="ko-KR" sz="1350" dirty="0">
                <a:latin typeface="+mj-ea"/>
                <a:ea typeface="+mj-ea"/>
              </a:rPr>
              <a:t>		</a:t>
            </a:r>
          </a:p>
          <a:p>
            <a:pPr>
              <a:lnSpc>
                <a:spcPct val="200000"/>
              </a:lnSpc>
            </a:pPr>
            <a:r>
              <a:rPr lang="en-US" altLang="ko-KR" sz="1350" dirty="0">
                <a:latin typeface="+mj-ea"/>
                <a:ea typeface="+mj-ea"/>
              </a:rPr>
              <a:t>    - private</a:t>
            </a:r>
            <a:r>
              <a:rPr lang="ko-KR" altLang="en-US" sz="1350" dirty="0">
                <a:latin typeface="+mj-ea"/>
                <a:ea typeface="+mj-ea"/>
              </a:rPr>
              <a:t>으로 선언되지 않으면 클래스 외부에서도 접근 가능</a:t>
            </a:r>
            <a:endParaRPr lang="en-US" altLang="ko-KR" sz="135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350" dirty="0">
                <a:latin typeface="+mj-ea"/>
                <a:ea typeface="+mj-ea"/>
              </a:rPr>
              <a:t>    - </a:t>
            </a:r>
            <a:r>
              <a:rPr lang="ko-KR" altLang="en-US" sz="1350" dirty="0">
                <a:latin typeface="+mj-ea"/>
                <a:ea typeface="+mj-ea"/>
              </a:rPr>
              <a:t>접근 수준 지시자가 허용하는 범위에서 접근 가능</a:t>
            </a:r>
            <a:endParaRPr lang="en-US" altLang="ko-KR" sz="1350" dirty="0">
              <a:latin typeface="+mj-ea"/>
              <a:ea typeface="+mj-ea"/>
            </a:endParaRPr>
          </a:p>
          <a:p>
            <a:pPr>
              <a:lnSpc>
                <a:spcPct val="200000"/>
              </a:lnSpc>
            </a:pPr>
            <a:r>
              <a:rPr lang="en-US" altLang="ko-KR" sz="1350" dirty="0">
                <a:latin typeface="+mj-ea"/>
                <a:ea typeface="+mj-ea"/>
              </a:rPr>
              <a:t>    - </a:t>
            </a:r>
            <a:r>
              <a:rPr lang="ko-KR" altLang="en-US" sz="1350" dirty="0">
                <a:latin typeface="+mj-ea"/>
                <a:ea typeface="+mj-ea"/>
              </a:rPr>
              <a:t>클래스 또는 인스턴스의 이름을 통해 접근</a:t>
            </a:r>
          </a:p>
        </p:txBody>
      </p:sp>
    </p:spTree>
    <p:extLst>
      <p:ext uri="{BB962C8B-B14F-4D97-AF65-F5344CB8AC3E}">
        <p14:creationId xmlns:p14="http://schemas.microsoft.com/office/powerpoint/2010/main" val="4185105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1072203"/>
            <a:ext cx="7543800" cy="108806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공간적</a:t>
            </a:r>
            <a:r>
              <a:rPr lang="en-US" altLang="ko-KR" sz="21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, </a:t>
            </a:r>
            <a:r>
              <a:rPr lang="ko-KR" altLang="en-US" sz="2100" spc="-38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접근적</a:t>
            </a: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 충돌 해결을 위한 패키지 선언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3E462D-27AD-4313-858C-9107EC135B7C}"/>
              </a:ext>
            </a:extLst>
          </p:cNvPr>
          <p:cNvCxnSpPr/>
          <p:nvPr/>
        </p:nvCxnSpPr>
        <p:spPr>
          <a:xfrm>
            <a:off x="895149" y="2260504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E9CC3337-6D58-4D05-874A-79386672E6C6}"/>
              </a:ext>
            </a:extLst>
          </p:cNvPr>
          <p:cNvSpPr/>
          <p:nvPr/>
        </p:nvSpPr>
        <p:spPr>
          <a:xfrm>
            <a:off x="895149" y="2502771"/>
            <a:ext cx="6261025" cy="2225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650" dirty="0">
                <a:latin typeface="YDVYMjOStd125"/>
              </a:rPr>
              <a:t>클래스 접근 방법의 구분</a:t>
            </a:r>
          </a:p>
          <a:p>
            <a:pPr>
              <a:lnSpc>
                <a:spcPct val="200000"/>
              </a:lnSpc>
            </a:pPr>
            <a:r>
              <a:rPr lang="en-US" altLang="ko-KR" sz="1350" dirty="0">
                <a:latin typeface="YDVYMjOStd125"/>
              </a:rPr>
              <a:t>    - </a:t>
            </a:r>
            <a:r>
              <a:rPr lang="ko-KR" altLang="en-US" sz="1350" dirty="0">
                <a:latin typeface="YDVYMjOStd125"/>
              </a:rPr>
              <a:t>서로 다른 패키지의 두 클래스는 인스턴스 생성 시 사용하는 이름이 다르다</a:t>
            </a:r>
            <a:r>
              <a:rPr lang="en-US" altLang="ko-KR" sz="1350" dirty="0">
                <a:latin typeface="YDVYMjOStd125"/>
              </a:rPr>
              <a:t>.</a:t>
            </a:r>
          </a:p>
          <a:p>
            <a:pPr>
              <a:lnSpc>
                <a:spcPct val="200000"/>
              </a:lnSpc>
            </a:pPr>
            <a:endParaRPr lang="en-US" altLang="ko-KR" sz="1125" dirty="0">
              <a:latin typeface="YDVYMjOStd125"/>
            </a:endParaRPr>
          </a:p>
          <a:p>
            <a:pPr>
              <a:lnSpc>
                <a:spcPct val="200000"/>
              </a:lnSpc>
            </a:pPr>
            <a:r>
              <a:rPr lang="ko-KR" altLang="en-US" sz="1650" dirty="0">
                <a:latin typeface="YDVYMjOStd125"/>
              </a:rPr>
              <a:t>클래스의 공간적인 구분</a:t>
            </a:r>
          </a:p>
          <a:p>
            <a:pPr>
              <a:lnSpc>
                <a:spcPct val="200000"/>
              </a:lnSpc>
            </a:pPr>
            <a:r>
              <a:rPr lang="en-US" altLang="ko-KR" sz="1350" dirty="0">
                <a:latin typeface="YDVYMjOStd125"/>
              </a:rPr>
              <a:t>    - </a:t>
            </a:r>
            <a:r>
              <a:rPr lang="ko-KR" altLang="en-US" sz="1350" dirty="0">
                <a:latin typeface="YDVYMjOStd125"/>
              </a:rPr>
              <a:t>서로 다른 패키지의 두 클래스 파일은 저장되는 위치가 다르다</a:t>
            </a:r>
            <a:r>
              <a:rPr lang="en-US" altLang="ko-KR" sz="1350" dirty="0">
                <a:latin typeface="YDVYMjOStd125"/>
              </a:rPr>
              <a:t>.</a:t>
            </a:r>
            <a:endParaRPr lang="ko-KR" altLang="en-US" sz="13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0BD1264-3BCD-4C32-BC4F-27E3246C0F64}"/>
              </a:ext>
            </a:extLst>
          </p:cNvPr>
          <p:cNvSpPr/>
          <p:nvPr/>
        </p:nvSpPr>
        <p:spPr>
          <a:xfrm>
            <a:off x="1163795" y="4764820"/>
            <a:ext cx="6857083" cy="61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컴파일 과정에서</a:t>
            </a:r>
            <a:r>
              <a:rPr lang="en-US" altLang="ko-KR" sz="1200" dirty="0">
                <a:solidFill>
                  <a:srgbClr val="0070C0"/>
                </a:solidFill>
                <a:latin typeface="YDVYMjOStd125"/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클래스 파일이 저장되어야 하는 위치를 상대적으로 결정이 된다</a:t>
            </a:r>
            <a:r>
              <a:rPr lang="en-US" altLang="ko-KR" sz="1200" dirty="0">
                <a:solidFill>
                  <a:srgbClr val="0070C0"/>
                </a:solidFill>
                <a:latin typeface="YDVYMjOStd125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그리고 이렇게 결정된 위치는 컴파일 이후에 바꿀 수 없다</a:t>
            </a:r>
            <a:r>
              <a:rPr lang="en-US" altLang="ko-KR" sz="1200" dirty="0">
                <a:solidFill>
                  <a:srgbClr val="0070C0"/>
                </a:solidFill>
                <a:latin typeface="YDVYMjOStd125"/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8127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69054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변수  접근의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671920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D55C543-46A5-45F6-B31C-210B869ED9EC}"/>
              </a:ext>
            </a:extLst>
          </p:cNvPr>
          <p:cNvSpPr/>
          <p:nvPr/>
        </p:nvSpPr>
        <p:spPr>
          <a:xfrm>
            <a:off x="1000659" y="1847689"/>
            <a:ext cx="4728412" cy="37785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class </a:t>
            </a:r>
            <a:r>
              <a:rPr lang="en-US" altLang="ko-KR" sz="1050" dirty="0" err="1">
                <a:latin typeface="Consolas" panose="020B0609020204030204" pitchFamily="49" charset="0"/>
              </a:rPr>
              <a:t>AccessWay</a:t>
            </a:r>
            <a:r>
              <a:rPr lang="en-US" altLang="ko-KR" sz="105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static int num = 0;</a:t>
            </a:r>
          </a:p>
          <a:p>
            <a:pPr>
              <a:lnSpc>
                <a:spcPts val="1650"/>
              </a:lnSpc>
            </a:pPr>
            <a:endParaRPr lang="en-US" altLang="ko-KR" sz="1050" dirty="0"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</a:t>
            </a:r>
            <a:r>
              <a:rPr lang="en-US" altLang="ko-KR" sz="1050" dirty="0" err="1">
                <a:latin typeface="Consolas" panose="020B0609020204030204" pitchFamily="49" charset="0"/>
              </a:rPr>
              <a:t>AccessWay</a:t>
            </a:r>
            <a:r>
              <a:rPr lang="en-US" altLang="ko-KR" sz="1050" dirty="0">
                <a:latin typeface="Consolas" panose="020B0609020204030204" pitchFamily="49" charset="0"/>
              </a:rPr>
              <a:t>() { </a:t>
            </a:r>
            <a:r>
              <a:rPr lang="en-US" altLang="ko-KR" sz="1050" dirty="0" err="1">
                <a:latin typeface="Consolas" panose="020B0609020204030204" pitchFamily="49" charset="0"/>
              </a:rPr>
              <a:t>incrCnt</a:t>
            </a:r>
            <a:r>
              <a:rPr lang="en-US" altLang="ko-KR" sz="1050" dirty="0">
                <a:latin typeface="Consolas" panose="020B0609020204030204" pitchFamily="49" charset="0"/>
              </a:rPr>
              <a:t>(); }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void </a:t>
            </a:r>
            <a:r>
              <a:rPr lang="en-US" altLang="ko-KR" sz="1050" dirty="0" err="1">
                <a:latin typeface="Consolas" panose="020B0609020204030204" pitchFamily="49" charset="0"/>
              </a:rPr>
              <a:t>incrCnt</a:t>
            </a:r>
            <a:r>
              <a:rPr lang="en-US" altLang="ko-KR" sz="105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   </a:t>
            </a:r>
            <a:r>
              <a:rPr lang="en-US" altLang="ko-KR" sz="1050" dirty="0">
                <a:solidFill>
                  <a:srgbClr val="C00000"/>
                </a:solidFill>
                <a:latin typeface="Consolas" panose="020B0609020204030204" pitchFamily="49" charset="0"/>
              </a:rPr>
              <a:t>num++;</a:t>
            </a:r>
            <a:r>
              <a:rPr lang="en-US" altLang="ko-KR" sz="1050" dirty="0">
                <a:latin typeface="Consolas" panose="020B0609020204030204" pitchFamily="49" charset="0"/>
              </a:rPr>
              <a:t>   // </a:t>
            </a:r>
            <a:r>
              <a:rPr lang="ko-KR" altLang="en-US" sz="1050" dirty="0">
                <a:latin typeface="Consolas" panose="020B0609020204030204" pitchFamily="49" charset="0"/>
              </a:rPr>
              <a:t>클래스 내부에서 이름을 통한 접근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650"/>
              </a:lnSpc>
            </a:pPr>
            <a:endParaRPr lang="en-US" altLang="ko-KR" sz="1050" dirty="0"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class </a:t>
            </a:r>
            <a:r>
              <a:rPr lang="en-US" altLang="ko-KR" sz="1050" dirty="0" err="1">
                <a:latin typeface="Consolas" panose="020B0609020204030204" pitchFamily="49" charset="0"/>
              </a:rPr>
              <a:t>ClassVarAccess</a:t>
            </a:r>
            <a:r>
              <a:rPr lang="en-US" altLang="ko-KR" sz="105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   </a:t>
            </a:r>
            <a:r>
              <a:rPr lang="en-US" altLang="ko-KR" sz="1050" dirty="0" err="1">
                <a:latin typeface="Consolas" panose="020B0609020204030204" pitchFamily="49" charset="0"/>
              </a:rPr>
              <a:t>AccessWay</a:t>
            </a:r>
            <a:r>
              <a:rPr lang="en-US" altLang="ko-KR" sz="1050" dirty="0">
                <a:latin typeface="Consolas" panose="020B0609020204030204" pitchFamily="49" charset="0"/>
              </a:rPr>
              <a:t> way = new </a:t>
            </a:r>
            <a:r>
              <a:rPr lang="en-US" altLang="ko-KR" sz="1050" dirty="0" err="1">
                <a:latin typeface="Consolas" panose="020B0609020204030204" pitchFamily="49" charset="0"/>
              </a:rPr>
              <a:t>AccessWay</a:t>
            </a:r>
            <a:r>
              <a:rPr lang="en-US" altLang="ko-KR" sz="105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C00000"/>
                </a:solidFill>
                <a:latin typeface="Consolas" panose="020B0609020204030204" pitchFamily="49" charset="0"/>
              </a:rPr>
              <a:t>way.num</a:t>
            </a:r>
            <a:r>
              <a:rPr lang="en-US" altLang="ko-KR" sz="1050" dirty="0">
                <a:solidFill>
                  <a:srgbClr val="C00000"/>
                </a:solidFill>
                <a:latin typeface="Consolas" panose="020B0609020204030204" pitchFamily="49" charset="0"/>
              </a:rPr>
              <a:t>++;    </a:t>
            </a:r>
            <a:r>
              <a:rPr lang="en-US" altLang="ko-KR" sz="1050" dirty="0">
                <a:latin typeface="Consolas" panose="020B0609020204030204" pitchFamily="49" charset="0"/>
              </a:rPr>
              <a:t>// </a:t>
            </a:r>
            <a:r>
              <a:rPr lang="ko-KR" altLang="en-US" sz="1050" dirty="0">
                <a:latin typeface="Consolas" panose="020B0609020204030204" pitchFamily="49" charset="0"/>
              </a:rPr>
              <a:t>외부에서 인스턴스의 이름을 통한 접근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C00000"/>
                </a:solidFill>
                <a:latin typeface="Consolas" panose="020B0609020204030204" pitchFamily="49" charset="0"/>
              </a:rPr>
              <a:t>AccessWay.num</a:t>
            </a:r>
            <a:r>
              <a:rPr lang="en-US" altLang="ko-KR" sz="1050" dirty="0">
                <a:solidFill>
                  <a:srgbClr val="C00000"/>
                </a:solidFill>
                <a:latin typeface="Consolas" panose="020B0609020204030204" pitchFamily="49" charset="0"/>
              </a:rPr>
              <a:t>++;    </a:t>
            </a:r>
            <a:r>
              <a:rPr lang="en-US" altLang="ko-KR" sz="1050" dirty="0">
                <a:latin typeface="Consolas" panose="020B0609020204030204" pitchFamily="49" charset="0"/>
              </a:rPr>
              <a:t>// </a:t>
            </a:r>
            <a:r>
              <a:rPr lang="ko-KR" altLang="en-US" sz="1050" dirty="0">
                <a:latin typeface="Consolas" panose="020B0609020204030204" pitchFamily="49" charset="0"/>
              </a:rPr>
              <a:t>외부에서 클래스의 이름을 통한 접근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   System.out.println("num = " + </a:t>
            </a:r>
            <a:r>
              <a:rPr lang="en-US" altLang="ko-KR" sz="1050" dirty="0" err="1">
                <a:latin typeface="Consolas" panose="020B0609020204030204" pitchFamily="49" charset="0"/>
              </a:rPr>
              <a:t>AccessWay.num</a:t>
            </a:r>
            <a:r>
              <a:rPr lang="en-US" altLang="ko-KR" sz="105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}</a:t>
            </a:r>
            <a:endParaRPr lang="ko-KR" altLang="en-US" sz="1050" dirty="0">
              <a:latin typeface="Consolas" panose="020B0609020204030204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DB1E86-569F-4BB1-A84A-BDF2B65F536A}"/>
              </a:ext>
            </a:extLst>
          </p:cNvPr>
          <p:cNvSpPr/>
          <p:nvPr/>
        </p:nvSpPr>
        <p:spPr>
          <a:xfrm>
            <a:off x="926885" y="1819244"/>
            <a:ext cx="4918242" cy="3694833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4E57E8-F75E-42A4-94C9-221D73CD2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079" y="1819243"/>
            <a:ext cx="4307681" cy="92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659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변수의 초기화 시점과 초기화 방법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C6B824-1F20-49F6-B7BD-D8CDAC86D4DB}"/>
              </a:ext>
            </a:extLst>
          </p:cNvPr>
          <p:cNvSpPr/>
          <p:nvPr/>
        </p:nvSpPr>
        <p:spPr>
          <a:xfrm>
            <a:off x="958454" y="2018885"/>
            <a:ext cx="5234849" cy="334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class InstCnt {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</a:t>
            </a:r>
            <a:r>
              <a:rPr lang="en-US" altLang="ko-KR" sz="1050" dirty="0">
                <a:solidFill>
                  <a:srgbClr val="C00000"/>
                </a:solidFill>
                <a:latin typeface="Consolas" panose="020B0609020204030204" pitchFamily="49" charset="0"/>
              </a:rPr>
              <a:t>static int instNum = 100;</a:t>
            </a:r>
          </a:p>
          <a:p>
            <a:pPr>
              <a:lnSpc>
                <a:spcPts val="1650"/>
              </a:lnSpc>
            </a:pPr>
            <a:endParaRPr lang="en-US" altLang="ko-KR" sz="1050" dirty="0"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InstCnt() {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   instNum++;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050" dirty="0">
                <a:latin typeface="Consolas" panose="020B0609020204030204" pitchFamily="49" charset="0"/>
              </a:rPr>
              <a:t>인스턴스 생성</a:t>
            </a:r>
            <a:r>
              <a:rPr lang="en-US" altLang="ko-KR" sz="1050" dirty="0">
                <a:latin typeface="Consolas" panose="020B0609020204030204" pitchFamily="49" charset="0"/>
              </a:rPr>
              <a:t>: " + instNum);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650"/>
              </a:lnSpc>
            </a:pPr>
            <a:endParaRPr lang="en-US" altLang="ko-KR" sz="1050" dirty="0"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class </a:t>
            </a:r>
            <a:r>
              <a:rPr lang="en-US" altLang="ko-KR" sz="1050" dirty="0" err="1">
                <a:latin typeface="Consolas" panose="020B0609020204030204" pitchFamily="49" charset="0"/>
              </a:rPr>
              <a:t>OnlyClassNoInstance</a:t>
            </a:r>
            <a:r>
              <a:rPr lang="en-US" altLang="ko-KR" sz="105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C00000"/>
                </a:solidFill>
                <a:latin typeface="Consolas" panose="020B0609020204030204" pitchFamily="49" charset="0"/>
              </a:rPr>
              <a:t>InstCnt.instNum</a:t>
            </a:r>
            <a:r>
              <a:rPr lang="en-US" altLang="ko-KR" sz="1050" dirty="0">
                <a:solidFill>
                  <a:srgbClr val="C00000"/>
                </a:solidFill>
                <a:latin typeface="Consolas" panose="020B0609020204030204" pitchFamily="49" charset="0"/>
              </a:rPr>
              <a:t> -= 15; </a:t>
            </a:r>
            <a:r>
              <a:rPr lang="en-US" altLang="ko-KR" sz="1050" dirty="0">
                <a:latin typeface="Consolas" panose="020B0609020204030204" pitchFamily="49" charset="0"/>
              </a:rPr>
              <a:t>  // </a:t>
            </a:r>
            <a:r>
              <a:rPr lang="ko-KR" altLang="en-US" sz="1050" dirty="0">
                <a:latin typeface="Consolas" panose="020B0609020204030204" pitchFamily="49" charset="0"/>
              </a:rPr>
              <a:t>인스턴스 생성 없이 </a:t>
            </a:r>
            <a:r>
              <a:rPr lang="en-US" altLang="ko-KR" sz="1050" dirty="0">
                <a:latin typeface="Consolas" panose="020B0609020204030204" pitchFamily="49" charset="0"/>
              </a:rPr>
              <a:t>instNum</a:t>
            </a:r>
            <a:r>
              <a:rPr lang="ko-KR" altLang="en-US" sz="1050" dirty="0">
                <a:latin typeface="Consolas" panose="020B0609020204030204" pitchFamily="49" charset="0"/>
              </a:rPr>
              <a:t>에 접근</a:t>
            </a:r>
            <a:endParaRPr lang="en-US" altLang="ko-KR" sz="1050" dirty="0">
              <a:latin typeface="Consolas" panose="020B0609020204030204" pitchFamily="49" charset="0"/>
            </a:endParaRP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   System.out.println(</a:t>
            </a:r>
            <a:r>
              <a:rPr lang="en-US" altLang="ko-KR" sz="1050" dirty="0" err="1">
                <a:latin typeface="Consolas" panose="020B0609020204030204" pitchFamily="49" charset="0"/>
              </a:rPr>
              <a:t>InstCnt.instNum</a:t>
            </a:r>
            <a:r>
              <a:rPr lang="en-US" altLang="ko-KR" sz="105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650"/>
              </a:lnSpc>
            </a:pPr>
            <a:r>
              <a:rPr lang="en-US" altLang="ko-KR" sz="1050" dirty="0">
                <a:latin typeface="Consolas" panose="020B0609020204030204" pitchFamily="49" charset="0"/>
              </a:rPr>
              <a:t>}</a:t>
            </a:r>
            <a:endParaRPr lang="ko-KR" altLang="en-US" sz="1050" dirty="0">
              <a:latin typeface="Consolas" panose="020B0609020204030204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AC9E3C-0877-4FB5-8ED6-7B6438F48227}"/>
              </a:ext>
            </a:extLst>
          </p:cNvPr>
          <p:cNvSpPr/>
          <p:nvPr/>
        </p:nvSpPr>
        <p:spPr>
          <a:xfrm>
            <a:off x="926884" y="1943979"/>
            <a:ext cx="5203112" cy="3397348"/>
          </a:xfrm>
          <a:prstGeom prst="rect">
            <a:avLst/>
          </a:prstGeom>
          <a:noFill/>
          <a:ln>
            <a:solidFill>
              <a:srgbClr val="D176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A62064E-0A00-4066-83A3-3A59D4AE794B}"/>
              </a:ext>
            </a:extLst>
          </p:cNvPr>
          <p:cNvSpPr/>
          <p:nvPr/>
        </p:nvSpPr>
        <p:spPr>
          <a:xfrm>
            <a:off x="2079550" y="2399500"/>
            <a:ext cx="3248975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클래스 변수의 적절한 초기화 위치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95C8FF2-CCAD-450D-93F5-E550FC10EC7A}"/>
              </a:ext>
            </a:extLst>
          </p:cNvPr>
          <p:cNvSpPr/>
          <p:nvPr/>
        </p:nvSpPr>
        <p:spPr>
          <a:xfrm>
            <a:off x="4399236" y="3458221"/>
            <a:ext cx="3651275" cy="64896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75" dirty="0">
                <a:solidFill>
                  <a:srgbClr val="E1300D"/>
                </a:solidFill>
                <a:latin typeface="YDVYMjOStd125"/>
              </a:rPr>
              <a:t>클래스 변수는 생성자 기반 초기화 하면 안된다</a:t>
            </a:r>
            <a:r>
              <a:rPr lang="en-US" altLang="ko-KR" sz="1275" dirty="0">
                <a:solidFill>
                  <a:srgbClr val="E1300D"/>
                </a:solidFill>
                <a:latin typeface="YDVYMjOStd125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sz="1275" dirty="0">
                <a:solidFill>
                  <a:srgbClr val="E1300D"/>
                </a:solidFill>
                <a:latin typeface="YDVYMjOStd125"/>
              </a:rPr>
              <a:t>이 경우 인스턴스 생성시마다 값이 리셋</a:t>
            </a:r>
            <a:r>
              <a:rPr lang="en-US" altLang="ko-KR" sz="1275" dirty="0">
                <a:solidFill>
                  <a:srgbClr val="E1300D"/>
                </a:solidFill>
                <a:latin typeface="YDVYMjOStd125"/>
              </a:rPr>
              <a:t>! </a:t>
            </a:r>
            <a:endParaRPr lang="ko-KR" altLang="en-US" sz="1275" dirty="0">
              <a:solidFill>
                <a:srgbClr val="E130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8614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변수의 활용의 예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1CBD32-AC74-48D7-A8A3-6D1BCE1A5094}"/>
              </a:ext>
            </a:extLst>
          </p:cNvPr>
          <p:cNvSpPr/>
          <p:nvPr/>
        </p:nvSpPr>
        <p:spPr>
          <a:xfrm>
            <a:off x="895148" y="2134944"/>
            <a:ext cx="44857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25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>
                <a:solidFill>
                  <a:srgbClr val="E1300D"/>
                </a:solidFill>
                <a:latin typeface="Consolas" panose="020B0609020204030204" pitchFamily="49" charset="0"/>
              </a:rPr>
              <a:t>static final double PI </a:t>
            </a:r>
            <a:r>
              <a:rPr lang="en-US" altLang="ko-KR" sz="1125" dirty="0">
                <a:latin typeface="Consolas" panose="020B0609020204030204" pitchFamily="49" charset="0"/>
              </a:rPr>
              <a:t>= 3.1415;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private double radius;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Circle(double rad)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radius = rad;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void </a:t>
            </a:r>
            <a:r>
              <a:rPr lang="en-US" altLang="ko-KR" sz="1125" dirty="0" err="1">
                <a:latin typeface="Consolas" panose="020B0609020204030204" pitchFamily="49" charset="0"/>
              </a:rPr>
              <a:t>showPerimeter</a:t>
            </a:r>
            <a:r>
              <a:rPr lang="en-US" altLang="ko-KR" sz="1125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fr-FR" altLang="ko-KR" sz="1125" dirty="0">
                <a:latin typeface="Consolas" panose="020B0609020204030204" pitchFamily="49" charset="0"/>
              </a:rPr>
              <a:t>double peri = (radius * 2) * </a:t>
            </a:r>
            <a:r>
              <a:rPr lang="fr-FR" altLang="ko-KR" sz="1125" dirty="0">
                <a:solidFill>
                  <a:srgbClr val="E1300D"/>
                </a:solidFill>
                <a:latin typeface="Consolas" panose="020B0609020204030204" pitchFamily="49" charset="0"/>
              </a:rPr>
              <a:t>PI</a:t>
            </a:r>
            <a:r>
              <a:rPr lang="fr-FR" altLang="ko-KR" sz="1125" dirty="0">
                <a:latin typeface="Consolas" panose="020B0609020204030204" pitchFamily="49" charset="0"/>
              </a:rPr>
              <a:t>;</a:t>
            </a:r>
          </a:p>
          <a:p>
            <a:r>
              <a:rPr lang="fr-FR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>
                <a:latin typeface="Consolas" panose="020B0609020204030204" pitchFamily="49" charset="0"/>
              </a:rPr>
              <a:t>System.out.println("</a:t>
            </a:r>
            <a:r>
              <a:rPr lang="ko-KR" altLang="en-US" sz="1125" dirty="0">
                <a:latin typeface="YDVYMjOStd12"/>
              </a:rPr>
              <a:t>둘레</a:t>
            </a:r>
            <a:r>
              <a:rPr lang="en-US" altLang="ko-KR" sz="1125" dirty="0">
                <a:latin typeface="Consolas" panose="020B0609020204030204" pitchFamily="49" charset="0"/>
              </a:rPr>
              <a:t>: " + peri);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void </a:t>
            </a:r>
            <a:r>
              <a:rPr lang="en-US" altLang="ko-KR" sz="1125" dirty="0" err="1">
                <a:latin typeface="Consolas" panose="020B0609020204030204" pitchFamily="49" charset="0"/>
              </a:rPr>
              <a:t>showArea</a:t>
            </a:r>
            <a:r>
              <a:rPr lang="en-US" altLang="ko-KR" sz="1125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double area = (radius * radius) * </a:t>
            </a:r>
            <a:r>
              <a:rPr lang="en-US" altLang="ko-KR" sz="1125" dirty="0">
                <a:solidFill>
                  <a:srgbClr val="E1300D"/>
                </a:solidFill>
                <a:latin typeface="Consolas" panose="020B0609020204030204" pitchFamily="49" charset="0"/>
              </a:rPr>
              <a:t>PI</a:t>
            </a:r>
            <a:r>
              <a:rPr lang="en-US" altLang="ko-KR" sz="1125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System.out.println("</a:t>
            </a:r>
            <a:r>
              <a:rPr lang="ko-KR" altLang="en-US" sz="1125" dirty="0">
                <a:latin typeface="YDVYMjOStd12"/>
              </a:rPr>
              <a:t>넓이</a:t>
            </a:r>
            <a:r>
              <a:rPr lang="en-US" altLang="ko-KR" sz="1125" dirty="0">
                <a:latin typeface="Consolas" panose="020B0609020204030204" pitchFamily="49" charset="0"/>
              </a:rPr>
              <a:t>: " + area);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}</a:t>
            </a:r>
            <a:endParaRPr lang="ko-KR" altLang="en-US" sz="1125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AEB3B8-35BD-4AD1-9BED-6DC723588EE8}"/>
              </a:ext>
            </a:extLst>
          </p:cNvPr>
          <p:cNvSpPr/>
          <p:nvPr/>
        </p:nvSpPr>
        <p:spPr>
          <a:xfrm>
            <a:off x="4080679" y="2134945"/>
            <a:ext cx="5063321" cy="1447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YDVYMjOStd125"/>
              </a:rPr>
              <a:t>인스턴스 별로 가지고 있을 필요가 없는 변수</a:t>
            </a:r>
            <a:endParaRPr lang="en-US" altLang="ko-KR" sz="12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2060"/>
                </a:solidFill>
                <a:latin typeface="YDVYMjOStd125"/>
              </a:rPr>
              <a:t>   - </a:t>
            </a:r>
            <a:r>
              <a:rPr lang="ko-KR" altLang="en-US" sz="1200" dirty="0">
                <a:solidFill>
                  <a:srgbClr val="002060"/>
                </a:solidFill>
                <a:latin typeface="YDVYMjOStd125"/>
              </a:rPr>
              <a:t>값의 참조가 목적인 변수</a:t>
            </a:r>
            <a:endParaRPr lang="en-US" altLang="ko-KR" sz="12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2060"/>
                </a:solidFill>
                <a:latin typeface="YDVYMjOStd125"/>
              </a:rPr>
              <a:t>   - </a:t>
            </a:r>
            <a:r>
              <a:rPr lang="ko-KR" altLang="en-US" sz="1200" dirty="0">
                <a:solidFill>
                  <a:srgbClr val="002060"/>
                </a:solidFill>
                <a:latin typeface="YDVYMjOStd125"/>
              </a:rPr>
              <a:t>값의 공유가 목적인 변수</a:t>
            </a:r>
            <a:endParaRPr lang="en-US" altLang="ko-KR" sz="12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YDVYMjOStd125"/>
              </a:rPr>
              <a:t>그리고 그 값이 외부에서도 참조하는 값이라면 </a:t>
            </a:r>
            <a:r>
              <a:rPr lang="en-US" altLang="ko-KR" sz="1200" dirty="0">
                <a:solidFill>
                  <a:srgbClr val="002060"/>
                </a:solidFill>
                <a:latin typeface="YDVYMjOStd125"/>
              </a:rPr>
              <a:t>public</a:t>
            </a:r>
            <a:r>
              <a:rPr lang="ko-KR" altLang="en-US" sz="1200" dirty="0">
                <a:solidFill>
                  <a:srgbClr val="002060"/>
                </a:solidFill>
                <a:latin typeface="YDVYMjOStd125"/>
              </a:rPr>
              <a:t>으로 선언한다</a:t>
            </a:r>
            <a:r>
              <a:rPr lang="en-US" altLang="ko-KR" sz="1200" dirty="0">
                <a:solidFill>
                  <a:srgbClr val="002060"/>
                </a:solidFill>
                <a:latin typeface="YDVYMjOStd125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12445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219" y="1581150"/>
            <a:ext cx="5159326" cy="3695700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000" dirty="0">
                <a:solidFill>
                  <a:schemeClr val="tx2"/>
                </a:solidFill>
              </a:rPr>
              <a:t>static</a:t>
            </a:r>
            <a:r>
              <a:rPr lang="ko-KR" altLang="en-US" sz="3000" dirty="0">
                <a:solidFill>
                  <a:schemeClr val="tx2"/>
                </a:solidFill>
              </a:rPr>
              <a:t> 선언을 붙여서 정의하는 클래스 메소드</a:t>
            </a:r>
            <a:endParaRPr lang="ko-KR" altLang="en-US" sz="2925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4611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메소드의 정의와 호출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CA8376-A984-4B7E-972A-E34835DBBC67}"/>
              </a:ext>
            </a:extLst>
          </p:cNvPr>
          <p:cNvSpPr/>
          <p:nvPr/>
        </p:nvSpPr>
        <p:spPr>
          <a:xfrm>
            <a:off x="895148" y="1963841"/>
            <a:ext cx="4853354" cy="3542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NumberPrinter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nb-NO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private int myNum = 0;</a:t>
            </a:r>
          </a:p>
          <a:p>
            <a:pPr>
              <a:lnSpc>
                <a:spcPts val="1500"/>
              </a:lnSpc>
            </a:pPr>
            <a:r>
              <a:rPr lang="nb-NO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50" dirty="0">
                <a:solidFill>
                  <a:srgbClr val="E1300D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void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showInt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(int n) { </a:t>
            </a:r>
            <a:r>
              <a:rPr lang="nn-NO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System.out.println(n);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ko-KR" sz="1050" dirty="0">
                <a:solidFill>
                  <a:srgbClr val="E1300D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void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showDouble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(double n) {</a:t>
            </a:r>
            <a:r>
              <a:rPr lang="nn-NO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System.out.println(n); 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void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setMyNumber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(int n) {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myNum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= n; }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void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showMyNumber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en-US" altLang="ko-KR" sz="1050" dirty="0" err="1">
                <a:solidFill>
                  <a:srgbClr val="E1300D"/>
                </a:solidFill>
                <a:latin typeface="Consolas" panose="020B0609020204030204" pitchFamily="49" charset="0"/>
              </a:rPr>
              <a:t>showInt</a:t>
            </a:r>
            <a:r>
              <a:rPr lang="en-US" altLang="ko-KR" sz="1050" dirty="0">
                <a:solidFill>
                  <a:srgbClr val="E1300D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50" dirty="0" err="1">
                <a:solidFill>
                  <a:srgbClr val="E1300D"/>
                </a:solidFill>
                <a:latin typeface="Consolas" panose="020B0609020204030204" pitchFamily="49" charset="0"/>
              </a:rPr>
              <a:t>myNum</a:t>
            </a:r>
            <a:r>
              <a:rPr lang="en-US" altLang="ko-KR" sz="1050" dirty="0">
                <a:solidFill>
                  <a:srgbClr val="E1300D"/>
                </a:solidFill>
                <a:latin typeface="Consolas" panose="020B0609020204030204" pitchFamily="49" charset="0"/>
              </a:rPr>
              <a:t>);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500"/>
              </a:lnSpc>
            </a:pPr>
            <a:endParaRPr lang="en-US" altLang="ko-KR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class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ClassMethod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public static void main(String[] args) {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E1300D"/>
                </a:solidFill>
                <a:latin typeface="Consolas" panose="020B0609020204030204" pitchFamily="49" charset="0"/>
              </a:rPr>
              <a:t>NumberPrinter.showInt</a:t>
            </a:r>
            <a:r>
              <a:rPr lang="en-US" altLang="ko-KR" sz="1050" dirty="0">
                <a:solidFill>
                  <a:srgbClr val="E1300D"/>
                </a:solidFill>
                <a:latin typeface="Consolas" panose="020B0609020204030204" pitchFamily="49" charset="0"/>
              </a:rPr>
              <a:t>(20);      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NumberPrinter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np = new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NumberPrinter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E1300D"/>
                </a:solidFill>
                <a:latin typeface="Consolas" panose="020B0609020204030204" pitchFamily="49" charset="0"/>
              </a:rPr>
              <a:t>np.showDouble</a:t>
            </a:r>
            <a:r>
              <a:rPr lang="en-US" altLang="ko-KR" sz="1050" dirty="0">
                <a:solidFill>
                  <a:srgbClr val="E1300D"/>
                </a:solidFill>
                <a:latin typeface="Consolas" panose="020B0609020204030204" pitchFamily="49" charset="0"/>
              </a:rPr>
              <a:t>(3.15);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np.setMyNumber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(75);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ko-KR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np.showMyNumber</a:t>
            </a: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500"/>
              </a:lnSpc>
            </a:pPr>
            <a:r>
              <a:rPr lang="en-US" altLang="ko-KR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sz="10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10A3A3-9A6C-448C-ABD2-8B884B6DFE10}"/>
              </a:ext>
            </a:extLst>
          </p:cNvPr>
          <p:cNvSpPr/>
          <p:nvPr/>
        </p:nvSpPr>
        <p:spPr>
          <a:xfrm>
            <a:off x="2865670" y="3306867"/>
            <a:ext cx="912311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내부 접근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AE19AA-69C0-4319-BE65-51ECF0D6538E}"/>
              </a:ext>
            </a:extLst>
          </p:cNvPr>
          <p:cNvSpPr/>
          <p:nvPr/>
        </p:nvSpPr>
        <p:spPr>
          <a:xfrm>
            <a:off x="565603" y="4074978"/>
            <a:ext cx="879853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외부 접근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F9A98E5-003B-45A0-B09E-DA798B80633C}"/>
              </a:ext>
            </a:extLst>
          </p:cNvPr>
          <p:cNvSpPr/>
          <p:nvPr/>
        </p:nvSpPr>
        <p:spPr>
          <a:xfrm>
            <a:off x="4903297" y="2841667"/>
            <a:ext cx="2815727" cy="61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YDVYMjOStd125"/>
              </a:rPr>
              <a:t>클래스 메소드의 성격 및 접근 방법이</a:t>
            </a:r>
            <a:endParaRPr lang="en-US" altLang="ko-KR" sz="1200" dirty="0">
              <a:solidFill>
                <a:srgbClr val="002060"/>
              </a:solidFill>
              <a:latin typeface="YDVYMjOStd125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YDVYMjOStd125"/>
              </a:rPr>
              <a:t>클래스 변수와 동일하다</a:t>
            </a:r>
            <a:r>
              <a:rPr lang="en-US" altLang="ko-KR" sz="1200" dirty="0">
                <a:solidFill>
                  <a:srgbClr val="002060"/>
                </a:solidFill>
                <a:latin typeface="YDVYMjOStd125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CBBCAC-7B6C-4F7E-8D7E-B9246E475D5F}"/>
              </a:ext>
            </a:extLst>
          </p:cNvPr>
          <p:cNvSpPr/>
          <p:nvPr/>
        </p:nvSpPr>
        <p:spPr>
          <a:xfrm>
            <a:off x="565602" y="4485193"/>
            <a:ext cx="879853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외부 접근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2491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메소드로 정의하는 것이 옳은 경우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6BA83E-154D-4456-9227-49BDBCEEA8A9}"/>
              </a:ext>
            </a:extLst>
          </p:cNvPr>
          <p:cNvSpPr/>
          <p:nvPr/>
        </p:nvSpPr>
        <p:spPr>
          <a:xfrm>
            <a:off x="895148" y="1996151"/>
            <a:ext cx="4572000" cy="356386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class </a:t>
            </a:r>
            <a:r>
              <a:rPr lang="en-US" altLang="ko-KR" sz="1125" dirty="0" err="1">
                <a:latin typeface="Consolas" panose="020B0609020204030204" pitchFamily="49" charset="0"/>
              </a:rPr>
              <a:t>SimpleCalculator</a:t>
            </a:r>
            <a:r>
              <a:rPr lang="en-US" altLang="ko-KR" sz="1125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static final double PI = 3.1415;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static </a:t>
            </a:r>
            <a:r>
              <a:rPr lang="fr-FR" altLang="ko-KR" sz="1125" dirty="0">
                <a:latin typeface="Consolas" panose="020B0609020204030204" pitchFamily="49" charset="0"/>
              </a:rPr>
              <a:t>double add(double n1, double n2) {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return n1 + n2;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650"/>
              </a:lnSpc>
            </a:pPr>
            <a:r>
              <a:rPr lang="fr-FR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>
                <a:latin typeface="Consolas" panose="020B0609020204030204" pitchFamily="49" charset="0"/>
              </a:rPr>
              <a:t>static </a:t>
            </a:r>
            <a:r>
              <a:rPr lang="fr-FR" altLang="ko-KR" sz="1125" dirty="0">
                <a:latin typeface="Consolas" panose="020B0609020204030204" pitchFamily="49" charset="0"/>
              </a:rPr>
              <a:t>double min(double n1, double n2) {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   return n1 - n2;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static double </a:t>
            </a:r>
            <a:r>
              <a:rPr lang="en-US" altLang="ko-KR" sz="1125" dirty="0" err="1">
                <a:latin typeface="Consolas" panose="020B0609020204030204" pitchFamily="49" charset="0"/>
              </a:rPr>
              <a:t>calCircleArea</a:t>
            </a:r>
            <a:r>
              <a:rPr lang="en-US" altLang="ko-KR" sz="1125" dirty="0">
                <a:latin typeface="Consolas" panose="020B0609020204030204" pitchFamily="49" charset="0"/>
              </a:rPr>
              <a:t>(double r) {</a:t>
            </a:r>
          </a:p>
          <a:p>
            <a:pPr>
              <a:lnSpc>
                <a:spcPts val="1650"/>
              </a:lnSpc>
            </a:pPr>
            <a:r>
              <a:rPr lang="pt-BR" altLang="ko-KR" sz="1125" dirty="0">
                <a:latin typeface="Consolas" panose="020B0609020204030204" pitchFamily="49" charset="0"/>
              </a:rPr>
              <a:t>      return PI * r * r;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650"/>
              </a:lnSpc>
            </a:pPr>
            <a:r>
              <a:rPr lang="fr-FR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>
                <a:latin typeface="Consolas" panose="020B0609020204030204" pitchFamily="49" charset="0"/>
              </a:rPr>
              <a:t>static </a:t>
            </a:r>
            <a:r>
              <a:rPr lang="fr-FR" altLang="ko-KR" sz="1125" dirty="0">
                <a:latin typeface="Consolas" panose="020B0609020204030204" pitchFamily="49" charset="0"/>
              </a:rPr>
              <a:t>double calCirclePeri(double r) {</a:t>
            </a:r>
          </a:p>
          <a:p>
            <a:pPr>
              <a:lnSpc>
                <a:spcPts val="1650"/>
              </a:lnSpc>
            </a:pPr>
            <a:r>
              <a:rPr lang="pt-BR" altLang="ko-KR" sz="1125" dirty="0">
                <a:latin typeface="Consolas" panose="020B0609020204030204" pitchFamily="49" charset="0"/>
              </a:rPr>
              <a:t>      return PI * (r * 2);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65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}</a:t>
            </a:r>
            <a:endParaRPr lang="ko-KR" altLang="en-US" sz="1125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32BC26-135E-4591-98D1-BAC763E17C01}"/>
              </a:ext>
            </a:extLst>
          </p:cNvPr>
          <p:cNvSpPr/>
          <p:nvPr/>
        </p:nvSpPr>
        <p:spPr>
          <a:xfrm>
            <a:off x="4734484" y="2512504"/>
            <a:ext cx="3632276" cy="893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2060"/>
                </a:solidFill>
                <a:latin typeface="YDVYMjOStd125"/>
              </a:rPr>
              <a:t>단순 기능 제공이 목적인 메소드들</a:t>
            </a:r>
            <a:r>
              <a:rPr lang="en-US" altLang="ko-KR" sz="1200" dirty="0">
                <a:solidFill>
                  <a:srgbClr val="002060"/>
                </a:solidFill>
                <a:latin typeface="YDVYMjOStd125"/>
              </a:rPr>
              <a:t>, </a:t>
            </a:r>
            <a:r>
              <a:rPr lang="ko-KR" altLang="en-US" sz="1200" dirty="0">
                <a:solidFill>
                  <a:srgbClr val="002060"/>
                </a:solidFill>
                <a:latin typeface="YDVYMjOStd125"/>
              </a:rPr>
              <a:t>인스턴스 변수와 관련 지을 이유가 없는 메소드들은 </a:t>
            </a:r>
            <a:r>
              <a:rPr lang="en-US" altLang="ko-KR" sz="1200" dirty="0">
                <a:solidFill>
                  <a:srgbClr val="002060"/>
                </a:solidFill>
                <a:latin typeface="YDVYMjOStd125"/>
              </a:rPr>
              <a:t>static</a:t>
            </a:r>
            <a:r>
              <a:rPr lang="ko-KR" altLang="en-US" sz="1200" dirty="0">
                <a:solidFill>
                  <a:srgbClr val="002060"/>
                </a:solidFill>
                <a:latin typeface="YDVYMjOStd125"/>
              </a:rPr>
              <a:t>으로 선언하는 것이 옳다</a:t>
            </a:r>
            <a:r>
              <a:rPr lang="en-US" altLang="ko-KR" sz="1200" dirty="0">
                <a:solidFill>
                  <a:srgbClr val="002060"/>
                </a:solidFill>
                <a:latin typeface="YDVYMjOStd125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325450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메소드에서 인스턴스 변수에 접근이 가능할까</a:t>
            </a:r>
            <a:r>
              <a:rPr lang="en-US" altLang="ko-KR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ko-KR" altLang="en-US" sz="2100" spc="-38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29DB8860-6E21-4668-A477-EAD1735B817A}"/>
              </a:ext>
            </a:extLst>
          </p:cNvPr>
          <p:cNvSpPr/>
          <p:nvPr/>
        </p:nvSpPr>
        <p:spPr>
          <a:xfrm>
            <a:off x="895148" y="2549562"/>
            <a:ext cx="3960056" cy="19296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class AAA {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   int num = 0;   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   </a:t>
            </a:r>
            <a:r>
              <a:rPr lang="en-US" altLang="ko-KR" sz="1350" dirty="0">
                <a:solidFill>
                  <a:srgbClr val="E1300D"/>
                </a:solidFill>
                <a:latin typeface="Consolas" panose="020B0609020204030204" pitchFamily="49" charset="0"/>
              </a:rPr>
              <a:t>static</a:t>
            </a:r>
            <a:r>
              <a:rPr lang="en-US" altLang="ko-KR" sz="1350" dirty="0">
                <a:latin typeface="Consolas" panose="020B0609020204030204" pitchFamily="49" charset="0"/>
              </a:rPr>
              <a:t> void </a:t>
            </a:r>
            <a:r>
              <a:rPr lang="en-US" altLang="ko-KR" sz="1350" dirty="0" err="1">
                <a:latin typeface="Consolas" panose="020B0609020204030204" pitchFamily="49" charset="0"/>
              </a:rPr>
              <a:t>addNum</a:t>
            </a:r>
            <a:r>
              <a:rPr lang="en-US" altLang="ko-KR" sz="1350" dirty="0">
                <a:latin typeface="Consolas" panose="020B0609020204030204" pitchFamily="49" charset="0"/>
              </a:rPr>
              <a:t>(int n) {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      </a:t>
            </a:r>
            <a:r>
              <a:rPr lang="en-US" altLang="ko-KR" sz="1350" dirty="0">
                <a:solidFill>
                  <a:srgbClr val="E1300D"/>
                </a:solidFill>
                <a:latin typeface="Consolas" panose="020B0609020204030204" pitchFamily="49" charset="0"/>
              </a:rPr>
              <a:t>num += n;    </a:t>
            </a:r>
            <a:endParaRPr lang="en-US" altLang="ko-KR" sz="135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ct val="150000"/>
              </a:lnSpc>
            </a:pPr>
            <a:r>
              <a:rPr lang="en-US" altLang="ko-KR" sz="1350" dirty="0">
                <a:latin typeface="Consolas" panose="020B0609020204030204" pitchFamily="49" charset="0"/>
              </a:rPr>
              <a:t>}</a:t>
            </a:r>
            <a:endParaRPr lang="ko-KR" altLang="en-US" sz="13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E7C467-ACB0-48DF-80A1-CFDCD6DC3022}"/>
              </a:ext>
            </a:extLst>
          </p:cNvPr>
          <p:cNvSpPr/>
          <p:nvPr/>
        </p:nvSpPr>
        <p:spPr>
          <a:xfrm>
            <a:off x="1774379" y="3809907"/>
            <a:ext cx="4967562" cy="354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75" dirty="0">
                <a:solidFill>
                  <a:srgbClr val="0070C0"/>
                </a:solidFill>
                <a:latin typeface="YDVYMjOStd125"/>
              </a:rPr>
              <a:t>논리적으로 이 문장이 유효할 수 있는지를 생각해보자</a:t>
            </a:r>
            <a:r>
              <a:rPr lang="en-US" altLang="ko-KR" sz="1275" dirty="0">
                <a:solidFill>
                  <a:srgbClr val="0070C0"/>
                </a:solidFill>
                <a:latin typeface="YDVYMjOStd125"/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5281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783204" y="1354207"/>
            <a:ext cx="7543800" cy="497950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 선언에 따른 문제 해결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B3E462D-27AD-4313-858C-9107EC135B7C}"/>
              </a:ext>
            </a:extLst>
          </p:cNvPr>
          <p:cNvCxnSpPr>
            <a:cxnSpLocks/>
          </p:cNvCxnSpPr>
          <p:nvPr/>
        </p:nvCxnSpPr>
        <p:spPr>
          <a:xfrm>
            <a:off x="855393" y="1952390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050A46-B23A-4B65-8185-C2A0B41F7D53}"/>
              </a:ext>
            </a:extLst>
          </p:cNvPr>
          <p:cNvSpPr/>
          <p:nvPr/>
        </p:nvSpPr>
        <p:spPr>
          <a:xfrm>
            <a:off x="895149" y="2190743"/>
            <a:ext cx="2181893" cy="1819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ko-KR" sz="1125" dirty="0"/>
              <a:t> </a:t>
            </a:r>
            <a:r>
              <a:rPr lang="en-US" altLang="ko-KR" sz="1125" dirty="0">
                <a:solidFill>
                  <a:srgbClr val="FF0000"/>
                </a:solidFill>
              </a:rPr>
              <a:t>package </a:t>
            </a:r>
            <a:r>
              <a:rPr lang="en-US" altLang="ko-KR" sz="1125" dirty="0" err="1">
                <a:solidFill>
                  <a:srgbClr val="FF0000"/>
                </a:solidFill>
              </a:rPr>
              <a:t>com.kh.smart</a:t>
            </a:r>
            <a:r>
              <a:rPr lang="en-US" altLang="ko-KR" sz="1125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1650"/>
              </a:lnSpc>
            </a:pPr>
            <a:r>
              <a:rPr lang="en-US" altLang="ko-KR" sz="1125" dirty="0"/>
              <a:t> public class Circle {</a:t>
            </a:r>
            <a:endParaRPr lang="ko-KR" altLang="en-US" sz="1125" dirty="0"/>
          </a:p>
          <a:p>
            <a:pPr>
              <a:lnSpc>
                <a:spcPts val="1650"/>
              </a:lnSpc>
            </a:pPr>
            <a:r>
              <a:rPr lang="en-US" altLang="ko-KR" sz="1125" dirty="0"/>
              <a:t>       double rad;</a:t>
            </a:r>
          </a:p>
          <a:p>
            <a:pPr>
              <a:lnSpc>
                <a:spcPts val="1650"/>
              </a:lnSpc>
            </a:pPr>
            <a:r>
              <a:rPr lang="en-US" altLang="ko-KR" sz="1125" dirty="0"/>
              <a:t>       final double PI;</a:t>
            </a:r>
          </a:p>
          <a:p>
            <a:pPr>
              <a:lnSpc>
                <a:spcPts val="1650"/>
              </a:lnSpc>
            </a:pPr>
            <a:endParaRPr lang="en-US" altLang="ko-KR" sz="1125" dirty="0"/>
          </a:p>
          <a:p>
            <a:pPr>
              <a:lnSpc>
                <a:spcPts val="1650"/>
              </a:lnSpc>
            </a:pPr>
            <a:r>
              <a:rPr lang="en-US" altLang="ko-KR" sz="1125" dirty="0"/>
              <a:t>       public Circle(double r) { . . . }</a:t>
            </a:r>
          </a:p>
          <a:p>
            <a:pPr>
              <a:lnSpc>
                <a:spcPts val="1650"/>
              </a:lnSpc>
            </a:pPr>
            <a:r>
              <a:rPr lang="en-US" altLang="ko-KR" sz="1125" dirty="0"/>
              <a:t>       public double </a:t>
            </a:r>
            <a:r>
              <a:rPr lang="en-US" altLang="ko-KR" sz="1125" dirty="0" err="1"/>
              <a:t>getArea</a:t>
            </a:r>
            <a:r>
              <a:rPr lang="en-US" altLang="ko-KR" sz="1125" dirty="0"/>
              <a:t>() { . . . }</a:t>
            </a:r>
          </a:p>
          <a:p>
            <a:pPr>
              <a:lnSpc>
                <a:spcPts val="1650"/>
              </a:lnSpc>
            </a:pPr>
            <a:r>
              <a:rPr lang="en-US" altLang="ko-KR" sz="1125" dirty="0"/>
              <a:t> }</a:t>
            </a:r>
            <a:endParaRPr lang="ko-KR" altLang="en-US" sz="1125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64D3ACB-CDEF-4C04-9B0E-D3E601310DF5}"/>
              </a:ext>
            </a:extLst>
          </p:cNvPr>
          <p:cNvSpPr/>
          <p:nvPr/>
        </p:nvSpPr>
        <p:spPr>
          <a:xfrm>
            <a:off x="855394" y="3917440"/>
            <a:ext cx="182671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YDVYMjOStd125"/>
                <a:hlinkClick r:id="rId2"/>
              </a:rPr>
              <a:t>www.kh.com</a:t>
            </a:r>
            <a:r>
              <a:rPr lang="ko-KR" altLang="en-US" sz="1200" dirty="0">
                <a:latin typeface="YDVYMjOStd125"/>
              </a:rPr>
              <a:t>의 </a:t>
            </a:r>
            <a:r>
              <a:rPr lang="en-US" altLang="ko-KR" sz="1200" dirty="0">
                <a:latin typeface="YDVYMjOStd125"/>
              </a:rPr>
              <a:t>Circle.java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ACC6E8C-9905-4BE1-90DA-80227D658D13}"/>
              </a:ext>
            </a:extLst>
          </p:cNvPr>
          <p:cNvSpPr/>
          <p:nvPr/>
        </p:nvSpPr>
        <p:spPr>
          <a:xfrm>
            <a:off x="3077042" y="2190743"/>
            <a:ext cx="2956011" cy="1819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</a:pPr>
            <a:r>
              <a:rPr lang="en-US" altLang="ko-KR" sz="1125" dirty="0">
                <a:solidFill>
                  <a:srgbClr val="FF0000"/>
                </a:solidFill>
              </a:rPr>
              <a:t>package </a:t>
            </a:r>
            <a:r>
              <a:rPr lang="en-US" altLang="ko-KR" sz="1125" dirty="0" err="1">
                <a:solidFill>
                  <a:srgbClr val="FF0000"/>
                </a:solidFill>
              </a:rPr>
              <a:t>com.jw.simple</a:t>
            </a:r>
            <a:r>
              <a:rPr lang="en-US" altLang="ko-KR" sz="1125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ts val="1650"/>
              </a:lnSpc>
            </a:pPr>
            <a:r>
              <a:rPr lang="en-US" altLang="ko-KR" sz="1125" dirty="0"/>
              <a:t>public class Circle { </a:t>
            </a:r>
            <a:endParaRPr lang="ko-KR" altLang="en-US" sz="1125" dirty="0"/>
          </a:p>
          <a:p>
            <a:pPr>
              <a:lnSpc>
                <a:spcPts val="1650"/>
              </a:lnSpc>
            </a:pPr>
            <a:r>
              <a:rPr lang="en-US" altLang="ko-KR" sz="1125" dirty="0"/>
              <a:t>      double rad;</a:t>
            </a:r>
          </a:p>
          <a:p>
            <a:pPr>
              <a:lnSpc>
                <a:spcPts val="1650"/>
              </a:lnSpc>
            </a:pPr>
            <a:r>
              <a:rPr lang="en-US" altLang="ko-KR" sz="1125" dirty="0"/>
              <a:t>      final double PI;</a:t>
            </a:r>
          </a:p>
          <a:p>
            <a:pPr>
              <a:lnSpc>
                <a:spcPts val="1650"/>
              </a:lnSpc>
            </a:pPr>
            <a:r>
              <a:rPr lang="en-US" altLang="ko-KR" sz="1125" dirty="0"/>
              <a:t>    </a:t>
            </a:r>
          </a:p>
          <a:p>
            <a:pPr>
              <a:lnSpc>
                <a:spcPts val="1650"/>
              </a:lnSpc>
            </a:pPr>
            <a:r>
              <a:rPr lang="en-US" altLang="ko-KR" sz="1125" dirty="0"/>
              <a:t>      public Circle(double r) { . . . }</a:t>
            </a:r>
          </a:p>
          <a:p>
            <a:pPr>
              <a:lnSpc>
                <a:spcPts val="1650"/>
              </a:lnSpc>
            </a:pPr>
            <a:r>
              <a:rPr lang="en-US" altLang="ko-KR" sz="1125" dirty="0"/>
              <a:t>      public double </a:t>
            </a:r>
            <a:r>
              <a:rPr lang="en-US" altLang="ko-KR" sz="1125" dirty="0" err="1"/>
              <a:t>getPerimeter</a:t>
            </a:r>
            <a:r>
              <a:rPr lang="en-US" altLang="ko-KR" sz="1125" dirty="0"/>
              <a:t>() { . . . }</a:t>
            </a:r>
          </a:p>
          <a:p>
            <a:pPr>
              <a:lnSpc>
                <a:spcPts val="1650"/>
              </a:lnSpc>
            </a:pPr>
            <a:r>
              <a:rPr lang="en-US" altLang="ko-KR" sz="1125" dirty="0"/>
              <a:t>}</a:t>
            </a:r>
            <a:endParaRPr lang="ko-KR" altLang="en-US" sz="1125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6838697-D9CC-4318-85FC-55189F22A3B1}"/>
              </a:ext>
            </a:extLst>
          </p:cNvPr>
          <p:cNvCxnSpPr>
            <a:cxnSpLocks/>
          </p:cNvCxnSpPr>
          <p:nvPr/>
        </p:nvCxnSpPr>
        <p:spPr>
          <a:xfrm>
            <a:off x="895148" y="2319238"/>
            <a:ext cx="0" cy="159820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476FE01-7FF5-4C94-BEC3-BD0D805BF8AC}"/>
              </a:ext>
            </a:extLst>
          </p:cNvPr>
          <p:cNvCxnSpPr>
            <a:cxnSpLocks/>
          </p:cNvCxnSpPr>
          <p:nvPr/>
        </p:nvCxnSpPr>
        <p:spPr>
          <a:xfrm>
            <a:off x="3055480" y="2319238"/>
            <a:ext cx="0" cy="159820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BF8C9B-876E-4397-9623-229337D4E091}"/>
              </a:ext>
            </a:extLst>
          </p:cNvPr>
          <p:cNvSpPr/>
          <p:nvPr/>
        </p:nvSpPr>
        <p:spPr>
          <a:xfrm>
            <a:off x="3077041" y="3917440"/>
            <a:ext cx="18136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latin typeface="YDVYMjOStd125"/>
                <a:hlinkClick r:id="rId3"/>
              </a:rPr>
              <a:t>www.jw.com</a:t>
            </a:r>
            <a:r>
              <a:rPr lang="ko-KR" altLang="en-US" sz="1200" dirty="0">
                <a:latin typeface="YDVYMjOStd125"/>
              </a:rPr>
              <a:t>의 </a:t>
            </a:r>
            <a:r>
              <a:rPr lang="en-US" altLang="ko-KR" sz="1200" dirty="0">
                <a:latin typeface="YDVYMjOStd125"/>
              </a:rPr>
              <a:t>Circle.java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22E245-D092-4E7F-B0CF-0FD941C13B83}"/>
              </a:ext>
            </a:extLst>
          </p:cNvPr>
          <p:cNvSpPr/>
          <p:nvPr/>
        </p:nvSpPr>
        <p:spPr>
          <a:xfrm>
            <a:off x="4851420" y="2136383"/>
            <a:ext cx="3875135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패키지 이름은 모두 소문자로 구성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인터넷 도메인 이름의 역순으로 이름을 구성</a:t>
            </a:r>
            <a:endParaRPr lang="en-US" altLang="ko-KR" sz="12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latin typeface="+mj-ea"/>
                <a:ea typeface="+mj-ea"/>
              </a:rPr>
              <a:t>이름 끝에 클래스를 정의한 주체 또는 팀의</a:t>
            </a:r>
            <a:r>
              <a:rPr lang="en-US" altLang="ko-KR" sz="1200" dirty="0">
                <a:latin typeface="+mj-ea"/>
                <a:ea typeface="+mj-ea"/>
              </a:rPr>
              <a:t> </a:t>
            </a:r>
            <a:r>
              <a:rPr lang="ko-KR" altLang="en-US" sz="1200" dirty="0">
                <a:latin typeface="+mj-ea"/>
                <a:ea typeface="+mj-ea"/>
              </a:rPr>
              <a:t>이름 추가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B39017C-6E17-4B09-87B4-55F38EE0A255}"/>
              </a:ext>
            </a:extLst>
          </p:cNvPr>
          <p:cNvSpPr/>
          <p:nvPr/>
        </p:nvSpPr>
        <p:spPr>
          <a:xfrm>
            <a:off x="855393" y="4513902"/>
            <a:ext cx="6211957" cy="28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75" dirty="0" err="1">
                <a:latin typeface="Consolas" panose="020B0609020204030204" pitchFamily="49" charset="0"/>
              </a:rPr>
              <a:t>com.kh.smart.Circle</a:t>
            </a:r>
            <a:r>
              <a:rPr lang="en-US" altLang="ko-KR" sz="1275" dirty="0">
                <a:latin typeface="Consolas" panose="020B0609020204030204" pitchFamily="49" charset="0"/>
              </a:rPr>
              <a:t> c1 = new </a:t>
            </a:r>
            <a:r>
              <a:rPr lang="en-US" altLang="ko-KR" sz="1275" dirty="0" err="1">
                <a:latin typeface="Consolas" panose="020B0609020204030204" pitchFamily="49" charset="0"/>
              </a:rPr>
              <a:t>com.kh.smart.Circle</a:t>
            </a:r>
            <a:r>
              <a:rPr lang="en-US" altLang="ko-KR" sz="1275" dirty="0">
                <a:latin typeface="Consolas" panose="020B0609020204030204" pitchFamily="49" charset="0"/>
              </a:rPr>
              <a:t>(3.5);</a:t>
            </a:r>
            <a:endParaRPr lang="ko-KR" altLang="en-US" sz="1275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A90ECD0-D43C-408D-874E-F01DD138BD6E}"/>
              </a:ext>
            </a:extLst>
          </p:cNvPr>
          <p:cNvSpPr/>
          <p:nvPr/>
        </p:nvSpPr>
        <p:spPr>
          <a:xfrm>
            <a:off x="855393" y="4810021"/>
            <a:ext cx="6598956" cy="288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75" dirty="0" err="1">
                <a:latin typeface="Consolas" panose="020B0609020204030204" pitchFamily="49" charset="0"/>
              </a:rPr>
              <a:t>com.jw.simple.Circle</a:t>
            </a:r>
            <a:r>
              <a:rPr lang="en-US" altLang="ko-KR" sz="1275" dirty="0">
                <a:latin typeface="Consolas" panose="020B0609020204030204" pitchFamily="49" charset="0"/>
              </a:rPr>
              <a:t> c2 = new </a:t>
            </a:r>
            <a:r>
              <a:rPr lang="en-US" altLang="ko-KR" sz="1275" dirty="0" err="1">
                <a:latin typeface="Consolas" panose="020B0609020204030204" pitchFamily="49" charset="0"/>
              </a:rPr>
              <a:t>com.jw.simple.Circle</a:t>
            </a:r>
            <a:r>
              <a:rPr lang="en-US" altLang="ko-KR" sz="1275" dirty="0">
                <a:latin typeface="Consolas" panose="020B0609020204030204" pitchFamily="49" charset="0"/>
              </a:rPr>
              <a:t>(5.5);</a:t>
            </a:r>
            <a:endParaRPr lang="ko-KR" altLang="en-US" sz="1275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8F1E8E1-D60D-486F-A0C1-2034065442C2}"/>
              </a:ext>
            </a:extLst>
          </p:cNvPr>
          <p:cNvSpPr/>
          <p:nvPr/>
        </p:nvSpPr>
        <p:spPr>
          <a:xfrm>
            <a:off x="4593003" y="5121906"/>
            <a:ext cx="4094006" cy="33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70C0"/>
                </a:solidFill>
                <a:latin typeface="YDVYMjOStd125"/>
              </a:rPr>
              <a:t>-d </a:t>
            </a:r>
            <a:r>
              <a:rPr lang="ko-KR" altLang="en-US" sz="1200" dirty="0">
                <a:solidFill>
                  <a:srgbClr val="0070C0"/>
                </a:solidFill>
                <a:latin typeface="YDVYMjOStd125"/>
              </a:rPr>
              <a:t>옵션을 주고 컴파일 하면 패키지 디렉토리도 자동 생성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969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1072203"/>
            <a:ext cx="7543800" cy="87177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패키지로 묶인 클래스의 접근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895149" y="1943981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F43CB79F-4FCB-4C98-A30F-4007528F1665}"/>
              </a:ext>
            </a:extLst>
          </p:cNvPr>
          <p:cNvSpPr/>
          <p:nvPr/>
        </p:nvSpPr>
        <p:spPr>
          <a:xfrm>
            <a:off x="895149" y="2692693"/>
            <a:ext cx="5962852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350" dirty="0" err="1">
                <a:latin typeface="Consolas" panose="020B0609020204030204" pitchFamily="49" charset="0"/>
              </a:rPr>
              <a:t>com.kh.smart.Circle</a:t>
            </a:r>
            <a:r>
              <a:rPr lang="en-US" altLang="ko-KR" sz="1350" dirty="0">
                <a:latin typeface="Consolas" panose="020B0609020204030204" pitchFamily="49" charset="0"/>
              </a:rPr>
              <a:t> c1 = new </a:t>
            </a:r>
            <a:r>
              <a:rPr lang="en-US" altLang="ko-KR" sz="1350" dirty="0" err="1">
                <a:latin typeface="Consolas" panose="020B0609020204030204" pitchFamily="49" charset="0"/>
              </a:rPr>
              <a:t>com.kh.smart.Circle</a:t>
            </a:r>
            <a:r>
              <a:rPr lang="en-US" altLang="ko-KR" sz="1350" dirty="0">
                <a:latin typeface="Consolas" panose="020B0609020204030204" pitchFamily="49" charset="0"/>
              </a:rPr>
              <a:t>(3.5);</a:t>
            </a:r>
            <a:endParaRPr lang="ko-KR" altLang="en-US" sz="1350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252A6E8-0DED-4861-AE0B-B1FE9BE8423F}"/>
              </a:ext>
            </a:extLst>
          </p:cNvPr>
          <p:cNvCxnSpPr>
            <a:cxnSpLocks/>
          </p:cNvCxnSpPr>
          <p:nvPr/>
        </p:nvCxnSpPr>
        <p:spPr>
          <a:xfrm>
            <a:off x="4536410" y="3403215"/>
            <a:ext cx="0" cy="1598201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75606F1-CE9B-40F5-96E2-D9271A54B815}"/>
              </a:ext>
            </a:extLst>
          </p:cNvPr>
          <p:cNvCxnSpPr>
            <a:cxnSpLocks/>
          </p:cNvCxnSpPr>
          <p:nvPr/>
        </p:nvCxnSpPr>
        <p:spPr>
          <a:xfrm>
            <a:off x="2803026" y="4022664"/>
            <a:ext cx="162787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E0A0A83-FF2C-4446-9743-FC8112C3A506}"/>
              </a:ext>
            </a:extLst>
          </p:cNvPr>
          <p:cNvCxnSpPr>
            <a:cxnSpLocks/>
          </p:cNvCxnSpPr>
          <p:nvPr/>
        </p:nvCxnSpPr>
        <p:spPr>
          <a:xfrm>
            <a:off x="4652048" y="4022664"/>
            <a:ext cx="109907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445B4A-BE61-4C8F-ABED-FA43B56266C5}"/>
              </a:ext>
            </a:extLst>
          </p:cNvPr>
          <p:cNvSpPr/>
          <p:nvPr/>
        </p:nvSpPr>
        <p:spPr>
          <a:xfrm>
            <a:off x="3042816" y="4022664"/>
            <a:ext cx="1493594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클래스 패스로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. . .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0CED952-FC16-4FA2-B20B-63994454C96A}"/>
              </a:ext>
            </a:extLst>
          </p:cNvPr>
          <p:cNvSpPr/>
          <p:nvPr/>
        </p:nvSpPr>
        <p:spPr>
          <a:xfrm>
            <a:off x="4642888" y="4029141"/>
            <a:ext cx="1493594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패키지 지정으로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. . .</a:t>
            </a:r>
            <a:endParaRPr lang="ko-KR" alt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71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1072203"/>
            <a:ext cx="7543800" cy="87177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클래스 하나에 대한 </a:t>
            </a:r>
            <a:r>
              <a:rPr lang="en-US" altLang="ko-KR" sz="21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import </a:t>
            </a: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선언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895149" y="1943981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2A9C49-F5BA-47D5-90E8-4120DB2393A7}"/>
              </a:ext>
            </a:extLst>
          </p:cNvPr>
          <p:cNvSpPr/>
          <p:nvPr/>
        </p:nvSpPr>
        <p:spPr>
          <a:xfrm>
            <a:off x="1224818" y="3327040"/>
            <a:ext cx="3151292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ko-KR" sz="1350" dirty="0">
                <a:latin typeface="Consolas" panose="020B0609020204030204" pitchFamily="49" charset="0"/>
              </a:rPr>
              <a:t>import com.kh.smart.Circle;</a:t>
            </a:r>
          </a:p>
          <a:p>
            <a:r>
              <a:rPr lang="fr-FR" altLang="ko-KR" sz="1350" dirty="0">
                <a:latin typeface="Consolas" panose="020B0609020204030204" pitchFamily="49" charset="0"/>
              </a:rPr>
              <a:t>import com.jw.simple.Circle;</a:t>
            </a:r>
            <a:endParaRPr lang="ko-KR" altLang="en-US" sz="13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B688144-E95F-499D-8D7D-394AF1397575}"/>
              </a:ext>
            </a:extLst>
          </p:cNvPr>
          <p:cNvSpPr/>
          <p:nvPr/>
        </p:nvSpPr>
        <p:spPr>
          <a:xfrm>
            <a:off x="1224819" y="2888458"/>
            <a:ext cx="4134931" cy="408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동일 이름의 두 클래스에 대한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import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선언은 컴파일 오류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0EA17D-14C9-CD1E-1491-B0774195D70F}"/>
              </a:ext>
            </a:extLst>
          </p:cNvPr>
          <p:cNvSpPr txBox="1"/>
          <p:nvPr/>
        </p:nvSpPr>
        <p:spPr>
          <a:xfrm>
            <a:off x="1224818" y="2120182"/>
            <a:ext cx="4572000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ko-KR" sz="1350" dirty="0">
                <a:latin typeface="Consolas" panose="020B0609020204030204" pitchFamily="49" charset="0"/>
              </a:rPr>
              <a:t>import com.kh.smart.Circle;</a:t>
            </a:r>
          </a:p>
        </p:txBody>
      </p:sp>
    </p:spTree>
    <p:extLst>
      <p:ext uri="{BB962C8B-B14F-4D97-AF65-F5344CB8AC3E}">
        <p14:creationId xmlns:p14="http://schemas.microsoft.com/office/powerpoint/2010/main" val="62983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1072203"/>
            <a:ext cx="7543800" cy="871778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패키지 전체에 대한 </a:t>
            </a:r>
            <a:r>
              <a:rPr lang="en-US" altLang="ko-KR" sz="21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import </a:t>
            </a: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선언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1DE9F03-564E-48AA-9479-C993B6FB67CF}"/>
              </a:ext>
            </a:extLst>
          </p:cNvPr>
          <p:cNvCxnSpPr/>
          <p:nvPr/>
        </p:nvCxnSpPr>
        <p:spPr>
          <a:xfrm>
            <a:off x="895149" y="1943981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7457C0D-E992-437A-909A-B87549491B0E}"/>
              </a:ext>
            </a:extLst>
          </p:cNvPr>
          <p:cNvSpPr/>
          <p:nvPr/>
        </p:nvSpPr>
        <p:spPr>
          <a:xfrm>
            <a:off x="895149" y="2973977"/>
            <a:ext cx="3219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import </a:t>
            </a:r>
            <a:r>
              <a:rPr lang="en-US" altLang="ko-KR" dirty="0" err="1">
                <a:latin typeface="Consolas" panose="020B0609020204030204" pitchFamily="49" charset="0"/>
              </a:rPr>
              <a:t>com.kh.smart</a:t>
            </a:r>
            <a:r>
              <a:rPr lang="en-US" altLang="ko-KR" dirty="0">
                <a:latin typeface="Consolas" panose="020B0609020204030204" pitchFamily="49" charset="0"/>
              </a:rPr>
              <a:t>.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F0F3CF-877F-4AD1-8195-0470F5B51570}"/>
              </a:ext>
            </a:extLst>
          </p:cNvPr>
          <p:cNvSpPr/>
          <p:nvPr/>
        </p:nvSpPr>
        <p:spPr>
          <a:xfrm>
            <a:off x="910975" y="3566455"/>
            <a:ext cx="5361458" cy="3347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575" dirty="0" err="1">
                <a:latin typeface="YDVYMjOStd23"/>
              </a:rPr>
              <a:t>com.kh.smart</a:t>
            </a:r>
            <a:r>
              <a:rPr lang="en-US" altLang="ko-KR" sz="1575" dirty="0">
                <a:latin typeface="YDVYMjOStd23"/>
              </a:rPr>
              <a:t> </a:t>
            </a:r>
            <a:r>
              <a:rPr lang="ko-KR" altLang="en-US" sz="1425" dirty="0">
                <a:latin typeface="YDVYMjOStd23"/>
              </a:rPr>
              <a:t>패키지로 묶인 전체 클래스에 대한 패키지 선언</a:t>
            </a:r>
            <a:endParaRPr lang="ko-KR" altLang="en-US" sz="1425" dirty="0"/>
          </a:p>
        </p:txBody>
      </p:sp>
    </p:spTree>
    <p:extLst>
      <p:ext uri="{BB962C8B-B14F-4D97-AF65-F5344CB8AC3E}">
        <p14:creationId xmlns:p14="http://schemas.microsoft.com/office/powerpoint/2010/main" val="3653143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91B00-D268-402A-B03C-7624F28E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82219" y="1581150"/>
            <a:ext cx="5159326" cy="3695700"/>
          </a:xfrm>
        </p:spPr>
        <p:txBody>
          <a:bodyPr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000" dirty="0">
                <a:solidFill>
                  <a:schemeClr val="tx2"/>
                </a:solidFill>
              </a:rPr>
              <a:t>정보 은닉</a:t>
            </a:r>
            <a:endParaRPr lang="ko-KR" altLang="en-US" sz="2925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374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F502003-99CB-4D62-A889-65788B68E9BB}"/>
              </a:ext>
            </a:extLst>
          </p:cNvPr>
          <p:cNvSpPr txBox="1"/>
          <p:nvPr/>
        </p:nvSpPr>
        <p:spPr>
          <a:xfrm>
            <a:off x="822960" y="952935"/>
            <a:ext cx="7543800" cy="861227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/>
          <a:p>
            <a:pPr defTabSz="685800">
              <a:lnSpc>
                <a:spcPct val="85000"/>
              </a:lnSpc>
              <a:spcBef>
                <a:spcPct val="0"/>
              </a:spcBef>
            </a:pPr>
            <a:r>
              <a:rPr lang="ko-KR" altLang="en-US" sz="2100" spc="-38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정보를 은닉해야 하는 이유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2F3C6C65-5B7A-4855-BD4F-3094E9AFE721}"/>
              </a:ext>
            </a:extLst>
          </p:cNvPr>
          <p:cNvCxnSpPr/>
          <p:nvPr/>
        </p:nvCxnSpPr>
        <p:spPr>
          <a:xfrm>
            <a:off x="895149" y="1824713"/>
            <a:ext cx="74752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D7FCD4-E4EE-41C0-96B3-76C85EEB8D9C}"/>
              </a:ext>
            </a:extLst>
          </p:cNvPr>
          <p:cNvSpPr/>
          <p:nvPr/>
        </p:nvSpPr>
        <p:spPr>
          <a:xfrm>
            <a:off x="895149" y="1957780"/>
            <a:ext cx="3181148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25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double rad = 0;      // </a:t>
            </a:r>
            <a:r>
              <a:rPr lang="ko-KR" altLang="en-US" sz="1125" dirty="0">
                <a:latin typeface="Consolas" panose="020B0609020204030204" pitchFamily="49" charset="0"/>
              </a:rPr>
              <a:t>원의 반지름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final double PI = 3.14;</a:t>
            </a:r>
          </a:p>
          <a:p>
            <a:endParaRPr lang="en-US" altLang="ko-KR" sz="1125" dirty="0">
              <a:latin typeface="Consolas" panose="020B0609020204030204" pitchFamily="49" charset="0"/>
            </a:endParaRPr>
          </a:p>
          <a:p>
            <a:r>
              <a:rPr lang="fr-FR" altLang="ko-KR" sz="1125" dirty="0">
                <a:latin typeface="Consolas" panose="020B0609020204030204" pitchFamily="49" charset="0"/>
              </a:rPr>
              <a:t>   public Circle(double r)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</a:t>
            </a:r>
            <a:r>
              <a:rPr lang="en-US" altLang="ko-KR" sz="1125" dirty="0" err="1">
                <a:latin typeface="Consolas" panose="020B0609020204030204" pitchFamily="49" charset="0"/>
              </a:rPr>
              <a:t>setRad</a:t>
            </a:r>
            <a:r>
              <a:rPr lang="en-US" altLang="ko-KR" sz="1125" dirty="0">
                <a:latin typeface="Consolas" panose="020B0609020204030204" pitchFamily="49" charset="0"/>
              </a:rPr>
              <a:t>(r);</a:t>
            </a:r>
            <a:endParaRPr lang="ko-KR" altLang="en-US" sz="1125" dirty="0">
              <a:latin typeface="Consolas" panose="020B0609020204030204" pitchFamily="49" charset="0"/>
            </a:endParaRPr>
          </a:p>
          <a:p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endParaRPr lang="en-US" altLang="ko-KR" sz="1125" dirty="0">
              <a:latin typeface="Consolas" panose="020B0609020204030204" pitchFamily="49" charset="0"/>
            </a:endParaRPr>
          </a:p>
          <a:p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>
                <a:solidFill>
                  <a:srgbClr val="C00000"/>
                </a:solidFill>
                <a:latin typeface="Consolas" panose="020B0609020204030204" pitchFamily="49" charset="0"/>
              </a:rPr>
              <a:t>public void </a:t>
            </a:r>
            <a:r>
              <a:rPr lang="en-US" altLang="ko-KR" sz="1125" dirty="0" err="1">
                <a:solidFill>
                  <a:srgbClr val="C00000"/>
                </a:solidFill>
                <a:latin typeface="Consolas" panose="020B0609020204030204" pitchFamily="49" charset="0"/>
              </a:rPr>
              <a:t>setRad</a:t>
            </a:r>
            <a:r>
              <a:rPr lang="en-US" altLang="ko-KR" sz="1125" dirty="0">
                <a:solidFill>
                  <a:srgbClr val="C00000"/>
                </a:solidFill>
                <a:latin typeface="Consolas" panose="020B0609020204030204" pitchFamily="49" charset="0"/>
              </a:rPr>
              <a:t>(double r) {</a:t>
            </a:r>
          </a:p>
          <a:p>
            <a:r>
              <a:rPr lang="en-US" altLang="ko-KR" sz="1125" dirty="0">
                <a:solidFill>
                  <a:srgbClr val="C00000"/>
                </a:solidFill>
                <a:latin typeface="Consolas" panose="020B0609020204030204" pitchFamily="49" charset="0"/>
              </a:rPr>
              <a:t>      if(r &lt; 0) { </a:t>
            </a:r>
            <a:endParaRPr lang="ko-KR" altLang="en-US" sz="1125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125" dirty="0">
                <a:solidFill>
                  <a:srgbClr val="C00000"/>
                </a:solidFill>
                <a:latin typeface="Consolas" panose="020B0609020204030204" pitchFamily="49" charset="0"/>
              </a:rPr>
              <a:t>          rad = 0;</a:t>
            </a:r>
          </a:p>
          <a:p>
            <a:r>
              <a:rPr lang="en-US" altLang="ko-KR" sz="1125" dirty="0">
                <a:solidFill>
                  <a:srgbClr val="C00000"/>
                </a:solidFill>
                <a:latin typeface="Consolas" panose="020B0609020204030204" pitchFamily="49" charset="0"/>
              </a:rPr>
              <a:t>          return; </a:t>
            </a:r>
            <a:endParaRPr lang="ko-KR" altLang="en-US" sz="1125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125" dirty="0">
                <a:solidFill>
                  <a:srgbClr val="C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altLang="ko-KR" sz="1125" dirty="0">
                <a:solidFill>
                  <a:srgbClr val="C00000"/>
                </a:solidFill>
                <a:latin typeface="Consolas" panose="020B0609020204030204" pitchFamily="49" charset="0"/>
              </a:rPr>
              <a:t>      rad = r;</a:t>
            </a:r>
          </a:p>
          <a:p>
            <a:r>
              <a:rPr lang="en-US" altLang="ko-KR" sz="1125" dirty="0">
                <a:solidFill>
                  <a:srgbClr val="C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altLang="ko-KR" sz="1125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altLang="ko-KR" sz="1125" dirty="0">
                <a:latin typeface="Consolas" panose="020B0609020204030204" pitchFamily="49" charset="0"/>
              </a:rPr>
              <a:t>   public double </a:t>
            </a:r>
            <a:r>
              <a:rPr lang="en-US" altLang="ko-KR" sz="1125" dirty="0" err="1">
                <a:latin typeface="Consolas" panose="020B0609020204030204" pitchFamily="49" charset="0"/>
              </a:rPr>
              <a:t>getArea</a:t>
            </a:r>
            <a:r>
              <a:rPr lang="en-US" altLang="ko-KR" sz="1125" dirty="0"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      return (rad * rad) * PI;</a:t>
            </a:r>
            <a:endParaRPr lang="ko-KR" altLang="en-US" sz="1125" dirty="0">
              <a:latin typeface="Consolas" panose="020B0609020204030204" pitchFamily="49" charset="0"/>
            </a:endParaRPr>
          </a:p>
          <a:p>
            <a:r>
              <a:rPr lang="en-US" altLang="ko-KR" sz="1125" dirty="0">
                <a:latin typeface="Consolas" panose="020B0609020204030204" pitchFamily="49" charset="0"/>
              </a:rPr>
              <a:t>   }</a:t>
            </a:r>
          </a:p>
          <a:p>
            <a:r>
              <a:rPr lang="en-US" altLang="ko-KR" sz="1125" dirty="0">
                <a:latin typeface="Consolas" panose="020B0609020204030204" pitchFamily="49" charset="0"/>
              </a:rPr>
              <a:t>}</a:t>
            </a:r>
            <a:endParaRPr lang="ko-KR" altLang="en-US" sz="1125" dirty="0">
              <a:latin typeface="Consolas" panose="020B0609020204030204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E080AE-032B-4E12-84F0-08E67BF9D79F}"/>
              </a:ext>
            </a:extLst>
          </p:cNvPr>
          <p:cNvSpPr/>
          <p:nvPr/>
        </p:nvSpPr>
        <p:spPr>
          <a:xfrm>
            <a:off x="4523558" y="1957779"/>
            <a:ext cx="3556955" cy="2921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public static void main(String args[]) {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fr-FR" altLang="ko-KR" sz="1125" dirty="0">
                <a:latin typeface="Consolas" panose="020B0609020204030204" pitchFamily="49" charset="0"/>
              </a:rPr>
              <a:t>Circle c = new Circle(1.5);</a:t>
            </a:r>
          </a:p>
          <a:p>
            <a:pPr>
              <a:lnSpc>
                <a:spcPct val="150000"/>
              </a:lnSpc>
            </a:pPr>
            <a:r>
              <a:rPr lang="fr-FR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>
                <a:latin typeface="Consolas" panose="020B0609020204030204" pitchFamily="49" charset="0"/>
              </a:rPr>
              <a:t>System.out.println(</a:t>
            </a:r>
            <a:r>
              <a:rPr lang="en-US" altLang="ko-KR" sz="1125" dirty="0" err="1">
                <a:latin typeface="Consolas" panose="020B0609020204030204" pitchFamily="49" charset="0"/>
              </a:rPr>
              <a:t>c.getArea</a:t>
            </a:r>
            <a:r>
              <a:rPr lang="en-US" altLang="ko-KR" sz="1125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 err="1">
                <a:latin typeface="Consolas" panose="020B0609020204030204" pitchFamily="49" charset="0"/>
              </a:rPr>
              <a:t>c.setRad</a:t>
            </a:r>
            <a:r>
              <a:rPr lang="en-US" altLang="ko-KR" sz="1125" dirty="0">
                <a:latin typeface="Consolas" panose="020B0609020204030204" pitchFamily="49" charset="0"/>
              </a:rPr>
              <a:t>(2.5);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125" dirty="0" err="1">
                <a:latin typeface="Consolas" panose="020B0609020204030204" pitchFamily="49" charset="0"/>
              </a:rPr>
              <a:t>c.getArea</a:t>
            </a:r>
            <a:r>
              <a:rPr lang="en-US" altLang="ko-KR" sz="1125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 err="1">
                <a:latin typeface="Consolas" panose="020B0609020204030204" pitchFamily="49" charset="0"/>
              </a:rPr>
              <a:t>c.setRad</a:t>
            </a:r>
            <a:r>
              <a:rPr lang="en-US" altLang="ko-KR" sz="1125" dirty="0">
                <a:latin typeface="Consolas" panose="020B0609020204030204" pitchFamily="49" charset="0"/>
              </a:rPr>
              <a:t>(-3.3);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125" dirty="0" err="1">
                <a:latin typeface="Consolas" panose="020B0609020204030204" pitchFamily="49" charset="0"/>
              </a:rPr>
              <a:t>c.getArea</a:t>
            </a:r>
            <a:r>
              <a:rPr lang="en-US" altLang="ko-KR" sz="1125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</a:t>
            </a:r>
            <a:r>
              <a:rPr lang="en-US" altLang="ko-KR" sz="1125" dirty="0" err="1">
                <a:solidFill>
                  <a:srgbClr val="C00000"/>
                </a:solidFill>
                <a:latin typeface="Consolas" panose="020B0609020204030204" pitchFamily="49" charset="0"/>
              </a:rPr>
              <a:t>c.rad</a:t>
            </a:r>
            <a:r>
              <a:rPr lang="en-US" altLang="ko-KR" sz="1125" dirty="0">
                <a:solidFill>
                  <a:srgbClr val="C00000"/>
                </a:solidFill>
                <a:latin typeface="Consolas" panose="020B0609020204030204" pitchFamily="49" charset="0"/>
              </a:rPr>
              <a:t> = -4.5;</a:t>
            </a:r>
            <a:r>
              <a:rPr lang="en-US" altLang="ko-KR" sz="1125" dirty="0">
                <a:latin typeface="Consolas" panose="020B0609020204030204" pitchFamily="49" charset="0"/>
              </a:rPr>
              <a:t>    </a:t>
            </a:r>
            <a:r>
              <a:rPr lang="en-US" altLang="ko-KR" sz="1125" dirty="0">
                <a:solidFill>
                  <a:srgbClr val="0070C0"/>
                </a:solidFill>
                <a:latin typeface="Consolas" panose="020B0609020204030204" pitchFamily="49" charset="0"/>
              </a:rPr>
              <a:t>// </a:t>
            </a:r>
            <a:r>
              <a:rPr lang="ko-KR" altLang="en-US" sz="1125" dirty="0">
                <a:solidFill>
                  <a:srgbClr val="0070C0"/>
                </a:solidFill>
                <a:latin typeface="Consolas" panose="020B0609020204030204" pitchFamily="49" charset="0"/>
              </a:rPr>
              <a:t>컴파일 오류 발생 안함</a:t>
            </a:r>
            <a:endParaRPr lang="en-US" altLang="ko-KR" sz="1125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   System.out.println(</a:t>
            </a:r>
            <a:r>
              <a:rPr lang="en-US" altLang="ko-KR" sz="1125" dirty="0" err="1">
                <a:latin typeface="Consolas" panose="020B0609020204030204" pitchFamily="49" charset="0"/>
              </a:rPr>
              <a:t>c.getArea</a:t>
            </a:r>
            <a:r>
              <a:rPr lang="en-US" altLang="ko-KR" sz="1125" dirty="0">
                <a:latin typeface="Consolas" panose="020B0609020204030204" pitchFamily="49" charset="0"/>
              </a:rPr>
              <a:t>());</a:t>
            </a:r>
          </a:p>
          <a:p>
            <a:pPr>
              <a:lnSpc>
                <a:spcPct val="150000"/>
              </a:lnSpc>
            </a:pPr>
            <a:r>
              <a:rPr lang="en-US" altLang="ko-KR" sz="1125" dirty="0">
                <a:latin typeface="Consolas" panose="020B0609020204030204" pitchFamily="49" charset="0"/>
              </a:rPr>
              <a:t>}</a:t>
            </a:r>
            <a:endParaRPr lang="ko-KR" altLang="en-US" sz="1125" dirty="0">
              <a:latin typeface="Consolas" panose="020B0609020204030204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DB80128-1062-44CE-834D-9E21591A7A60}"/>
              </a:ext>
            </a:extLst>
          </p:cNvPr>
          <p:cNvSpPr/>
          <p:nvPr/>
        </p:nvSpPr>
        <p:spPr>
          <a:xfrm>
            <a:off x="1093305" y="3282398"/>
            <a:ext cx="2982992" cy="13417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78566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3798</TotalTime>
  <Words>2916</Words>
  <Application>Microsoft Office PowerPoint</Application>
  <PresentationFormat>화면 슬라이드 쇼(4:3)</PresentationFormat>
  <Paragraphs>553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5" baseType="lpstr">
      <vt:lpstr>YDVYMjOStd12</vt:lpstr>
      <vt:lpstr>YDVYMjOStd125</vt:lpstr>
      <vt:lpstr>YDVYMjOStd23</vt:lpstr>
      <vt:lpstr>맑은 고딕</vt:lpstr>
      <vt:lpstr>Arial</vt:lpstr>
      <vt:lpstr>Calibri</vt:lpstr>
      <vt:lpstr>Calibri Light</vt:lpstr>
      <vt:lpstr>Consolas</vt:lpstr>
      <vt:lpstr>Office 테마</vt:lpstr>
      <vt:lpstr>패키지의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정보 은닉</vt:lpstr>
      <vt:lpstr>PowerPoint 프레젠테이션</vt:lpstr>
      <vt:lpstr>PowerPoint 프레젠테이션</vt:lpstr>
      <vt:lpstr> 접근 수준 지시자 (접근 제한자)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캡슐화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static 선언을 붙여서  선언하는 클래스 변수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static 선언을 붙여서 정의하는 클래스 메소드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user1</dc:creator>
  <cp:lastModifiedBy>user1</cp:lastModifiedBy>
  <cp:revision>116</cp:revision>
  <dcterms:created xsi:type="dcterms:W3CDTF">2018-04-10T03:44:26Z</dcterms:created>
  <dcterms:modified xsi:type="dcterms:W3CDTF">2023-08-03T04:50:45Z</dcterms:modified>
</cp:coreProperties>
</file>