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3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5" r:id="rId3"/>
    <p:sldId id="267" r:id="rId4"/>
    <p:sldId id="269" r:id="rId5"/>
    <p:sldId id="272" r:id="rId6"/>
    <p:sldId id="273" r:id="rId7"/>
    <p:sldId id="274" r:id="rId8"/>
    <p:sldId id="285" r:id="rId9"/>
    <p:sldId id="276" r:id="rId10"/>
    <p:sldId id="277" r:id="rId11"/>
    <p:sldId id="279" r:id="rId12"/>
    <p:sldId id="280" r:id="rId13"/>
    <p:sldId id="292" r:id="rId14"/>
    <p:sldId id="294" r:id="rId15"/>
    <p:sldId id="281" r:id="rId16"/>
    <p:sldId id="282" r:id="rId17"/>
    <p:sldId id="284" r:id="rId18"/>
    <p:sldId id="286" r:id="rId19"/>
    <p:sldId id="288" r:id="rId20"/>
    <p:sldId id="289" r:id="rId21"/>
    <p:sldId id="290" r:id="rId22"/>
    <p:sldId id="291" r:id="rId23"/>
    <p:sldId id="26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143" userDrawn="1">
          <p15:clr>
            <a:srgbClr val="A4A3A4"/>
          </p15:clr>
        </p15:guide>
        <p15:guide id="5" pos="4021" userDrawn="1">
          <p15:clr>
            <a:srgbClr val="A4A3A4"/>
          </p15:clr>
        </p15:guide>
        <p15:guide id="6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AD5"/>
    <a:srgbClr val="FF7876"/>
    <a:srgbClr val="A3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>
        <p:scale>
          <a:sx n="75" d="100"/>
          <a:sy n="75" d="100"/>
        </p:scale>
        <p:origin x="978" y="1014"/>
      </p:cViewPr>
      <p:guideLst>
        <p:guide orient="horz" pos="2319"/>
        <p:guide pos="3840"/>
        <p:guide orient="horz" pos="4088"/>
        <p:guide pos="143"/>
        <p:guide pos="4021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3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2020년</c:v>
                </c:pt>
              </c:strCache>
            </c:strRef>
          </c:tx>
          <c:spPr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이동통신요금</c:v>
                </c:pt>
                <c:pt idx="1">
                  <c:v>인터넷P/G</c:v>
                </c:pt>
                <c:pt idx="2">
                  <c:v>기타전문점</c:v>
                </c:pt>
                <c:pt idx="3">
                  <c:v>슈퍼마켓</c:v>
                </c:pt>
                <c:pt idx="4">
                  <c:v>편의점</c:v>
                </c:pt>
                <c:pt idx="5">
                  <c:v>대형할인점</c:v>
                </c:pt>
                <c:pt idx="6">
                  <c:v>유아원</c:v>
                </c:pt>
                <c:pt idx="7">
                  <c:v>인터넷종합Mall</c:v>
                </c:pt>
                <c:pt idx="8">
                  <c:v>구내매점(국가기관등)</c:v>
                </c:pt>
                <c:pt idx="9">
                  <c:v>택시</c:v>
                </c:pt>
                <c:pt idx="10">
                  <c:v>일반한식</c:v>
                </c:pt>
                <c:pt idx="11">
                  <c:v>농/축협 직영매장</c:v>
                </c:pt>
                <c:pt idx="12">
                  <c:v>생명보험</c:v>
                </c:pt>
                <c:pt idx="13">
                  <c:v>공공요금</c:v>
                </c:pt>
                <c:pt idx="14">
                  <c:v>서양음식</c:v>
                </c:pt>
                <c:pt idx="15">
                  <c:v>자사카드발행백화점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10623026317</c:v>
                </c:pt>
                <c:pt idx="1">
                  <c:v>8414454087</c:v>
                </c:pt>
                <c:pt idx="2">
                  <c:v>5924742040</c:v>
                </c:pt>
                <c:pt idx="3">
                  <c:v>4518236951</c:v>
                </c:pt>
                <c:pt idx="4">
                  <c:v>3149626511</c:v>
                </c:pt>
                <c:pt idx="5">
                  <c:v>2856942979</c:v>
                </c:pt>
                <c:pt idx="6">
                  <c:v>1681697779</c:v>
                </c:pt>
                <c:pt idx="7">
                  <c:v>1601206937</c:v>
                </c:pt>
                <c:pt idx="8">
                  <c:v>1269000395</c:v>
                </c:pt>
                <c:pt idx="9">
                  <c:v>1267830023</c:v>
                </c:pt>
                <c:pt idx="10">
                  <c:v>727013213</c:v>
                </c:pt>
                <c:pt idx="11">
                  <c:v>446605627</c:v>
                </c:pt>
                <c:pt idx="12">
                  <c:v>404161931</c:v>
                </c:pt>
                <c:pt idx="13">
                  <c:v>351488203</c:v>
                </c:pt>
                <c:pt idx="14">
                  <c:v>298010153</c:v>
                </c:pt>
                <c:pt idx="15">
                  <c:v>120239414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2019년</c:v>
                </c:pt>
              </c:strCache>
            </c:strRef>
          </c:tx>
          <c:spPr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이동통신요금</c:v>
                </c:pt>
                <c:pt idx="1">
                  <c:v>인터넷P/G</c:v>
                </c:pt>
                <c:pt idx="2">
                  <c:v>기타전문점</c:v>
                </c:pt>
                <c:pt idx="3">
                  <c:v>슈퍼마켓</c:v>
                </c:pt>
                <c:pt idx="4">
                  <c:v>편의점</c:v>
                </c:pt>
                <c:pt idx="5">
                  <c:v>대형할인점</c:v>
                </c:pt>
                <c:pt idx="6">
                  <c:v>유아원</c:v>
                </c:pt>
                <c:pt idx="7">
                  <c:v>인터넷종합Mall</c:v>
                </c:pt>
                <c:pt idx="8">
                  <c:v>구내매점(국가기관등)</c:v>
                </c:pt>
                <c:pt idx="9">
                  <c:v>택시</c:v>
                </c:pt>
                <c:pt idx="10">
                  <c:v>일반한식</c:v>
                </c:pt>
                <c:pt idx="11">
                  <c:v>농/축협 직영매장</c:v>
                </c:pt>
                <c:pt idx="12">
                  <c:v>생명보험</c:v>
                </c:pt>
                <c:pt idx="13">
                  <c:v>공공요금</c:v>
                </c:pt>
                <c:pt idx="14">
                  <c:v>서양음식</c:v>
                </c:pt>
                <c:pt idx="15">
                  <c:v>자사카드발행백화점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21620355694</c:v>
                </c:pt>
                <c:pt idx="1">
                  <c:v>8058061389</c:v>
                </c:pt>
                <c:pt idx="2">
                  <c:v>22139811274</c:v>
                </c:pt>
                <c:pt idx="3">
                  <c:v>5708606359</c:v>
                </c:pt>
                <c:pt idx="4">
                  <c:v>4721524581</c:v>
                </c:pt>
                <c:pt idx="5">
                  <c:v>7390222411</c:v>
                </c:pt>
                <c:pt idx="6">
                  <c:v>446020073</c:v>
                </c:pt>
                <c:pt idx="7">
                  <c:v>1279717503</c:v>
                </c:pt>
                <c:pt idx="8">
                  <c:v>1719022146</c:v>
                </c:pt>
                <c:pt idx="9">
                  <c:v>5824717671</c:v>
                </c:pt>
                <c:pt idx="10">
                  <c:v>1919489364</c:v>
                </c:pt>
                <c:pt idx="11">
                  <c:v>560762361</c:v>
                </c:pt>
                <c:pt idx="12">
                  <c:v>805850</c:v>
                </c:pt>
                <c:pt idx="13">
                  <c:v>595089736</c:v>
                </c:pt>
                <c:pt idx="14">
                  <c:v>604085764</c:v>
                </c:pt>
                <c:pt idx="15">
                  <c:v>349605260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6602056"/>
        <c:axId val="456597352"/>
      </c:lineChart>
      <c:catAx>
        <c:axId val="456602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456597352"/>
        <c:crosses val="autoZero"/>
        <c:auto val="1"/>
        <c:lblAlgn val="ctr"/>
        <c:lblOffset val="100"/>
        <c:noMultiLvlLbl val="0"/>
      </c:catAx>
      <c:valAx>
        <c:axId val="456597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602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7.547085691486044E-2"/>
          <c:h val="0.13779357625616631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65000"/>
            </a:schemeClr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78262075542555998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Sheet1!$A$2:$A$11</c:f>
              <c:strCache>
                <c:ptCount val="10"/>
                <c:pt idx="0">
                  <c:v>마스크</c:v>
                </c:pt>
                <c:pt idx="1">
                  <c:v>방역</c:v>
                </c:pt>
                <c:pt idx="2">
                  <c:v>코로나</c:v>
                </c:pt>
                <c:pt idx="3">
                  <c:v>감염</c:v>
                </c:pt>
                <c:pt idx="4">
                  <c:v>지역</c:v>
                </c:pt>
                <c:pt idx="5">
                  <c:v>생활</c:v>
                </c:pt>
                <c:pt idx="6">
                  <c:v>바이러스</c:v>
                </c:pt>
                <c:pt idx="7">
                  <c:v>에방</c:v>
                </c:pt>
                <c:pt idx="8">
                  <c:v>정부</c:v>
                </c:pt>
                <c:pt idx="9">
                  <c:v>온라인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460</c:v>
                </c:pt>
                <c:pt idx="1">
                  <c:v>460</c:v>
                </c:pt>
                <c:pt idx="2">
                  <c:v>460</c:v>
                </c:pt>
                <c:pt idx="3">
                  <c:v>456</c:v>
                </c:pt>
                <c:pt idx="4">
                  <c:v>450</c:v>
                </c:pt>
                <c:pt idx="5">
                  <c:v>450</c:v>
                </c:pt>
                <c:pt idx="6">
                  <c:v>446</c:v>
                </c:pt>
                <c:pt idx="7">
                  <c:v>444</c:v>
                </c:pt>
                <c:pt idx="8">
                  <c:v>423</c:v>
                </c:pt>
                <c:pt idx="9">
                  <c:v>414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7297016"/>
        <c:axId val="457290744"/>
      </c:barChart>
      <c:catAx>
        <c:axId val="457297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57290744"/>
        <c:crosses val="autoZero"/>
        <c:auto val="1"/>
        <c:lblAlgn val="ctr"/>
        <c:lblOffset val="100"/>
        <c:noMultiLvlLbl val="0"/>
      </c:catAx>
      <c:valAx>
        <c:axId val="457290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2970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8908607467183809"/>
          <c:y val="0.15971613724386691"/>
          <c:w val="0.11091392532816194"/>
          <c:h val="0.57803138780249763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76954876808910133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문서빈도수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Sheet1!$A$2:$A$11</c:f>
              <c:strCache>
                <c:ptCount val="10"/>
                <c:pt idx="0">
                  <c:v>코로나</c:v>
                </c:pt>
                <c:pt idx="1">
                  <c:v>코로나19</c:v>
                </c:pt>
                <c:pt idx="2">
                  <c:v>마스크</c:v>
                </c:pt>
                <c:pt idx="3">
                  <c:v>방역</c:v>
                </c:pt>
                <c:pt idx="4">
                  <c:v>생활</c:v>
                </c:pt>
                <c:pt idx="5">
                  <c:v>사회적거리</c:v>
                </c:pt>
                <c:pt idx="6">
                  <c:v>바이러스</c:v>
                </c:pt>
                <c:pt idx="7">
                  <c:v>감염</c:v>
                </c:pt>
                <c:pt idx="8">
                  <c:v>예방</c:v>
                </c:pt>
                <c:pt idx="9">
                  <c:v>코로나바이러스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460</c:v>
                </c:pt>
                <c:pt idx="1">
                  <c:v>459</c:v>
                </c:pt>
                <c:pt idx="2">
                  <c:v>458</c:v>
                </c:pt>
                <c:pt idx="3">
                  <c:v>454</c:v>
                </c:pt>
                <c:pt idx="4">
                  <c:v>440</c:v>
                </c:pt>
                <c:pt idx="5">
                  <c:v>439</c:v>
                </c:pt>
                <c:pt idx="6">
                  <c:v>420</c:v>
                </c:pt>
                <c:pt idx="7">
                  <c:v>404</c:v>
                </c:pt>
                <c:pt idx="8">
                  <c:v>397</c:v>
                </c:pt>
                <c:pt idx="9">
                  <c:v>379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7294272"/>
        <c:axId val="457293488"/>
      </c:barChart>
      <c:catAx>
        <c:axId val="45729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57293488"/>
        <c:crosses val="autoZero"/>
        <c:auto val="1"/>
        <c:lblAlgn val="ctr"/>
        <c:lblOffset val="100"/>
        <c:noMultiLvlLbl val="0"/>
      </c:catAx>
      <c:valAx>
        <c:axId val="457293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2942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04월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경제</c:v>
                </c:pt>
                <c:pt idx="1">
                  <c:v>언론사</c:v>
                </c:pt>
                <c:pt idx="2">
                  <c:v>뉴스</c:v>
                </c:pt>
                <c:pt idx="3">
                  <c:v>한국</c:v>
                </c:pt>
                <c:pt idx="4">
                  <c:v>분기</c:v>
                </c:pt>
                <c:pt idx="5">
                  <c:v>영업</c:v>
                </c:pt>
                <c:pt idx="6">
                  <c:v>외국인</c:v>
                </c:pt>
                <c:pt idx="7">
                  <c:v>매수</c:v>
                </c:pt>
                <c:pt idx="8">
                  <c:v>이익</c:v>
                </c:pt>
                <c:pt idx="9">
                  <c:v>기관</c:v>
                </c:pt>
                <c:pt idx="10">
                  <c:v>증가</c:v>
                </c:pt>
                <c:pt idx="11">
                  <c:v>실적</c:v>
                </c:pt>
                <c:pt idx="12">
                  <c:v>투자</c:v>
                </c:pt>
                <c:pt idx="13">
                  <c:v>거래</c:v>
                </c:pt>
                <c:pt idx="14">
                  <c:v>사업</c:v>
                </c:pt>
                <c:pt idx="15">
                  <c:v>계약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16560</c:v>
                </c:pt>
                <c:pt idx="1">
                  <c:v>14571</c:v>
                </c:pt>
                <c:pt idx="2">
                  <c:v>11989</c:v>
                </c:pt>
                <c:pt idx="3">
                  <c:v>7104</c:v>
                </c:pt>
                <c:pt idx="4">
                  <c:v>5612</c:v>
                </c:pt>
                <c:pt idx="5">
                  <c:v>4863</c:v>
                </c:pt>
                <c:pt idx="6">
                  <c:v>4427</c:v>
                </c:pt>
                <c:pt idx="7">
                  <c:v>4375</c:v>
                </c:pt>
                <c:pt idx="8">
                  <c:v>4316</c:v>
                </c:pt>
                <c:pt idx="9">
                  <c:v>3966</c:v>
                </c:pt>
                <c:pt idx="10">
                  <c:v>3365</c:v>
                </c:pt>
                <c:pt idx="11">
                  <c:v>3108</c:v>
                </c:pt>
                <c:pt idx="12">
                  <c:v>2637</c:v>
                </c:pt>
                <c:pt idx="13">
                  <c:v>2462</c:v>
                </c:pt>
                <c:pt idx="14">
                  <c:v>2232</c:v>
                </c:pt>
                <c:pt idx="15">
                  <c:v>1983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05월</c:v>
                </c:pt>
              </c:strCache>
            </c:strRef>
          </c:tx>
          <c:spPr>
            <a:ln w="28575" cap="rnd">
              <a:solidFill>
                <a:srgbClr val="599AD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경제</c:v>
                </c:pt>
                <c:pt idx="1">
                  <c:v>언론사</c:v>
                </c:pt>
                <c:pt idx="2">
                  <c:v>뉴스</c:v>
                </c:pt>
                <c:pt idx="3">
                  <c:v>한국</c:v>
                </c:pt>
                <c:pt idx="4">
                  <c:v>분기</c:v>
                </c:pt>
                <c:pt idx="5">
                  <c:v>영업</c:v>
                </c:pt>
                <c:pt idx="6">
                  <c:v>외국인</c:v>
                </c:pt>
                <c:pt idx="7">
                  <c:v>매수</c:v>
                </c:pt>
                <c:pt idx="8">
                  <c:v>이익</c:v>
                </c:pt>
                <c:pt idx="9">
                  <c:v>기관</c:v>
                </c:pt>
                <c:pt idx="10">
                  <c:v>증가</c:v>
                </c:pt>
                <c:pt idx="11">
                  <c:v>실적</c:v>
                </c:pt>
                <c:pt idx="12">
                  <c:v>투자</c:v>
                </c:pt>
                <c:pt idx="13">
                  <c:v>거래</c:v>
                </c:pt>
                <c:pt idx="14">
                  <c:v>사업</c:v>
                </c:pt>
                <c:pt idx="15">
                  <c:v>계약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7016</c:v>
                </c:pt>
                <c:pt idx="1">
                  <c:v>2640</c:v>
                </c:pt>
                <c:pt idx="2">
                  <c:v>5433</c:v>
                </c:pt>
                <c:pt idx="3">
                  <c:v>3480</c:v>
                </c:pt>
                <c:pt idx="4">
                  <c:v>1355</c:v>
                </c:pt>
                <c:pt idx="5">
                  <c:v>1319</c:v>
                </c:pt>
                <c:pt idx="6">
                  <c:v>2545</c:v>
                </c:pt>
                <c:pt idx="7">
                  <c:v>2431</c:v>
                </c:pt>
                <c:pt idx="8">
                  <c:v>1177</c:v>
                </c:pt>
                <c:pt idx="9">
                  <c:v>2117</c:v>
                </c:pt>
                <c:pt idx="10">
                  <c:v>1187</c:v>
                </c:pt>
                <c:pt idx="11">
                  <c:v>893</c:v>
                </c:pt>
                <c:pt idx="12">
                  <c:v>1429</c:v>
                </c:pt>
                <c:pt idx="13">
                  <c:v>1513</c:v>
                </c:pt>
                <c:pt idx="14">
                  <c:v>1128</c:v>
                </c:pt>
                <c:pt idx="15">
                  <c:v>1093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363664"/>
        <c:axId val="535365624"/>
      </c:lineChart>
      <c:catAx>
        <c:axId val="53536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535365624"/>
        <c:crosses val="autoZero"/>
        <c:auto val="1"/>
        <c:lblAlgn val="ctr"/>
        <c:lblOffset val="100"/>
        <c:noMultiLvlLbl val="0"/>
      </c:catAx>
      <c:valAx>
        <c:axId val="535365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53536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345843434333899E-2"/>
          <c:y val="3.3505968621695828E-4"/>
          <c:w val="0.78831708260966138"/>
          <c:h val="0.9847579817669445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문서수 상위10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>
                      <a:ln>
                        <a:noFill/>
                      </a:ln>
                      <a:solidFill>
                        <a:schemeClr val="bg1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현대자동차</c:v>
                </c:pt>
                <c:pt idx="2">
                  <c:v>신한지주</c:v>
                </c:pt>
                <c:pt idx="3">
                  <c:v>대한항공</c:v>
                </c:pt>
                <c:pt idx="4">
                  <c:v>LG전자</c:v>
                </c:pt>
                <c:pt idx="5">
                  <c:v>기아자동차</c:v>
                </c:pt>
                <c:pt idx="6">
                  <c:v>카카오</c:v>
                </c:pt>
                <c:pt idx="7">
                  <c:v>sk</c:v>
                </c:pt>
                <c:pt idx="8">
                  <c:v>LG화학</c:v>
                </c:pt>
                <c:pt idx="9">
                  <c:v>naver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806</c:v>
                </c:pt>
                <c:pt idx="1">
                  <c:v>423</c:v>
                </c:pt>
                <c:pt idx="2">
                  <c:v>236</c:v>
                </c:pt>
                <c:pt idx="3">
                  <c:v>206</c:v>
                </c:pt>
                <c:pt idx="4">
                  <c:v>202</c:v>
                </c:pt>
                <c:pt idx="5">
                  <c:v>201</c:v>
                </c:pt>
                <c:pt idx="6">
                  <c:v>184</c:v>
                </c:pt>
                <c:pt idx="7">
                  <c:v>182</c:v>
                </c:pt>
                <c:pt idx="8">
                  <c:v>181</c:v>
                </c:pt>
                <c:pt idx="9">
                  <c:v>181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23649768"/>
        <c:axId val="623651336"/>
      </c:barChart>
      <c:catAx>
        <c:axId val="623649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623651336"/>
        <c:auto val="1"/>
        <c:lblAlgn val="ctr"/>
        <c:lblOffset val="100"/>
        <c:noMultiLvlLbl val="0"/>
      </c:catAx>
      <c:valAx>
        <c:axId val="6236513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623649768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삼성전자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920859722115154"/>
          <c:y val="0.22115234334298875"/>
          <c:w val="0.85571082722453362"/>
          <c:h val="0.47701764714054501"/>
        </c:manualLayout>
      </c:layou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Sheet2!$A$2:$A$20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Sheet2!$B$2:$B$20</c:f>
              <c:numCache>
                <c:formatCode>General</c:formatCode>
                <c:ptCount val="19"/>
                <c:pt idx="0">
                  <c:v>6.17</c:v>
                </c:pt>
                <c:pt idx="1">
                  <c:v>6.3</c:v>
                </c:pt>
                <c:pt idx="2">
                  <c:v>6.33</c:v>
                </c:pt>
                <c:pt idx="3">
                  <c:v>6.56</c:v>
                </c:pt>
                <c:pt idx="4">
                  <c:v>6.68</c:v>
                </c:pt>
                <c:pt idx="5">
                  <c:v>6.54</c:v>
                </c:pt>
                <c:pt idx="6">
                  <c:v>6.61</c:v>
                </c:pt>
                <c:pt idx="7">
                  <c:v>6.63</c:v>
                </c:pt>
                <c:pt idx="8">
                  <c:v>6.5</c:v>
                </c:pt>
                <c:pt idx="9">
                  <c:v>6.6</c:v>
                </c:pt>
                <c:pt idx="10">
                  <c:v>6.6</c:v>
                </c:pt>
                <c:pt idx="11">
                  <c:v>6.6</c:v>
                </c:pt>
                <c:pt idx="12">
                  <c:v>6.6</c:v>
                </c:pt>
                <c:pt idx="13">
                  <c:v>6.74</c:v>
                </c:pt>
                <c:pt idx="14">
                  <c:v>6.63</c:v>
                </c:pt>
                <c:pt idx="15">
                  <c:v>6.71</c:v>
                </c:pt>
                <c:pt idx="16">
                  <c:v>6.71</c:v>
                </c:pt>
                <c:pt idx="17">
                  <c:v>6.64</c:v>
                </c:pt>
                <c:pt idx="18">
                  <c:v>6.71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837856"/>
        <c:axId val="221837072"/>
      </c:lineChart>
      <c:dateAx>
        <c:axId val="2218378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1837072"/>
        <c:crosses val="autoZero"/>
        <c:auto val="1"/>
        <c:lblOffset val="100"/>
        <c:baseTimeUnit val="days"/>
        <c:majorUnit val="5"/>
        <c:majorTimeUnit val="days"/>
      </c:dateAx>
      <c:valAx>
        <c:axId val="221837072"/>
        <c:scaling>
          <c:orientation val="minMax"/>
          <c:min val="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83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현대차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Sheet3!$A$2:$A$20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Sheet3!$B$2:$B$20</c:f>
              <c:numCache>
                <c:formatCode>General</c:formatCode>
                <c:ptCount val="19"/>
                <c:pt idx="0">
                  <c:v>11.09</c:v>
                </c:pt>
                <c:pt idx="1">
                  <c:v>11.25</c:v>
                </c:pt>
                <c:pt idx="2">
                  <c:v>11.21</c:v>
                </c:pt>
                <c:pt idx="3">
                  <c:v>11.53</c:v>
                </c:pt>
                <c:pt idx="4">
                  <c:v>11.74</c:v>
                </c:pt>
                <c:pt idx="5">
                  <c:v>11.69</c:v>
                </c:pt>
                <c:pt idx="6">
                  <c:v>12.61</c:v>
                </c:pt>
                <c:pt idx="7">
                  <c:v>12.95</c:v>
                </c:pt>
                <c:pt idx="8">
                  <c:v>12.7</c:v>
                </c:pt>
                <c:pt idx="9">
                  <c:v>12.99</c:v>
                </c:pt>
                <c:pt idx="10">
                  <c:v>12.99</c:v>
                </c:pt>
                <c:pt idx="11">
                  <c:v>12.87</c:v>
                </c:pt>
                <c:pt idx="12">
                  <c:v>12.87</c:v>
                </c:pt>
                <c:pt idx="13">
                  <c:v>12.68</c:v>
                </c:pt>
                <c:pt idx="14">
                  <c:v>12.14</c:v>
                </c:pt>
                <c:pt idx="15">
                  <c:v>12.03</c:v>
                </c:pt>
                <c:pt idx="16">
                  <c:v>12</c:v>
                </c:pt>
                <c:pt idx="17">
                  <c:v>11.7</c:v>
                </c:pt>
                <c:pt idx="18">
                  <c:v>11.9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843344"/>
        <c:axId val="221842952"/>
      </c:lineChart>
      <c:dateAx>
        <c:axId val="2218433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1842952"/>
        <c:crosses val="autoZero"/>
        <c:auto val="1"/>
        <c:lblOffset val="100"/>
        <c:baseTimeUnit val="days"/>
        <c:majorUnit val="5"/>
        <c:majorTimeUnit val="days"/>
      </c:dateAx>
      <c:valAx>
        <c:axId val="221842952"/>
        <c:scaling>
          <c:orientation val="minMax"/>
          <c:min val="1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84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신한지주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Sheet4!$A$2:$A$20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Sheet4!$B$2:$B$20</c:f>
              <c:numCache>
                <c:formatCode>General</c:formatCode>
                <c:ptCount val="19"/>
                <c:pt idx="0">
                  <c:v>4.04</c:v>
                </c:pt>
                <c:pt idx="1">
                  <c:v>4.04</c:v>
                </c:pt>
                <c:pt idx="2">
                  <c:v>4</c:v>
                </c:pt>
                <c:pt idx="3">
                  <c:v>4.13</c:v>
                </c:pt>
                <c:pt idx="4">
                  <c:v>4.3</c:v>
                </c:pt>
                <c:pt idx="5">
                  <c:v>4.2</c:v>
                </c:pt>
                <c:pt idx="6">
                  <c:v>4.24</c:v>
                </c:pt>
                <c:pt idx="7">
                  <c:v>4.38</c:v>
                </c:pt>
                <c:pt idx="8">
                  <c:v>4.3</c:v>
                </c:pt>
                <c:pt idx="9">
                  <c:v>4.38</c:v>
                </c:pt>
                <c:pt idx="10">
                  <c:v>4.38</c:v>
                </c:pt>
                <c:pt idx="11">
                  <c:v>4.2300000000000004</c:v>
                </c:pt>
                <c:pt idx="12">
                  <c:v>4.2300000000000004</c:v>
                </c:pt>
                <c:pt idx="13">
                  <c:v>4.25</c:v>
                </c:pt>
                <c:pt idx="14">
                  <c:v>4.18</c:v>
                </c:pt>
                <c:pt idx="15">
                  <c:v>4.16</c:v>
                </c:pt>
                <c:pt idx="16">
                  <c:v>4.1500000000000004</c:v>
                </c:pt>
                <c:pt idx="17">
                  <c:v>4.0999999999999996</c:v>
                </c:pt>
                <c:pt idx="18">
                  <c:v>4.53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844128"/>
        <c:axId val="221836680"/>
      </c:lineChart>
      <c:dateAx>
        <c:axId val="221844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1836680"/>
        <c:crosses val="autoZero"/>
        <c:auto val="1"/>
        <c:lblOffset val="100"/>
        <c:baseTimeUnit val="days"/>
        <c:majorUnit val="5"/>
        <c:majorTimeUnit val="days"/>
      </c:dateAx>
      <c:valAx>
        <c:axId val="221836680"/>
        <c:scaling>
          <c:orientation val="minMax"/>
          <c:min val="3.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84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대한항공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492016016464403"/>
          <c:y val="0.17407870280753915"/>
          <c:w val="0.84794499168050308"/>
          <c:h val="0.58847553951020759"/>
        </c:manualLayout>
      </c:layou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Sheet5!$A$2:$A$21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Sheet5!$B$2:$B$21</c:f>
              <c:numCache>
                <c:formatCode>General</c:formatCode>
                <c:ptCount val="20"/>
                <c:pt idx="0">
                  <c:v>-9.6300000000000008</c:v>
                </c:pt>
                <c:pt idx="1">
                  <c:v>-9.7100000000000009</c:v>
                </c:pt>
                <c:pt idx="2">
                  <c:v>-9.5299999999999994</c:v>
                </c:pt>
                <c:pt idx="3">
                  <c:v>-9.5500000000000007</c:v>
                </c:pt>
                <c:pt idx="4">
                  <c:v>-9.7799999999999994</c:v>
                </c:pt>
                <c:pt idx="5">
                  <c:v>-9.76</c:v>
                </c:pt>
                <c:pt idx="6">
                  <c:v>-10.19</c:v>
                </c:pt>
                <c:pt idx="7">
                  <c:v>-10.4</c:v>
                </c:pt>
                <c:pt idx="8">
                  <c:v>-9.99</c:v>
                </c:pt>
                <c:pt idx="9">
                  <c:v>-10.01</c:v>
                </c:pt>
                <c:pt idx="10">
                  <c:v>-10.01</c:v>
                </c:pt>
                <c:pt idx="11">
                  <c:v>-10.01</c:v>
                </c:pt>
                <c:pt idx="12">
                  <c:v>-10.01</c:v>
                </c:pt>
                <c:pt idx="13">
                  <c:v>-9.99</c:v>
                </c:pt>
                <c:pt idx="14">
                  <c:v>-9.7799999999999994</c:v>
                </c:pt>
                <c:pt idx="15">
                  <c:v>-9.83</c:v>
                </c:pt>
                <c:pt idx="16">
                  <c:v>-10.09</c:v>
                </c:pt>
                <c:pt idx="17">
                  <c:v>-10.119999999999999</c:v>
                </c:pt>
                <c:pt idx="18">
                  <c:v>-10.17</c:v>
                </c:pt>
                <c:pt idx="19">
                  <c:v>-10.06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074208"/>
        <c:axId val="392072640"/>
      </c:lineChart>
      <c:dateAx>
        <c:axId val="3920742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072640"/>
        <c:crosses val="autoZero"/>
        <c:auto val="1"/>
        <c:lblOffset val="100"/>
        <c:baseTimeUnit val="days"/>
        <c:majorUnit val="5"/>
        <c:majorTimeUnit val="days"/>
      </c:dateAx>
      <c:valAx>
        <c:axId val="392072640"/>
        <c:scaling>
          <c:orientation val="minMax"/>
          <c:max val="-9.4"/>
          <c:min val="-1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07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LG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Sheet6!$A$2:$A$20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Sheet6!$B$2:$B$20</c:f>
              <c:numCache>
                <c:formatCode>General</c:formatCode>
                <c:ptCount val="19"/>
                <c:pt idx="0">
                  <c:v>5.34</c:v>
                </c:pt>
                <c:pt idx="1">
                  <c:v>5.48</c:v>
                </c:pt>
                <c:pt idx="2">
                  <c:v>5.54</c:v>
                </c:pt>
                <c:pt idx="3">
                  <c:v>5.68</c:v>
                </c:pt>
                <c:pt idx="4">
                  <c:v>6.06</c:v>
                </c:pt>
                <c:pt idx="5">
                  <c:v>5.92</c:v>
                </c:pt>
                <c:pt idx="6">
                  <c:v>6.02</c:v>
                </c:pt>
                <c:pt idx="7">
                  <c:v>5.98</c:v>
                </c:pt>
                <c:pt idx="8">
                  <c:v>5.91</c:v>
                </c:pt>
                <c:pt idx="9">
                  <c:v>5.96</c:v>
                </c:pt>
                <c:pt idx="10">
                  <c:v>5.96</c:v>
                </c:pt>
                <c:pt idx="11">
                  <c:v>5.94</c:v>
                </c:pt>
                <c:pt idx="12">
                  <c:v>5.94</c:v>
                </c:pt>
                <c:pt idx="13">
                  <c:v>5.98</c:v>
                </c:pt>
                <c:pt idx="14">
                  <c:v>5.84</c:v>
                </c:pt>
                <c:pt idx="15">
                  <c:v>5.82</c:v>
                </c:pt>
                <c:pt idx="16">
                  <c:v>5.92</c:v>
                </c:pt>
                <c:pt idx="17">
                  <c:v>5.84</c:v>
                </c:pt>
                <c:pt idx="18">
                  <c:v>5.93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072248"/>
        <c:axId val="392073424"/>
      </c:lineChart>
      <c:dateAx>
        <c:axId val="3920722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073424"/>
        <c:crosses val="autoZero"/>
        <c:auto val="1"/>
        <c:lblOffset val="100"/>
        <c:baseTimeUnit val="days"/>
        <c:majorUnit val="5"/>
        <c:majorTimeUnit val="days"/>
      </c:dateAx>
      <c:valAx>
        <c:axId val="392073424"/>
        <c:scaling>
          <c:orientation val="minMax"/>
          <c:min val="5.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072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기아차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Sheet7!$A$2:$A$21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Sheet7!$B$2:$B$21</c:f>
              <c:numCache>
                <c:formatCode>General</c:formatCode>
                <c:ptCount val="20"/>
                <c:pt idx="0">
                  <c:v>0.38</c:v>
                </c:pt>
                <c:pt idx="1">
                  <c:v>0.38</c:v>
                </c:pt>
                <c:pt idx="2">
                  <c:v>0.38</c:v>
                </c:pt>
                <c:pt idx="3">
                  <c:v>0.4</c:v>
                </c:pt>
                <c:pt idx="4">
                  <c:v>0.42</c:v>
                </c:pt>
                <c:pt idx="5">
                  <c:v>0.42</c:v>
                </c:pt>
                <c:pt idx="6">
                  <c:v>0.45</c:v>
                </c:pt>
                <c:pt idx="7">
                  <c:v>0.46</c:v>
                </c:pt>
                <c:pt idx="8">
                  <c:v>0.44</c:v>
                </c:pt>
                <c:pt idx="9">
                  <c:v>0.44</c:v>
                </c:pt>
                <c:pt idx="10">
                  <c:v>0.44</c:v>
                </c:pt>
                <c:pt idx="11">
                  <c:v>0.43</c:v>
                </c:pt>
                <c:pt idx="12">
                  <c:v>0.43</c:v>
                </c:pt>
                <c:pt idx="13">
                  <c:v>0.44</c:v>
                </c:pt>
                <c:pt idx="14">
                  <c:v>0.43</c:v>
                </c:pt>
                <c:pt idx="15">
                  <c:v>0.42</c:v>
                </c:pt>
                <c:pt idx="16">
                  <c:v>0.43</c:v>
                </c:pt>
                <c:pt idx="17">
                  <c:v>0.41</c:v>
                </c:pt>
                <c:pt idx="18">
                  <c:v>0.43</c:v>
                </c:pt>
                <c:pt idx="19">
                  <c:v>0.44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076560"/>
        <c:axId val="392073816"/>
      </c:lineChart>
      <c:dateAx>
        <c:axId val="3920765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073816"/>
        <c:crosses val="autoZero"/>
        <c:auto val="1"/>
        <c:lblOffset val="100"/>
        <c:baseTimeUnit val="days"/>
        <c:majorUnit val="5"/>
        <c:majorTimeUnit val="days"/>
      </c:dateAx>
      <c:valAx>
        <c:axId val="392073816"/>
        <c:scaling>
          <c:orientation val="minMax"/>
          <c:min val="0.3500000000000000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07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Sheet1!$A$2:$A$17</c:f>
              <c:strCache>
                <c:ptCount val="16"/>
                <c:pt idx="0">
                  <c:v>기타전문점</c:v>
                </c:pt>
                <c:pt idx="1">
                  <c:v>편의점</c:v>
                </c:pt>
                <c:pt idx="2">
                  <c:v>택시</c:v>
                </c:pt>
                <c:pt idx="3">
                  <c:v>슈퍼마켓</c:v>
                </c:pt>
                <c:pt idx="4">
                  <c:v>이동통신요금</c:v>
                </c:pt>
                <c:pt idx="5">
                  <c:v>구내매점(국가기관등)</c:v>
                </c:pt>
                <c:pt idx="6">
                  <c:v>대형할인점</c:v>
                </c:pt>
                <c:pt idx="7">
                  <c:v>인터넷P/G</c:v>
                </c:pt>
                <c:pt idx="8">
                  <c:v>일반한식</c:v>
                </c:pt>
                <c:pt idx="9">
                  <c:v>서양음식</c:v>
                </c:pt>
                <c:pt idx="10">
                  <c:v>인터넷종합Mall</c:v>
                </c:pt>
                <c:pt idx="11">
                  <c:v>기타레져업</c:v>
                </c:pt>
                <c:pt idx="12">
                  <c:v>기타음료식품</c:v>
                </c:pt>
                <c:pt idx="13">
                  <c:v>농/축협직영매장</c:v>
                </c:pt>
                <c:pt idx="14">
                  <c:v>제과점</c:v>
                </c:pt>
                <c:pt idx="15">
                  <c:v>약국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851217</c:v>
                </c:pt>
                <c:pt idx="1">
                  <c:v>244300</c:v>
                </c:pt>
                <c:pt idx="2">
                  <c:v>188214</c:v>
                </c:pt>
                <c:pt idx="3">
                  <c:v>156792</c:v>
                </c:pt>
                <c:pt idx="4">
                  <c:v>147163</c:v>
                </c:pt>
                <c:pt idx="5">
                  <c:v>133872</c:v>
                </c:pt>
                <c:pt idx="6">
                  <c:v>108887</c:v>
                </c:pt>
                <c:pt idx="7">
                  <c:v>89368</c:v>
                </c:pt>
                <c:pt idx="8">
                  <c:v>30446</c:v>
                </c:pt>
                <c:pt idx="9">
                  <c:v>27545</c:v>
                </c:pt>
                <c:pt idx="10">
                  <c:v>12738</c:v>
                </c:pt>
                <c:pt idx="11">
                  <c:v>11033</c:v>
                </c:pt>
                <c:pt idx="12">
                  <c:v>10015</c:v>
                </c:pt>
                <c:pt idx="13">
                  <c:v>9272</c:v>
                </c:pt>
                <c:pt idx="14">
                  <c:v>7925</c:v>
                </c:pt>
                <c:pt idx="15">
                  <c:v>7169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2020년</c:v>
                </c:pt>
              </c:strCache>
            </c:strRef>
          </c:tx>
          <c:spPr>
            <a:solidFill>
              <a:srgbClr val="FF7876"/>
            </a:solidFill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Sheet1!$A$2:$A$17</c:f>
              <c:strCache>
                <c:ptCount val="16"/>
                <c:pt idx="0">
                  <c:v>기타전문점</c:v>
                </c:pt>
                <c:pt idx="1">
                  <c:v>편의점</c:v>
                </c:pt>
                <c:pt idx="2">
                  <c:v>택시</c:v>
                </c:pt>
                <c:pt idx="3">
                  <c:v>슈퍼마켓</c:v>
                </c:pt>
                <c:pt idx="4">
                  <c:v>이동통신요금</c:v>
                </c:pt>
                <c:pt idx="5">
                  <c:v>구내매점(국가기관등)</c:v>
                </c:pt>
                <c:pt idx="6">
                  <c:v>대형할인점</c:v>
                </c:pt>
                <c:pt idx="7">
                  <c:v>인터넷P/G</c:v>
                </c:pt>
                <c:pt idx="8">
                  <c:v>일반한식</c:v>
                </c:pt>
                <c:pt idx="9">
                  <c:v>서양음식</c:v>
                </c:pt>
                <c:pt idx="10">
                  <c:v>인터넷종합Mall</c:v>
                </c:pt>
                <c:pt idx="11">
                  <c:v>기타레져업</c:v>
                </c:pt>
                <c:pt idx="12">
                  <c:v>기타음료식품</c:v>
                </c:pt>
                <c:pt idx="13">
                  <c:v>농/축협직영매장</c:v>
                </c:pt>
                <c:pt idx="14">
                  <c:v>제과점</c:v>
                </c:pt>
                <c:pt idx="15">
                  <c:v>약국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593682</c:v>
                </c:pt>
                <c:pt idx="1">
                  <c:v>351651</c:v>
                </c:pt>
                <c:pt idx="2">
                  <c:v>118501</c:v>
                </c:pt>
                <c:pt idx="3">
                  <c:v>240242</c:v>
                </c:pt>
                <c:pt idx="4">
                  <c:v>138781</c:v>
                </c:pt>
                <c:pt idx="5">
                  <c:v>119654</c:v>
                </c:pt>
                <c:pt idx="6">
                  <c:v>104098</c:v>
                </c:pt>
                <c:pt idx="7">
                  <c:v>204003</c:v>
                </c:pt>
                <c:pt idx="8">
                  <c:v>26210</c:v>
                </c:pt>
                <c:pt idx="9">
                  <c:v>36737</c:v>
                </c:pt>
                <c:pt idx="10">
                  <c:v>39614</c:v>
                </c:pt>
                <c:pt idx="11">
                  <c:v>14540</c:v>
                </c:pt>
                <c:pt idx="12">
                  <c:v>8257</c:v>
                </c:pt>
                <c:pt idx="13">
                  <c:v>14049</c:v>
                </c:pt>
                <c:pt idx="14">
                  <c:v>9307</c:v>
                </c:pt>
                <c:pt idx="15">
                  <c:v>13773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603624"/>
        <c:axId val="456597744"/>
      </c:barChart>
      <c:catAx>
        <c:axId val="456603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456597744"/>
        <c:crosses val="autoZero"/>
        <c:auto val="1"/>
        <c:lblAlgn val="ctr"/>
        <c:lblOffset val="100"/>
        <c:noMultiLvlLbl val="0"/>
      </c:catAx>
      <c:valAx>
        <c:axId val="456597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60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6.4490704564459281E-2"/>
          <c:h val="0.13779357625616631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Sheet8!$A$2:$A$20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Sheet8!$B$2:$B$20</c:f>
              <c:numCache>
                <c:formatCode>General</c:formatCode>
                <c:ptCount val="19"/>
                <c:pt idx="0">
                  <c:v>822.88</c:v>
                </c:pt>
                <c:pt idx="1">
                  <c:v>858.42</c:v>
                </c:pt>
                <c:pt idx="2">
                  <c:v>861.15</c:v>
                </c:pt>
                <c:pt idx="3">
                  <c:v>877.56</c:v>
                </c:pt>
                <c:pt idx="4">
                  <c:v>874.82</c:v>
                </c:pt>
                <c:pt idx="5">
                  <c:v>863.89</c:v>
                </c:pt>
                <c:pt idx="6">
                  <c:v>863.89</c:v>
                </c:pt>
                <c:pt idx="7">
                  <c:v>881.13</c:v>
                </c:pt>
                <c:pt idx="8">
                  <c:v>861.97</c:v>
                </c:pt>
                <c:pt idx="9">
                  <c:v>872.92</c:v>
                </c:pt>
                <c:pt idx="10">
                  <c:v>872.92</c:v>
                </c:pt>
                <c:pt idx="11">
                  <c:v>905.75</c:v>
                </c:pt>
                <c:pt idx="12">
                  <c:v>905.75</c:v>
                </c:pt>
                <c:pt idx="13">
                  <c:v>957.75</c:v>
                </c:pt>
                <c:pt idx="14">
                  <c:v>960.48</c:v>
                </c:pt>
                <c:pt idx="15">
                  <c:v>968.69</c:v>
                </c:pt>
                <c:pt idx="16">
                  <c:v>1015.21</c:v>
                </c:pt>
                <c:pt idx="17">
                  <c:v>1001.53</c:v>
                </c:pt>
                <c:pt idx="18">
                  <c:v>1007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074600"/>
        <c:axId val="392074992"/>
      </c:lineChart>
      <c:dateAx>
        <c:axId val="3920746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074992"/>
        <c:crosses val="autoZero"/>
        <c:auto val="1"/>
        <c:lblOffset val="100"/>
        <c:baseTimeUnit val="days"/>
        <c:majorUnit val="5"/>
        <c:majorTimeUnit val="days"/>
      </c:dateAx>
      <c:valAx>
        <c:axId val="392074992"/>
        <c:scaling>
          <c:orientation val="minMax"/>
          <c:min val="7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074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sk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Sheet9!$A$2:$A$20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Sheet9!$B$2:$B$20</c:f>
              <c:numCache>
                <c:formatCode>General</c:formatCode>
                <c:ptCount val="19"/>
                <c:pt idx="0">
                  <c:v>0.22</c:v>
                </c:pt>
                <c:pt idx="1">
                  <c:v>0.23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0.23</c:v>
                </c:pt>
                <c:pt idx="6">
                  <c:v>0.24</c:v>
                </c:pt>
                <c:pt idx="7">
                  <c:v>0.25</c:v>
                </c:pt>
                <c:pt idx="8">
                  <c:v>0.24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0.26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0.24</c:v>
                </c:pt>
                <c:pt idx="18">
                  <c:v>0.25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075384"/>
        <c:axId val="392069504"/>
      </c:lineChart>
      <c:dateAx>
        <c:axId val="3920753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069504"/>
        <c:crosses val="autoZero"/>
        <c:auto val="1"/>
        <c:lblOffset val="100"/>
        <c:baseTimeUnit val="days"/>
        <c:majorUnit val="5"/>
        <c:majorTimeUnit val="days"/>
      </c:dateAx>
      <c:valAx>
        <c:axId val="392069504"/>
        <c:scaling>
          <c:orientation val="minMax"/>
          <c:max val="0.26"/>
          <c:min val="0.210000000000000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075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LG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화학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Sheet10!$A$2:$A$20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Sheet10!$B$2:$B$20</c:f>
              <c:numCache>
                <c:formatCode>General</c:formatCode>
                <c:ptCount val="19"/>
                <c:pt idx="0">
                  <c:v>13.57</c:v>
                </c:pt>
                <c:pt idx="1">
                  <c:v>13.52</c:v>
                </c:pt>
                <c:pt idx="2">
                  <c:v>13.5</c:v>
                </c:pt>
                <c:pt idx="3">
                  <c:v>13.78</c:v>
                </c:pt>
                <c:pt idx="4">
                  <c:v>14.36</c:v>
                </c:pt>
                <c:pt idx="5">
                  <c:v>14.54</c:v>
                </c:pt>
                <c:pt idx="6">
                  <c:v>15.08</c:v>
                </c:pt>
                <c:pt idx="7">
                  <c:v>15.05</c:v>
                </c:pt>
                <c:pt idx="8">
                  <c:v>14.64</c:v>
                </c:pt>
                <c:pt idx="9">
                  <c:v>15.17</c:v>
                </c:pt>
                <c:pt idx="10">
                  <c:v>15.17</c:v>
                </c:pt>
                <c:pt idx="11">
                  <c:v>15.94</c:v>
                </c:pt>
                <c:pt idx="12">
                  <c:v>15.94</c:v>
                </c:pt>
                <c:pt idx="13">
                  <c:v>16.329999999999998</c:v>
                </c:pt>
                <c:pt idx="14">
                  <c:v>16.45</c:v>
                </c:pt>
                <c:pt idx="15">
                  <c:v>16.489999999999998</c:v>
                </c:pt>
                <c:pt idx="16">
                  <c:v>16.77</c:v>
                </c:pt>
                <c:pt idx="17">
                  <c:v>16.420000000000002</c:v>
                </c:pt>
                <c:pt idx="18">
                  <c:v>16.420000000000002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070288"/>
        <c:axId val="392070680"/>
      </c:lineChart>
      <c:dateAx>
        <c:axId val="3920702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070680"/>
        <c:crosses val="autoZero"/>
        <c:auto val="1"/>
        <c:lblOffset val="100"/>
        <c:baseTimeUnit val="days"/>
        <c:majorUnit val="5"/>
        <c:majorTimeUnit val="days"/>
      </c:dateAx>
      <c:valAx>
        <c:axId val="392070680"/>
        <c:scaling>
          <c:orientation val="minMax"/>
          <c:min val="1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07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NAVER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Sheet11!$B$1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Sheet11!$A$2:$A$20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Sheet11!$B$2:$B$20</c:f>
              <c:numCache>
                <c:formatCode>General</c:formatCode>
                <c:ptCount val="19"/>
                <c:pt idx="0">
                  <c:v>42.64</c:v>
                </c:pt>
                <c:pt idx="1">
                  <c:v>45.39</c:v>
                </c:pt>
                <c:pt idx="2">
                  <c:v>45</c:v>
                </c:pt>
                <c:pt idx="3">
                  <c:v>45.26</c:v>
                </c:pt>
                <c:pt idx="4">
                  <c:v>44.34</c:v>
                </c:pt>
                <c:pt idx="5">
                  <c:v>43.56</c:v>
                </c:pt>
                <c:pt idx="6">
                  <c:v>43.82</c:v>
                </c:pt>
                <c:pt idx="7">
                  <c:v>43.56</c:v>
                </c:pt>
                <c:pt idx="8">
                  <c:v>43.43</c:v>
                </c:pt>
                <c:pt idx="9">
                  <c:v>44.08</c:v>
                </c:pt>
                <c:pt idx="10">
                  <c:v>44.08</c:v>
                </c:pt>
                <c:pt idx="11">
                  <c:v>44.6</c:v>
                </c:pt>
                <c:pt idx="12">
                  <c:v>44.6</c:v>
                </c:pt>
                <c:pt idx="13">
                  <c:v>47.09</c:v>
                </c:pt>
                <c:pt idx="14">
                  <c:v>46.7</c:v>
                </c:pt>
                <c:pt idx="15">
                  <c:v>47.61</c:v>
                </c:pt>
                <c:pt idx="16">
                  <c:v>49.71</c:v>
                </c:pt>
                <c:pt idx="17">
                  <c:v>50.36</c:v>
                </c:pt>
                <c:pt idx="18">
                  <c:v>51.67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071464"/>
        <c:axId val="322413720"/>
      </c:lineChart>
      <c:dateAx>
        <c:axId val="3920714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22413720"/>
        <c:crosses val="autoZero"/>
        <c:auto val="1"/>
        <c:lblOffset val="100"/>
        <c:baseTimeUnit val="days"/>
        <c:majorUnit val="5"/>
        <c:majorTimeUnit val="days"/>
      </c:dateAx>
      <c:valAx>
        <c:axId val="322413720"/>
        <c:scaling>
          <c:orientation val="minMax"/>
          <c:min val="4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07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대한항공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492016016464403"/>
          <c:y val="0.17407870280753915"/>
          <c:w val="0.84794499168050308"/>
          <c:h val="0.58847553951020759"/>
        </c:manualLayout>
      </c:layou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Sheet5!$A$2:$A$21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Sheet5!$B$2:$B$21</c:f>
              <c:numCache>
                <c:formatCode>General</c:formatCode>
                <c:ptCount val="20"/>
                <c:pt idx="0">
                  <c:v>-9.6300000000000008</c:v>
                </c:pt>
                <c:pt idx="1">
                  <c:v>-9.7100000000000009</c:v>
                </c:pt>
                <c:pt idx="2">
                  <c:v>-9.5299999999999994</c:v>
                </c:pt>
                <c:pt idx="3">
                  <c:v>-9.5500000000000007</c:v>
                </c:pt>
                <c:pt idx="4">
                  <c:v>-9.7799999999999994</c:v>
                </c:pt>
                <c:pt idx="5">
                  <c:v>-9.76</c:v>
                </c:pt>
                <c:pt idx="6">
                  <c:v>-10.19</c:v>
                </c:pt>
                <c:pt idx="7">
                  <c:v>-10.4</c:v>
                </c:pt>
                <c:pt idx="8">
                  <c:v>-9.99</c:v>
                </c:pt>
                <c:pt idx="9">
                  <c:v>-10.01</c:v>
                </c:pt>
                <c:pt idx="10">
                  <c:v>-10.01</c:v>
                </c:pt>
                <c:pt idx="11">
                  <c:v>-10.01</c:v>
                </c:pt>
                <c:pt idx="12">
                  <c:v>-10.01</c:v>
                </c:pt>
                <c:pt idx="13">
                  <c:v>-9.99</c:v>
                </c:pt>
                <c:pt idx="14">
                  <c:v>-9.7799999999999994</c:v>
                </c:pt>
                <c:pt idx="15">
                  <c:v>-9.83</c:v>
                </c:pt>
                <c:pt idx="16">
                  <c:v>-10.09</c:v>
                </c:pt>
                <c:pt idx="17">
                  <c:v>-10.119999999999999</c:v>
                </c:pt>
                <c:pt idx="18">
                  <c:v>-10.17</c:v>
                </c:pt>
                <c:pt idx="19">
                  <c:v>-10.06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415288"/>
        <c:axId val="221840208"/>
      </c:lineChart>
      <c:dateAx>
        <c:axId val="3224152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1840208"/>
        <c:crosses val="autoZero"/>
        <c:auto val="1"/>
        <c:lblOffset val="100"/>
        <c:baseTimeUnit val="days"/>
        <c:majorUnit val="5"/>
        <c:majorTimeUnit val="days"/>
      </c:dateAx>
      <c:valAx>
        <c:axId val="221840208"/>
        <c:scaling>
          <c:orientation val="minMax"/>
          <c:max val="-9.4"/>
          <c:min val="-1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22415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이마트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Sheet12!$B$1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Sheet12!$A$2:$A$20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Sheet12!$B$2:$B$20</c:f>
              <c:numCache>
                <c:formatCode>General</c:formatCode>
                <c:ptCount val="19"/>
                <c:pt idx="0">
                  <c:v>0.32</c:v>
                </c:pt>
                <c:pt idx="1">
                  <c:v>0.34</c:v>
                </c:pt>
                <c:pt idx="2">
                  <c:v>0.33</c:v>
                </c:pt>
                <c:pt idx="3">
                  <c:v>0.36</c:v>
                </c:pt>
                <c:pt idx="4">
                  <c:v>0.36</c:v>
                </c:pt>
                <c:pt idx="5">
                  <c:v>0.35</c:v>
                </c:pt>
                <c:pt idx="6">
                  <c:v>0.36</c:v>
                </c:pt>
                <c:pt idx="7">
                  <c:v>0.35</c:v>
                </c:pt>
                <c:pt idx="8">
                  <c:v>0.35</c:v>
                </c:pt>
                <c:pt idx="9">
                  <c:v>0.36</c:v>
                </c:pt>
                <c:pt idx="10">
                  <c:v>0.36</c:v>
                </c:pt>
                <c:pt idx="11">
                  <c:v>0.36</c:v>
                </c:pt>
                <c:pt idx="12">
                  <c:v>0.36</c:v>
                </c:pt>
                <c:pt idx="13">
                  <c:v>0.36</c:v>
                </c:pt>
                <c:pt idx="14">
                  <c:v>0.35</c:v>
                </c:pt>
                <c:pt idx="15">
                  <c:v>0.35</c:v>
                </c:pt>
                <c:pt idx="16">
                  <c:v>0.35</c:v>
                </c:pt>
                <c:pt idx="17">
                  <c:v>0.34</c:v>
                </c:pt>
                <c:pt idx="18">
                  <c:v>0.38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699920"/>
        <c:axId val="224698352"/>
      </c:lineChart>
      <c:dateAx>
        <c:axId val="2246999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698352"/>
        <c:crosses val="autoZero"/>
        <c:auto val="1"/>
        <c:lblOffset val="100"/>
        <c:baseTimeUnit val="days"/>
        <c:majorUnit val="5"/>
        <c:majorTimeUnit val="days"/>
      </c:dateAx>
      <c:valAx>
        <c:axId val="22469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69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신세계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Sheet13!$B$1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Sheet13!$A$2:$A$21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Sheet13!$B$2:$B$21</c:f>
              <c:numCache>
                <c:formatCode>General</c:formatCode>
                <c:ptCount val="20"/>
                <c:pt idx="0">
                  <c:v>7.26</c:v>
                </c:pt>
                <c:pt idx="1">
                  <c:v>7.21</c:v>
                </c:pt>
                <c:pt idx="2">
                  <c:v>7.21</c:v>
                </c:pt>
                <c:pt idx="3">
                  <c:v>7.64</c:v>
                </c:pt>
                <c:pt idx="4">
                  <c:v>7.9</c:v>
                </c:pt>
                <c:pt idx="5">
                  <c:v>7.98</c:v>
                </c:pt>
                <c:pt idx="6">
                  <c:v>8.19</c:v>
                </c:pt>
                <c:pt idx="7">
                  <c:v>8.33</c:v>
                </c:pt>
                <c:pt idx="8">
                  <c:v>8.0299999999999994</c:v>
                </c:pt>
                <c:pt idx="9">
                  <c:v>8.0500000000000007</c:v>
                </c:pt>
                <c:pt idx="10">
                  <c:v>8.0500000000000007</c:v>
                </c:pt>
                <c:pt idx="11">
                  <c:v>8.07</c:v>
                </c:pt>
                <c:pt idx="12">
                  <c:v>8.07</c:v>
                </c:pt>
                <c:pt idx="13">
                  <c:v>8.81</c:v>
                </c:pt>
                <c:pt idx="14">
                  <c:v>8.9700000000000006</c:v>
                </c:pt>
                <c:pt idx="15">
                  <c:v>8.7100000000000009</c:v>
                </c:pt>
                <c:pt idx="16">
                  <c:v>8.66</c:v>
                </c:pt>
                <c:pt idx="17">
                  <c:v>8.42</c:v>
                </c:pt>
                <c:pt idx="18">
                  <c:v>8.83</c:v>
                </c:pt>
                <c:pt idx="19">
                  <c:v>9.11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697960"/>
        <c:axId val="224703448"/>
      </c:lineChart>
      <c:dateAx>
        <c:axId val="224697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703448"/>
        <c:crosses val="autoZero"/>
        <c:auto val="1"/>
        <c:lblOffset val="100"/>
        <c:baseTimeUnit val="days"/>
        <c:majorUnit val="5"/>
        <c:majorTimeUnit val="days"/>
      </c:dateAx>
      <c:valAx>
        <c:axId val="224703448"/>
        <c:scaling>
          <c:orientation val="minMax"/>
          <c:min val="6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69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셀트리온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Sheet14!$B$1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Sheet14!$A$2:$A$20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Sheet14!$B$2:$B$20</c:f>
              <c:numCache>
                <c:formatCode>General</c:formatCode>
                <c:ptCount val="19"/>
                <c:pt idx="0">
                  <c:v>105.19</c:v>
                </c:pt>
                <c:pt idx="1">
                  <c:v>103.59</c:v>
                </c:pt>
                <c:pt idx="2">
                  <c:v>104.13</c:v>
                </c:pt>
                <c:pt idx="3">
                  <c:v>111.03</c:v>
                </c:pt>
                <c:pt idx="4">
                  <c:v>111.56</c:v>
                </c:pt>
                <c:pt idx="5">
                  <c:v>109.97</c:v>
                </c:pt>
                <c:pt idx="6">
                  <c:v>111.83</c:v>
                </c:pt>
                <c:pt idx="7">
                  <c:v>111.3</c:v>
                </c:pt>
                <c:pt idx="8">
                  <c:v>114.49</c:v>
                </c:pt>
                <c:pt idx="9">
                  <c:v>114.75</c:v>
                </c:pt>
                <c:pt idx="10">
                  <c:v>114.75</c:v>
                </c:pt>
                <c:pt idx="11">
                  <c:v>114.22</c:v>
                </c:pt>
                <c:pt idx="12">
                  <c:v>114.22</c:v>
                </c:pt>
                <c:pt idx="13">
                  <c:v>112.63</c:v>
                </c:pt>
                <c:pt idx="14">
                  <c:v>112.63</c:v>
                </c:pt>
                <c:pt idx="15">
                  <c:v>113.69</c:v>
                </c:pt>
                <c:pt idx="16">
                  <c:v>113.69</c:v>
                </c:pt>
                <c:pt idx="17">
                  <c:v>112.36</c:v>
                </c:pt>
                <c:pt idx="18">
                  <c:v>112.89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705408"/>
        <c:axId val="224701488"/>
      </c:lineChart>
      <c:dateAx>
        <c:axId val="224705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701488"/>
        <c:crosses val="autoZero"/>
        <c:auto val="1"/>
        <c:lblOffset val="100"/>
        <c:baseTimeUnit val="days"/>
        <c:majorUnit val="5"/>
        <c:majorTimeUnit val="days"/>
      </c:dateAx>
      <c:valAx>
        <c:axId val="224701488"/>
        <c:scaling>
          <c:orientation val="minMax"/>
          <c:min val="1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70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sk</a:t>
            </a:r>
            <a:r>
              <a:rPr lang="ko-KR"/>
              <a:t>이노베이션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Sheet15!$A$2:$A$20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Sheet15!$B$2:$B$20</c:f>
              <c:numCache>
                <c:formatCode>General</c:formatCode>
                <c:ptCount val="19"/>
                <c:pt idx="0">
                  <c:v>4.46</c:v>
                </c:pt>
                <c:pt idx="1">
                  <c:v>4.8899999999999997</c:v>
                </c:pt>
                <c:pt idx="2">
                  <c:v>4.8499999999999996</c:v>
                </c:pt>
                <c:pt idx="3">
                  <c:v>5.0999999999999996</c:v>
                </c:pt>
                <c:pt idx="4">
                  <c:v>5.0999999999999996</c:v>
                </c:pt>
                <c:pt idx="5">
                  <c:v>5.0599999999999996</c:v>
                </c:pt>
                <c:pt idx="6">
                  <c:v>5.3</c:v>
                </c:pt>
                <c:pt idx="7">
                  <c:v>5.43</c:v>
                </c:pt>
                <c:pt idx="8">
                  <c:v>5.21</c:v>
                </c:pt>
                <c:pt idx="9">
                  <c:v>5.26</c:v>
                </c:pt>
                <c:pt idx="10">
                  <c:v>5.26</c:v>
                </c:pt>
                <c:pt idx="11">
                  <c:v>5.23</c:v>
                </c:pt>
                <c:pt idx="12">
                  <c:v>5.23</c:v>
                </c:pt>
                <c:pt idx="13">
                  <c:v>5.35</c:v>
                </c:pt>
                <c:pt idx="14">
                  <c:v>5.33</c:v>
                </c:pt>
                <c:pt idx="15">
                  <c:v>5.21</c:v>
                </c:pt>
                <c:pt idx="16">
                  <c:v>5.37</c:v>
                </c:pt>
                <c:pt idx="17">
                  <c:v>5.28</c:v>
                </c:pt>
                <c:pt idx="18">
                  <c:v>5.28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704624"/>
        <c:axId val="224704232"/>
      </c:lineChart>
      <c:dateAx>
        <c:axId val="2247046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704232"/>
        <c:crosses val="autoZero"/>
        <c:auto val="1"/>
        <c:lblOffset val="100"/>
        <c:baseTimeUnit val="days"/>
        <c:majorUnit val="5"/>
        <c:majorTimeUnit val="days"/>
      </c:dateAx>
      <c:valAx>
        <c:axId val="224704232"/>
        <c:scaling>
          <c:orientation val="minMax"/>
          <c:min val="4.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70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한화생명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Sheet16!$B$1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Sheet16!$A$2:$A$20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Sheet16!$B$2:$B$20</c:f>
              <c:numCache>
                <c:formatCode>General</c:formatCode>
                <c:ptCount val="19"/>
                <c:pt idx="0">
                  <c:v>2.57</c:v>
                </c:pt>
                <c:pt idx="1">
                  <c:v>2.65</c:v>
                </c:pt>
                <c:pt idx="2">
                  <c:v>2.61</c:v>
                </c:pt>
                <c:pt idx="3">
                  <c:v>2.66</c:v>
                </c:pt>
                <c:pt idx="4">
                  <c:v>2.66</c:v>
                </c:pt>
                <c:pt idx="5">
                  <c:v>2.67</c:v>
                </c:pt>
                <c:pt idx="6">
                  <c:v>2.75</c:v>
                </c:pt>
                <c:pt idx="7">
                  <c:v>3.35</c:v>
                </c:pt>
                <c:pt idx="8">
                  <c:v>3.35</c:v>
                </c:pt>
                <c:pt idx="9">
                  <c:v>3.37</c:v>
                </c:pt>
                <c:pt idx="10">
                  <c:v>3.37</c:v>
                </c:pt>
                <c:pt idx="11">
                  <c:v>3.21</c:v>
                </c:pt>
                <c:pt idx="12">
                  <c:v>3.21</c:v>
                </c:pt>
                <c:pt idx="13">
                  <c:v>3.45</c:v>
                </c:pt>
                <c:pt idx="14">
                  <c:v>3.39</c:v>
                </c:pt>
                <c:pt idx="15">
                  <c:v>3.36</c:v>
                </c:pt>
                <c:pt idx="16">
                  <c:v>3.38</c:v>
                </c:pt>
                <c:pt idx="17">
                  <c:v>3.28</c:v>
                </c:pt>
                <c:pt idx="18">
                  <c:v>3.4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705016"/>
        <c:axId val="224701880"/>
      </c:lineChart>
      <c:dateAx>
        <c:axId val="2247050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701880"/>
        <c:crosses val="autoZero"/>
        <c:auto val="1"/>
        <c:lblOffset val="100"/>
        <c:baseTimeUnit val="days"/>
        <c:majorUnit val="5"/>
        <c:majorTimeUnit val="days"/>
      </c:dateAx>
      <c:valAx>
        <c:axId val="224701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705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ko.blog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131</c:v>
                </c:pt>
                <c:pt idx="2">
                  <c:v>1</c:v>
                </c:pt>
                <c:pt idx="3">
                  <c:v>4</c:v>
                </c:pt>
                <c:pt idx="4">
                  <c:v>354</c:v>
                </c:pt>
                <c:pt idx="5">
                  <c:v>1744</c:v>
                </c:pt>
                <c:pt idx="6">
                  <c:v>0</c:v>
                </c:pt>
                <c:pt idx="7">
                  <c:v>38562</c:v>
                </c:pt>
                <c:pt idx="8">
                  <c:v>10</c:v>
                </c:pt>
                <c:pt idx="9">
                  <c:v>1189</c:v>
                </c:pt>
                <c:pt idx="10">
                  <c:v>0</c:v>
                </c:pt>
                <c:pt idx="11">
                  <c:v>5433</c:v>
                </c:pt>
                <c:pt idx="12">
                  <c:v>762</c:v>
                </c:pt>
                <c:pt idx="13">
                  <c:v>4</c:v>
                </c:pt>
                <c:pt idx="14">
                  <c:v>56</c:v>
                </c:pt>
                <c:pt idx="15">
                  <c:v>0</c:v>
                </c:pt>
                <c:pt idx="16">
                  <c:v>10858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ko.insta</c:v>
                </c:pt>
              </c:strCache>
            </c:strRef>
          </c:tx>
          <c:spPr>
            <a:solidFill>
              <a:srgbClr val="FF7876"/>
            </a:solidFill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281</c:v>
                </c:pt>
                <c:pt idx="2">
                  <c:v>0</c:v>
                </c:pt>
                <c:pt idx="3">
                  <c:v>1</c:v>
                </c:pt>
                <c:pt idx="4">
                  <c:v>270</c:v>
                </c:pt>
                <c:pt idx="5">
                  <c:v>970</c:v>
                </c:pt>
                <c:pt idx="6">
                  <c:v>0</c:v>
                </c:pt>
                <c:pt idx="7">
                  <c:v>106305</c:v>
                </c:pt>
                <c:pt idx="8">
                  <c:v>72</c:v>
                </c:pt>
                <c:pt idx="9">
                  <c:v>6239</c:v>
                </c:pt>
                <c:pt idx="10">
                  <c:v>0</c:v>
                </c:pt>
                <c:pt idx="11">
                  <c:v>8746</c:v>
                </c:pt>
                <c:pt idx="12">
                  <c:v>1041</c:v>
                </c:pt>
                <c:pt idx="13">
                  <c:v>1</c:v>
                </c:pt>
                <c:pt idx="14">
                  <c:v>14</c:v>
                </c:pt>
                <c:pt idx="15">
                  <c:v>0</c:v>
                </c:pt>
                <c:pt idx="16">
                  <c:v>38598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ko.news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17</c:v>
                </c:pt>
                <c:pt idx="4">
                  <c:v>552</c:v>
                </c:pt>
                <c:pt idx="5">
                  <c:v>2325</c:v>
                </c:pt>
                <c:pt idx="6">
                  <c:v>0</c:v>
                </c:pt>
                <c:pt idx="7">
                  <c:v>7515</c:v>
                </c:pt>
                <c:pt idx="8">
                  <c:v>0</c:v>
                </c:pt>
                <c:pt idx="9">
                  <c:v>1791</c:v>
                </c:pt>
                <c:pt idx="10">
                  <c:v>0</c:v>
                </c:pt>
                <c:pt idx="11">
                  <c:v>9573</c:v>
                </c:pt>
                <c:pt idx="12">
                  <c:v>51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1976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ko.twitter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0</c:v>
                </c:pt>
                <c:pt idx="1">
                  <c:v>15</c:v>
                </c:pt>
                <c:pt idx="2">
                  <c:v>0</c:v>
                </c:pt>
                <c:pt idx="3">
                  <c:v>4</c:v>
                </c:pt>
                <c:pt idx="4">
                  <c:v>1589</c:v>
                </c:pt>
                <c:pt idx="5">
                  <c:v>1108</c:v>
                </c:pt>
                <c:pt idx="6">
                  <c:v>0</c:v>
                </c:pt>
                <c:pt idx="7">
                  <c:v>383424</c:v>
                </c:pt>
                <c:pt idx="8">
                  <c:v>0</c:v>
                </c:pt>
                <c:pt idx="9">
                  <c:v>3494</c:v>
                </c:pt>
                <c:pt idx="10">
                  <c:v>0</c:v>
                </c:pt>
                <c:pt idx="11">
                  <c:v>19150</c:v>
                </c:pt>
                <c:pt idx="12">
                  <c:v>2328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164835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599312"/>
        <c:axId val="456596960"/>
      </c:barChart>
      <c:catAx>
        <c:axId val="45659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456596960"/>
        <c:crosses val="autoZero"/>
        <c:auto val="1"/>
        <c:lblAlgn val="ctr"/>
        <c:lblOffset val="100"/>
        <c:noMultiLvlLbl val="0"/>
      </c:catAx>
      <c:valAx>
        <c:axId val="456596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599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8.0249010036586479E-2"/>
          <c:h val="0.2043422405543326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LF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Sheet17!$B$1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Sheet17!$A$2:$A$20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Sheet17!$B$2:$B$20</c:f>
              <c:numCache>
                <c:formatCode>General</c:formatCode>
                <c:ptCount val="19"/>
                <c:pt idx="0">
                  <c:v>3.81</c:v>
                </c:pt>
                <c:pt idx="1">
                  <c:v>3.99</c:v>
                </c:pt>
                <c:pt idx="2">
                  <c:v>4.13</c:v>
                </c:pt>
                <c:pt idx="3">
                  <c:v>4.21</c:v>
                </c:pt>
                <c:pt idx="4">
                  <c:v>4.46</c:v>
                </c:pt>
                <c:pt idx="5">
                  <c:v>4.4400000000000004</c:v>
                </c:pt>
                <c:pt idx="6">
                  <c:v>4.49</c:v>
                </c:pt>
                <c:pt idx="7">
                  <c:v>4.58</c:v>
                </c:pt>
                <c:pt idx="8">
                  <c:v>4.42</c:v>
                </c:pt>
                <c:pt idx="9">
                  <c:v>4.51</c:v>
                </c:pt>
                <c:pt idx="10">
                  <c:v>4.51</c:v>
                </c:pt>
                <c:pt idx="11">
                  <c:v>4.4400000000000004</c:v>
                </c:pt>
                <c:pt idx="12">
                  <c:v>4.4400000000000004</c:v>
                </c:pt>
                <c:pt idx="13">
                  <c:v>4.55</c:v>
                </c:pt>
                <c:pt idx="14">
                  <c:v>4.3499999999999996</c:v>
                </c:pt>
                <c:pt idx="15">
                  <c:v>4.3</c:v>
                </c:pt>
                <c:pt idx="16">
                  <c:v>4.46</c:v>
                </c:pt>
                <c:pt idx="17">
                  <c:v>4.33</c:v>
                </c:pt>
                <c:pt idx="18">
                  <c:v>4.62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699528"/>
        <c:axId val="224700312"/>
      </c:lineChart>
      <c:dateAx>
        <c:axId val="2246995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700312"/>
        <c:crosses val="autoZero"/>
        <c:auto val="1"/>
        <c:lblOffset val="100"/>
        <c:baseTimeUnit val="days"/>
        <c:majorUnit val="5"/>
        <c:majorTimeUnit val="days"/>
      </c:dateAx>
      <c:valAx>
        <c:axId val="224700312"/>
        <c:scaling>
          <c:orientation val="minMax"/>
          <c:min val="3.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69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아모레퍼시픽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Sheet18!$B$1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Sheet18!$A$2:$A$20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Sheet18!$B$2:$B$20</c:f>
              <c:numCache>
                <c:formatCode>General</c:formatCode>
                <c:ptCount val="19"/>
                <c:pt idx="0">
                  <c:v>27.58</c:v>
                </c:pt>
                <c:pt idx="1">
                  <c:v>28.2</c:v>
                </c:pt>
                <c:pt idx="2">
                  <c:v>28.11</c:v>
                </c:pt>
                <c:pt idx="3">
                  <c:v>29.16</c:v>
                </c:pt>
                <c:pt idx="4">
                  <c:v>29.68</c:v>
                </c:pt>
                <c:pt idx="5">
                  <c:v>29.94</c:v>
                </c:pt>
                <c:pt idx="6">
                  <c:v>29.94</c:v>
                </c:pt>
                <c:pt idx="7">
                  <c:v>30.03</c:v>
                </c:pt>
                <c:pt idx="8">
                  <c:v>29.94</c:v>
                </c:pt>
                <c:pt idx="9">
                  <c:v>30.03</c:v>
                </c:pt>
                <c:pt idx="10">
                  <c:v>30.03</c:v>
                </c:pt>
                <c:pt idx="11">
                  <c:v>30.12</c:v>
                </c:pt>
                <c:pt idx="12">
                  <c:v>30.12</c:v>
                </c:pt>
                <c:pt idx="13">
                  <c:v>30.9</c:v>
                </c:pt>
                <c:pt idx="14">
                  <c:v>30.03</c:v>
                </c:pt>
                <c:pt idx="15">
                  <c:v>30.55</c:v>
                </c:pt>
                <c:pt idx="16">
                  <c:v>30.81</c:v>
                </c:pt>
                <c:pt idx="17">
                  <c:v>29.85</c:v>
                </c:pt>
                <c:pt idx="18">
                  <c:v>29.94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701096"/>
        <c:axId val="392437688"/>
      </c:lineChart>
      <c:dateAx>
        <c:axId val="2247010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437688"/>
        <c:crosses val="autoZero"/>
        <c:auto val="1"/>
        <c:lblOffset val="100"/>
        <c:baseTimeUnit val="days"/>
        <c:majorUnit val="5"/>
        <c:majorTimeUnit val="days"/>
      </c:dateAx>
      <c:valAx>
        <c:axId val="392437688"/>
        <c:scaling>
          <c:orientation val="minMax"/>
          <c:min val="27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24701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에스맥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Sheet19!$B$1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Sheet19!$A$2:$A$20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Sheet19!$B$2:$B$20</c:f>
              <c:numCache>
                <c:formatCode>General</c:formatCode>
                <c:ptCount val="19"/>
                <c:pt idx="0">
                  <c:v>29.97</c:v>
                </c:pt>
                <c:pt idx="1">
                  <c:v>33.520000000000003</c:v>
                </c:pt>
                <c:pt idx="2">
                  <c:v>33.520000000000003</c:v>
                </c:pt>
                <c:pt idx="3">
                  <c:v>34.94</c:v>
                </c:pt>
                <c:pt idx="4">
                  <c:v>45.31</c:v>
                </c:pt>
                <c:pt idx="5">
                  <c:v>55.25</c:v>
                </c:pt>
                <c:pt idx="6">
                  <c:v>51.55</c:v>
                </c:pt>
                <c:pt idx="7">
                  <c:v>42.04</c:v>
                </c:pt>
                <c:pt idx="8">
                  <c:v>42.75</c:v>
                </c:pt>
                <c:pt idx="9">
                  <c:v>41.78</c:v>
                </c:pt>
                <c:pt idx="10">
                  <c:v>41.78</c:v>
                </c:pt>
                <c:pt idx="11">
                  <c:v>40.76</c:v>
                </c:pt>
                <c:pt idx="12">
                  <c:v>40.76</c:v>
                </c:pt>
                <c:pt idx="13">
                  <c:v>39</c:v>
                </c:pt>
                <c:pt idx="14">
                  <c:v>39.44</c:v>
                </c:pt>
                <c:pt idx="15">
                  <c:v>40.9</c:v>
                </c:pt>
                <c:pt idx="16">
                  <c:v>40.9</c:v>
                </c:pt>
                <c:pt idx="17">
                  <c:v>46.31</c:v>
                </c:pt>
                <c:pt idx="18">
                  <c:v>46.16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437296"/>
        <c:axId val="392434160"/>
      </c:lineChart>
      <c:dateAx>
        <c:axId val="3924372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434160"/>
        <c:crosses val="autoZero"/>
        <c:auto val="1"/>
        <c:lblOffset val="100"/>
        <c:baseTimeUnit val="days"/>
        <c:majorUnit val="5"/>
        <c:majorTimeUnit val="days"/>
      </c:dateAx>
      <c:valAx>
        <c:axId val="392434160"/>
        <c:scaling>
          <c:orientation val="minMax"/>
          <c:min val="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43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skc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Sheet20!$B$1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Sheet20!$A$2:$A$20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Sheet20!$B$2:$B$20</c:f>
              <c:numCache>
                <c:formatCode>General</c:formatCode>
                <c:ptCount val="19"/>
                <c:pt idx="0">
                  <c:v>10.01</c:v>
                </c:pt>
                <c:pt idx="1">
                  <c:v>9.9499999999999993</c:v>
                </c:pt>
                <c:pt idx="2">
                  <c:v>9.82</c:v>
                </c:pt>
                <c:pt idx="3">
                  <c:v>10.35</c:v>
                </c:pt>
                <c:pt idx="4">
                  <c:v>10.5</c:v>
                </c:pt>
                <c:pt idx="5">
                  <c:v>11.06</c:v>
                </c:pt>
                <c:pt idx="6">
                  <c:v>11.5</c:v>
                </c:pt>
                <c:pt idx="7">
                  <c:v>11.64</c:v>
                </c:pt>
                <c:pt idx="8">
                  <c:v>10.94</c:v>
                </c:pt>
                <c:pt idx="9">
                  <c:v>11.64</c:v>
                </c:pt>
                <c:pt idx="10">
                  <c:v>11.64</c:v>
                </c:pt>
                <c:pt idx="11">
                  <c:v>12.39</c:v>
                </c:pt>
                <c:pt idx="12">
                  <c:v>12.39</c:v>
                </c:pt>
                <c:pt idx="13">
                  <c:v>13.52</c:v>
                </c:pt>
                <c:pt idx="14">
                  <c:v>14.32</c:v>
                </c:pt>
                <c:pt idx="15">
                  <c:v>14.1</c:v>
                </c:pt>
                <c:pt idx="16">
                  <c:v>13.87</c:v>
                </c:pt>
                <c:pt idx="17">
                  <c:v>13.21</c:v>
                </c:pt>
                <c:pt idx="18">
                  <c:v>13.36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439648"/>
        <c:axId val="392433376"/>
      </c:lineChart>
      <c:dateAx>
        <c:axId val="3924396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433376"/>
        <c:crosses val="autoZero"/>
        <c:auto val="1"/>
        <c:lblOffset val="100"/>
        <c:baseTimeUnit val="days"/>
        <c:majorUnit val="5"/>
        <c:majorTimeUnit val="days"/>
      </c:dateAx>
      <c:valAx>
        <c:axId val="392433376"/>
        <c:scaling>
          <c:orientation val="minMax"/>
          <c:min val="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39243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ko.blog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100</c:v>
                </c:pt>
                <c:pt idx="1">
                  <c:v>2017</c:v>
                </c:pt>
                <c:pt idx="2">
                  <c:v>980</c:v>
                </c:pt>
                <c:pt idx="3">
                  <c:v>235</c:v>
                </c:pt>
                <c:pt idx="4">
                  <c:v>198</c:v>
                </c:pt>
                <c:pt idx="5">
                  <c:v>7608</c:v>
                </c:pt>
                <c:pt idx="6">
                  <c:v>13</c:v>
                </c:pt>
                <c:pt idx="7">
                  <c:v>254285</c:v>
                </c:pt>
                <c:pt idx="8">
                  <c:v>680</c:v>
                </c:pt>
                <c:pt idx="9">
                  <c:v>22889</c:v>
                </c:pt>
                <c:pt idx="10">
                  <c:v>35439</c:v>
                </c:pt>
                <c:pt idx="11">
                  <c:v>10859</c:v>
                </c:pt>
                <c:pt idx="12">
                  <c:v>36436</c:v>
                </c:pt>
                <c:pt idx="13">
                  <c:v>241345</c:v>
                </c:pt>
                <c:pt idx="14">
                  <c:v>2183</c:v>
                </c:pt>
                <c:pt idx="15">
                  <c:v>2118</c:v>
                </c:pt>
                <c:pt idx="16">
                  <c:v>10319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ko.insta</c:v>
                </c:pt>
              </c:strCache>
            </c:strRef>
          </c:tx>
          <c:spPr>
            <a:solidFill>
              <a:srgbClr val="FF7876"/>
            </a:solidFill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40</c:v>
                </c:pt>
                <c:pt idx="1">
                  <c:v>2642</c:v>
                </c:pt>
                <c:pt idx="2">
                  <c:v>353</c:v>
                </c:pt>
                <c:pt idx="3">
                  <c:v>24</c:v>
                </c:pt>
                <c:pt idx="4">
                  <c:v>254</c:v>
                </c:pt>
                <c:pt idx="5">
                  <c:v>4350</c:v>
                </c:pt>
                <c:pt idx="6">
                  <c:v>11</c:v>
                </c:pt>
                <c:pt idx="7">
                  <c:v>1021474</c:v>
                </c:pt>
                <c:pt idx="8">
                  <c:v>20846</c:v>
                </c:pt>
                <c:pt idx="9">
                  <c:v>31362</c:v>
                </c:pt>
                <c:pt idx="10">
                  <c:v>79754</c:v>
                </c:pt>
                <c:pt idx="11">
                  <c:v>20140</c:v>
                </c:pt>
                <c:pt idx="12">
                  <c:v>68215</c:v>
                </c:pt>
                <c:pt idx="13">
                  <c:v>372481</c:v>
                </c:pt>
                <c:pt idx="14">
                  <c:v>2093</c:v>
                </c:pt>
                <c:pt idx="15">
                  <c:v>3740</c:v>
                </c:pt>
                <c:pt idx="16">
                  <c:v>17551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ko.news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330</c:v>
                </c:pt>
                <c:pt idx="1">
                  <c:v>774</c:v>
                </c:pt>
                <c:pt idx="2">
                  <c:v>4690</c:v>
                </c:pt>
                <c:pt idx="3">
                  <c:v>902</c:v>
                </c:pt>
                <c:pt idx="4">
                  <c:v>363</c:v>
                </c:pt>
                <c:pt idx="5">
                  <c:v>21945</c:v>
                </c:pt>
                <c:pt idx="6">
                  <c:v>131</c:v>
                </c:pt>
                <c:pt idx="7">
                  <c:v>83874</c:v>
                </c:pt>
                <c:pt idx="8">
                  <c:v>2</c:v>
                </c:pt>
                <c:pt idx="9">
                  <c:v>39969</c:v>
                </c:pt>
                <c:pt idx="10">
                  <c:v>30963</c:v>
                </c:pt>
                <c:pt idx="11">
                  <c:v>22352</c:v>
                </c:pt>
                <c:pt idx="12">
                  <c:v>9143</c:v>
                </c:pt>
                <c:pt idx="13">
                  <c:v>494852</c:v>
                </c:pt>
                <c:pt idx="14">
                  <c:v>1798</c:v>
                </c:pt>
                <c:pt idx="15">
                  <c:v>667</c:v>
                </c:pt>
                <c:pt idx="16">
                  <c:v>5295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ko.twitter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4439</c:v>
                </c:pt>
                <c:pt idx="1">
                  <c:v>19635</c:v>
                </c:pt>
                <c:pt idx="2">
                  <c:v>3307</c:v>
                </c:pt>
                <c:pt idx="3">
                  <c:v>487</c:v>
                </c:pt>
                <c:pt idx="4">
                  <c:v>1963</c:v>
                </c:pt>
                <c:pt idx="5">
                  <c:v>102160</c:v>
                </c:pt>
                <c:pt idx="6">
                  <c:v>746</c:v>
                </c:pt>
                <c:pt idx="7">
                  <c:v>2004820</c:v>
                </c:pt>
                <c:pt idx="8">
                  <c:v>452</c:v>
                </c:pt>
                <c:pt idx="9">
                  <c:v>47570</c:v>
                </c:pt>
                <c:pt idx="10">
                  <c:v>157672</c:v>
                </c:pt>
                <c:pt idx="11">
                  <c:v>40994</c:v>
                </c:pt>
                <c:pt idx="12">
                  <c:v>51955</c:v>
                </c:pt>
                <c:pt idx="13">
                  <c:v>1076413</c:v>
                </c:pt>
                <c:pt idx="14">
                  <c:v>21166</c:v>
                </c:pt>
                <c:pt idx="15">
                  <c:v>9111</c:v>
                </c:pt>
                <c:pt idx="16">
                  <c:v>85251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600096"/>
        <c:axId val="456602448"/>
      </c:barChart>
      <c:catAx>
        <c:axId val="45660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56602448"/>
        <c:crosses val="autoZero"/>
        <c:auto val="1"/>
        <c:lblAlgn val="ctr"/>
        <c:lblOffset val="100"/>
        <c:noMultiLvlLbl val="0"/>
      </c:catAx>
      <c:valAx>
        <c:axId val="456602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6000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8.0249010036586479E-2"/>
          <c:h val="0.23121255512099906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총 키워드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solidFill>
                  <a:srgbClr val="FF787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1642804</c:v>
                </c:pt>
                <c:pt idx="1">
                  <c:v>13238450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598528"/>
        <c:axId val="456596176"/>
      </c:barChart>
      <c:catAx>
        <c:axId val="45659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56596176"/>
        <c:crosses val="autoZero"/>
        <c:auto val="1"/>
        <c:lblAlgn val="ctr"/>
        <c:lblOffset val="100"/>
        <c:noMultiLvlLbl val="0"/>
      </c:catAx>
      <c:valAx>
        <c:axId val="456596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5985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 smtClean="0"/>
              <a:t>2019</a:t>
            </a:r>
            <a:endParaRPr lang="ko-KR" alt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8780978604334783E-2"/>
          <c:y val="0.1271802168289449"/>
          <c:w val="0.70713343237369142"/>
          <c:h val="0.5137851026476116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Sheet1!$A$2:$A$11</c:f>
              <c:strCache>
                <c:ptCount val="10"/>
                <c:pt idx="0">
                  <c:v>얼굴</c:v>
                </c:pt>
                <c:pt idx="1">
                  <c:v>먼지</c:v>
                </c:pt>
                <c:pt idx="2">
                  <c:v>미세먼지</c:v>
                </c:pt>
                <c:pt idx="3">
                  <c:v>피부</c:v>
                </c:pt>
                <c:pt idx="4">
                  <c:v>모자</c:v>
                </c:pt>
                <c:pt idx="5">
                  <c:v>제품</c:v>
                </c:pt>
                <c:pt idx="6">
                  <c:v>led</c:v>
                </c:pt>
                <c:pt idx="7">
                  <c:v>마스크팩</c:v>
                </c:pt>
                <c:pt idx="8">
                  <c:v>효과</c:v>
                </c:pt>
                <c:pt idx="9">
                  <c:v>팩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435</c:v>
                </c:pt>
                <c:pt idx="1">
                  <c:v>427</c:v>
                </c:pt>
                <c:pt idx="2">
                  <c:v>420</c:v>
                </c:pt>
                <c:pt idx="3">
                  <c:v>398</c:v>
                </c:pt>
                <c:pt idx="4">
                  <c:v>354</c:v>
                </c:pt>
                <c:pt idx="5">
                  <c:v>348</c:v>
                </c:pt>
                <c:pt idx="6">
                  <c:v>334</c:v>
                </c:pt>
                <c:pt idx="7">
                  <c:v>324</c:v>
                </c:pt>
                <c:pt idx="8">
                  <c:v>310</c:v>
                </c:pt>
                <c:pt idx="9">
                  <c:v>309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598136"/>
        <c:axId val="457291528"/>
      </c:barChart>
      <c:catAx>
        <c:axId val="456598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57291528"/>
        <c:crosses val="autoZero"/>
        <c:auto val="1"/>
        <c:lblAlgn val="ctr"/>
        <c:lblOffset val="100"/>
        <c:noMultiLvlLbl val="0"/>
      </c:catAx>
      <c:valAx>
        <c:axId val="457291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5981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0384865038577935"/>
          <c:y val="9.432777412349834E-2"/>
          <c:w val="0.1338224518905069"/>
          <c:h val="0.76354051686253921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 smtClean="0"/>
              <a:t>2020</a:t>
            </a:r>
            <a:endParaRPr lang="ko-KR" altLang="en-US" dirty="0"/>
          </a:p>
        </c:rich>
      </c:tx>
      <c:layout>
        <c:manualLayout>
          <c:xMode val="edge"/>
          <c:yMode val="edge"/>
          <c:x val="0.458311733856406"/>
          <c:y val="3.9829841897481124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0873319328754365E-2"/>
          <c:y val="0.13114900626112569"/>
          <c:w val="0.74720212218151894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Sheet1!$A$2:$A$11</c:f>
              <c:strCache>
                <c:ptCount val="10"/>
                <c:pt idx="0">
                  <c:v>코로나19</c:v>
                </c:pt>
                <c:pt idx="1">
                  <c:v>ㅗ로나</c:v>
                </c:pt>
                <c:pt idx="2">
                  <c:v>방역</c:v>
                </c:pt>
                <c:pt idx="3">
                  <c:v>생활</c:v>
                </c:pt>
                <c:pt idx="4">
                  <c:v>손</c:v>
                </c:pt>
                <c:pt idx="5">
                  <c:v>예방</c:v>
                </c:pt>
                <c:pt idx="6">
                  <c:v>바이러스</c:v>
                </c:pt>
                <c:pt idx="7">
                  <c:v>얼굴</c:v>
                </c:pt>
                <c:pt idx="8">
                  <c:v>소독제</c:v>
                </c:pt>
                <c:pt idx="9">
                  <c:v>손소독제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259</c:v>
                </c:pt>
                <c:pt idx="1">
                  <c:v>259</c:v>
                </c:pt>
                <c:pt idx="2">
                  <c:v>257</c:v>
                </c:pt>
                <c:pt idx="3">
                  <c:v>228</c:v>
                </c:pt>
                <c:pt idx="4">
                  <c:v>442</c:v>
                </c:pt>
                <c:pt idx="5">
                  <c:v>430</c:v>
                </c:pt>
                <c:pt idx="6">
                  <c:v>400</c:v>
                </c:pt>
                <c:pt idx="7">
                  <c:v>393</c:v>
                </c:pt>
                <c:pt idx="8">
                  <c:v>390</c:v>
                </c:pt>
                <c:pt idx="9">
                  <c:v>380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7296232"/>
        <c:axId val="457295448"/>
      </c:barChart>
      <c:catAx>
        <c:axId val="457296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57295448"/>
        <c:crosses val="autoZero"/>
        <c:auto val="1"/>
        <c:lblAlgn val="ctr"/>
        <c:lblOffset val="100"/>
        <c:noMultiLvlLbl val="0"/>
      </c:catAx>
      <c:valAx>
        <c:axId val="45729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29623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5185948012349455"/>
          <c:y val="7.8586787030149E-2"/>
          <c:w val="0.1481404883819081"/>
          <c:h val="0.8640064741919683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Sheet1!$A$2:$A$11</c:f>
              <c:strCache>
                <c:ptCount val="10"/>
                <c:pt idx="0">
                  <c:v>지원</c:v>
                </c:pt>
                <c:pt idx="1">
                  <c:v>경제</c:v>
                </c:pt>
                <c:pt idx="2">
                  <c:v>자영업자</c:v>
                </c:pt>
                <c:pt idx="3">
                  <c:v>사업</c:v>
                </c:pt>
                <c:pt idx="4">
                  <c:v>지역</c:v>
                </c:pt>
                <c:pt idx="5">
                  <c:v>기업</c:v>
                </c:pt>
                <c:pt idx="6">
                  <c:v>시장</c:v>
                </c:pt>
                <c:pt idx="7">
                  <c:v>정책</c:v>
                </c:pt>
                <c:pt idx="8">
                  <c:v>임금</c:v>
                </c:pt>
                <c:pt idx="9">
                  <c:v>활성화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442</c:v>
                </c:pt>
                <c:pt idx="1">
                  <c:v>410</c:v>
                </c:pt>
                <c:pt idx="2">
                  <c:v>400</c:v>
                </c:pt>
                <c:pt idx="3">
                  <c:v>392</c:v>
                </c:pt>
                <c:pt idx="4">
                  <c:v>391</c:v>
                </c:pt>
                <c:pt idx="5">
                  <c:v>381</c:v>
                </c:pt>
                <c:pt idx="6">
                  <c:v>339</c:v>
                </c:pt>
                <c:pt idx="7">
                  <c:v>337</c:v>
                </c:pt>
                <c:pt idx="8">
                  <c:v>316</c:v>
                </c:pt>
                <c:pt idx="9">
                  <c:v>311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7297408"/>
        <c:axId val="457292704"/>
      </c:barChart>
      <c:catAx>
        <c:axId val="45729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57292704"/>
        <c:crosses val="autoZero"/>
        <c:auto val="1"/>
        <c:lblAlgn val="ctr"/>
        <c:lblOffset val="100"/>
        <c:noMultiLvlLbl val="0"/>
      </c:catAx>
      <c:valAx>
        <c:axId val="457292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2974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2691053482694619"/>
          <c:y val="0.10844796838898269"/>
          <c:w val="7.3089465173053855E-2"/>
          <c:h val="0.57803138780249763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Sheet1!$A$2:$A$11</c:f>
              <c:strCache>
                <c:ptCount val="10"/>
                <c:pt idx="0">
                  <c:v>게임</c:v>
                </c:pt>
                <c:pt idx="1">
                  <c:v>pc</c:v>
                </c:pt>
                <c:pt idx="2">
                  <c:v>친구</c:v>
                </c:pt>
                <c:pt idx="3">
                  <c:v>알바</c:v>
                </c:pt>
                <c:pt idx="4">
                  <c:v>노래방</c:v>
                </c:pt>
                <c:pt idx="5">
                  <c:v>컴퓨터</c:v>
                </c:pt>
                <c:pt idx="6">
                  <c:v>학교</c:v>
                </c:pt>
                <c:pt idx="7">
                  <c:v>집</c:v>
                </c:pt>
                <c:pt idx="8">
                  <c:v>오버워치</c:v>
                </c:pt>
                <c:pt idx="9">
                  <c:v>롤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447</c:v>
                </c:pt>
                <c:pt idx="1">
                  <c:v>426</c:v>
                </c:pt>
                <c:pt idx="2">
                  <c:v>370</c:v>
                </c:pt>
                <c:pt idx="3">
                  <c:v>350</c:v>
                </c:pt>
                <c:pt idx="4">
                  <c:v>343</c:v>
                </c:pt>
                <c:pt idx="5">
                  <c:v>315</c:v>
                </c:pt>
                <c:pt idx="6">
                  <c:v>302</c:v>
                </c:pt>
                <c:pt idx="7">
                  <c:v>282</c:v>
                </c:pt>
                <c:pt idx="8">
                  <c:v>281</c:v>
                </c:pt>
                <c:pt idx="9">
                  <c:v>268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7296624"/>
        <c:axId val="457298192"/>
      </c:barChart>
      <c:catAx>
        <c:axId val="45729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57298192"/>
        <c:crosses val="autoZero"/>
        <c:auto val="1"/>
        <c:lblAlgn val="ctr"/>
        <c:lblOffset val="100"/>
        <c:noMultiLvlLbl val="0"/>
      </c:catAx>
      <c:valAx>
        <c:axId val="457298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2966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613654" y="2206515"/>
            <a:ext cx="7217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</a:t>
            </a:r>
            <a:r>
              <a:rPr lang="en-US" altLang="ko-KR" sz="3600" b="1" i="1" kern="0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  <a:endParaRPr lang="en-US" altLang="ko-KR" sz="3600" b="1" i="1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>
                  <a:solidFill>
                    <a:srgbClr val="FF7876"/>
                  </a:solidFill>
                </a:ln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 분석을 통한 주가 예측</a:t>
            </a:r>
            <a:endParaRPr lang="en-US" altLang="ko-KR" sz="3600" b="1" i="1" kern="0" dirty="0" smtClean="0">
              <a:ln>
                <a:solidFill>
                  <a:srgbClr val="FF7876"/>
                </a:solidFill>
              </a:ln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 smtClean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kern="0" dirty="0" smtClean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금융 </a:t>
            </a:r>
            <a:r>
              <a:rPr lang="ko-KR" altLang="en-US" sz="2400" kern="0" dirty="0" err="1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빅데이터</a:t>
            </a:r>
            <a:r>
              <a:rPr lang="ko-KR" altLang="en-US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kern="0" dirty="0" err="1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2400" kern="0" dirty="0">
              <a:ln>
                <a:solidFill>
                  <a:srgbClr val="FF7876"/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0729A53-86B7-40F5-9320-55C14A83E514}"/>
              </a:ext>
            </a:extLst>
          </p:cNvPr>
          <p:cNvSpPr/>
          <p:nvPr/>
        </p:nvSpPr>
        <p:spPr>
          <a:xfrm>
            <a:off x="8604186" y="3180030"/>
            <a:ext cx="2254313" cy="497940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말티즈는 참지않긔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994895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3693566" y="1705233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피시방과 관련된 </a:t>
            </a:r>
            <a:r>
              <a:rPr lang="ko-KR" altLang="en-US" sz="1400" b="1" dirty="0" err="1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 smtClean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살인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흉기 등 관련 연관어가 나오는 것을 확인 가능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2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52477"/>
              </p:ext>
            </p:extLst>
          </p:nvPr>
        </p:nvGraphicFramePr>
        <p:xfrm>
          <a:off x="734582" y="1705233"/>
          <a:ext cx="1090942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19‘, ‘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kern="0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5288603" y="1598228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관련된 </a:t>
            </a:r>
            <a:r>
              <a:rPr lang="ko-KR" altLang="en-US" sz="1400" b="1" dirty="0" err="1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 smtClean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바이러스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방역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감염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예방에 대한 단어가 많이 등장 하였음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8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922465"/>
              </p:ext>
            </p:extLst>
          </p:nvPr>
        </p:nvGraphicFramePr>
        <p:xfrm>
          <a:off x="734582" y="2464903"/>
          <a:ext cx="10072847" cy="345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19‘, ‘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 dirty="0" err="1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6383338" y="1541052"/>
            <a:ext cx="4579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사회적거리두기와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관련된 </a:t>
            </a:r>
            <a:r>
              <a:rPr lang="ko-KR" altLang="en-US" sz="1400" b="1" dirty="0" err="1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 smtClean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클럽으로 인한 감염으로 인해서 사회적 </a:t>
            </a:r>
            <a:r>
              <a:rPr lang="ko-KR" altLang="en-US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거리두기에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방역과 클럽이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등장하는 것을 확인 가능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7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59924" y="2037541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주식 이슈데이터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이슈내용만 분리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78614" y="2037541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형태소 분석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 용어 제거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04308" y="2037541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별 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빈도 수 확인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04308" y="4009437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상위키워드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추출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78613" y="4009437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월과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월의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비교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9924" y="4009437"/>
            <a:ext cx="2364259" cy="1183454"/>
          </a:xfrm>
          <a:prstGeom prst="roundRect">
            <a:avLst/>
          </a:prstGeom>
          <a:solidFill>
            <a:srgbClr val="FF7876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별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상위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주식종목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520658" y="2293018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192850" y="2293018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9055696" y="3317773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flipH="1">
            <a:off x="7139348" y="4290018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H="1">
            <a:off x="3520658" y="4290018"/>
            <a:ext cx="661481" cy="622292"/>
          </a:xfrm>
          <a:prstGeom prst="rightArrow">
            <a:avLst/>
          </a:prstGeom>
          <a:solidFill>
            <a:srgbClr val="FF7876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651929165"/>
              </p:ext>
            </p:extLst>
          </p:nvPr>
        </p:nvGraphicFramePr>
        <p:xfrm>
          <a:off x="1088416" y="1453689"/>
          <a:ext cx="10399949" cy="362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6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소비데이터로 보는 주식종목 분석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사각형: 둥근 모서리 12">
            <a:extLst>
              <a:ext uri="{FF2B5EF4-FFF2-40B4-BE49-F238E27FC236}">
                <a16:creationId xmlns="" xmlns:a16="http://schemas.microsoft.com/office/drawing/2014/main" id="{BD17FE74-0C27-490F-A338-D614D191985D}"/>
              </a:ext>
            </a:extLst>
          </p:cNvPr>
          <p:cNvSpPr/>
          <p:nvPr/>
        </p:nvSpPr>
        <p:spPr>
          <a:xfrm>
            <a:off x="911664" y="194812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>
              <a:alpha val="42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정리</a:t>
            </a:r>
            <a:endParaRPr lang="en-US" altLang="ko-KR" sz="16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사각형: 둥근 모서리 12">
            <a:extLst>
              <a:ext uri="{FF2B5EF4-FFF2-40B4-BE49-F238E27FC236}">
                <a16:creationId xmlns="" xmlns:a16="http://schemas.microsoft.com/office/drawing/2014/main" id="{BD17FE74-0C27-490F-A338-D614D191985D}"/>
              </a:ext>
            </a:extLst>
          </p:cNvPr>
          <p:cNvSpPr/>
          <p:nvPr/>
        </p:nvSpPr>
        <p:spPr>
          <a:xfrm>
            <a:off x="911664" y="3335718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>
              <a:alpha val="42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이슈 내용 확인</a:t>
            </a:r>
            <a:endParaRPr lang="en-US" altLang="ko-KR" sz="16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사각형: 둥근 모서리 12">
            <a:extLst>
              <a:ext uri="{FF2B5EF4-FFF2-40B4-BE49-F238E27FC236}">
                <a16:creationId xmlns="" xmlns:a16="http://schemas.microsoft.com/office/drawing/2014/main" id="{BD17FE74-0C27-490F-A338-D614D191985D}"/>
              </a:ext>
            </a:extLst>
          </p:cNvPr>
          <p:cNvSpPr/>
          <p:nvPr/>
        </p:nvSpPr>
        <p:spPr>
          <a:xfrm>
            <a:off x="911664" y="4727612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>
              <a:alpha val="42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정리</a:t>
            </a:r>
            <a:endParaRPr lang="en-US" altLang="ko-KR" sz="16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B921DBC5-80DB-4471-B041-23BCB5FB5F66}"/>
              </a:ext>
            </a:extLst>
          </p:cNvPr>
          <p:cNvSpPr/>
          <p:nvPr/>
        </p:nvSpPr>
        <p:spPr>
          <a:xfrm>
            <a:off x="1029342" y="3429441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B921DBC5-80DB-4471-B041-23BCB5FB5F66}"/>
              </a:ext>
            </a:extLst>
          </p:cNvPr>
          <p:cNvSpPr/>
          <p:nvPr/>
        </p:nvSpPr>
        <p:spPr>
          <a:xfrm>
            <a:off x="1029342" y="204185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B921DBC5-80DB-4471-B041-23BCB5FB5F66}"/>
              </a:ext>
            </a:extLst>
          </p:cNvPr>
          <p:cNvSpPr/>
          <p:nvPr/>
        </p:nvSpPr>
        <p:spPr>
          <a:xfrm>
            <a:off x="1029342" y="4821335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4197199" y="2052771"/>
            <a:ext cx="5890384" cy="62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소비데이터와 연관된 주식종목을 추리기 위해서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소비데이터의 우편번호와 주식종목의 우편번호가 겹치는 종목으로 선정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4197199" y="3346639"/>
            <a:ext cx="5890384" cy="62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 주식 종목들의 이슈 내용을 먼저 확인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4197199" y="4779934"/>
            <a:ext cx="5890384" cy="62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이슈 내용의 키워드를 정리하여 그래프 분석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1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575547"/>
              </p:ext>
            </p:extLst>
          </p:nvPr>
        </p:nvGraphicFramePr>
        <p:xfrm>
          <a:off x="451362" y="1413404"/>
          <a:ext cx="10978637" cy="47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앞의 분석을 통해 코로나와 관련된 주식종목 분석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4699058" y="3932346"/>
            <a:ext cx="4579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코로나와 관련된 주식종목</a:t>
            </a:r>
            <a:endParaRPr lang="en-US" altLang="ko-KR" sz="1400" b="1" dirty="0" smtClean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코로나의 키워드가 많이 등장한 주식 종목 분석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3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956449"/>
              </p:ext>
            </p:extLst>
          </p:nvPr>
        </p:nvGraphicFramePr>
        <p:xfrm>
          <a:off x="535082" y="1395413"/>
          <a:ext cx="4488334" cy="2303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762377"/>
              </p:ext>
            </p:extLst>
          </p:nvPr>
        </p:nvGraphicFramePr>
        <p:xfrm>
          <a:off x="6387830" y="1313926"/>
          <a:ext cx="4293141" cy="241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219201"/>
              </p:ext>
            </p:extLst>
          </p:nvPr>
        </p:nvGraphicFramePr>
        <p:xfrm>
          <a:off x="535082" y="36987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868848"/>
              </p:ext>
            </p:extLst>
          </p:nvPr>
        </p:nvGraphicFramePr>
        <p:xfrm>
          <a:off x="6387830" y="3891063"/>
          <a:ext cx="4536332" cy="266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237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63624"/>
              </p:ext>
            </p:extLst>
          </p:nvPr>
        </p:nvGraphicFramePr>
        <p:xfrm>
          <a:off x="550863" y="865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340211"/>
              </p:ext>
            </p:extLst>
          </p:nvPr>
        </p:nvGraphicFramePr>
        <p:xfrm>
          <a:off x="6592110" y="865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210894"/>
              </p:ext>
            </p:extLst>
          </p:nvPr>
        </p:nvGraphicFramePr>
        <p:xfrm>
          <a:off x="550863" y="3760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020437"/>
              </p:ext>
            </p:extLst>
          </p:nvPr>
        </p:nvGraphicFramePr>
        <p:xfrm>
          <a:off x="6592110" y="3760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806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560581"/>
              </p:ext>
            </p:extLst>
          </p:nvPr>
        </p:nvGraphicFramePr>
        <p:xfrm>
          <a:off x="550863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113076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550863" y="4177897"/>
            <a:ext cx="9458230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코로나를 포함한 이슈분류이용문서수의 상위</a:t>
            </a:r>
            <a:r>
              <a:rPr lang="en-US" altLang="ko-KR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종목의 수익비율 변화 차트</a:t>
            </a:r>
            <a:endParaRPr lang="en-US" altLang="ko-KR" sz="1400" b="1" dirty="0" smtClean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주로 화학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IT,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전자 관련 주식종목들의 상승을 확인할 수 있음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9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453319" cy="6858000"/>
          </a:xfrm>
          <a:prstGeom prst="rect">
            <a:avLst/>
          </a:prstGeom>
          <a:solidFill>
            <a:srgbClr val="FF7876">
              <a:alpha val="93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96919" y="1006306"/>
            <a:ext cx="2226826" cy="914400"/>
            <a:chOff x="458011" y="184826"/>
            <a:chExt cx="1487520" cy="914400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92F4E01E-679C-4D6B-8449-8DB2AF7B7D34}"/>
                </a:ext>
              </a:extLst>
            </p:cNvPr>
            <p:cNvSpPr/>
            <p:nvPr/>
          </p:nvSpPr>
          <p:spPr>
            <a:xfrm>
              <a:off x="594470" y="318861"/>
              <a:ext cx="1214601" cy="5930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kern="0" dirty="0" smtClean="0">
                  <a:ln>
                    <a:solidFill>
                      <a:srgbClr val="FF7876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Contents</a:t>
              </a:r>
              <a:endParaRPr lang="en-US" altLang="ko-KR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458011" y="184826"/>
              <a:ext cx="148752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58011" y="1099226"/>
              <a:ext cx="148752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3453319" y="0"/>
            <a:ext cx="8738681" cy="685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031363" y="1006306"/>
            <a:ext cx="4668138" cy="4894344"/>
            <a:chOff x="3878963" y="284732"/>
            <a:chExt cx="5506465" cy="5784024"/>
          </a:xfrm>
        </p:grpSpPr>
        <p:sp>
          <p:nvSpPr>
            <p:cNvPr id="16" name="TextBox 15"/>
            <p:cNvSpPr txBox="1"/>
            <p:nvPr/>
          </p:nvSpPr>
          <p:spPr>
            <a:xfrm>
              <a:off x="3878963" y="284732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37416" y="821564"/>
              <a:ext cx="17123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소비데이터 분석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91148" y="2278038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키워드 분석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7416" y="3762626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주식 종목 분석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37416" y="527459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결론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78963" y="1853210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8963" y="3337798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8963" y="4849768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12397" y="1262858"/>
              <a:ext cx="19672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업종별 매출액 비교</a:t>
              </a:r>
              <a:endPara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업종별 거래량 비교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12397" y="2772387"/>
              <a:ext cx="19672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채널별</a:t>
              </a: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키워드 확인</a:t>
              </a:r>
              <a:endPara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연관 키워드 확인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92950" y="2772387"/>
              <a:ext cx="17924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주식 키워드 분석</a:t>
              </a:r>
              <a:endPara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12397" y="4280450"/>
              <a:ext cx="30636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소비데이터를 통한 주식종목 분석</a:t>
              </a:r>
              <a:endPara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이슈분류를 통한 수익비율 변화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263578"/>
              </p:ext>
            </p:extLst>
          </p:nvPr>
        </p:nvGraphicFramePr>
        <p:xfrm>
          <a:off x="560962" y="933854"/>
          <a:ext cx="4536332" cy="266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421394"/>
              </p:ext>
            </p:extLst>
          </p:nvPr>
        </p:nvGraphicFramePr>
        <p:xfrm>
          <a:off x="6374860" y="9493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791526"/>
              </p:ext>
            </p:extLst>
          </p:nvPr>
        </p:nvGraphicFramePr>
        <p:xfrm>
          <a:off x="560962" y="374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298849"/>
              </p:ext>
            </p:extLst>
          </p:nvPr>
        </p:nvGraphicFramePr>
        <p:xfrm>
          <a:off x="6374860" y="3701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383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857637"/>
              </p:ext>
            </p:extLst>
          </p:nvPr>
        </p:nvGraphicFramePr>
        <p:xfrm>
          <a:off x="550863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939200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493096"/>
              </p:ext>
            </p:extLst>
          </p:nvPr>
        </p:nvGraphicFramePr>
        <p:xfrm>
          <a:off x="667966" y="374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13280"/>
              </p:ext>
            </p:extLst>
          </p:nvPr>
        </p:nvGraphicFramePr>
        <p:xfrm>
          <a:off x="6383338" y="36814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49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15474"/>
              </p:ext>
            </p:extLst>
          </p:nvPr>
        </p:nvGraphicFramePr>
        <p:xfrm>
          <a:off x="687421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369077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550863" y="4177897"/>
            <a:ext cx="945823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마스크를 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포함한 이슈분류이용문서수의 상위</a:t>
            </a:r>
            <a:r>
              <a:rPr lang="en-US" altLang="ko-KR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종목의 수익비율 변화 차트</a:t>
            </a:r>
            <a:endParaRPr lang="en-US" altLang="ko-KR" sz="1400" b="1" dirty="0" smtClean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마스크를 관련하여 판매업종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또는 화장품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제약 관련 종목이 상승하는 것을 확인할 수 있음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0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695242" y="1328253"/>
            <a:ext cx="7651090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결론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822966"/>
              </p:ext>
            </p:extLst>
          </p:nvPr>
        </p:nvGraphicFramePr>
        <p:xfrm>
          <a:off x="734582" y="2383311"/>
          <a:ext cx="10631733" cy="35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4574823" y="2879673"/>
            <a:ext cx="3275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매출액 감소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업종별매출액이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 비해 다수 감소한 것을 확인  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87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업종별 매출액 비교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 품목별 소비데이터 분석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D699A3A2-A09C-4293-91A1-142AF4B9090E}"/>
              </a:ext>
            </a:extLst>
          </p:cNvPr>
          <p:cNvGrpSpPr/>
          <p:nvPr/>
        </p:nvGrpSpPr>
        <p:grpSpPr>
          <a:xfrm>
            <a:off x="3557277" y="3243108"/>
            <a:ext cx="1228070" cy="538090"/>
            <a:chOff x="9955683" y="6767733"/>
            <a:chExt cx="1228070" cy="538090"/>
          </a:xfrm>
        </p:grpSpPr>
        <p:sp>
          <p:nvSpPr>
            <p:cNvPr id="41" name="모서리가 둥근 직사각형 57">
              <a:extLst>
                <a:ext uri="{FF2B5EF4-FFF2-40B4-BE49-F238E27FC236}">
                  <a16:creationId xmlns="" xmlns:a16="http://schemas.microsoft.com/office/drawing/2014/main" id="{4C278E67-0658-40D7-BBE6-D54B06A5B2F6}"/>
                </a:ext>
              </a:extLst>
            </p:cNvPr>
            <p:cNvSpPr/>
            <p:nvPr/>
          </p:nvSpPr>
          <p:spPr>
            <a:xfrm>
              <a:off x="9955683" y="6767733"/>
              <a:ext cx="1228070" cy="535465"/>
            </a:xfrm>
            <a:prstGeom prst="roundRect">
              <a:avLst>
                <a:gd name="adj" fmla="val 15893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CHECK!!</a:t>
              </a:r>
            </a:p>
          </p:txBody>
        </p:sp>
        <p:sp>
          <p:nvSpPr>
            <p:cNvPr id="42" name="자유형 58">
              <a:extLst>
                <a:ext uri="{FF2B5EF4-FFF2-40B4-BE49-F238E27FC236}">
                  <a16:creationId xmlns="" xmlns:a16="http://schemas.microsoft.com/office/drawing/2014/main" id="{FF36AA97-9E68-48C4-B962-3DB6E1050D13}"/>
                </a:ext>
              </a:extLst>
            </p:cNvPr>
            <p:cNvSpPr/>
            <p:nvPr/>
          </p:nvSpPr>
          <p:spPr>
            <a:xfrm rot="10800000">
              <a:off x="10839365" y="6961435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FF7876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43" name="자유형 59">
              <a:extLst>
                <a:ext uri="{FF2B5EF4-FFF2-40B4-BE49-F238E27FC236}">
                  <a16:creationId xmlns="" xmlns:a16="http://schemas.microsoft.com/office/drawing/2014/main" id="{930EE64E-0459-4A50-B77D-485DDA2BE31A}"/>
                </a:ext>
              </a:extLst>
            </p:cNvPr>
            <p:cNvSpPr/>
            <p:nvPr/>
          </p:nvSpPr>
          <p:spPr>
            <a:xfrm rot="18000000">
              <a:off x="10991042" y="7130466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207580"/>
              </p:ext>
            </p:extLst>
          </p:nvPr>
        </p:nvGraphicFramePr>
        <p:xfrm>
          <a:off x="734582" y="2383311"/>
          <a:ext cx="10072847" cy="35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2442437" y="2784015"/>
            <a:ext cx="3822176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특정 업종 거래량 증가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편의점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슈퍼마켓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인터넷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인터넷종합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Mall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거래 수 증가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87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업종별 거래량 비교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 품목별 소비데이터 분석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1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523642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년도 키워드 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버즈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추이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5519575" y="2564463"/>
            <a:ext cx="382217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채널 별 키워드 값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비대면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키워드 값이 높음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7627" y="1613243"/>
            <a:ext cx="1200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 개수</a:t>
            </a:r>
            <a:r>
              <a:rPr lang="en-US" altLang="ko-KR" sz="1050" b="1" dirty="0" smtClean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1642804</a:t>
            </a:r>
            <a:r>
              <a:rPr lang="ko-KR" altLang="en-US" sz="105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05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077085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87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년도 키워드 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버즈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추이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5140677" y="2564463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채널 별 키워드 값</a:t>
            </a:r>
            <a:endParaRPr lang="en-US" altLang="ko-KR" sz="1400" b="1" dirty="0" smtClean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 </a:t>
            </a:r>
            <a:r>
              <a:rPr lang="ko-KR" altLang="en-US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거리두기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등 코로나 관련 키워드 값이 높음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27627" y="1613243"/>
            <a:ext cx="13179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 개수</a:t>
            </a:r>
            <a:r>
              <a:rPr lang="en-US" altLang="ko-KR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13238450</a:t>
            </a:r>
            <a:r>
              <a:rPr lang="ko-KR" altLang="en-US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5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05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2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671484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년과 </a:t>
            </a: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비교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6453911" y="5015834"/>
            <a:ext cx="4579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키워드 수 비교</a:t>
            </a:r>
            <a:endParaRPr lang="en-US" altLang="ko-KR" sz="1400" b="1" dirty="0" smtClean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 코로나 발생으로 코로나 관련 데이터의 수가 매우 증가함을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 수 있음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2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공통적으로 등장한 마스크 </a:t>
            </a:r>
            <a:r>
              <a:rPr lang="ko-KR" altLang="en-US" sz="11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비교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1033942" y="4707924"/>
            <a:ext cx="5600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마스크 </a:t>
            </a:r>
            <a:r>
              <a:rPr lang="ko-KR" altLang="en-US" sz="1400" b="1" dirty="0" err="1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비교</a:t>
            </a:r>
            <a:endParaRPr lang="en-US" altLang="ko-KR" sz="1400" b="1" dirty="0" smtClean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년에는 미세먼지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피부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얼굴에 관련한 단어들이 많았고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년에는 방역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코로나와 관련된 단어가 많이 등장한 것을 알 수 있음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589013"/>
              </p:ext>
            </p:extLst>
          </p:nvPr>
        </p:nvGraphicFramePr>
        <p:xfrm>
          <a:off x="734582" y="1705233"/>
          <a:ext cx="5501461" cy="318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138910"/>
              </p:ext>
            </p:extLst>
          </p:nvPr>
        </p:nvGraphicFramePr>
        <p:xfrm>
          <a:off x="5767900" y="1704712"/>
          <a:ext cx="6060933" cy="3188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39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260363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r>
              <a:rPr lang="en-US" altLang="ko-KR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3693566" y="1705233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소상공인과 관련된 </a:t>
            </a:r>
            <a:r>
              <a:rPr lang="ko-KR" altLang="en-US" sz="1400" b="1" dirty="0" err="1" smtClea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 smtClean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경제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지원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경제와 관련된 연관어가 다수 확인됨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3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581</Words>
  <Application>Microsoft Office PowerPoint</Application>
  <PresentationFormat>와이드스크린</PresentationFormat>
  <Paragraphs>134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나눔스퀘어라운드 Bold</vt:lpstr>
      <vt:lpstr>나눔스퀘어라운드 ExtraBold</vt:lpstr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76</cp:revision>
  <dcterms:created xsi:type="dcterms:W3CDTF">2020-09-01T02:41:10Z</dcterms:created>
  <dcterms:modified xsi:type="dcterms:W3CDTF">2020-10-29T06:55:15Z</dcterms:modified>
</cp:coreProperties>
</file>