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4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41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42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43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4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5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95" r:id="rId3"/>
    <p:sldId id="267" r:id="rId4"/>
    <p:sldId id="269" r:id="rId5"/>
    <p:sldId id="272" r:id="rId6"/>
    <p:sldId id="273" r:id="rId7"/>
    <p:sldId id="274" r:id="rId8"/>
    <p:sldId id="285" r:id="rId9"/>
    <p:sldId id="276" r:id="rId10"/>
    <p:sldId id="277" r:id="rId11"/>
    <p:sldId id="279" r:id="rId12"/>
    <p:sldId id="280" r:id="rId13"/>
    <p:sldId id="306" r:id="rId14"/>
    <p:sldId id="281" r:id="rId15"/>
    <p:sldId id="282" r:id="rId16"/>
    <p:sldId id="284" r:id="rId17"/>
    <p:sldId id="286" r:id="rId18"/>
    <p:sldId id="288" r:id="rId19"/>
    <p:sldId id="289" r:id="rId20"/>
    <p:sldId id="290" r:id="rId21"/>
    <p:sldId id="291" r:id="rId22"/>
    <p:sldId id="292" r:id="rId23"/>
    <p:sldId id="294" r:id="rId24"/>
    <p:sldId id="296" r:id="rId25"/>
    <p:sldId id="301" r:id="rId26"/>
    <p:sldId id="302" r:id="rId27"/>
    <p:sldId id="297" r:id="rId28"/>
    <p:sldId id="298" r:id="rId29"/>
    <p:sldId id="299" r:id="rId30"/>
    <p:sldId id="300" r:id="rId31"/>
    <p:sldId id="303" r:id="rId32"/>
    <p:sldId id="304" r:id="rId33"/>
    <p:sldId id="305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4021" userDrawn="1">
          <p15:clr>
            <a:srgbClr val="A4A3A4"/>
          </p15:clr>
        </p15:guide>
        <p15:guide id="6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7876"/>
    <a:srgbClr val="599AD5"/>
    <a:srgbClr val="A3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78"/>
      </p:cViewPr>
      <p:guideLst>
        <p:guide orient="horz" pos="2319"/>
        <p:guide pos="3840"/>
        <p:guide orient="horz" pos="4088"/>
        <p:guide pos="438"/>
        <p:guide pos="402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3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10623026317</c:v>
                </c:pt>
                <c:pt idx="1">
                  <c:v>8414454087</c:v>
                </c:pt>
                <c:pt idx="2">
                  <c:v>5924742040</c:v>
                </c:pt>
                <c:pt idx="3">
                  <c:v>4518236951</c:v>
                </c:pt>
                <c:pt idx="4">
                  <c:v>3149626511</c:v>
                </c:pt>
                <c:pt idx="5">
                  <c:v>2856942979</c:v>
                </c:pt>
                <c:pt idx="6">
                  <c:v>1681697779</c:v>
                </c:pt>
                <c:pt idx="7">
                  <c:v>1601206937</c:v>
                </c:pt>
                <c:pt idx="8">
                  <c:v>1269000395</c:v>
                </c:pt>
                <c:pt idx="9">
                  <c:v>1267830023</c:v>
                </c:pt>
                <c:pt idx="10">
                  <c:v>727013213</c:v>
                </c:pt>
                <c:pt idx="11">
                  <c:v>446605627</c:v>
                </c:pt>
                <c:pt idx="12">
                  <c:v>404161931</c:v>
                </c:pt>
                <c:pt idx="13">
                  <c:v>351488203</c:v>
                </c:pt>
                <c:pt idx="14">
                  <c:v>298010153</c:v>
                </c:pt>
                <c:pt idx="15">
                  <c:v>120239414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이동통신요금</c:v>
                </c:pt>
                <c:pt idx="1">
                  <c:v>인터넷P/G</c:v>
                </c:pt>
                <c:pt idx="2">
                  <c:v>기타전문점</c:v>
                </c:pt>
                <c:pt idx="3">
                  <c:v>슈퍼마켓</c:v>
                </c:pt>
                <c:pt idx="4">
                  <c:v>편의점</c:v>
                </c:pt>
                <c:pt idx="5">
                  <c:v>대형할인점</c:v>
                </c:pt>
                <c:pt idx="6">
                  <c:v>유아원</c:v>
                </c:pt>
                <c:pt idx="7">
                  <c:v>인터넷종합Mall</c:v>
                </c:pt>
                <c:pt idx="8">
                  <c:v>구내매점(국가기관등)</c:v>
                </c:pt>
                <c:pt idx="9">
                  <c:v>택시</c:v>
                </c:pt>
                <c:pt idx="10">
                  <c:v>일반한식</c:v>
                </c:pt>
                <c:pt idx="11">
                  <c:v>농/축협 직영매장</c:v>
                </c:pt>
                <c:pt idx="12">
                  <c:v>생명보험</c:v>
                </c:pt>
                <c:pt idx="13">
                  <c:v>공공요금</c:v>
                </c:pt>
                <c:pt idx="14">
                  <c:v>서양음식</c:v>
                </c:pt>
                <c:pt idx="15">
                  <c:v>자사카드발행백화점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21620355694</c:v>
                </c:pt>
                <c:pt idx="1">
                  <c:v>8058061389</c:v>
                </c:pt>
                <c:pt idx="2">
                  <c:v>22139811274</c:v>
                </c:pt>
                <c:pt idx="3">
                  <c:v>5708606359</c:v>
                </c:pt>
                <c:pt idx="4">
                  <c:v>4721524581</c:v>
                </c:pt>
                <c:pt idx="5">
                  <c:v>7390222411</c:v>
                </c:pt>
                <c:pt idx="6">
                  <c:v>446020073</c:v>
                </c:pt>
                <c:pt idx="7">
                  <c:v>1279717503</c:v>
                </c:pt>
                <c:pt idx="8">
                  <c:v>1719022146</c:v>
                </c:pt>
                <c:pt idx="9">
                  <c:v>5824717671</c:v>
                </c:pt>
                <c:pt idx="10">
                  <c:v>1919489364</c:v>
                </c:pt>
                <c:pt idx="11">
                  <c:v>560762361</c:v>
                </c:pt>
                <c:pt idx="12">
                  <c:v>805850</c:v>
                </c:pt>
                <c:pt idx="13">
                  <c:v>595089736</c:v>
                </c:pt>
                <c:pt idx="14">
                  <c:v>604085764</c:v>
                </c:pt>
                <c:pt idx="15">
                  <c:v>349605260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050944"/>
        <c:axId val="406051728"/>
      </c:lineChart>
      <c:catAx>
        <c:axId val="4060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406051728"/>
        <c:crosses val="autoZero"/>
        <c:auto val="1"/>
        <c:lblAlgn val="ctr"/>
        <c:lblOffset val="100"/>
        <c:noMultiLvlLbl val="0"/>
      </c:catAx>
      <c:valAx>
        <c:axId val="40605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7.547085691486044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8262075542555998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E2-402E-A19C-EF083486C19F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E2-402E-A19C-EF083486C19F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E2-402E-A19C-EF083486C1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E2-402E-A19C-EF083486C1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8E2-402E-A19C-EF083486C19F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8E2-402E-A19C-EF083486C19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8E2-402E-A19C-EF083486C19F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8E2-402E-A19C-EF083486C19F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A8E2-402E-A19C-EF083486C19F}"/>
              </c:ext>
            </c:extLst>
          </c:dPt>
          <c:cat>
            <c:strRef>
              <c:f>Sheet1!$A$2:$A$11</c:f>
              <c:strCache>
                <c:ptCount val="10"/>
                <c:pt idx="0">
                  <c:v>마스크</c:v>
                </c:pt>
                <c:pt idx="1">
                  <c:v>방역</c:v>
                </c:pt>
                <c:pt idx="2">
                  <c:v>코로나</c:v>
                </c:pt>
                <c:pt idx="3">
                  <c:v>감염</c:v>
                </c:pt>
                <c:pt idx="4">
                  <c:v>지역</c:v>
                </c:pt>
                <c:pt idx="5">
                  <c:v>생활</c:v>
                </c:pt>
                <c:pt idx="6">
                  <c:v>바이러스</c:v>
                </c:pt>
                <c:pt idx="7">
                  <c:v>에방</c:v>
                </c:pt>
                <c:pt idx="8">
                  <c:v>정부</c:v>
                </c:pt>
                <c:pt idx="9">
                  <c:v>온라인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460</c:v>
                </c:pt>
                <c:pt idx="2">
                  <c:v>460</c:v>
                </c:pt>
                <c:pt idx="3">
                  <c:v>456</c:v>
                </c:pt>
                <c:pt idx="4">
                  <c:v>450</c:v>
                </c:pt>
                <c:pt idx="5">
                  <c:v>450</c:v>
                </c:pt>
                <c:pt idx="6">
                  <c:v>446</c:v>
                </c:pt>
                <c:pt idx="7">
                  <c:v>444</c:v>
                </c:pt>
                <c:pt idx="8">
                  <c:v>423</c:v>
                </c:pt>
                <c:pt idx="9">
                  <c:v>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48984"/>
        <c:axId val="406047416"/>
      </c:barChart>
      <c:catAx>
        <c:axId val="40604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47416"/>
        <c:crosses val="autoZero"/>
        <c:auto val="1"/>
        <c:lblAlgn val="ctr"/>
        <c:lblOffset val="100"/>
        <c:noMultiLvlLbl val="0"/>
      </c:catAx>
      <c:valAx>
        <c:axId val="406047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489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8908607467183809"/>
          <c:y val="0.15971613724386691"/>
          <c:w val="0.11091392532816194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76954876808910133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문서빈도수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F65-414F-8E12-5CC2B9AC684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F65-414F-8E12-5CC2B9AC684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F65-414F-8E12-5CC2B9AC684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F65-414F-8E12-5CC2B9AC684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F65-414F-8E12-5CC2B9AC684B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F65-414F-8E12-5CC2B9AC684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F65-414F-8E12-5CC2B9AC684B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F65-414F-8E12-5CC2B9AC684B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AF65-414F-8E12-5CC2B9AC684B}"/>
              </c:ext>
            </c:extLst>
          </c:dPt>
          <c:cat>
            <c:strRef>
              <c:f>Sheet1!$A$2:$A$11</c:f>
              <c:strCache>
                <c:ptCount val="10"/>
                <c:pt idx="0">
                  <c:v>코로나</c:v>
                </c:pt>
                <c:pt idx="1">
                  <c:v>코로나19</c:v>
                </c:pt>
                <c:pt idx="2">
                  <c:v>마스크</c:v>
                </c:pt>
                <c:pt idx="3">
                  <c:v>방역</c:v>
                </c:pt>
                <c:pt idx="4">
                  <c:v>생활</c:v>
                </c:pt>
                <c:pt idx="5">
                  <c:v>사회적거리</c:v>
                </c:pt>
                <c:pt idx="6">
                  <c:v>바이러스</c:v>
                </c:pt>
                <c:pt idx="7">
                  <c:v>감염</c:v>
                </c:pt>
                <c:pt idx="8">
                  <c:v>예방</c:v>
                </c:pt>
                <c:pt idx="9">
                  <c:v>코로나바이러스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460</c:v>
                </c:pt>
                <c:pt idx="1">
                  <c:v>459</c:v>
                </c:pt>
                <c:pt idx="2">
                  <c:v>458</c:v>
                </c:pt>
                <c:pt idx="3">
                  <c:v>454</c:v>
                </c:pt>
                <c:pt idx="4">
                  <c:v>440</c:v>
                </c:pt>
                <c:pt idx="5">
                  <c:v>439</c:v>
                </c:pt>
                <c:pt idx="6">
                  <c:v>420</c:v>
                </c:pt>
                <c:pt idx="7">
                  <c:v>404</c:v>
                </c:pt>
                <c:pt idx="8">
                  <c:v>397</c:v>
                </c:pt>
                <c:pt idx="9">
                  <c:v>379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4080"/>
        <c:axId val="406061528"/>
      </c:barChart>
      <c:catAx>
        <c:axId val="4060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61528"/>
        <c:crosses val="autoZero"/>
        <c:auto val="1"/>
        <c:lblAlgn val="ctr"/>
        <c:lblOffset val="100"/>
        <c:noMultiLvlLbl val="0"/>
      </c:catAx>
      <c:valAx>
        <c:axId val="406061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40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45843434333899E-2"/>
          <c:y val="3.3505968621695828E-4"/>
          <c:w val="0.78831708260966138"/>
          <c:h val="0.9847579817669445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문서수 상위10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61-4FBD-8A9C-7C3304668EF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61-4FBD-8A9C-7C3304668EF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361-4FBD-8A9C-7C3304668E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361-4FBD-8A9C-7C3304668E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361-4FBD-8A9C-7C3304668EF0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361-4FBD-8A9C-7C3304668EF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361-4FBD-8A9C-7C3304668EF0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361-4FBD-8A9C-7C3304668EF0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9361-4FBD-8A9C-7C3304668EF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>
                      <a:ln>
                        <a:noFill/>
                      </a:ln>
                      <a:solidFill>
                        <a:schemeClr val="bg1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현대자동차</c:v>
                </c:pt>
                <c:pt idx="2">
                  <c:v>신한지주</c:v>
                </c:pt>
                <c:pt idx="3">
                  <c:v>대한항공</c:v>
                </c:pt>
                <c:pt idx="4">
                  <c:v>LG전자</c:v>
                </c:pt>
                <c:pt idx="5">
                  <c:v>기아자동차</c:v>
                </c:pt>
                <c:pt idx="6">
                  <c:v>카카오</c:v>
                </c:pt>
                <c:pt idx="7">
                  <c:v>sk</c:v>
                </c:pt>
                <c:pt idx="8">
                  <c:v>LG화학</c:v>
                </c:pt>
                <c:pt idx="9">
                  <c:v>naver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806</c:v>
                </c:pt>
                <c:pt idx="1">
                  <c:v>423</c:v>
                </c:pt>
                <c:pt idx="2">
                  <c:v>236</c:v>
                </c:pt>
                <c:pt idx="3">
                  <c:v>206</c:v>
                </c:pt>
                <c:pt idx="4">
                  <c:v>202</c:v>
                </c:pt>
                <c:pt idx="5">
                  <c:v>201</c:v>
                </c:pt>
                <c:pt idx="6">
                  <c:v>184</c:v>
                </c:pt>
                <c:pt idx="7">
                  <c:v>182</c:v>
                </c:pt>
                <c:pt idx="8">
                  <c:v>181</c:v>
                </c:pt>
                <c:pt idx="9">
                  <c:v>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6061920"/>
        <c:axId val="406060352"/>
      </c:barChart>
      <c:catAx>
        <c:axId val="40606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06060352"/>
        <c:crosses val="autoZero"/>
        <c:auto val="1"/>
        <c:lblAlgn val="ctr"/>
        <c:lblOffset val="100"/>
        <c:noMultiLvlLbl val="0"/>
      </c:catAx>
      <c:valAx>
        <c:axId val="406060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4060619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삼성전자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920859722115154"/>
          <c:y val="0.22115234334298875"/>
          <c:w val="0.85571082722453362"/>
          <c:h val="0.47701764714054501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Sheet2!$B$2:$B$20</c:f>
              <c:numCache>
                <c:formatCode>General</c:formatCode>
                <c:ptCount val="19"/>
                <c:pt idx="0">
                  <c:v>6.17</c:v>
                </c:pt>
                <c:pt idx="1">
                  <c:v>6.3</c:v>
                </c:pt>
                <c:pt idx="2">
                  <c:v>6.33</c:v>
                </c:pt>
                <c:pt idx="3">
                  <c:v>6.56</c:v>
                </c:pt>
                <c:pt idx="4">
                  <c:v>6.68</c:v>
                </c:pt>
                <c:pt idx="5">
                  <c:v>6.54</c:v>
                </c:pt>
                <c:pt idx="6">
                  <c:v>6.61</c:v>
                </c:pt>
                <c:pt idx="7">
                  <c:v>6.63</c:v>
                </c:pt>
                <c:pt idx="8">
                  <c:v>6.5</c:v>
                </c:pt>
                <c:pt idx="9">
                  <c:v>6.6</c:v>
                </c:pt>
                <c:pt idx="10">
                  <c:v>6.6</c:v>
                </c:pt>
                <c:pt idx="11">
                  <c:v>6.6</c:v>
                </c:pt>
                <c:pt idx="12">
                  <c:v>6.6</c:v>
                </c:pt>
                <c:pt idx="13">
                  <c:v>6.74</c:v>
                </c:pt>
                <c:pt idx="14">
                  <c:v>6.63</c:v>
                </c:pt>
                <c:pt idx="15">
                  <c:v>6.71</c:v>
                </c:pt>
                <c:pt idx="16">
                  <c:v>6.71</c:v>
                </c:pt>
                <c:pt idx="17">
                  <c:v>6.64</c:v>
                </c:pt>
                <c:pt idx="18">
                  <c:v>6.71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E9D-4DD3-9A7B-97AF4497D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5144"/>
        <c:axId val="410276320"/>
      </c:lineChart>
      <c:dateAx>
        <c:axId val="410275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276320"/>
        <c:crosses val="autoZero"/>
        <c:auto val="1"/>
        <c:lblOffset val="100"/>
        <c:baseTimeUnit val="days"/>
        <c:majorUnit val="5"/>
        <c:majorTimeUnit val="days"/>
      </c:dateAx>
      <c:valAx>
        <c:axId val="410276320"/>
        <c:scaling>
          <c:orientation val="minMax"/>
          <c:min val="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7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현대차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Sheet3!$B$2:$B$20</c:f>
              <c:numCache>
                <c:formatCode>General</c:formatCode>
                <c:ptCount val="19"/>
                <c:pt idx="0">
                  <c:v>11.09</c:v>
                </c:pt>
                <c:pt idx="1">
                  <c:v>11.25</c:v>
                </c:pt>
                <c:pt idx="2">
                  <c:v>11.21</c:v>
                </c:pt>
                <c:pt idx="3">
                  <c:v>11.53</c:v>
                </c:pt>
                <c:pt idx="4">
                  <c:v>11.74</c:v>
                </c:pt>
                <c:pt idx="5">
                  <c:v>11.69</c:v>
                </c:pt>
                <c:pt idx="6">
                  <c:v>12.61</c:v>
                </c:pt>
                <c:pt idx="7">
                  <c:v>12.95</c:v>
                </c:pt>
                <c:pt idx="8">
                  <c:v>12.7</c:v>
                </c:pt>
                <c:pt idx="9">
                  <c:v>12.99</c:v>
                </c:pt>
                <c:pt idx="10">
                  <c:v>12.99</c:v>
                </c:pt>
                <c:pt idx="11">
                  <c:v>12.87</c:v>
                </c:pt>
                <c:pt idx="12">
                  <c:v>12.87</c:v>
                </c:pt>
                <c:pt idx="13">
                  <c:v>12.68</c:v>
                </c:pt>
                <c:pt idx="14">
                  <c:v>12.14</c:v>
                </c:pt>
                <c:pt idx="15">
                  <c:v>12.03</c:v>
                </c:pt>
                <c:pt idx="16">
                  <c:v>12</c:v>
                </c:pt>
                <c:pt idx="17">
                  <c:v>11.7</c:v>
                </c:pt>
                <c:pt idx="18">
                  <c:v>11.9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BA-4580-983E-C71878204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6712"/>
        <c:axId val="410272792"/>
      </c:lineChart>
      <c:dateAx>
        <c:axId val="4102767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272792"/>
        <c:crosses val="autoZero"/>
        <c:auto val="1"/>
        <c:lblOffset val="100"/>
        <c:baseTimeUnit val="days"/>
        <c:majorUnit val="5"/>
        <c:majorTimeUnit val="days"/>
      </c:dateAx>
      <c:valAx>
        <c:axId val="410272792"/>
        <c:scaling>
          <c:orientation val="minMax"/>
          <c:min val="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76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신한지주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Sheet4!$B$2:$B$20</c:f>
              <c:numCache>
                <c:formatCode>General</c:formatCode>
                <c:ptCount val="19"/>
                <c:pt idx="0">
                  <c:v>4.04</c:v>
                </c:pt>
                <c:pt idx="1">
                  <c:v>4.04</c:v>
                </c:pt>
                <c:pt idx="2">
                  <c:v>4</c:v>
                </c:pt>
                <c:pt idx="3">
                  <c:v>4.13</c:v>
                </c:pt>
                <c:pt idx="4">
                  <c:v>4.3</c:v>
                </c:pt>
                <c:pt idx="5">
                  <c:v>4.2</c:v>
                </c:pt>
                <c:pt idx="6">
                  <c:v>4.24</c:v>
                </c:pt>
                <c:pt idx="7">
                  <c:v>4.38</c:v>
                </c:pt>
                <c:pt idx="8">
                  <c:v>4.3</c:v>
                </c:pt>
                <c:pt idx="9">
                  <c:v>4.38</c:v>
                </c:pt>
                <c:pt idx="10">
                  <c:v>4.38</c:v>
                </c:pt>
                <c:pt idx="11">
                  <c:v>4.2300000000000004</c:v>
                </c:pt>
                <c:pt idx="12">
                  <c:v>4.2300000000000004</c:v>
                </c:pt>
                <c:pt idx="13">
                  <c:v>4.25</c:v>
                </c:pt>
                <c:pt idx="14">
                  <c:v>4.18</c:v>
                </c:pt>
                <c:pt idx="15">
                  <c:v>4.16</c:v>
                </c:pt>
                <c:pt idx="16">
                  <c:v>4.1500000000000004</c:v>
                </c:pt>
                <c:pt idx="17">
                  <c:v>4.0999999999999996</c:v>
                </c:pt>
                <c:pt idx="18">
                  <c:v>4.53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CA0-48F0-BB48-A900BCAF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9064"/>
        <c:axId val="410273968"/>
      </c:lineChart>
      <c:dateAx>
        <c:axId val="410279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273968"/>
        <c:crosses val="autoZero"/>
        <c:auto val="1"/>
        <c:lblOffset val="100"/>
        <c:baseTimeUnit val="days"/>
        <c:majorUnit val="5"/>
        <c:majorTimeUnit val="days"/>
      </c:dateAx>
      <c:valAx>
        <c:axId val="410273968"/>
        <c:scaling>
          <c:orientation val="minMax"/>
          <c:min val="3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79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243-481D-8206-BF82951A9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1616"/>
        <c:axId val="410272400"/>
      </c:lineChart>
      <c:dateAx>
        <c:axId val="410271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272400"/>
        <c:crosses val="autoZero"/>
        <c:auto val="1"/>
        <c:lblOffset val="100"/>
        <c:baseTimeUnit val="days"/>
        <c:majorUnit val="5"/>
        <c:majorTimeUnit val="days"/>
      </c:dateAx>
      <c:valAx>
        <c:axId val="410272400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7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Sheet6!$B$2:$B$20</c:f>
              <c:numCache>
                <c:formatCode>General</c:formatCode>
                <c:ptCount val="19"/>
                <c:pt idx="0">
                  <c:v>5.34</c:v>
                </c:pt>
                <c:pt idx="1">
                  <c:v>5.48</c:v>
                </c:pt>
                <c:pt idx="2">
                  <c:v>5.54</c:v>
                </c:pt>
                <c:pt idx="3">
                  <c:v>5.68</c:v>
                </c:pt>
                <c:pt idx="4">
                  <c:v>6.06</c:v>
                </c:pt>
                <c:pt idx="5">
                  <c:v>5.92</c:v>
                </c:pt>
                <c:pt idx="6">
                  <c:v>6.02</c:v>
                </c:pt>
                <c:pt idx="7">
                  <c:v>5.98</c:v>
                </c:pt>
                <c:pt idx="8">
                  <c:v>5.91</c:v>
                </c:pt>
                <c:pt idx="9">
                  <c:v>5.96</c:v>
                </c:pt>
                <c:pt idx="10">
                  <c:v>5.96</c:v>
                </c:pt>
                <c:pt idx="11">
                  <c:v>5.94</c:v>
                </c:pt>
                <c:pt idx="12">
                  <c:v>5.94</c:v>
                </c:pt>
                <c:pt idx="13">
                  <c:v>5.98</c:v>
                </c:pt>
                <c:pt idx="14">
                  <c:v>5.84</c:v>
                </c:pt>
                <c:pt idx="15">
                  <c:v>5.82</c:v>
                </c:pt>
                <c:pt idx="16">
                  <c:v>5.92</c:v>
                </c:pt>
                <c:pt idx="17">
                  <c:v>5.84</c:v>
                </c:pt>
                <c:pt idx="18">
                  <c:v>5.93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7F1-431A-9325-1956351E0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55184"/>
        <c:axId val="214760672"/>
      </c:lineChart>
      <c:dateAx>
        <c:axId val="214755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14760672"/>
        <c:crosses val="autoZero"/>
        <c:auto val="1"/>
        <c:lblOffset val="100"/>
        <c:baseTimeUnit val="days"/>
        <c:majorUnit val="5"/>
        <c:majorTimeUnit val="days"/>
      </c:dateAx>
      <c:valAx>
        <c:axId val="214760672"/>
        <c:scaling>
          <c:orientation val="minMax"/>
          <c:min val="5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75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기아차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Sheet7!$A$2:$A$21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Sheet7!$B$2:$B$21</c:f>
              <c:numCache>
                <c:formatCode>General</c:formatCode>
                <c:ptCount val="20"/>
                <c:pt idx="0">
                  <c:v>0.38</c:v>
                </c:pt>
                <c:pt idx="1">
                  <c:v>0.38</c:v>
                </c:pt>
                <c:pt idx="2">
                  <c:v>0.38</c:v>
                </c:pt>
                <c:pt idx="3">
                  <c:v>0.4</c:v>
                </c:pt>
                <c:pt idx="4">
                  <c:v>0.42</c:v>
                </c:pt>
                <c:pt idx="5">
                  <c:v>0.42</c:v>
                </c:pt>
                <c:pt idx="6">
                  <c:v>0.45</c:v>
                </c:pt>
                <c:pt idx="7">
                  <c:v>0.46</c:v>
                </c:pt>
                <c:pt idx="8">
                  <c:v>0.44</c:v>
                </c:pt>
                <c:pt idx="9">
                  <c:v>0.44</c:v>
                </c:pt>
                <c:pt idx="10">
                  <c:v>0.44</c:v>
                </c:pt>
                <c:pt idx="11">
                  <c:v>0.43</c:v>
                </c:pt>
                <c:pt idx="12">
                  <c:v>0.43</c:v>
                </c:pt>
                <c:pt idx="13">
                  <c:v>0.44</c:v>
                </c:pt>
                <c:pt idx="14">
                  <c:v>0.43</c:v>
                </c:pt>
                <c:pt idx="15">
                  <c:v>0.42</c:v>
                </c:pt>
                <c:pt idx="16">
                  <c:v>0.43</c:v>
                </c:pt>
                <c:pt idx="17">
                  <c:v>0.41</c:v>
                </c:pt>
                <c:pt idx="18">
                  <c:v>0.43</c:v>
                </c:pt>
                <c:pt idx="19">
                  <c:v>0.44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045-4E19-9F35-973ACBA9E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58712"/>
        <c:axId val="214754008"/>
      </c:lineChart>
      <c:dateAx>
        <c:axId val="2147587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214754008"/>
        <c:crosses val="autoZero"/>
        <c:auto val="1"/>
        <c:lblOffset val="100"/>
        <c:baseTimeUnit val="days"/>
        <c:majorUnit val="5"/>
        <c:majorTimeUnit val="days"/>
      </c:dateAx>
      <c:valAx>
        <c:axId val="214754008"/>
        <c:scaling>
          <c:orientation val="minMax"/>
          <c:min val="0.350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758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Sheet8!$B$2:$B$20</c:f>
              <c:numCache>
                <c:formatCode>General</c:formatCode>
                <c:ptCount val="19"/>
                <c:pt idx="0">
                  <c:v>822.88</c:v>
                </c:pt>
                <c:pt idx="1">
                  <c:v>858.42</c:v>
                </c:pt>
                <c:pt idx="2">
                  <c:v>861.15</c:v>
                </c:pt>
                <c:pt idx="3">
                  <c:v>877.56</c:v>
                </c:pt>
                <c:pt idx="4">
                  <c:v>874.82</c:v>
                </c:pt>
                <c:pt idx="5">
                  <c:v>863.89</c:v>
                </c:pt>
                <c:pt idx="6">
                  <c:v>863.89</c:v>
                </c:pt>
                <c:pt idx="7">
                  <c:v>881.13</c:v>
                </c:pt>
                <c:pt idx="8">
                  <c:v>861.97</c:v>
                </c:pt>
                <c:pt idx="9">
                  <c:v>872.92</c:v>
                </c:pt>
                <c:pt idx="10">
                  <c:v>872.92</c:v>
                </c:pt>
                <c:pt idx="11">
                  <c:v>905.75</c:v>
                </c:pt>
                <c:pt idx="12">
                  <c:v>905.75</c:v>
                </c:pt>
                <c:pt idx="13">
                  <c:v>957.75</c:v>
                </c:pt>
                <c:pt idx="14">
                  <c:v>960.48</c:v>
                </c:pt>
                <c:pt idx="15">
                  <c:v>968.69</c:v>
                </c:pt>
                <c:pt idx="16">
                  <c:v>1015.21</c:v>
                </c:pt>
                <c:pt idx="17">
                  <c:v>1001.53</c:v>
                </c:pt>
                <c:pt idx="18">
                  <c:v>1007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D26-467D-B73C-1406A2D3C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113904"/>
        <c:axId val="408112336"/>
      </c:lineChart>
      <c:dateAx>
        <c:axId val="408113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8112336"/>
        <c:crosses val="autoZero"/>
        <c:auto val="1"/>
        <c:lblOffset val="100"/>
        <c:baseTimeUnit val="days"/>
        <c:majorUnit val="5"/>
        <c:majorTimeUnit val="days"/>
      </c:dateAx>
      <c:valAx>
        <c:axId val="408112336"/>
        <c:scaling>
          <c:orientation val="minMax"/>
          <c:min val="7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11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851217</c:v>
                </c:pt>
                <c:pt idx="1">
                  <c:v>244300</c:v>
                </c:pt>
                <c:pt idx="2">
                  <c:v>188214</c:v>
                </c:pt>
                <c:pt idx="3">
                  <c:v>156792</c:v>
                </c:pt>
                <c:pt idx="4">
                  <c:v>147163</c:v>
                </c:pt>
                <c:pt idx="5">
                  <c:v>133872</c:v>
                </c:pt>
                <c:pt idx="6">
                  <c:v>108887</c:v>
                </c:pt>
                <c:pt idx="7">
                  <c:v>89368</c:v>
                </c:pt>
                <c:pt idx="8">
                  <c:v>30446</c:v>
                </c:pt>
                <c:pt idx="9">
                  <c:v>27545</c:v>
                </c:pt>
                <c:pt idx="10">
                  <c:v>12738</c:v>
                </c:pt>
                <c:pt idx="11">
                  <c:v>11033</c:v>
                </c:pt>
                <c:pt idx="12">
                  <c:v>10015</c:v>
                </c:pt>
                <c:pt idx="13">
                  <c:v>9272</c:v>
                </c:pt>
                <c:pt idx="14">
                  <c:v>7925</c:v>
                </c:pt>
                <c:pt idx="15">
                  <c:v>7169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Sheet1!$A$2:$A$17</c:f>
              <c:strCache>
                <c:ptCount val="16"/>
                <c:pt idx="0">
                  <c:v>기타전문점</c:v>
                </c:pt>
                <c:pt idx="1">
                  <c:v>편의점</c:v>
                </c:pt>
                <c:pt idx="2">
                  <c:v>택시</c:v>
                </c:pt>
                <c:pt idx="3">
                  <c:v>슈퍼마켓</c:v>
                </c:pt>
                <c:pt idx="4">
                  <c:v>이동통신요금</c:v>
                </c:pt>
                <c:pt idx="5">
                  <c:v>구내매점(국가기관등)</c:v>
                </c:pt>
                <c:pt idx="6">
                  <c:v>대형할인점</c:v>
                </c:pt>
                <c:pt idx="7">
                  <c:v>인터넷P/G</c:v>
                </c:pt>
                <c:pt idx="8">
                  <c:v>일반한식</c:v>
                </c:pt>
                <c:pt idx="9">
                  <c:v>서양음식</c:v>
                </c:pt>
                <c:pt idx="10">
                  <c:v>인터넷종합Mall</c:v>
                </c:pt>
                <c:pt idx="11">
                  <c:v>기타레져업</c:v>
                </c:pt>
                <c:pt idx="12">
                  <c:v>기타음료식품</c:v>
                </c:pt>
                <c:pt idx="13">
                  <c:v>농/축협직영매장</c:v>
                </c:pt>
                <c:pt idx="14">
                  <c:v>제과점</c:v>
                </c:pt>
                <c:pt idx="15">
                  <c:v>약국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593682</c:v>
                </c:pt>
                <c:pt idx="1">
                  <c:v>351651</c:v>
                </c:pt>
                <c:pt idx="2">
                  <c:v>118501</c:v>
                </c:pt>
                <c:pt idx="3">
                  <c:v>240242</c:v>
                </c:pt>
                <c:pt idx="4">
                  <c:v>138781</c:v>
                </c:pt>
                <c:pt idx="5">
                  <c:v>119654</c:v>
                </c:pt>
                <c:pt idx="6">
                  <c:v>104098</c:v>
                </c:pt>
                <c:pt idx="7">
                  <c:v>204003</c:v>
                </c:pt>
                <c:pt idx="8">
                  <c:v>26210</c:v>
                </c:pt>
                <c:pt idx="9">
                  <c:v>36737</c:v>
                </c:pt>
                <c:pt idx="10">
                  <c:v>39614</c:v>
                </c:pt>
                <c:pt idx="11">
                  <c:v>14540</c:v>
                </c:pt>
                <c:pt idx="12">
                  <c:v>8257</c:v>
                </c:pt>
                <c:pt idx="13">
                  <c:v>14049</c:v>
                </c:pt>
                <c:pt idx="14">
                  <c:v>9307</c:v>
                </c:pt>
                <c:pt idx="15">
                  <c:v>13773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2512"/>
        <c:axId val="406047808"/>
      </c:barChart>
      <c:catAx>
        <c:axId val="4060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06047808"/>
        <c:crosses val="autoZero"/>
        <c:auto val="1"/>
        <c:lblAlgn val="ctr"/>
        <c:lblOffset val="100"/>
        <c:noMultiLvlLbl val="0"/>
      </c:catAx>
      <c:valAx>
        <c:axId val="406047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6.4490704564459281E-2"/>
          <c:h val="0.13779357625616631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Sheet9!$B$2:$B$20</c:f>
              <c:numCache>
                <c:formatCode>General</c:formatCode>
                <c:ptCount val="19"/>
                <c:pt idx="0">
                  <c:v>0.22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0.24</c:v>
                </c:pt>
                <c:pt idx="7">
                  <c:v>0.25</c:v>
                </c:pt>
                <c:pt idx="8">
                  <c:v>0.24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0.26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0.24</c:v>
                </c:pt>
                <c:pt idx="18">
                  <c:v>0.25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B39-4CB7-8A6F-18F05D413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113120"/>
        <c:axId val="408112728"/>
      </c:lineChart>
      <c:dateAx>
        <c:axId val="4081131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8112728"/>
        <c:crosses val="autoZero"/>
        <c:auto val="1"/>
        <c:lblOffset val="100"/>
        <c:baseTimeUnit val="days"/>
        <c:majorUnit val="5"/>
        <c:majorTimeUnit val="days"/>
      </c:dateAx>
      <c:valAx>
        <c:axId val="408112728"/>
        <c:scaling>
          <c:orientation val="minMax"/>
          <c:max val="0.26"/>
          <c:min val="0.21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11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LG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Sheet10!$B$2:$B$20</c:f>
              <c:numCache>
                <c:formatCode>General</c:formatCode>
                <c:ptCount val="19"/>
                <c:pt idx="0">
                  <c:v>13.57</c:v>
                </c:pt>
                <c:pt idx="1">
                  <c:v>13.52</c:v>
                </c:pt>
                <c:pt idx="2">
                  <c:v>13.5</c:v>
                </c:pt>
                <c:pt idx="3">
                  <c:v>13.78</c:v>
                </c:pt>
                <c:pt idx="4">
                  <c:v>14.36</c:v>
                </c:pt>
                <c:pt idx="5">
                  <c:v>14.54</c:v>
                </c:pt>
                <c:pt idx="6">
                  <c:v>15.08</c:v>
                </c:pt>
                <c:pt idx="7">
                  <c:v>15.05</c:v>
                </c:pt>
                <c:pt idx="8">
                  <c:v>14.64</c:v>
                </c:pt>
                <c:pt idx="9">
                  <c:v>15.17</c:v>
                </c:pt>
                <c:pt idx="10">
                  <c:v>15.17</c:v>
                </c:pt>
                <c:pt idx="11">
                  <c:v>15.94</c:v>
                </c:pt>
                <c:pt idx="12">
                  <c:v>15.94</c:v>
                </c:pt>
                <c:pt idx="13">
                  <c:v>16.329999999999998</c:v>
                </c:pt>
                <c:pt idx="14">
                  <c:v>16.45</c:v>
                </c:pt>
                <c:pt idx="15">
                  <c:v>16.489999999999998</c:v>
                </c:pt>
                <c:pt idx="16">
                  <c:v>16.77</c:v>
                </c:pt>
                <c:pt idx="17">
                  <c:v>16.420000000000002</c:v>
                </c:pt>
                <c:pt idx="18">
                  <c:v>16.420000000000002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74A-4F0E-8A1C-537B8057A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111944"/>
        <c:axId val="408114296"/>
      </c:lineChart>
      <c:dateAx>
        <c:axId val="4081119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8114296"/>
        <c:crosses val="autoZero"/>
        <c:auto val="1"/>
        <c:lblOffset val="100"/>
        <c:baseTimeUnit val="days"/>
        <c:majorUnit val="5"/>
        <c:majorTimeUnit val="days"/>
      </c:dateAx>
      <c:valAx>
        <c:axId val="408114296"/>
        <c:scaling>
          <c:orientation val="minMax"/>
          <c:min val="1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111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NAVER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Sheet11!$A$2:$A$20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Sheet11!$B$2:$B$20</c:f>
              <c:numCache>
                <c:formatCode>General</c:formatCode>
                <c:ptCount val="19"/>
                <c:pt idx="0">
                  <c:v>42.64</c:v>
                </c:pt>
                <c:pt idx="1">
                  <c:v>45.39</c:v>
                </c:pt>
                <c:pt idx="2">
                  <c:v>45</c:v>
                </c:pt>
                <c:pt idx="3">
                  <c:v>45.26</c:v>
                </c:pt>
                <c:pt idx="4">
                  <c:v>44.34</c:v>
                </c:pt>
                <c:pt idx="5">
                  <c:v>43.56</c:v>
                </c:pt>
                <c:pt idx="6">
                  <c:v>43.82</c:v>
                </c:pt>
                <c:pt idx="7">
                  <c:v>43.56</c:v>
                </c:pt>
                <c:pt idx="8">
                  <c:v>43.43</c:v>
                </c:pt>
                <c:pt idx="9">
                  <c:v>44.08</c:v>
                </c:pt>
                <c:pt idx="10">
                  <c:v>44.08</c:v>
                </c:pt>
                <c:pt idx="11">
                  <c:v>44.6</c:v>
                </c:pt>
                <c:pt idx="12">
                  <c:v>44.6</c:v>
                </c:pt>
                <c:pt idx="13">
                  <c:v>47.09</c:v>
                </c:pt>
                <c:pt idx="14">
                  <c:v>46.7</c:v>
                </c:pt>
                <c:pt idx="15">
                  <c:v>47.61</c:v>
                </c:pt>
                <c:pt idx="16">
                  <c:v>49.71</c:v>
                </c:pt>
                <c:pt idx="17">
                  <c:v>50.36</c:v>
                </c:pt>
                <c:pt idx="18">
                  <c:v>51.67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4BD-4F50-B2F0-18C3548FD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8115080"/>
        <c:axId val="407311080"/>
      </c:lineChart>
      <c:dateAx>
        <c:axId val="4081150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1080"/>
        <c:crosses val="autoZero"/>
        <c:auto val="1"/>
        <c:lblOffset val="100"/>
        <c:baseTimeUnit val="days"/>
        <c:majorUnit val="5"/>
        <c:majorTimeUnit val="days"/>
      </c:dateAx>
      <c:valAx>
        <c:axId val="407311080"/>
        <c:scaling>
          <c:orientation val="minMax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811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대한항공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492016016464403"/>
          <c:y val="0.17407870280753915"/>
          <c:w val="0.84794499168050308"/>
          <c:h val="0.58847553951020759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Sheet5!$B$2:$B$21</c:f>
              <c:numCache>
                <c:formatCode>General</c:formatCode>
                <c:ptCount val="20"/>
                <c:pt idx="0">
                  <c:v>-9.6300000000000008</c:v>
                </c:pt>
                <c:pt idx="1">
                  <c:v>-9.7100000000000009</c:v>
                </c:pt>
                <c:pt idx="2">
                  <c:v>-9.5299999999999994</c:v>
                </c:pt>
                <c:pt idx="3">
                  <c:v>-9.5500000000000007</c:v>
                </c:pt>
                <c:pt idx="4">
                  <c:v>-9.7799999999999994</c:v>
                </c:pt>
                <c:pt idx="5">
                  <c:v>-9.76</c:v>
                </c:pt>
                <c:pt idx="6">
                  <c:v>-10.19</c:v>
                </c:pt>
                <c:pt idx="7">
                  <c:v>-10.4</c:v>
                </c:pt>
                <c:pt idx="8">
                  <c:v>-9.99</c:v>
                </c:pt>
                <c:pt idx="9">
                  <c:v>-10.01</c:v>
                </c:pt>
                <c:pt idx="10">
                  <c:v>-10.01</c:v>
                </c:pt>
                <c:pt idx="11">
                  <c:v>-10.01</c:v>
                </c:pt>
                <c:pt idx="12">
                  <c:v>-10.01</c:v>
                </c:pt>
                <c:pt idx="13">
                  <c:v>-9.99</c:v>
                </c:pt>
                <c:pt idx="14">
                  <c:v>-9.7799999999999994</c:v>
                </c:pt>
                <c:pt idx="15">
                  <c:v>-9.83</c:v>
                </c:pt>
                <c:pt idx="16">
                  <c:v>-10.09</c:v>
                </c:pt>
                <c:pt idx="17">
                  <c:v>-10.119999999999999</c:v>
                </c:pt>
                <c:pt idx="18">
                  <c:v>-10.17</c:v>
                </c:pt>
                <c:pt idx="19">
                  <c:v>-10.06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87-4049-9842-F817EE4E0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3040"/>
        <c:axId val="407310688"/>
      </c:lineChart>
      <c:dateAx>
        <c:axId val="407313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0688"/>
        <c:crosses val="autoZero"/>
        <c:auto val="1"/>
        <c:lblOffset val="100"/>
        <c:baseTimeUnit val="days"/>
        <c:majorUnit val="5"/>
        <c:majorTimeUnit val="days"/>
      </c:dateAx>
      <c:valAx>
        <c:axId val="407310688"/>
        <c:scaling>
          <c:orientation val="minMax"/>
          <c:max val="-9.4"/>
          <c:min val="-1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이마트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Sheet12!$A$2:$A$20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Sheet12!$B$2:$B$20</c:f>
              <c:numCache>
                <c:formatCode>General</c:formatCode>
                <c:ptCount val="19"/>
                <c:pt idx="0">
                  <c:v>0.32</c:v>
                </c:pt>
                <c:pt idx="1">
                  <c:v>0.34</c:v>
                </c:pt>
                <c:pt idx="2">
                  <c:v>0.33</c:v>
                </c:pt>
                <c:pt idx="3">
                  <c:v>0.36</c:v>
                </c:pt>
                <c:pt idx="4">
                  <c:v>0.36</c:v>
                </c:pt>
                <c:pt idx="5">
                  <c:v>0.35</c:v>
                </c:pt>
                <c:pt idx="6">
                  <c:v>0.36</c:v>
                </c:pt>
                <c:pt idx="7">
                  <c:v>0.35</c:v>
                </c:pt>
                <c:pt idx="8">
                  <c:v>0.35</c:v>
                </c:pt>
                <c:pt idx="9">
                  <c:v>0.36</c:v>
                </c:pt>
                <c:pt idx="10">
                  <c:v>0.36</c:v>
                </c:pt>
                <c:pt idx="11">
                  <c:v>0.36</c:v>
                </c:pt>
                <c:pt idx="12">
                  <c:v>0.36</c:v>
                </c:pt>
                <c:pt idx="13">
                  <c:v>0.36</c:v>
                </c:pt>
                <c:pt idx="14">
                  <c:v>0.35</c:v>
                </c:pt>
                <c:pt idx="15">
                  <c:v>0.35</c:v>
                </c:pt>
                <c:pt idx="16">
                  <c:v>0.35</c:v>
                </c:pt>
                <c:pt idx="17">
                  <c:v>0.34</c:v>
                </c:pt>
                <c:pt idx="18">
                  <c:v>0.38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6AA-47BB-BF40-BE66A5102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3824"/>
        <c:axId val="407317744"/>
      </c:lineChart>
      <c:dateAx>
        <c:axId val="4073138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7744"/>
        <c:crosses val="autoZero"/>
        <c:auto val="1"/>
        <c:lblOffset val="100"/>
        <c:baseTimeUnit val="days"/>
        <c:majorUnit val="5"/>
        <c:majorTimeUnit val="days"/>
      </c:dateAx>
      <c:valAx>
        <c:axId val="40731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Sheet13!$A$2:$A$21</c:f>
              <c:numCache>
                <c:formatCode>m/d/yyyy</c:formatCode>
                <c:ptCount val="20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  <c:pt idx="19">
                  <c:v>43949</c:v>
                </c:pt>
              </c:numCache>
            </c:numRef>
          </c:cat>
          <c:val>
            <c:numRef>
              <c:f>Sheet13!$B$2:$B$21</c:f>
              <c:numCache>
                <c:formatCode>General</c:formatCode>
                <c:ptCount val="20"/>
                <c:pt idx="0">
                  <c:v>7.26</c:v>
                </c:pt>
                <c:pt idx="1">
                  <c:v>7.21</c:v>
                </c:pt>
                <c:pt idx="2">
                  <c:v>7.21</c:v>
                </c:pt>
                <c:pt idx="3">
                  <c:v>7.64</c:v>
                </c:pt>
                <c:pt idx="4">
                  <c:v>7.9</c:v>
                </c:pt>
                <c:pt idx="5">
                  <c:v>7.98</c:v>
                </c:pt>
                <c:pt idx="6">
                  <c:v>8.19</c:v>
                </c:pt>
                <c:pt idx="7">
                  <c:v>8.33</c:v>
                </c:pt>
                <c:pt idx="8">
                  <c:v>8.0299999999999994</c:v>
                </c:pt>
                <c:pt idx="9">
                  <c:v>8.0500000000000007</c:v>
                </c:pt>
                <c:pt idx="10">
                  <c:v>8.0500000000000007</c:v>
                </c:pt>
                <c:pt idx="11">
                  <c:v>8.07</c:v>
                </c:pt>
                <c:pt idx="12">
                  <c:v>8.07</c:v>
                </c:pt>
                <c:pt idx="13">
                  <c:v>8.81</c:v>
                </c:pt>
                <c:pt idx="14">
                  <c:v>8.9700000000000006</c:v>
                </c:pt>
                <c:pt idx="15">
                  <c:v>8.7100000000000009</c:v>
                </c:pt>
                <c:pt idx="16">
                  <c:v>8.66</c:v>
                </c:pt>
                <c:pt idx="17">
                  <c:v>8.42</c:v>
                </c:pt>
                <c:pt idx="18">
                  <c:v>8.83</c:v>
                </c:pt>
                <c:pt idx="19">
                  <c:v>9.11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450-430C-9103-1E1E205A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6568"/>
        <c:axId val="407315000"/>
      </c:lineChart>
      <c:dateAx>
        <c:axId val="4073165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5000"/>
        <c:crosses val="autoZero"/>
        <c:auto val="1"/>
        <c:lblOffset val="100"/>
        <c:baseTimeUnit val="days"/>
        <c:majorUnit val="5"/>
        <c:majorTimeUnit val="days"/>
      </c:dateAx>
      <c:valAx>
        <c:axId val="407315000"/>
        <c:scaling>
          <c:orientation val="minMax"/>
          <c:min val="6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셀트리온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Sheet14!$A$2:$A$20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Sheet14!$B$2:$B$20</c:f>
              <c:numCache>
                <c:formatCode>General</c:formatCode>
                <c:ptCount val="19"/>
                <c:pt idx="0">
                  <c:v>105.19</c:v>
                </c:pt>
                <c:pt idx="1">
                  <c:v>103.59</c:v>
                </c:pt>
                <c:pt idx="2">
                  <c:v>104.13</c:v>
                </c:pt>
                <c:pt idx="3">
                  <c:v>111.03</c:v>
                </c:pt>
                <c:pt idx="4">
                  <c:v>111.56</c:v>
                </c:pt>
                <c:pt idx="5">
                  <c:v>109.97</c:v>
                </c:pt>
                <c:pt idx="6">
                  <c:v>111.83</c:v>
                </c:pt>
                <c:pt idx="7">
                  <c:v>111.3</c:v>
                </c:pt>
                <c:pt idx="8">
                  <c:v>114.49</c:v>
                </c:pt>
                <c:pt idx="9">
                  <c:v>114.75</c:v>
                </c:pt>
                <c:pt idx="10">
                  <c:v>114.75</c:v>
                </c:pt>
                <c:pt idx="11">
                  <c:v>114.22</c:v>
                </c:pt>
                <c:pt idx="12">
                  <c:v>114.22</c:v>
                </c:pt>
                <c:pt idx="13">
                  <c:v>112.63</c:v>
                </c:pt>
                <c:pt idx="14">
                  <c:v>112.63</c:v>
                </c:pt>
                <c:pt idx="15">
                  <c:v>113.69</c:v>
                </c:pt>
                <c:pt idx="16">
                  <c:v>113.69</c:v>
                </c:pt>
                <c:pt idx="17">
                  <c:v>112.36</c:v>
                </c:pt>
                <c:pt idx="18">
                  <c:v>112.89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44D-477A-8423-467B26101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6176"/>
        <c:axId val="407311472"/>
      </c:lineChart>
      <c:dateAx>
        <c:axId val="407316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1472"/>
        <c:crosses val="autoZero"/>
        <c:auto val="1"/>
        <c:lblOffset val="100"/>
        <c:baseTimeUnit val="days"/>
        <c:majorUnit val="5"/>
        <c:majorTimeUnit val="days"/>
      </c:dateAx>
      <c:valAx>
        <c:axId val="407311472"/>
        <c:scaling>
          <c:orientation val="minMax"/>
          <c:min val="1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</a:t>
            </a:r>
            <a:r>
              <a:rPr lang="ko-KR"/>
              <a:t>이노베이션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Sheet15!$A$2:$A$20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Sheet15!$B$2:$B$20</c:f>
              <c:numCache>
                <c:formatCode>General</c:formatCode>
                <c:ptCount val="19"/>
                <c:pt idx="0">
                  <c:v>4.46</c:v>
                </c:pt>
                <c:pt idx="1">
                  <c:v>4.8899999999999997</c:v>
                </c:pt>
                <c:pt idx="2">
                  <c:v>4.8499999999999996</c:v>
                </c:pt>
                <c:pt idx="3">
                  <c:v>5.0999999999999996</c:v>
                </c:pt>
                <c:pt idx="4">
                  <c:v>5.0999999999999996</c:v>
                </c:pt>
                <c:pt idx="5">
                  <c:v>5.0599999999999996</c:v>
                </c:pt>
                <c:pt idx="6">
                  <c:v>5.3</c:v>
                </c:pt>
                <c:pt idx="7">
                  <c:v>5.43</c:v>
                </c:pt>
                <c:pt idx="8">
                  <c:v>5.21</c:v>
                </c:pt>
                <c:pt idx="9">
                  <c:v>5.26</c:v>
                </c:pt>
                <c:pt idx="10">
                  <c:v>5.26</c:v>
                </c:pt>
                <c:pt idx="11">
                  <c:v>5.23</c:v>
                </c:pt>
                <c:pt idx="12">
                  <c:v>5.23</c:v>
                </c:pt>
                <c:pt idx="13">
                  <c:v>5.35</c:v>
                </c:pt>
                <c:pt idx="14">
                  <c:v>5.33</c:v>
                </c:pt>
                <c:pt idx="15">
                  <c:v>5.21</c:v>
                </c:pt>
                <c:pt idx="16">
                  <c:v>5.37</c:v>
                </c:pt>
                <c:pt idx="17">
                  <c:v>5.28</c:v>
                </c:pt>
                <c:pt idx="18">
                  <c:v>5.28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DE2-41D8-A79A-97925E3A6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6960"/>
        <c:axId val="407310296"/>
      </c:lineChart>
      <c:dateAx>
        <c:axId val="407316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0296"/>
        <c:crosses val="autoZero"/>
        <c:auto val="1"/>
        <c:lblOffset val="100"/>
        <c:baseTimeUnit val="days"/>
        <c:majorUnit val="5"/>
        <c:majorTimeUnit val="days"/>
      </c:dateAx>
      <c:valAx>
        <c:axId val="407310296"/>
        <c:scaling>
          <c:orientation val="minMax"/>
          <c:min val="4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한화생명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Sheet16!$A$2:$A$20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Sheet16!$B$2:$B$20</c:f>
              <c:numCache>
                <c:formatCode>General</c:formatCode>
                <c:ptCount val="19"/>
                <c:pt idx="0">
                  <c:v>2.57</c:v>
                </c:pt>
                <c:pt idx="1">
                  <c:v>2.65</c:v>
                </c:pt>
                <c:pt idx="2">
                  <c:v>2.61</c:v>
                </c:pt>
                <c:pt idx="3">
                  <c:v>2.66</c:v>
                </c:pt>
                <c:pt idx="4">
                  <c:v>2.66</c:v>
                </c:pt>
                <c:pt idx="5">
                  <c:v>2.67</c:v>
                </c:pt>
                <c:pt idx="6">
                  <c:v>2.75</c:v>
                </c:pt>
                <c:pt idx="7">
                  <c:v>3.35</c:v>
                </c:pt>
                <c:pt idx="8">
                  <c:v>3.35</c:v>
                </c:pt>
                <c:pt idx="9">
                  <c:v>3.37</c:v>
                </c:pt>
                <c:pt idx="10">
                  <c:v>3.37</c:v>
                </c:pt>
                <c:pt idx="11">
                  <c:v>3.21</c:v>
                </c:pt>
                <c:pt idx="12">
                  <c:v>3.21</c:v>
                </c:pt>
                <c:pt idx="13">
                  <c:v>3.45</c:v>
                </c:pt>
                <c:pt idx="14">
                  <c:v>3.39</c:v>
                </c:pt>
                <c:pt idx="15">
                  <c:v>3.36</c:v>
                </c:pt>
                <c:pt idx="16">
                  <c:v>3.38</c:v>
                </c:pt>
                <c:pt idx="17">
                  <c:v>3.28</c:v>
                </c:pt>
                <c:pt idx="18">
                  <c:v>3.4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DD2-45D3-AF11-47FDDC87E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8520"/>
        <c:axId val="476886952"/>
      </c:lineChart>
      <c:dateAx>
        <c:axId val="4768885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6952"/>
        <c:crosses val="autoZero"/>
        <c:auto val="1"/>
        <c:lblOffset val="100"/>
        <c:baseTimeUnit val="days"/>
        <c:majorUnit val="5"/>
        <c:majorTimeUnit val="days"/>
      </c:dateAx>
      <c:valAx>
        <c:axId val="476886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8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LF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Sheet17!$A$2:$A$20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Sheet17!$B$2:$B$20</c:f>
              <c:numCache>
                <c:formatCode>General</c:formatCode>
                <c:ptCount val="19"/>
                <c:pt idx="0">
                  <c:v>3.81</c:v>
                </c:pt>
                <c:pt idx="1">
                  <c:v>3.99</c:v>
                </c:pt>
                <c:pt idx="2">
                  <c:v>4.13</c:v>
                </c:pt>
                <c:pt idx="3">
                  <c:v>4.21</c:v>
                </c:pt>
                <c:pt idx="4">
                  <c:v>4.46</c:v>
                </c:pt>
                <c:pt idx="5">
                  <c:v>4.4400000000000004</c:v>
                </c:pt>
                <c:pt idx="6">
                  <c:v>4.49</c:v>
                </c:pt>
                <c:pt idx="7">
                  <c:v>4.58</c:v>
                </c:pt>
                <c:pt idx="8">
                  <c:v>4.42</c:v>
                </c:pt>
                <c:pt idx="9">
                  <c:v>4.51</c:v>
                </c:pt>
                <c:pt idx="10">
                  <c:v>4.51</c:v>
                </c:pt>
                <c:pt idx="11">
                  <c:v>4.4400000000000004</c:v>
                </c:pt>
                <c:pt idx="12">
                  <c:v>4.4400000000000004</c:v>
                </c:pt>
                <c:pt idx="13">
                  <c:v>4.55</c:v>
                </c:pt>
                <c:pt idx="14">
                  <c:v>4.3499999999999996</c:v>
                </c:pt>
                <c:pt idx="15">
                  <c:v>4.3</c:v>
                </c:pt>
                <c:pt idx="16">
                  <c:v>4.46</c:v>
                </c:pt>
                <c:pt idx="17">
                  <c:v>4.33</c:v>
                </c:pt>
                <c:pt idx="18">
                  <c:v>4.62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62-438E-8A37-7AE5C7E79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6560"/>
        <c:axId val="476891656"/>
      </c:lineChart>
      <c:dateAx>
        <c:axId val="4768865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91656"/>
        <c:crosses val="autoZero"/>
        <c:auto val="1"/>
        <c:lblOffset val="100"/>
        <c:baseTimeUnit val="days"/>
        <c:majorUnit val="5"/>
        <c:majorTimeUnit val="days"/>
      </c:dateAx>
      <c:valAx>
        <c:axId val="476891656"/>
        <c:scaling>
          <c:orientation val="minMax"/>
          <c:min val="3.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131</c:v>
                </c:pt>
                <c:pt idx="2">
                  <c:v>1</c:v>
                </c:pt>
                <c:pt idx="3">
                  <c:v>4</c:v>
                </c:pt>
                <c:pt idx="4">
                  <c:v>354</c:v>
                </c:pt>
                <c:pt idx="5">
                  <c:v>1744</c:v>
                </c:pt>
                <c:pt idx="6">
                  <c:v>0</c:v>
                </c:pt>
                <c:pt idx="7">
                  <c:v>38562</c:v>
                </c:pt>
                <c:pt idx="8">
                  <c:v>10</c:v>
                </c:pt>
                <c:pt idx="9">
                  <c:v>1189</c:v>
                </c:pt>
                <c:pt idx="10">
                  <c:v>0</c:v>
                </c:pt>
                <c:pt idx="11">
                  <c:v>5433</c:v>
                </c:pt>
                <c:pt idx="12">
                  <c:v>762</c:v>
                </c:pt>
                <c:pt idx="13">
                  <c:v>4</c:v>
                </c:pt>
                <c:pt idx="14">
                  <c:v>56</c:v>
                </c:pt>
                <c:pt idx="15">
                  <c:v>0</c:v>
                </c:pt>
                <c:pt idx="16">
                  <c:v>10858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281</c:v>
                </c:pt>
                <c:pt idx="2">
                  <c:v>0</c:v>
                </c:pt>
                <c:pt idx="3">
                  <c:v>1</c:v>
                </c:pt>
                <c:pt idx="4">
                  <c:v>270</c:v>
                </c:pt>
                <c:pt idx="5">
                  <c:v>970</c:v>
                </c:pt>
                <c:pt idx="6">
                  <c:v>0</c:v>
                </c:pt>
                <c:pt idx="7">
                  <c:v>106305</c:v>
                </c:pt>
                <c:pt idx="8">
                  <c:v>72</c:v>
                </c:pt>
                <c:pt idx="9">
                  <c:v>6239</c:v>
                </c:pt>
                <c:pt idx="10">
                  <c:v>0</c:v>
                </c:pt>
                <c:pt idx="11">
                  <c:v>8746</c:v>
                </c:pt>
                <c:pt idx="12">
                  <c:v>1041</c:v>
                </c:pt>
                <c:pt idx="13">
                  <c:v>1</c:v>
                </c:pt>
                <c:pt idx="14">
                  <c:v>14</c:v>
                </c:pt>
                <c:pt idx="15">
                  <c:v>0</c:v>
                </c:pt>
                <c:pt idx="16">
                  <c:v>38598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17</c:v>
                </c:pt>
                <c:pt idx="4">
                  <c:v>552</c:v>
                </c:pt>
                <c:pt idx="5">
                  <c:v>2325</c:v>
                </c:pt>
                <c:pt idx="6">
                  <c:v>0</c:v>
                </c:pt>
                <c:pt idx="7">
                  <c:v>7515</c:v>
                </c:pt>
                <c:pt idx="8">
                  <c:v>0</c:v>
                </c:pt>
                <c:pt idx="9">
                  <c:v>1791</c:v>
                </c:pt>
                <c:pt idx="10">
                  <c:v>0</c:v>
                </c:pt>
                <c:pt idx="11">
                  <c:v>9573</c:v>
                </c:pt>
                <c:pt idx="12">
                  <c:v>51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1976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DB-4BB9-BC4B-A9C09B5842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15</c:v>
                </c:pt>
                <c:pt idx="2">
                  <c:v>0</c:v>
                </c:pt>
                <c:pt idx="3">
                  <c:v>4</c:v>
                </c:pt>
                <c:pt idx="4">
                  <c:v>1589</c:v>
                </c:pt>
                <c:pt idx="5">
                  <c:v>1108</c:v>
                </c:pt>
                <c:pt idx="6">
                  <c:v>0</c:v>
                </c:pt>
                <c:pt idx="7">
                  <c:v>383424</c:v>
                </c:pt>
                <c:pt idx="8">
                  <c:v>0</c:v>
                </c:pt>
                <c:pt idx="9">
                  <c:v>3494</c:v>
                </c:pt>
                <c:pt idx="10">
                  <c:v>0</c:v>
                </c:pt>
                <c:pt idx="11">
                  <c:v>19150</c:v>
                </c:pt>
                <c:pt idx="12">
                  <c:v>2328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164835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DB-4BB9-BC4B-A9C09B584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4472"/>
        <c:axId val="406052904"/>
      </c:barChart>
      <c:catAx>
        <c:axId val="40605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406052904"/>
        <c:crosses val="autoZero"/>
        <c:auto val="1"/>
        <c:lblAlgn val="ctr"/>
        <c:lblOffset val="100"/>
        <c:noMultiLvlLbl val="0"/>
      </c:catAx>
      <c:valAx>
        <c:axId val="406052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4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043422405543326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아모레퍼시픽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Sheet18!$B$1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Sheet18!$A$2:$A$20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Sheet18!$B$2:$B$20</c:f>
              <c:numCache>
                <c:formatCode>General</c:formatCode>
                <c:ptCount val="19"/>
                <c:pt idx="0">
                  <c:v>27.58</c:v>
                </c:pt>
                <c:pt idx="1">
                  <c:v>28.2</c:v>
                </c:pt>
                <c:pt idx="2">
                  <c:v>28.11</c:v>
                </c:pt>
                <c:pt idx="3">
                  <c:v>29.16</c:v>
                </c:pt>
                <c:pt idx="4">
                  <c:v>29.68</c:v>
                </c:pt>
                <c:pt idx="5">
                  <c:v>29.94</c:v>
                </c:pt>
                <c:pt idx="6">
                  <c:v>29.94</c:v>
                </c:pt>
                <c:pt idx="7">
                  <c:v>30.03</c:v>
                </c:pt>
                <c:pt idx="8">
                  <c:v>29.94</c:v>
                </c:pt>
                <c:pt idx="9">
                  <c:v>30.03</c:v>
                </c:pt>
                <c:pt idx="10">
                  <c:v>30.03</c:v>
                </c:pt>
                <c:pt idx="11">
                  <c:v>30.12</c:v>
                </c:pt>
                <c:pt idx="12">
                  <c:v>30.12</c:v>
                </c:pt>
                <c:pt idx="13">
                  <c:v>30.9</c:v>
                </c:pt>
                <c:pt idx="14">
                  <c:v>30.03</c:v>
                </c:pt>
                <c:pt idx="15">
                  <c:v>30.55</c:v>
                </c:pt>
                <c:pt idx="16">
                  <c:v>30.81</c:v>
                </c:pt>
                <c:pt idx="17">
                  <c:v>29.85</c:v>
                </c:pt>
                <c:pt idx="18">
                  <c:v>29.94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82E-4E4B-859B-FF56208D1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7344"/>
        <c:axId val="476887736"/>
      </c:lineChart>
      <c:dateAx>
        <c:axId val="476887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7736"/>
        <c:crosses val="autoZero"/>
        <c:auto val="1"/>
        <c:lblOffset val="100"/>
        <c:baseTimeUnit val="days"/>
        <c:majorUnit val="5"/>
        <c:majorTimeUnit val="days"/>
      </c:dateAx>
      <c:valAx>
        <c:axId val="476887736"/>
        <c:scaling>
          <c:orientation val="minMax"/>
          <c:min val="2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에스맥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Sheet19!$A$2:$A$20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Sheet19!$B$2:$B$20</c:f>
              <c:numCache>
                <c:formatCode>General</c:formatCode>
                <c:ptCount val="19"/>
                <c:pt idx="0">
                  <c:v>29.97</c:v>
                </c:pt>
                <c:pt idx="1">
                  <c:v>33.520000000000003</c:v>
                </c:pt>
                <c:pt idx="2">
                  <c:v>33.520000000000003</c:v>
                </c:pt>
                <c:pt idx="3">
                  <c:v>34.94</c:v>
                </c:pt>
                <c:pt idx="4">
                  <c:v>45.31</c:v>
                </c:pt>
                <c:pt idx="5">
                  <c:v>55.25</c:v>
                </c:pt>
                <c:pt idx="6">
                  <c:v>51.55</c:v>
                </c:pt>
                <c:pt idx="7">
                  <c:v>42.04</c:v>
                </c:pt>
                <c:pt idx="8">
                  <c:v>42.75</c:v>
                </c:pt>
                <c:pt idx="9">
                  <c:v>41.78</c:v>
                </c:pt>
                <c:pt idx="10">
                  <c:v>41.78</c:v>
                </c:pt>
                <c:pt idx="11">
                  <c:v>40.76</c:v>
                </c:pt>
                <c:pt idx="12">
                  <c:v>40.76</c:v>
                </c:pt>
                <c:pt idx="13">
                  <c:v>39</c:v>
                </c:pt>
                <c:pt idx="14">
                  <c:v>39.44</c:v>
                </c:pt>
                <c:pt idx="15">
                  <c:v>40.9</c:v>
                </c:pt>
                <c:pt idx="16">
                  <c:v>40.9</c:v>
                </c:pt>
                <c:pt idx="17">
                  <c:v>46.31</c:v>
                </c:pt>
                <c:pt idx="18">
                  <c:v>46.16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57C-4EFE-8B12-38650D91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8912"/>
        <c:axId val="476889304"/>
      </c:lineChart>
      <c:dateAx>
        <c:axId val="4768889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9304"/>
        <c:crosses val="autoZero"/>
        <c:auto val="1"/>
        <c:lblOffset val="100"/>
        <c:baseTimeUnit val="days"/>
        <c:majorUnit val="5"/>
        <c:majorTimeUnit val="days"/>
      </c:dateAx>
      <c:valAx>
        <c:axId val="476889304"/>
        <c:scaling>
          <c:orientation val="minMax"/>
          <c:min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skc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Sheet20!$B$1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Sheet20!$A$2:$A$20</c:f>
              <c:numCache>
                <c:formatCode>m/d/yyyy</c:formatCode>
                <c:ptCount val="19"/>
                <c:pt idx="0">
                  <c:v>43922</c:v>
                </c:pt>
                <c:pt idx="1">
                  <c:v>43923</c:v>
                </c:pt>
                <c:pt idx="2">
                  <c:v>43924</c:v>
                </c:pt>
                <c:pt idx="3">
                  <c:v>43927</c:v>
                </c:pt>
                <c:pt idx="4">
                  <c:v>43928</c:v>
                </c:pt>
                <c:pt idx="5">
                  <c:v>43929</c:v>
                </c:pt>
                <c:pt idx="6">
                  <c:v>43930</c:v>
                </c:pt>
                <c:pt idx="7">
                  <c:v>43931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43941</c:v>
                </c:pt>
                <c:pt idx="14">
                  <c:v>43942</c:v>
                </c:pt>
                <c:pt idx="15">
                  <c:v>43943</c:v>
                </c:pt>
                <c:pt idx="16">
                  <c:v>43944</c:v>
                </c:pt>
                <c:pt idx="17">
                  <c:v>43945</c:v>
                </c:pt>
                <c:pt idx="18">
                  <c:v>43948</c:v>
                </c:pt>
              </c:numCache>
            </c:numRef>
          </c:cat>
          <c:val>
            <c:numRef>
              <c:f>Sheet20!$B$2:$B$20</c:f>
              <c:numCache>
                <c:formatCode>General</c:formatCode>
                <c:ptCount val="19"/>
                <c:pt idx="0">
                  <c:v>10.01</c:v>
                </c:pt>
                <c:pt idx="1">
                  <c:v>9.9499999999999993</c:v>
                </c:pt>
                <c:pt idx="2">
                  <c:v>9.82</c:v>
                </c:pt>
                <c:pt idx="3">
                  <c:v>10.35</c:v>
                </c:pt>
                <c:pt idx="4">
                  <c:v>10.5</c:v>
                </c:pt>
                <c:pt idx="5">
                  <c:v>11.06</c:v>
                </c:pt>
                <c:pt idx="6">
                  <c:v>11.5</c:v>
                </c:pt>
                <c:pt idx="7">
                  <c:v>11.64</c:v>
                </c:pt>
                <c:pt idx="8">
                  <c:v>10.94</c:v>
                </c:pt>
                <c:pt idx="9">
                  <c:v>11.64</c:v>
                </c:pt>
                <c:pt idx="10">
                  <c:v>11.64</c:v>
                </c:pt>
                <c:pt idx="11">
                  <c:v>12.39</c:v>
                </c:pt>
                <c:pt idx="12">
                  <c:v>12.39</c:v>
                </c:pt>
                <c:pt idx="13">
                  <c:v>13.52</c:v>
                </c:pt>
                <c:pt idx="14">
                  <c:v>14.32</c:v>
                </c:pt>
                <c:pt idx="15">
                  <c:v>14.1</c:v>
                </c:pt>
                <c:pt idx="16">
                  <c:v>13.87</c:v>
                </c:pt>
                <c:pt idx="17">
                  <c:v>13.21</c:v>
                </c:pt>
                <c:pt idx="18">
                  <c:v>13.36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59E-4818-9724-58D3C5340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4992"/>
        <c:axId val="476892048"/>
      </c:lineChart>
      <c:dateAx>
        <c:axId val="476884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92048"/>
        <c:crosses val="autoZero"/>
        <c:auto val="1"/>
        <c:lblOffset val="100"/>
        <c:baseTimeUnit val="days"/>
        <c:majorUnit val="5"/>
        <c:majorTimeUnit val="days"/>
      </c:dateAx>
      <c:valAx>
        <c:axId val="476892048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경제</c:v>
                </c:pt>
                <c:pt idx="1">
                  <c:v>언론사</c:v>
                </c:pt>
                <c:pt idx="2">
                  <c:v>뉴스</c:v>
                </c:pt>
                <c:pt idx="3">
                  <c:v>한국</c:v>
                </c:pt>
                <c:pt idx="4">
                  <c:v>분기</c:v>
                </c:pt>
                <c:pt idx="5">
                  <c:v>영업</c:v>
                </c:pt>
                <c:pt idx="6">
                  <c:v>외국인</c:v>
                </c:pt>
                <c:pt idx="7">
                  <c:v>매수</c:v>
                </c:pt>
                <c:pt idx="8">
                  <c:v>이익</c:v>
                </c:pt>
                <c:pt idx="9">
                  <c:v>기관</c:v>
                </c:pt>
                <c:pt idx="10">
                  <c:v>증가</c:v>
                </c:pt>
                <c:pt idx="11">
                  <c:v>실적</c:v>
                </c:pt>
                <c:pt idx="12">
                  <c:v>투자</c:v>
                </c:pt>
                <c:pt idx="13">
                  <c:v>거래</c:v>
                </c:pt>
                <c:pt idx="14">
                  <c:v>사업</c:v>
                </c:pt>
                <c:pt idx="15">
                  <c:v>계약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23576</c:v>
                </c:pt>
                <c:pt idx="1">
                  <c:v>17211</c:v>
                </c:pt>
                <c:pt idx="2">
                  <c:v>17422</c:v>
                </c:pt>
                <c:pt idx="3">
                  <c:v>10584</c:v>
                </c:pt>
                <c:pt idx="4">
                  <c:v>6967</c:v>
                </c:pt>
                <c:pt idx="5">
                  <c:v>6182</c:v>
                </c:pt>
                <c:pt idx="6">
                  <c:v>6972</c:v>
                </c:pt>
                <c:pt idx="7">
                  <c:v>6806</c:v>
                </c:pt>
                <c:pt idx="8">
                  <c:v>5493</c:v>
                </c:pt>
                <c:pt idx="9">
                  <c:v>6083</c:v>
                </c:pt>
                <c:pt idx="10">
                  <c:v>4552</c:v>
                </c:pt>
                <c:pt idx="11">
                  <c:v>4001</c:v>
                </c:pt>
                <c:pt idx="12">
                  <c:v>4066</c:v>
                </c:pt>
                <c:pt idx="13">
                  <c:v>3975</c:v>
                </c:pt>
                <c:pt idx="14">
                  <c:v>3360</c:v>
                </c:pt>
                <c:pt idx="15">
                  <c:v>3076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444-4288-ACD0-CAD1633A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979760"/>
        <c:axId val="523978976"/>
      </c:lineChart>
      <c:catAx>
        <c:axId val="52397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523978976"/>
        <c:crosses val="autoZero"/>
        <c:auto val="1"/>
        <c:lblAlgn val="ctr"/>
        <c:lblOffset val="100"/>
        <c:noMultiLvlLbl val="0"/>
      </c:catAx>
      <c:valAx>
        <c:axId val="52397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52397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경제</c:v>
                </c:pt>
                <c:pt idx="1">
                  <c:v>한국</c:v>
                </c:pt>
                <c:pt idx="2">
                  <c:v>코로나</c:v>
                </c:pt>
                <c:pt idx="3">
                  <c:v>환경</c:v>
                </c:pt>
                <c:pt idx="4">
                  <c:v>외국인</c:v>
                </c:pt>
                <c:pt idx="5">
                  <c:v>차트</c:v>
                </c:pt>
                <c:pt idx="6">
                  <c:v>매수</c:v>
                </c:pt>
                <c:pt idx="7">
                  <c:v>뉴스</c:v>
                </c:pt>
                <c:pt idx="8">
                  <c:v>분기</c:v>
                </c:pt>
                <c:pt idx="9">
                  <c:v>만주</c:v>
                </c:pt>
                <c:pt idx="10">
                  <c:v>기관</c:v>
                </c:pt>
                <c:pt idx="11">
                  <c:v>투자</c:v>
                </c:pt>
                <c:pt idx="12">
                  <c:v>영업</c:v>
                </c:pt>
                <c:pt idx="13">
                  <c:v>배</c:v>
                </c:pt>
                <c:pt idx="14">
                  <c:v>주가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15127</c:v>
                </c:pt>
                <c:pt idx="1">
                  <c:v>7926</c:v>
                </c:pt>
                <c:pt idx="2">
                  <c:v>4122</c:v>
                </c:pt>
                <c:pt idx="3">
                  <c:v>3724</c:v>
                </c:pt>
                <c:pt idx="4">
                  <c:v>3709</c:v>
                </c:pt>
                <c:pt idx="5">
                  <c:v>3432</c:v>
                </c:pt>
                <c:pt idx="6">
                  <c:v>3320</c:v>
                </c:pt>
                <c:pt idx="7">
                  <c:v>3051</c:v>
                </c:pt>
                <c:pt idx="8">
                  <c:v>3026</c:v>
                </c:pt>
                <c:pt idx="9">
                  <c:v>2687</c:v>
                </c:pt>
                <c:pt idx="10">
                  <c:v>2664</c:v>
                </c:pt>
                <c:pt idx="11">
                  <c:v>2473</c:v>
                </c:pt>
                <c:pt idx="12">
                  <c:v>2439</c:v>
                </c:pt>
                <c:pt idx="13">
                  <c:v>2331</c:v>
                </c:pt>
                <c:pt idx="14">
                  <c:v>2297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444-4288-ACD0-CAD1633AB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rgbClr val="599A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경제</c:v>
                </c:pt>
                <c:pt idx="1">
                  <c:v>한국</c:v>
                </c:pt>
                <c:pt idx="2">
                  <c:v>코로나</c:v>
                </c:pt>
                <c:pt idx="3">
                  <c:v>환경</c:v>
                </c:pt>
                <c:pt idx="4">
                  <c:v>외국인</c:v>
                </c:pt>
                <c:pt idx="5">
                  <c:v>차트</c:v>
                </c:pt>
                <c:pt idx="6">
                  <c:v>매수</c:v>
                </c:pt>
                <c:pt idx="7">
                  <c:v>뉴스</c:v>
                </c:pt>
                <c:pt idx="8">
                  <c:v>분기</c:v>
                </c:pt>
                <c:pt idx="9">
                  <c:v>만주</c:v>
                </c:pt>
                <c:pt idx="10">
                  <c:v>기관</c:v>
                </c:pt>
                <c:pt idx="11">
                  <c:v>투자</c:v>
                </c:pt>
                <c:pt idx="12">
                  <c:v>영업</c:v>
                </c:pt>
                <c:pt idx="13">
                  <c:v>배</c:v>
                </c:pt>
                <c:pt idx="14">
                  <c:v>주가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444-4288-ACD0-CAD1633A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011080"/>
        <c:axId val="410011472"/>
      </c:lineChart>
      <c:catAx>
        <c:axId val="41001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011472"/>
        <c:crosses val="autoZero"/>
        <c:auto val="1"/>
        <c:lblAlgn val="ctr"/>
        <c:lblOffset val="100"/>
        <c:noMultiLvlLbl val="0"/>
      </c:catAx>
      <c:valAx>
        <c:axId val="410011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01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코미팜</a:t>
            </a:r>
            <a:r>
              <a:rPr lang="en-US"/>
              <a:t>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Sheet4!$A$2:$A$15</c:f>
              <c:numCache>
                <c:formatCode>m/d/yyyy</c:formatCode>
                <c:ptCount val="14"/>
                <c:pt idx="0">
                  <c:v>43571</c:v>
                </c:pt>
                <c:pt idx="1">
                  <c:v>43585</c:v>
                </c:pt>
                <c:pt idx="2">
                  <c:v>43556</c:v>
                </c:pt>
                <c:pt idx="3">
                  <c:v>43563</c:v>
                </c:pt>
                <c:pt idx="4">
                  <c:v>43579</c:v>
                </c:pt>
                <c:pt idx="5">
                  <c:v>43574</c:v>
                </c:pt>
                <c:pt idx="6">
                  <c:v>43558</c:v>
                </c:pt>
                <c:pt idx="7">
                  <c:v>43581</c:v>
                </c:pt>
                <c:pt idx="8">
                  <c:v>43560</c:v>
                </c:pt>
                <c:pt idx="9">
                  <c:v>43567</c:v>
                </c:pt>
                <c:pt idx="10">
                  <c:v>43572</c:v>
                </c:pt>
                <c:pt idx="11">
                  <c:v>43580</c:v>
                </c:pt>
                <c:pt idx="12">
                  <c:v>43565</c:v>
                </c:pt>
                <c:pt idx="13">
                  <c:v>43577</c:v>
                </c:pt>
              </c:numCache>
            </c:num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-84.62</c:v>
                </c:pt>
                <c:pt idx="1">
                  <c:v>-79</c:v>
                </c:pt>
                <c:pt idx="2">
                  <c:v>-86.11</c:v>
                </c:pt>
                <c:pt idx="3">
                  <c:v>-85.18</c:v>
                </c:pt>
                <c:pt idx="4">
                  <c:v>-79.19</c:v>
                </c:pt>
                <c:pt idx="5">
                  <c:v>-82.93</c:v>
                </c:pt>
                <c:pt idx="6">
                  <c:v>-87.99</c:v>
                </c:pt>
                <c:pt idx="7">
                  <c:v>-76.569999999999993</c:v>
                </c:pt>
                <c:pt idx="8">
                  <c:v>-85.36</c:v>
                </c:pt>
                <c:pt idx="9">
                  <c:v>-83.68</c:v>
                </c:pt>
                <c:pt idx="10">
                  <c:v>-83.87</c:v>
                </c:pt>
                <c:pt idx="11">
                  <c:v>-78.06</c:v>
                </c:pt>
                <c:pt idx="12">
                  <c:v>-84.99</c:v>
                </c:pt>
                <c:pt idx="13">
                  <c:v>-80.5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A6D-4461-83EB-CCD793BE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90480"/>
        <c:axId val="476890872"/>
      </c:lineChart>
      <c:dateAx>
        <c:axId val="476890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90872"/>
        <c:crosses val="autoZero"/>
        <c:auto val="1"/>
        <c:lblOffset val="100"/>
        <c:baseTimeUnit val="days"/>
        <c:majorUnit val="5"/>
        <c:majorTimeUnit val="days"/>
      </c:dateAx>
      <c:valAx>
        <c:axId val="476890872"/>
        <c:scaling>
          <c:orientation val="minMax"/>
          <c:max val="-74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904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코미팜</a:t>
            </a:r>
            <a:r>
              <a:rPr lang="en-US"/>
              <a:t>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Sheet5!$A$2:$A$30</c:f>
              <c:numCache>
                <c:formatCode>m/d/yyyy</c:formatCode>
                <c:ptCount val="29"/>
                <c:pt idx="0">
                  <c:v>43571</c:v>
                </c:pt>
                <c:pt idx="1">
                  <c:v>43585</c:v>
                </c:pt>
                <c:pt idx="2">
                  <c:v>43556</c:v>
                </c:pt>
                <c:pt idx="3">
                  <c:v>43563</c:v>
                </c:pt>
                <c:pt idx="4">
                  <c:v>43579</c:v>
                </c:pt>
                <c:pt idx="5">
                  <c:v>43574</c:v>
                </c:pt>
                <c:pt idx="6">
                  <c:v>43558</c:v>
                </c:pt>
                <c:pt idx="7">
                  <c:v>43581</c:v>
                </c:pt>
                <c:pt idx="8">
                  <c:v>43560</c:v>
                </c:pt>
                <c:pt idx="9">
                  <c:v>43567</c:v>
                </c:pt>
                <c:pt idx="10">
                  <c:v>43572</c:v>
                </c:pt>
                <c:pt idx="11">
                  <c:v>43580</c:v>
                </c:pt>
                <c:pt idx="12">
                  <c:v>43565</c:v>
                </c:pt>
                <c:pt idx="13">
                  <c:v>43577</c:v>
                </c:pt>
                <c:pt idx="14">
                  <c:v>43613</c:v>
                </c:pt>
                <c:pt idx="15">
                  <c:v>43607</c:v>
                </c:pt>
                <c:pt idx="16">
                  <c:v>43616</c:v>
                </c:pt>
                <c:pt idx="17">
                  <c:v>43612</c:v>
                </c:pt>
                <c:pt idx="18">
                  <c:v>43601</c:v>
                </c:pt>
                <c:pt idx="19">
                  <c:v>43598</c:v>
                </c:pt>
                <c:pt idx="20">
                  <c:v>43594</c:v>
                </c:pt>
                <c:pt idx="21">
                  <c:v>43588</c:v>
                </c:pt>
                <c:pt idx="22">
                  <c:v>43609</c:v>
                </c:pt>
                <c:pt idx="23">
                  <c:v>43614</c:v>
                </c:pt>
                <c:pt idx="24">
                  <c:v>43592</c:v>
                </c:pt>
                <c:pt idx="25">
                  <c:v>43599</c:v>
                </c:pt>
                <c:pt idx="26">
                  <c:v>43602</c:v>
                </c:pt>
                <c:pt idx="27">
                  <c:v>43587</c:v>
                </c:pt>
                <c:pt idx="28">
                  <c:v>43595</c:v>
                </c:pt>
              </c:numCache>
            </c:numRef>
          </c:cat>
          <c:val>
            <c:numRef>
              <c:f>Sheet5!$B$2:$B$30</c:f>
              <c:numCache>
                <c:formatCode>General</c:formatCode>
                <c:ptCount val="29"/>
                <c:pt idx="0">
                  <c:v>-84.62</c:v>
                </c:pt>
                <c:pt idx="1">
                  <c:v>-79</c:v>
                </c:pt>
                <c:pt idx="2">
                  <c:v>-86.11</c:v>
                </c:pt>
                <c:pt idx="3">
                  <c:v>-85.18</c:v>
                </c:pt>
                <c:pt idx="4">
                  <c:v>-79.19</c:v>
                </c:pt>
                <c:pt idx="5">
                  <c:v>-82.93</c:v>
                </c:pt>
                <c:pt idx="6">
                  <c:v>-87.99</c:v>
                </c:pt>
                <c:pt idx="7">
                  <c:v>-76.569999999999993</c:v>
                </c:pt>
                <c:pt idx="8">
                  <c:v>-85.36</c:v>
                </c:pt>
                <c:pt idx="9">
                  <c:v>-83.68</c:v>
                </c:pt>
                <c:pt idx="10">
                  <c:v>-83.87</c:v>
                </c:pt>
                <c:pt idx="11">
                  <c:v>-78.06</c:v>
                </c:pt>
                <c:pt idx="12">
                  <c:v>-84.99</c:v>
                </c:pt>
                <c:pt idx="13">
                  <c:v>-80.5</c:v>
                </c:pt>
                <c:pt idx="14">
                  <c:v>-81.430000000000007</c:v>
                </c:pt>
                <c:pt idx="15">
                  <c:v>-73.95</c:v>
                </c:pt>
                <c:pt idx="16">
                  <c:v>-81.06</c:v>
                </c:pt>
                <c:pt idx="17">
                  <c:v>-83.12</c:v>
                </c:pt>
                <c:pt idx="18">
                  <c:v>-75.44</c:v>
                </c:pt>
                <c:pt idx="19">
                  <c:v>-74.69</c:v>
                </c:pt>
                <c:pt idx="20">
                  <c:v>-75.069999999999993</c:v>
                </c:pt>
                <c:pt idx="21">
                  <c:v>-80.12</c:v>
                </c:pt>
                <c:pt idx="22">
                  <c:v>-72.63</c:v>
                </c:pt>
                <c:pt idx="23">
                  <c:v>-81.430000000000007</c:v>
                </c:pt>
                <c:pt idx="24">
                  <c:v>-78.06</c:v>
                </c:pt>
                <c:pt idx="25">
                  <c:v>-76.75</c:v>
                </c:pt>
                <c:pt idx="26">
                  <c:v>-74.88</c:v>
                </c:pt>
                <c:pt idx="27">
                  <c:v>-80.31</c:v>
                </c:pt>
                <c:pt idx="28">
                  <c:v>-75.44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394-42A6-A157-CCBBE1EFB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85776"/>
        <c:axId val="476886168"/>
      </c:lineChart>
      <c:dateAx>
        <c:axId val="476885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6168"/>
        <c:crosses val="autoZero"/>
        <c:auto val="1"/>
        <c:lblOffset val="100"/>
        <c:baseTimeUnit val="days"/>
        <c:majorUnit val="10"/>
        <c:majorTimeUnit val="days"/>
      </c:dateAx>
      <c:valAx>
        <c:axId val="476886168"/>
        <c:scaling>
          <c:orientation val="minMax"/>
          <c:max val="-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688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신세계</a:t>
            </a:r>
            <a:r>
              <a:rPr lang="en-US"/>
              <a:t>2020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Sheet6!$A$2:$A$23</c:f>
              <c:numCache>
                <c:formatCode>m/d/yyyy</c:formatCode>
                <c:ptCount val="22"/>
                <c:pt idx="0">
                  <c:v>43581</c:v>
                </c:pt>
                <c:pt idx="1">
                  <c:v>43563</c:v>
                </c:pt>
                <c:pt idx="2">
                  <c:v>43571</c:v>
                </c:pt>
                <c:pt idx="3">
                  <c:v>43579</c:v>
                </c:pt>
                <c:pt idx="4">
                  <c:v>43585</c:v>
                </c:pt>
                <c:pt idx="5">
                  <c:v>43559</c:v>
                </c:pt>
                <c:pt idx="6">
                  <c:v>43570</c:v>
                </c:pt>
                <c:pt idx="7">
                  <c:v>43566</c:v>
                </c:pt>
                <c:pt idx="8">
                  <c:v>43560</c:v>
                </c:pt>
                <c:pt idx="9">
                  <c:v>43572</c:v>
                </c:pt>
                <c:pt idx="10">
                  <c:v>43573</c:v>
                </c:pt>
                <c:pt idx="11">
                  <c:v>43558</c:v>
                </c:pt>
                <c:pt idx="12">
                  <c:v>43577</c:v>
                </c:pt>
                <c:pt idx="13">
                  <c:v>43565</c:v>
                </c:pt>
                <c:pt idx="14">
                  <c:v>43580</c:v>
                </c:pt>
                <c:pt idx="15">
                  <c:v>43584</c:v>
                </c:pt>
                <c:pt idx="16">
                  <c:v>43564</c:v>
                </c:pt>
                <c:pt idx="17">
                  <c:v>43557</c:v>
                </c:pt>
                <c:pt idx="18">
                  <c:v>43578</c:v>
                </c:pt>
                <c:pt idx="19">
                  <c:v>43567</c:v>
                </c:pt>
                <c:pt idx="20">
                  <c:v>43574</c:v>
                </c:pt>
                <c:pt idx="21">
                  <c:v>43556</c:v>
                </c:pt>
              </c:numCache>
            </c:numRef>
          </c:cat>
          <c:val>
            <c:numRef>
              <c:f>Sheet6!$B$2:$B$23</c:f>
              <c:numCache>
                <c:formatCode>General</c:formatCode>
                <c:ptCount val="22"/>
                <c:pt idx="0">
                  <c:v>11.02</c:v>
                </c:pt>
                <c:pt idx="1">
                  <c:v>11.11</c:v>
                </c:pt>
                <c:pt idx="2">
                  <c:v>11.11</c:v>
                </c:pt>
                <c:pt idx="3">
                  <c:v>11.08</c:v>
                </c:pt>
                <c:pt idx="4">
                  <c:v>11.75</c:v>
                </c:pt>
                <c:pt idx="5">
                  <c:v>11.09</c:v>
                </c:pt>
                <c:pt idx="6">
                  <c:v>11.23</c:v>
                </c:pt>
                <c:pt idx="7">
                  <c:v>11.11</c:v>
                </c:pt>
                <c:pt idx="8">
                  <c:v>11.13</c:v>
                </c:pt>
                <c:pt idx="9">
                  <c:v>10.89</c:v>
                </c:pt>
                <c:pt idx="10">
                  <c:v>10.9</c:v>
                </c:pt>
                <c:pt idx="11">
                  <c:v>11.01</c:v>
                </c:pt>
                <c:pt idx="12">
                  <c:v>10.97</c:v>
                </c:pt>
                <c:pt idx="13">
                  <c:v>11.37</c:v>
                </c:pt>
                <c:pt idx="14">
                  <c:v>11.11</c:v>
                </c:pt>
                <c:pt idx="15">
                  <c:v>11.39</c:v>
                </c:pt>
                <c:pt idx="16">
                  <c:v>11.42</c:v>
                </c:pt>
                <c:pt idx="17">
                  <c:v>10.99</c:v>
                </c:pt>
                <c:pt idx="18">
                  <c:v>11.2</c:v>
                </c:pt>
                <c:pt idx="19">
                  <c:v>11.15</c:v>
                </c:pt>
                <c:pt idx="20">
                  <c:v>10.9</c:v>
                </c:pt>
                <c:pt idx="21">
                  <c:v>11.27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9C0-4C73-A4B5-26809BB05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315392"/>
        <c:axId val="407312256"/>
      </c:lineChart>
      <c:dateAx>
        <c:axId val="407315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2256"/>
        <c:crosses val="autoZero"/>
        <c:auto val="1"/>
        <c:lblOffset val="100"/>
        <c:baseTimeUnit val="days"/>
        <c:majorUnit val="5"/>
        <c:majorTimeUnit val="days"/>
      </c:dateAx>
      <c:valAx>
        <c:axId val="407312256"/>
        <c:scaling>
          <c:orientation val="minMax"/>
          <c:min val="10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0731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신세게</a:t>
            </a:r>
            <a:r>
              <a:rPr lang="en-US"/>
              <a:t>19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주가현금흐름비율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Sheet9!$A$2:$A$44</c:f>
              <c:numCache>
                <c:formatCode>m/d/yyyy</c:formatCode>
                <c:ptCount val="43"/>
                <c:pt idx="0">
                  <c:v>43581</c:v>
                </c:pt>
                <c:pt idx="1">
                  <c:v>43563</c:v>
                </c:pt>
                <c:pt idx="2">
                  <c:v>43571</c:v>
                </c:pt>
                <c:pt idx="3">
                  <c:v>43579</c:v>
                </c:pt>
                <c:pt idx="4">
                  <c:v>43585</c:v>
                </c:pt>
                <c:pt idx="5">
                  <c:v>43559</c:v>
                </c:pt>
                <c:pt idx="6">
                  <c:v>43570</c:v>
                </c:pt>
                <c:pt idx="7">
                  <c:v>43566</c:v>
                </c:pt>
                <c:pt idx="8">
                  <c:v>43560</c:v>
                </c:pt>
                <c:pt idx="9">
                  <c:v>43572</c:v>
                </c:pt>
                <c:pt idx="10">
                  <c:v>43573</c:v>
                </c:pt>
                <c:pt idx="11">
                  <c:v>43558</c:v>
                </c:pt>
                <c:pt idx="12">
                  <c:v>43577</c:v>
                </c:pt>
                <c:pt idx="13">
                  <c:v>43565</c:v>
                </c:pt>
                <c:pt idx="14">
                  <c:v>43580</c:v>
                </c:pt>
                <c:pt idx="15">
                  <c:v>43584</c:v>
                </c:pt>
                <c:pt idx="16">
                  <c:v>43564</c:v>
                </c:pt>
                <c:pt idx="17">
                  <c:v>43557</c:v>
                </c:pt>
                <c:pt idx="18">
                  <c:v>43578</c:v>
                </c:pt>
                <c:pt idx="19">
                  <c:v>43567</c:v>
                </c:pt>
                <c:pt idx="20">
                  <c:v>43574</c:v>
                </c:pt>
                <c:pt idx="21">
                  <c:v>43556</c:v>
                </c:pt>
                <c:pt idx="22">
                  <c:v>43592</c:v>
                </c:pt>
                <c:pt idx="23">
                  <c:v>43601</c:v>
                </c:pt>
                <c:pt idx="24">
                  <c:v>43599</c:v>
                </c:pt>
                <c:pt idx="25">
                  <c:v>43607</c:v>
                </c:pt>
                <c:pt idx="26">
                  <c:v>43614</c:v>
                </c:pt>
                <c:pt idx="27">
                  <c:v>43616</c:v>
                </c:pt>
                <c:pt idx="28">
                  <c:v>43612</c:v>
                </c:pt>
                <c:pt idx="29">
                  <c:v>43602</c:v>
                </c:pt>
                <c:pt idx="30">
                  <c:v>43587</c:v>
                </c:pt>
                <c:pt idx="31">
                  <c:v>43595</c:v>
                </c:pt>
                <c:pt idx="32">
                  <c:v>43609</c:v>
                </c:pt>
                <c:pt idx="33">
                  <c:v>43613</c:v>
                </c:pt>
                <c:pt idx="34">
                  <c:v>43605</c:v>
                </c:pt>
                <c:pt idx="35">
                  <c:v>43615</c:v>
                </c:pt>
                <c:pt idx="36">
                  <c:v>43598</c:v>
                </c:pt>
                <c:pt idx="37">
                  <c:v>43593</c:v>
                </c:pt>
                <c:pt idx="38">
                  <c:v>43600</c:v>
                </c:pt>
                <c:pt idx="39">
                  <c:v>43588</c:v>
                </c:pt>
                <c:pt idx="40">
                  <c:v>43594</c:v>
                </c:pt>
                <c:pt idx="41">
                  <c:v>43606</c:v>
                </c:pt>
                <c:pt idx="42">
                  <c:v>43608</c:v>
                </c:pt>
              </c:numCache>
            </c:numRef>
          </c:cat>
          <c:val>
            <c:numRef>
              <c:f>Sheet9!$B$2:$B$44</c:f>
              <c:numCache>
                <c:formatCode>General</c:formatCode>
                <c:ptCount val="43"/>
                <c:pt idx="0">
                  <c:v>11.02</c:v>
                </c:pt>
                <c:pt idx="1">
                  <c:v>11.11</c:v>
                </c:pt>
                <c:pt idx="2">
                  <c:v>11.11</c:v>
                </c:pt>
                <c:pt idx="3">
                  <c:v>11.08</c:v>
                </c:pt>
                <c:pt idx="4">
                  <c:v>11.75</c:v>
                </c:pt>
                <c:pt idx="5">
                  <c:v>11.09</c:v>
                </c:pt>
                <c:pt idx="6">
                  <c:v>11.23</c:v>
                </c:pt>
                <c:pt idx="7">
                  <c:v>11.11</c:v>
                </c:pt>
                <c:pt idx="8">
                  <c:v>11.13</c:v>
                </c:pt>
                <c:pt idx="9">
                  <c:v>10.89</c:v>
                </c:pt>
                <c:pt idx="10">
                  <c:v>10.9</c:v>
                </c:pt>
                <c:pt idx="11">
                  <c:v>11.01</c:v>
                </c:pt>
                <c:pt idx="12">
                  <c:v>10.97</c:v>
                </c:pt>
                <c:pt idx="13">
                  <c:v>11.37</c:v>
                </c:pt>
                <c:pt idx="14">
                  <c:v>11.11</c:v>
                </c:pt>
                <c:pt idx="15">
                  <c:v>11.39</c:v>
                </c:pt>
                <c:pt idx="16">
                  <c:v>11.42</c:v>
                </c:pt>
                <c:pt idx="17">
                  <c:v>10.99</c:v>
                </c:pt>
                <c:pt idx="18">
                  <c:v>11.2</c:v>
                </c:pt>
                <c:pt idx="19">
                  <c:v>11.15</c:v>
                </c:pt>
                <c:pt idx="20">
                  <c:v>10.9</c:v>
                </c:pt>
                <c:pt idx="21">
                  <c:v>11.27</c:v>
                </c:pt>
                <c:pt idx="22">
                  <c:v>11.21</c:v>
                </c:pt>
                <c:pt idx="23">
                  <c:v>10.26</c:v>
                </c:pt>
                <c:pt idx="24">
                  <c:v>11.16</c:v>
                </c:pt>
                <c:pt idx="25">
                  <c:v>10.33</c:v>
                </c:pt>
                <c:pt idx="26">
                  <c:v>10.3</c:v>
                </c:pt>
                <c:pt idx="27">
                  <c:v>10.3</c:v>
                </c:pt>
                <c:pt idx="28">
                  <c:v>10.039999999999999</c:v>
                </c:pt>
                <c:pt idx="29">
                  <c:v>10.16</c:v>
                </c:pt>
                <c:pt idx="30">
                  <c:v>11.78</c:v>
                </c:pt>
                <c:pt idx="31">
                  <c:v>11.09</c:v>
                </c:pt>
                <c:pt idx="32">
                  <c:v>10.02</c:v>
                </c:pt>
                <c:pt idx="33">
                  <c:v>10.06</c:v>
                </c:pt>
                <c:pt idx="34">
                  <c:v>10.37</c:v>
                </c:pt>
                <c:pt idx="35">
                  <c:v>10.09</c:v>
                </c:pt>
                <c:pt idx="36">
                  <c:v>10.78</c:v>
                </c:pt>
                <c:pt idx="37">
                  <c:v>11.27</c:v>
                </c:pt>
                <c:pt idx="38">
                  <c:v>10.56</c:v>
                </c:pt>
                <c:pt idx="39">
                  <c:v>11.61</c:v>
                </c:pt>
                <c:pt idx="40">
                  <c:v>10.61</c:v>
                </c:pt>
                <c:pt idx="41">
                  <c:v>10.25</c:v>
                </c:pt>
                <c:pt idx="42">
                  <c:v>9.9700000000000006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734-4079-ADBA-782CB6A92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274360"/>
        <c:axId val="477600512"/>
      </c:lineChart>
      <c:dateAx>
        <c:axId val="410274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0512"/>
        <c:crosses val="autoZero"/>
        <c:auto val="1"/>
        <c:lblOffset val="100"/>
        <c:baseTimeUnit val="days"/>
        <c:majorUnit val="10"/>
        <c:majorTimeUnit val="days"/>
      </c:dateAx>
      <c:valAx>
        <c:axId val="477600512"/>
        <c:scaling>
          <c:orientation val="minMax"/>
          <c:min val="9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1027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nhn</a:t>
            </a:r>
            <a:r>
              <a:rPr lang="ko-KR"/>
              <a:t>한국사이버결제 </a:t>
            </a:r>
            <a:r>
              <a:rPr lang="en-US"/>
              <a:t>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Sheet11!$A$2:$A$14</c:f>
              <c:numCache>
                <c:formatCode>m/d/yyyy</c:formatCode>
                <c:ptCount val="13"/>
                <c:pt idx="0">
                  <c:v>43585</c:v>
                </c:pt>
                <c:pt idx="1">
                  <c:v>43563</c:v>
                </c:pt>
                <c:pt idx="2">
                  <c:v>43571</c:v>
                </c:pt>
                <c:pt idx="3">
                  <c:v>43558</c:v>
                </c:pt>
                <c:pt idx="4">
                  <c:v>43565</c:v>
                </c:pt>
                <c:pt idx="5">
                  <c:v>43574</c:v>
                </c:pt>
                <c:pt idx="6">
                  <c:v>43556</c:v>
                </c:pt>
                <c:pt idx="7">
                  <c:v>43572</c:v>
                </c:pt>
                <c:pt idx="8">
                  <c:v>43579</c:v>
                </c:pt>
                <c:pt idx="9">
                  <c:v>43567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</c:numCache>
            </c:numRef>
          </c:cat>
          <c:val>
            <c:numRef>
              <c:f>Sheet11!$B$2:$B$14</c:f>
              <c:numCache>
                <c:formatCode>General</c:formatCode>
                <c:ptCount val="13"/>
                <c:pt idx="0">
                  <c:v>19.579999999999998</c:v>
                </c:pt>
                <c:pt idx="1">
                  <c:v>17.32</c:v>
                </c:pt>
                <c:pt idx="2">
                  <c:v>20.88</c:v>
                </c:pt>
                <c:pt idx="3">
                  <c:v>17.52</c:v>
                </c:pt>
                <c:pt idx="4">
                  <c:v>17.87</c:v>
                </c:pt>
                <c:pt idx="5">
                  <c:v>20.74</c:v>
                </c:pt>
                <c:pt idx="6">
                  <c:v>17.32</c:v>
                </c:pt>
                <c:pt idx="7">
                  <c:v>20.53</c:v>
                </c:pt>
                <c:pt idx="8">
                  <c:v>20.12</c:v>
                </c:pt>
                <c:pt idx="9">
                  <c:v>19.3</c:v>
                </c:pt>
                <c:pt idx="10">
                  <c:v>20.6</c:v>
                </c:pt>
                <c:pt idx="11">
                  <c:v>17.32</c:v>
                </c:pt>
                <c:pt idx="12">
                  <c:v>19.37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BF5-496D-BED4-614D2E307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02472"/>
        <c:axId val="477597768"/>
      </c:lineChart>
      <c:dateAx>
        <c:axId val="47760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597768"/>
        <c:crosses val="autoZero"/>
        <c:auto val="1"/>
        <c:lblOffset val="100"/>
        <c:baseTimeUnit val="days"/>
        <c:majorUnit val="5"/>
        <c:majorTimeUnit val="days"/>
      </c:dateAx>
      <c:valAx>
        <c:axId val="477597768"/>
        <c:scaling>
          <c:orientation val="minMax"/>
          <c:min val="1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ko.blog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100</c:v>
                </c:pt>
                <c:pt idx="1">
                  <c:v>2017</c:v>
                </c:pt>
                <c:pt idx="2">
                  <c:v>980</c:v>
                </c:pt>
                <c:pt idx="3">
                  <c:v>235</c:v>
                </c:pt>
                <c:pt idx="4">
                  <c:v>198</c:v>
                </c:pt>
                <c:pt idx="5">
                  <c:v>7608</c:v>
                </c:pt>
                <c:pt idx="6">
                  <c:v>13</c:v>
                </c:pt>
                <c:pt idx="7">
                  <c:v>254285</c:v>
                </c:pt>
                <c:pt idx="8">
                  <c:v>680</c:v>
                </c:pt>
                <c:pt idx="9">
                  <c:v>22889</c:v>
                </c:pt>
                <c:pt idx="10">
                  <c:v>35439</c:v>
                </c:pt>
                <c:pt idx="11">
                  <c:v>10859</c:v>
                </c:pt>
                <c:pt idx="12">
                  <c:v>36436</c:v>
                </c:pt>
                <c:pt idx="13">
                  <c:v>241345</c:v>
                </c:pt>
                <c:pt idx="14">
                  <c:v>2183</c:v>
                </c:pt>
                <c:pt idx="15">
                  <c:v>2118</c:v>
                </c:pt>
                <c:pt idx="16">
                  <c:v>10319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ko.insta</c:v>
                </c:pt>
              </c:strCache>
            </c:strRef>
          </c:tx>
          <c:spPr>
            <a:solidFill>
              <a:srgbClr val="FF7876"/>
            </a:solidFill>
            <a:ln>
              <a:solidFill>
                <a:srgbClr val="FF787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40</c:v>
                </c:pt>
                <c:pt idx="1">
                  <c:v>2642</c:v>
                </c:pt>
                <c:pt idx="2">
                  <c:v>353</c:v>
                </c:pt>
                <c:pt idx="3">
                  <c:v>24</c:v>
                </c:pt>
                <c:pt idx="4">
                  <c:v>254</c:v>
                </c:pt>
                <c:pt idx="5">
                  <c:v>4350</c:v>
                </c:pt>
                <c:pt idx="6">
                  <c:v>11</c:v>
                </c:pt>
                <c:pt idx="7">
                  <c:v>1021474</c:v>
                </c:pt>
                <c:pt idx="8">
                  <c:v>20846</c:v>
                </c:pt>
                <c:pt idx="9">
                  <c:v>31362</c:v>
                </c:pt>
                <c:pt idx="10">
                  <c:v>79754</c:v>
                </c:pt>
                <c:pt idx="11">
                  <c:v>20140</c:v>
                </c:pt>
                <c:pt idx="12">
                  <c:v>68215</c:v>
                </c:pt>
                <c:pt idx="13">
                  <c:v>372481</c:v>
                </c:pt>
                <c:pt idx="14">
                  <c:v>2093</c:v>
                </c:pt>
                <c:pt idx="15">
                  <c:v>3740</c:v>
                </c:pt>
                <c:pt idx="16">
                  <c:v>17551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18-4A52-940F-AE6D45D841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ko.news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330</c:v>
                </c:pt>
                <c:pt idx="1">
                  <c:v>774</c:v>
                </c:pt>
                <c:pt idx="2">
                  <c:v>4690</c:v>
                </c:pt>
                <c:pt idx="3">
                  <c:v>902</c:v>
                </c:pt>
                <c:pt idx="4">
                  <c:v>363</c:v>
                </c:pt>
                <c:pt idx="5">
                  <c:v>21945</c:v>
                </c:pt>
                <c:pt idx="6">
                  <c:v>131</c:v>
                </c:pt>
                <c:pt idx="7">
                  <c:v>83874</c:v>
                </c:pt>
                <c:pt idx="8">
                  <c:v>2</c:v>
                </c:pt>
                <c:pt idx="9">
                  <c:v>39969</c:v>
                </c:pt>
                <c:pt idx="10">
                  <c:v>30963</c:v>
                </c:pt>
                <c:pt idx="11">
                  <c:v>22352</c:v>
                </c:pt>
                <c:pt idx="12">
                  <c:v>9143</c:v>
                </c:pt>
                <c:pt idx="13">
                  <c:v>494852</c:v>
                </c:pt>
                <c:pt idx="14">
                  <c:v>1798</c:v>
                </c:pt>
                <c:pt idx="15">
                  <c:v>667</c:v>
                </c:pt>
                <c:pt idx="16">
                  <c:v>5295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55-45C3-819C-45CB95C03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ko.twitter</c:v>
                </c:pt>
              </c:strCache>
            </c:strRef>
          </c:tx>
          <c:invertIfNegative val="0"/>
          <c:cat>
            <c:strRef>
              <c:f>Sheet1!$A$2:$A$18</c:f>
              <c:strCache>
                <c:ptCount val="17"/>
                <c:pt idx="0">
                  <c:v>2차재난지원금</c:v>
                </c:pt>
                <c:pt idx="1">
                  <c:v>kf94마스크</c:v>
                </c:pt>
                <c:pt idx="2">
                  <c:v>고위험시설</c:v>
                </c:pt>
                <c:pt idx="3">
                  <c:v>그린뉴딜</c:v>
                </c:pt>
                <c:pt idx="4">
                  <c:v>깜깜이</c:v>
                </c:pt>
                <c:pt idx="5">
                  <c:v>뉴딜</c:v>
                </c:pt>
                <c:pt idx="6">
                  <c:v>뉴딜펀드</c:v>
                </c:pt>
                <c:pt idx="7">
                  <c:v>마스크</c:v>
                </c:pt>
                <c:pt idx="8">
                  <c:v>마스크스트랩</c:v>
                </c:pt>
                <c:pt idx="9">
                  <c:v>비대면</c:v>
                </c:pt>
                <c:pt idx="10">
                  <c:v>사회적거리두기</c:v>
                </c:pt>
                <c:pt idx="11">
                  <c:v>소상공인</c:v>
                </c:pt>
                <c:pt idx="12">
                  <c:v>손소독제</c:v>
                </c:pt>
                <c:pt idx="13">
                  <c:v>코로나19</c:v>
                </c:pt>
                <c:pt idx="14">
                  <c:v>코로나백신</c:v>
                </c:pt>
                <c:pt idx="15">
                  <c:v>코로나확진자</c:v>
                </c:pt>
                <c:pt idx="16">
                  <c:v>피시방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4439</c:v>
                </c:pt>
                <c:pt idx="1">
                  <c:v>19635</c:v>
                </c:pt>
                <c:pt idx="2">
                  <c:v>3307</c:v>
                </c:pt>
                <c:pt idx="3">
                  <c:v>487</c:v>
                </c:pt>
                <c:pt idx="4">
                  <c:v>1963</c:v>
                </c:pt>
                <c:pt idx="5">
                  <c:v>102160</c:v>
                </c:pt>
                <c:pt idx="6">
                  <c:v>746</c:v>
                </c:pt>
                <c:pt idx="7">
                  <c:v>2004820</c:v>
                </c:pt>
                <c:pt idx="8">
                  <c:v>452</c:v>
                </c:pt>
                <c:pt idx="9">
                  <c:v>47570</c:v>
                </c:pt>
                <c:pt idx="10">
                  <c:v>157672</c:v>
                </c:pt>
                <c:pt idx="11">
                  <c:v>40994</c:v>
                </c:pt>
                <c:pt idx="12">
                  <c:v>51955</c:v>
                </c:pt>
                <c:pt idx="13">
                  <c:v>1076413</c:v>
                </c:pt>
                <c:pt idx="14">
                  <c:v>21166</c:v>
                </c:pt>
                <c:pt idx="15">
                  <c:v>9111</c:v>
                </c:pt>
                <c:pt idx="16">
                  <c:v>85251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55-45C3-819C-45CB95C03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5648"/>
        <c:axId val="406049376"/>
      </c:barChart>
      <c:catAx>
        <c:axId val="40605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49376"/>
        <c:crosses val="autoZero"/>
        <c:auto val="1"/>
        <c:lblAlgn val="ctr"/>
        <c:lblOffset val="100"/>
        <c:noMultiLvlLbl val="0"/>
      </c:catAx>
      <c:valAx>
        <c:axId val="406049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56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197509944992035"/>
          <c:y val="3.9295397172633396E-2"/>
          <c:w val="8.0249010036586479E-2"/>
          <c:h val="0.23121255512099906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2019 nhn</a:t>
            </a:r>
            <a:r>
              <a:rPr lang="ko-KR"/>
              <a:t>한국사이버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Sheet13!$A$2:$A$28</c:f>
              <c:numCache>
                <c:formatCode>m/d/yyyy</c:formatCode>
                <c:ptCount val="27"/>
                <c:pt idx="0">
                  <c:v>43585</c:v>
                </c:pt>
                <c:pt idx="1">
                  <c:v>43563</c:v>
                </c:pt>
                <c:pt idx="2">
                  <c:v>43571</c:v>
                </c:pt>
                <c:pt idx="3">
                  <c:v>43558</c:v>
                </c:pt>
                <c:pt idx="4">
                  <c:v>43565</c:v>
                </c:pt>
                <c:pt idx="5">
                  <c:v>43574</c:v>
                </c:pt>
                <c:pt idx="6">
                  <c:v>43556</c:v>
                </c:pt>
                <c:pt idx="7">
                  <c:v>43572</c:v>
                </c:pt>
                <c:pt idx="8">
                  <c:v>43579</c:v>
                </c:pt>
                <c:pt idx="9">
                  <c:v>43567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43588</c:v>
                </c:pt>
                <c:pt idx="14">
                  <c:v>43601</c:v>
                </c:pt>
                <c:pt idx="15">
                  <c:v>43593</c:v>
                </c:pt>
                <c:pt idx="16">
                  <c:v>43598</c:v>
                </c:pt>
                <c:pt idx="17">
                  <c:v>43594</c:v>
                </c:pt>
                <c:pt idx="18">
                  <c:v>43613</c:v>
                </c:pt>
                <c:pt idx="19">
                  <c:v>43616</c:v>
                </c:pt>
                <c:pt idx="20">
                  <c:v>43607</c:v>
                </c:pt>
                <c:pt idx="21">
                  <c:v>43602</c:v>
                </c:pt>
                <c:pt idx="22">
                  <c:v>43599</c:v>
                </c:pt>
                <c:pt idx="23">
                  <c:v>43592</c:v>
                </c:pt>
                <c:pt idx="24">
                  <c:v>43595</c:v>
                </c:pt>
                <c:pt idx="25">
                  <c:v>43609</c:v>
                </c:pt>
                <c:pt idx="26">
                  <c:v>43614</c:v>
                </c:pt>
              </c:numCache>
            </c:numRef>
          </c:cat>
          <c:val>
            <c:numRef>
              <c:f>Sheet13!$B$2:$B$28</c:f>
              <c:numCache>
                <c:formatCode>General</c:formatCode>
                <c:ptCount val="27"/>
                <c:pt idx="0">
                  <c:v>2.83</c:v>
                </c:pt>
                <c:pt idx="1">
                  <c:v>2.5099999999999998</c:v>
                </c:pt>
                <c:pt idx="2">
                  <c:v>3.02</c:v>
                </c:pt>
                <c:pt idx="3">
                  <c:v>2.54</c:v>
                </c:pt>
                <c:pt idx="4">
                  <c:v>2.59</c:v>
                </c:pt>
                <c:pt idx="5">
                  <c:v>3</c:v>
                </c:pt>
                <c:pt idx="6">
                  <c:v>2.5099999999999998</c:v>
                </c:pt>
                <c:pt idx="7">
                  <c:v>2.97</c:v>
                </c:pt>
                <c:pt idx="8">
                  <c:v>2.91</c:v>
                </c:pt>
                <c:pt idx="9">
                  <c:v>2.79</c:v>
                </c:pt>
                <c:pt idx="10">
                  <c:v>2.98</c:v>
                </c:pt>
                <c:pt idx="11">
                  <c:v>2.5099999999999998</c:v>
                </c:pt>
                <c:pt idx="12">
                  <c:v>2.8</c:v>
                </c:pt>
                <c:pt idx="13">
                  <c:v>2.8</c:v>
                </c:pt>
                <c:pt idx="14">
                  <c:v>2.54</c:v>
                </c:pt>
                <c:pt idx="15">
                  <c:v>2.73</c:v>
                </c:pt>
                <c:pt idx="16">
                  <c:v>2.61</c:v>
                </c:pt>
                <c:pt idx="17">
                  <c:v>2.68</c:v>
                </c:pt>
                <c:pt idx="18">
                  <c:v>2.59</c:v>
                </c:pt>
                <c:pt idx="19">
                  <c:v>2.64</c:v>
                </c:pt>
                <c:pt idx="20">
                  <c:v>2.67</c:v>
                </c:pt>
                <c:pt idx="21">
                  <c:v>2.5499999999999998</c:v>
                </c:pt>
                <c:pt idx="22">
                  <c:v>2.61</c:v>
                </c:pt>
                <c:pt idx="23">
                  <c:v>2.78</c:v>
                </c:pt>
                <c:pt idx="24">
                  <c:v>2.66</c:v>
                </c:pt>
                <c:pt idx="25">
                  <c:v>2.62</c:v>
                </c:pt>
                <c:pt idx="26">
                  <c:v>2.5499999999999998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B21-4D15-81D5-1620AB9FA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00120"/>
        <c:axId val="477598944"/>
      </c:lineChart>
      <c:dateAx>
        <c:axId val="4776001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598944"/>
        <c:crosses val="autoZero"/>
        <c:auto val="1"/>
        <c:lblOffset val="100"/>
        <c:baseTimeUnit val="days"/>
        <c:majorUnit val="10"/>
        <c:majorTimeUnit val="days"/>
      </c:dateAx>
      <c:valAx>
        <c:axId val="477598944"/>
        <c:scaling>
          <c:orientation val="minMax"/>
          <c:min val="2.2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한빛소프트</a:t>
            </a:r>
            <a:r>
              <a:rPr lang="en-US"/>
              <a:t>2019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Sheet15!$A$2:$A$30</c:f>
              <c:numCache>
                <c:formatCode>m/d/yyyy</c:formatCode>
                <c:ptCount val="29"/>
                <c:pt idx="0">
                  <c:v>43579</c:v>
                </c:pt>
                <c:pt idx="1">
                  <c:v>43565</c:v>
                </c:pt>
                <c:pt idx="2">
                  <c:v>43556</c:v>
                </c:pt>
                <c:pt idx="3">
                  <c:v>43563</c:v>
                </c:pt>
                <c:pt idx="4">
                  <c:v>43574</c:v>
                </c:pt>
                <c:pt idx="5">
                  <c:v>43571</c:v>
                </c:pt>
                <c:pt idx="6">
                  <c:v>43572</c:v>
                </c:pt>
                <c:pt idx="7">
                  <c:v>43558</c:v>
                </c:pt>
                <c:pt idx="8">
                  <c:v>43585</c:v>
                </c:pt>
                <c:pt idx="9">
                  <c:v>43580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43594</c:v>
                </c:pt>
                <c:pt idx="15">
                  <c:v>43588</c:v>
                </c:pt>
                <c:pt idx="16">
                  <c:v>43601</c:v>
                </c:pt>
                <c:pt idx="17">
                  <c:v>43598</c:v>
                </c:pt>
                <c:pt idx="18">
                  <c:v>43616</c:v>
                </c:pt>
                <c:pt idx="19">
                  <c:v>43612</c:v>
                </c:pt>
                <c:pt idx="20">
                  <c:v>43607</c:v>
                </c:pt>
                <c:pt idx="21">
                  <c:v>43613</c:v>
                </c:pt>
                <c:pt idx="22">
                  <c:v>43587</c:v>
                </c:pt>
                <c:pt idx="23">
                  <c:v>43595</c:v>
                </c:pt>
                <c:pt idx="24">
                  <c:v>43599</c:v>
                </c:pt>
                <c:pt idx="25">
                  <c:v>43602</c:v>
                </c:pt>
                <c:pt idx="26">
                  <c:v>43592</c:v>
                </c:pt>
                <c:pt idx="27">
                  <c:v>43614</c:v>
                </c:pt>
                <c:pt idx="28">
                  <c:v>43609</c:v>
                </c:pt>
              </c:numCache>
            </c:numRef>
          </c:cat>
          <c:val>
            <c:numRef>
              <c:f>Sheet15!$B$2:$B$30</c:f>
              <c:numCache>
                <c:formatCode>General</c:formatCode>
                <c:ptCount val="29"/>
                <c:pt idx="0">
                  <c:v>6.07</c:v>
                </c:pt>
                <c:pt idx="1">
                  <c:v>6.17</c:v>
                </c:pt>
                <c:pt idx="2">
                  <c:v>5.83</c:v>
                </c:pt>
                <c:pt idx="3">
                  <c:v>6.23</c:v>
                </c:pt>
                <c:pt idx="4">
                  <c:v>6.14</c:v>
                </c:pt>
                <c:pt idx="5">
                  <c:v>6.13</c:v>
                </c:pt>
                <c:pt idx="6">
                  <c:v>6.17</c:v>
                </c:pt>
                <c:pt idx="7">
                  <c:v>5.97</c:v>
                </c:pt>
                <c:pt idx="8">
                  <c:v>5.86</c:v>
                </c:pt>
                <c:pt idx="9">
                  <c:v>6.06</c:v>
                </c:pt>
                <c:pt idx="10">
                  <c:v>6.09</c:v>
                </c:pt>
                <c:pt idx="11">
                  <c:v>6.13</c:v>
                </c:pt>
                <c:pt idx="12">
                  <c:v>5.82</c:v>
                </c:pt>
                <c:pt idx="13">
                  <c:v>6.21</c:v>
                </c:pt>
                <c:pt idx="14">
                  <c:v>5.63</c:v>
                </c:pt>
                <c:pt idx="15">
                  <c:v>5.91</c:v>
                </c:pt>
                <c:pt idx="16">
                  <c:v>5.87</c:v>
                </c:pt>
                <c:pt idx="17">
                  <c:v>5.59</c:v>
                </c:pt>
                <c:pt idx="18">
                  <c:v>5.93</c:v>
                </c:pt>
                <c:pt idx="19">
                  <c:v>5.83</c:v>
                </c:pt>
                <c:pt idx="20">
                  <c:v>5.82</c:v>
                </c:pt>
                <c:pt idx="21">
                  <c:v>5.84</c:v>
                </c:pt>
                <c:pt idx="22">
                  <c:v>5.87</c:v>
                </c:pt>
                <c:pt idx="23">
                  <c:v>5.63</c:v>
                </c:pt>
                <c:pt idx="24">
                  <c:v>5.63</c:v>
                </c:pt>
                <c:pt idx="25">
                  <c:v>5.87</c:v>
                </c:pt>
                <c:pt idx="26">
                  <c:v>5.85</c:v>
                </c:pt>
                <c:pt idx="27">
                  <c:v>5.83</c:v>
                </c:pt>
                <c:pt idx="28">
                  <c:v>5.83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0E6-44F6-A150-67378DEE6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04040"/>
        <c:axId val="477602080"/>
      </c:lineChart>
      <c:dateAx>
        <c:axId val="477604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2080"/>
        <c:crosses val="autoZero"/>
        <c:auto val="1"/>
        <c:lblOffset val="100"/>
        <c:baseTimeUnit val="days"/>
        <c:majorUnit val="10"/>
        <c:majorTimeUnit val="days"/>
      </c:dateAx>
      <c:valAx>
        <c:axId val="47760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4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한빛소프트</a:t>
            </a:r>
            <a:r>
              <a:rPr lang="en-US"/>
              <a:t>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Sheet17!$A$2:$A$15</c:f>
              <c:numCache>
                <c:formatCode>m/d/yyyy</c:formatCode>
                <c:ptCount val="14"/>
                <c:pt idx="0">
                  <c:v>43579</c:v>
                </c:pt>
                <c:pt idx="1">
                  <c:v>43565</c:v>
                </c:pt>
                <c:pt idx="2">
                  <c:v>43556</c:v>
                </c:pt>
                <c:pt idx="3">
                  <c:v>43563</c:v>
                </c:pt>
                <c:pt idx="4">
                  <c:v>43574</c:v>
                </c:pt>
                <c:pt idx="5">
                  <c:v>43571</c:v>
                </c:pt>
                <c:pt idx="6">
                  <c:v>43572</c:v>
                </c:pt>
                <c:pt idx="7">
                  <c:v>43558</c:v>
                </c:pt>
                <c:pt idx="8">
                  <c:v>43585</c:v>
                </c:pt>
                <c:pt idx="9">
                  <c:v>43580</c:v>
                </c:pt>
                <c:pt idx="10">
                  <c:v>43577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</c:numCache>
            </c:numRef>
          </c:cat>
          <c:val>
            <c:numRef>
              <c:f>Sheet17!$B$2:$B$15</c:f>
              <c:numCache>
                <c:formatCode>General</c:formatCode>
                <c:ptCount val="14"/>
                <c:pt idx="0">
                  <c:v>-8.5299999999999994</c:v>
                </c:pt>
                <c:pt idx="1">
                  <c:v>-8.68</c:v>
                </c:pt>
                <c:pt idx="2">
                  <c:v>-8.19</c:v>
                </c:pt>
                <c:pt idx="3">
                  <c:v>-8.76</c:v>
                </c:pt>
                <c:pt idx="4">
                  <c:v>-8.6300000000000008</c:v>
                </c:pt>
                <c:pt idx="5">
                  <c:v>-8.6199999999999992</c:v>
                </c:pt>
                <c:pt idx="6">
                  <c:v>-8.68</c:v>
                </c:pt>
                <c:pt idx="7">
                  <c:v>-8.39</c:v>
                </c:pt>
                <c:pt idx="8">
                  <c:v>-8.23</c:v>
                </c:pt>
                <c:pt idx="9">
                  <c:v>-8.52</c:v>
                </c:pt>
                <c:pt idx="10">
                  <c:v>-8.56</c:v>
                </c:pt>
                <c:pt idx="11">
                  <c:v>-8.6199999999999992</c:v>
                </c:pt>
                <c:pt idx="12">
                  <c:v>-8.18</c:v>
                </c:pt>
                <c:pt idx="13">
                  <c:v>-8.73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4BE-4215-B99A-4BACA13FA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02864"/>
        <c:axId val="477600904"/>
      </c:lineChart>
      <c:dateAx>
        <c:axId val="4776028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0904"/>
        <c:crosses val="autoZero"/>
        <c:auto val="1"/>
        <c:lblOffset val="100"/>
        <c:baseTimeUnit val="days"/>
        <c:majorUnit val="5"/>
        <c:majorTimeUnit val="days"/>
      </c:dateAx>
      <c:valAx>
        <c:axId val="477600904"/>
        <c:scaling>
          <c:orientation val="minMax"/>
          <c:max val="-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현대해상</a:t>
            </a:r>
            <a:r>
              <a:rPr lang="en-US"/>
              <a:t>19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Sheet27!$B$1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Sheet27!$A$2:$A$44</c:f>
              <c:numCache>
                <c:formatCode>m/d/yyyy</c:formatCode>
                <c:ptCount val="43"/>
                <c:pt idx="0">
                  <c:v>43574</c:v>
                </c:pt>
                <c:pt idx="1">
                  <c:v>43557</c:v>
                </c:pt>
                <c:pt idx="2">
                  <c:v>43584</c:v>
                </c:pt>
                <c:pt idx="3">
                  <c:v>43556</c:v>
                </c:pt>
                <c:pt idx="4">
                  <c:v>43567</c:v>
                </c:pt>
                <c:pt idx="5">
                  <c:v>43578</c:v>
                </c:pt>
                <c:pt idx="6">
                  <c:v>43564</c:v>
                </c:pt>
                <c:pt idx="7">
                  <c:v>43558</c:v>
                </c:pt>
                <c:pt idx="8">
                  <c:v>43572</c:v>
                </c:pt>
                <c:pt idx="9">
                  <c:v>43580</c:v>
                </c:pt>
                <c:pt idx="10">
                  <c:v>43560</c:v>
                </c:pt>
                <c:pt idx="11">
                  <c:v>43581</c:v>
                </c:pt>
                <c:pt idx="12">
                  <c:v>43565</c:v>
                </c:pt>
                <c:pt idx="13">
                  <c:v>43577</c:v>
                </c:pt>
                <c:pt idx="14">
                  <c:v>43573</c:v>
                </c:pt>
                <c:pt idx="15">
                  <c:v>43571</c:v>
                </c:pt>
                <c:pt idx="16">
                  <c:v>43570</c:v>
                </c:pt>
                <c:pt idx="17">
                  <c:v>43579</c:v>
                </c:pt>
                <c:pt idx="18">
                  <c:v>43566</c:v>
                </c:pt>
                <c:pt idx="19">
                  <c:v>43563</c:v>
                </c:pt>
                <c:pt idx="20">
                  <c:v>43585</c:v>
                </c:pt>
                <c:pt idx="21">
                  <c:v>43559</c:v>
                </c:pt>
                <c:pt idx="22">
                  <c:v>43598</c:v>
                </c:pt>
                <c:pt idx="23">
                  <c:v>43588</c:v>
                </c:pt>
                <c:pt idx="24">
                  <c:v>43594</c:v>
                </c:pt>
                <c:pt idx="25">
                  <c:v>43593</c:v>
                </c:pt>
                <c:pt idx="26">
                  <c:v>43606</c:v>
                </c:pt>
                <c:pt idx="27">
                  <c:v>43608</c:v>
                </c:pt>
                <c:pt idx="28">
                  <c:v>43587</c:v>
                </c:pt>
                <c:pt idx="29">
                  <c:v>43602</c:v>
                </c:pt>
                <c:pt idx="30">
                  <c:v>43595</c:v>
                </c:pt>
                <c:pt idx="31">
                  <c:v>43605</c:v>
                </c:pt>
                <c:pt idx="32">
                  <c:v>43600</c:v>
                </c:pt>
                <c:pt idx="33">
                  <c:v>43615</c:v>
                </c:pt>
                <c:pt idx="34">
                  <c:v>43613</c:v>
                </c:pt>
                <c:pt idx="35">
                  <c:v>43609</c:v>
                </c:pt>
                <c:pt idx="36">
                  <c:v>43599</c:v>
                </c:pt>
                <c:pt idx="37">
                  <c:v>43592</c:v>
                </c:pt>
                <c:pt idx="38">
                  <c:v>43601</c:v>
                </c:pt>
                <c:pt idx="39">
                  <c:v>43612</c:v>
                </c:pt>
                <c:pt idx="40">
                  <c:v>43616</c:v>
                </c:pt>
                <c:pt idx="41">
                  <c:v>43614</c:v>
                </c:pt>
                <c:pt idx="42">
                  <c:v>43607</c:v>
                </c:pt>
              </c:numCache>
            </c:numRef>
          </c:cat>
          <c:val>
            <c:numRef>
              <c:f>Sheet27!$B$2:$B$44</c:f>
              <c:numCache>
                <c:formatCode>General</c:formatCode>
                <c:ptCount val="43"/>
                <c:pt idx="0">
                  <c:v>9.08</c:v>
                </c:pt>
                <c:pt idx="1">
                  <c:v>9.15</c:v>
                </c:pt>
                <c:pt idx="2">
                  <c:v>9.31</c:v>
                </c:pt>
                <c:pt idx="3">
                  <c:v>9.17</c:v>
                </c:pt>
                <c:pt idx="4">
                  <c:v>9.35</c:v>
                </c:pt>
                <c:pt idx="5">
                  <c:v>9.2100000000000009</c:v>
                </c:pt>
                <c:pt idx="6">
                  <c:v>9.1199999999999992</c:v>
                </c:pt>
                <c:pt idx="7">
                  <c:v>9.17</c:v>
                </c:pt>
                <c:pt idx="8">
                  <c:v>9.2899999999999991</c:v>
                </c:pt>
                <c:pt idx="9">
                  <c:v>9.42</c:v>
                </c:pt>
                <c:pt idx="10">
                  <c:v>9.2899999999999991</c:v>
                </c:pt>
                <c:pt idx="11">
                  <c:v>9.15</c:v>
                </c:pt>
                <c:pt idx="12">
                  <c:v>9.24</c:v>
                </c:pt>
                <c:pt idx="13">
                  <c:v>9.0399999999999991</c:v>
                </c:pt>
                <c:pt idx="14">
                  <c:v>9.23</c:v>
                </c:pt>
                <c:pt idx="15">
                  <c:v>9.31</c:v>
                </c:pt>
                <c:pt idx="16">
                  <c:v>9.41</c:v>
                </c:pt>
                <c:pt idx="17">
                  <c:v>9.2899999999999991</c:v>
                </c:pt>
                <c:pt idx="18">
                  <c:v>9.23</c:v>
                </c:pt>
                <c:pt idx="19">
                  <c:v>9.24</c:v>
                </c:pt>
                <c:pt idx="20">
                  <c:v>9.15</c:v>
                </c:pt>
                <c:pt idx="21">
                  <c:v>9.26</c:v>
                </c:pt>
                <c:pt idx="22">
                  <c:v>7.91</c:v>
                </c:pt>
                <c:pt idx="23">
                  <c:v>9.0399999999999991</c:v>
                </c:pt>
                <c:pt idx="24">
                  <c:v>8.69</c:v>
                </c:pt>
                <c:pt idx="25">
                  <c:v>8.9</c:v>
                </c:pt>
                <c:pt idx="26">
                  <c:v>7.42</c:v>
                </c:pt>
                <c:pt idx="27">
                  <c:v>7.4</c:v>
                </c:pt>
                <c:pt idx="28">
                  <c:v>9.11</c:v>
                </c:pt>
                <c:pt idx="29">
                  <c:v>7.34</c:v>
                </c:pt>
                <c:pt idx="30">
                  <c:v>8.65</c:v>
                </c:pt>
                <c:pt idx="31">
                  <c:v>7.42</c:v>
                </c:pt>
                <c:pt idx="32">
                  <c:v>7.58</c:v>
                </c:pt>
                <c:pt idx="33">
                  <c:v>7.4</c:v>
                </c:pt>
                <c:pt idx="34">
                  <c:v>7.47</c:v>
                </c:pt>
                <c:pt idx="35">
                  <c:v>7.4</c:v>
                </c:pt>
                <c:pt idx="36">
                  <c:v>7.68</c:v>
                </c:pt>
                <c:pt idx="37">
                  <c:v>8.93</c:v>
                </c:pt>
                <c:pt idx="38">
                  <c:v>7.4</c:v>
                </c:pt>
                <c:pt idx="39">
                  <c:v>7.41</c:v>
                </c:pt>
                <c:pt idx="40">
                  <c:v>7.36</c:v>
                </c:pt>
                <c:pt idx="41">
                  <c:v>7.26</c:v>
                </c:pt>
                <c:pt idx="42">
                  <c:v>7.46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C7E-4E91-8A15-7476FAD1E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598552"/>
        <c:axId val="477599728"/>
      </c:lineChart>
      <c:dateAx>
        <c:axId val="4775985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599728"/>
        <c:crosses val="autoZero"/>
        <c:auto val="1"/>
        <c:lblOffset val="100"/>
        <c:baseTimeUnit val="days"/>
        <c:majorUnit val="10"/>
        <c:majorTimeUnit val="days"/>
      </c:dateAx>
      <c:valAx>
        <c:axId val="477599728"/>
        <c:scaling>
          <c:orientation val="minMax"/>
          <c:min val="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598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ko-KR"/>
              <a:t>현대해상</a:t>
            </a:r>
            <a:r>
              <a:rPr lang="en-US"/>
              <a:t>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Sheet29!$B$1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Sheet29!$A$2:$A$23</c:f>
              <c:numCache>
                <c:formatCode>m/d/yyyy</c:formatCode>
                <c:ptCount val="22"/>
                <c:pt idx="0">
                  <c:v>43574</c:v>
                </c:pt>
                <c:pt idx="1">
                  <c:v>43557</c:v>
                </c:pt>
                <c:pt idx="2">
                  <c:v>43584</c:v>
                </c:pt>
                <c:pt idx="3">
                  <c:v>43556</c:v>
                </c:pt>
                <c:pt idx="4">
                  <c:v>43567</c:v>
                </c:pt>
                <c:pt idx="5">
                  <c:v>43578</c:v>
                </c:pt>
                <c:pt idx="6">
                  <c:v>43564</c:v>
                </c:pt>
                <c:pt idx="7">
                  <c:v>43558</c:v>
                </c:pt>
                <c:pt idx="8">
                  <c:v>43572</c:v>
                </c:pt>
                <c:pt idx="9">
                  <c:v>43580</c:v>
                </c:pt>
                <c:pt idx="10">
                  <c:v>43560</c:v>
                </c:pt>
                <c:pt idx="11">
                  <c:v>43581</c:v>
                </c:pt>
                <c:pt idx="12">
                  <c:v>43565</c:v>
                </c:pt>
                <c:pt idx="13">
                  <c:v>43577</c:v>
                </c:pt>
                <c:pt idx="14">
                  <c:v>43573</c:v>
                </c:pt>
                <c:pt idx="15">
                  <c:v>43571</c:v>
                </c:pt>
                <c:pt idx="16">
                  <c:v>43570</c:v>
                </c:pt>
                <c:pt idx="17">
                  <c:v>43579</c:v>
                </c:pt>
                <c:pt idx="18">
                  <c:v>43566</c:v>
                </c:pt>
                <c:pt idx="19">
                  <c:v>43563</c:v>
                </c:pt>
                <c:pt idx="20">
                  <c:v>43585</c:v>
                </c:pt>
                <c:pt idx="21">
                  <c:v>43559</c:v>
                </c:pt>
              </c:numCache>
            </c:numRef>
          </c:cat>
          <c:val>
            <c:numRef>
              <c:f>Sheet29!$B$2:$B$23</c:f>
              <c:numCache>
                <c:formatCode>General</c:formatCode>
                <c:ptCount val="22"/>
                <c:pt idx="0">
                  <c:v>0.82</c:v>
                </c:pt>
                <c:pt idx="1">
                  <c:v>0.83</c:v>
                </c:pt>
                <c:pt idx="2">
                  <c:v>0.84</c:v>
                </c:pt>
                <c:pt idx="3">
                  <c:v>0.83</c:v>
                </c:pt>
                <c:pt idx="4">
                  <c:v>0.85</c:v>
                </c:pt>
                <c:pt idx="5">
                  <c:v>0.83</c:v>
                </c:pt>
                <c:pt idx="6">
                  <c:v>0.82</c:v>
                </c:pt>
                <c:pt idx="7">
                  <c:v>0.83</c:v>
                </c:pt>
                <c:pt idx="8">
                  <c:v>0.84</c:v>
                </c:pt>
                <c:pt idx="9">
                  <c:v>0.85</c:v>
                </c:pt>
                <c:pt idx="10">
                  <c:v>0.84</c:v>
                </c:pt>
                <c:pt idx="11">
                  <c:v>0.83</c:v>
                </c:pt>
                <c:pt idx="12">
                  <c:v>0.84</c:v>
                </c:pt>
                <c:pt idx="13">
                  <c:v>0.82</c:v>
                </c:pt>
                <c:pt idx="14">
                  <c:v>0.83</c:v>
                </c:pt>
                <c:pt idx="15">
                  <c:v>0.84</c:v>
                </c:pt>
                <c:pt idx="16">
                  <c:v>0.85</c:v>
                </c:pt>
                <c:pt idx="17">
                  <c:v>0.84</c:v>
                </c:pt>
                <c:pt idx="18">
                  <c:v>0.83</c:v>
                </c:pt>
                <c:pt idx="19">
                  <c:v>0.84</c:v>
                </c:pt>
                <c:pt idx="20">
                  <c:v>0.83</c:v>
                </c:pt>
                <c:pt idx="21">
                  <c:v>0.84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296-4723-A1B5-CE11765B7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03256"/>
        <c:axId val="477604432"/>
      </c:lineChart>
      <c:dateAx>
        <c:axId val="4776032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4432"/>
        <c:crosses val="autoZero"/>
        <c:auto val="1"/>
        <c:lblOffset val="100"/>
        <c:baseTimeUnit val="days"/>
        <c:majorUnit val="5"/>
        <c:majorTimeUnit val="days"/>
      </c:dateAx>
      <c:valAx>
        <c:axId val="477604432"/>
        <c:scaling>
          <c:orientation val="minMax"/>
          <c:min val="0.815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03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DB2019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Sheet31!$B$1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Sheet31!$A$2:$A$44</c:f>
              <c:numCache>
                <c:formatCode>m/d/yyyy</c:formatCode>
                <c:ptCount val="43"/>
                <c:pt idx="0">
                  <c:v>43563</c:v>
                </c:pt>
                <c:pt idx="1">
                  <c:v>43558</c:v>
                </c:pt>
                <c:pt idx="2">
                  <c:v>43579</c:v>
                </c:pt>
                <c:pt idx="3">
                  <c:v>43585</c:v>
                </c:pt>
                <c:pt idx="4">
                  <c:v>43574</c:v>
                </c:pt>
                <c:pt idx="5">
                  <c:v>43571</c:v>
                </c:pt>
                <c:pt idx="6">
                  <c:v>43580</c:v>
                </c:pt>
                <c:pt idx="7">
                  <c:v>43573</c:v>
                </c:pt>
                <c:pt idx="8">
                  <c:v>43572</c:v>
                </c:pt>
                <c:pt idx="9">
                  <c:v>43565</c:v>
                </c:pt>
                <c:pt idx="10">
                  <c:v>43566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43577</c:v>
                </c:pt>
                <c:pt idx="15">
                  <c:v>43570</c:v>
                </c:pt>
                <c:pt idx="16">
                  <c:v>43559</c:v>
                </c:pt>
                <c:pt idx="17">
                  <c:v>43584</c:v>
                </c:pt>
                <c:pt idx="18">
                  <c:v>43564</c:v>
                </c:pt>
                <c:pt idx="19">
                  <c:v>43556</c:v>
                </c:pt>
                <c:pt idx="20">
                  <c:v>43557</c:v>
                </c:pt>
                <c:pt idx="21">
                  <c:v>43578</c:v>
                </c:pt>
                <c:pt idx="22">
                  <c:v>43588</c:v>
                </c:pt>
                <c:pt idx="23">
                  <c:v>43599</c:v>
                </c:pt>
                <c:pt idx="24">
                  <c:v>43616</c:v>
                </c:pt>
                <c:pt idx="25">
                  <c:v>43614</c:v>
                </c:pt>
                <c:pt idx="26">
                  <c:v>43612</c:v>
                </c:pt>
                <c:pt idx="27">
                  <c:v>43607</c:v>
                </c:pt>
                <c:pt idx="28">
                  <c:v>43592</c:v>
                </c:pt>
                <c:pt idx="29">
                  <c:v>43587</c:v>
                </c:pt>
                <c:pt idx="30">
                  <c:v>43601</c:v>
                </c:pt>
                <c:pt idx="31">
                  <c:v>43602</c:v>
                </c:pt>
                <c:pt idx="32">
                  <c:v>43595</c:v>
                </c:pt>
                <c:pt idx="33">
                  <c:v>43609</c:v>
                </c:pt>
                <c:pt idx="34">
                  <c:v>43613</c:v>
                </c:pt>
                <c:pt idx="35">
                  <c:v>43598</c:v>
                </c:pt>
                <c:pt idx="36">
                  <c:v>43594</c:v>
                </c:pt>
                <c:pt idx="37">
                  <c:v>43593</c:v>
                </c:pt>
                <c:pt idx="38">
                  <c:v>43600</c:v>
                </c:pt>
                <c:pt idx="39">
                  <c:v>43608</c:v>
                </c:pt>
                <c:pt idx="40">
                  <c:v>43606</c:v>
                </c:pt>
                <c:pt idx="41">
                  <c:v>43605</c:v>
                </c:pt>
                <c:pt idx="42">
                  <c:v>43615</c:v>
                </c:pt>
              </c:numCache>
            </c:numRef>
          </c:cat>
          <c:val>
            <c:numRef>
              <c:f>Sheet31!$B$2:$B$44</c:f>
              <c:numCache>
                <c:formatCode>General</c:formatCode>
                <c:ptCount val="43"/>
                <c:pt idx="0">
                  <c:v>1.29</c:v>
                </c:pt>
                <c:pt idx="1">
                  <c:v>1.28</c:v>
                </c:pt>
                <c:pt idx="2">
                  <c:v>1.27</c:v>
                </c:pt>
                <c:pt idx="3">
                  <c:v>1.27</c:v>
                </c:pt>
                <c:pt idx="4">
                  <c:v>1.26</c:v>
                </c:pt>
                <c:pt idx="5">
                  <c:v>1.26</c:v>
                </c:pt>
                <c:pt idx="6">
                  <c:v>1.3</c:v>
                </c:pt>
                <c:pt idx="7">
                  <c:v>1.25</c:v>
                </c:pt>
                <c:pt idx="8">
                  <c:v>1.28</c:v>
                </c:pt>
                <c:pt idx="9">
                  <c:v>1.3</c:v>
                </c:pt>
                <c:pt idx="10">
                  <c:v>1.3</c:v>
                </c:pt>
                <c:pt idx="11">
                  <c:v>1.29</c:v>
                </c:pt>
                <c:pt idx="12">
                  <c:v>1.27</c:v>
                </c:pt>
                <c:pt idx="13">
                  <c:v>1.3</c:v>
                </c:pt>
                <c:pt idx="14">
                  <c:v>1.26</c:v>
                </c:pt>
                <c:pt idx="15">
                  <c:v>1.29</c:v>
                </c:pt>
                <c:pt idx="16">
                  <c:v>1.29</c:v>
                </c:pt>
                <c:pt idx="17">
                  <c:v>1.25</c:v>
                </c:pt>
                <c:pt idx="18">
                  <c:v>1.29</c:v>
                </c:pt>
                <c:pt idx="19">
                  <c:v>1.28</c:v>
                </c:pt>
                <c:pt idx="20">
                  <c:v>1.29</c:v>
                </c:pt>
                <c:pt idx="21">
                  <c:v>1.25</c:v>
                </c:pt>
                <c:pt idx="22">
                  <c:v>1.28</c:v>
                </c:pt>
                <c:pt idx="23">
                  <c:v>1.22</c:v>
                </c:pt>
                <c:pt idx="24">
                  <c:v>1.36</c:v>
                </c:pt>
                <c:pt idx="25">
                  <c:v>1.34</c:v>
                </c:pt>
                <c:pt idx="26">
                  <c:v>1.4</c:v>
                </c:pt>
                <c:pt idx="27">
                  <c:v>1.47</c:v>
                </c:pt>
                <c:pt idx="28">
                  <c:v>1.25</c:v>
                </c:pt>
                <c:pt idx="29">
                  <c:v>1.29</c:v>
                </c:pt>
                <c:pt idx="30">
                  <c:v>1.35</c:v>
                </c:pt>
                <c:pt idx="31">
                  <c:v>1.35</c:v>
                </c:pt>
                <c:pt idx="32">
                  <c:v>1.21</c:v>
                </c:pt>
                <c:pt idx="33">
                  <c:v>1.39</c:v>
                </c:pt>
                <c:pt idx="34">
                  <c:v>1.36</c:v>
                </c:pt>
                <c:pt idx="35">
                  <c:v>1.22</c:v>
                </c:pt>
                <c:pt idx="36">
                  <c:v>1.22</c:v>
                </c:pt>
                <c:pt idx="37">
                  <c:v>1.25</c:v>
                </c:pt>
                <c:pt idx="38">
                  <c:v>1.27</c:v>
                </c:pt>
                <c:pt idx="39">
                  <c:v>1.43</c:v>
                </c:pt>
                <c:pt idx="40">
                  <c:v>1.39</c:v>
                </c:pt>
                <c:pt idx="41">
                  <c:v>1.3</c:v>
                </c:pt>
                <c:pt idx="42">
                  <c:v>1.34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F88-44B9-9B26-390B83479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75576"/>
        <c:axId val="477682632"/>
      </c:lineChart>
      <c:dateAx>
        <c:axId val="477675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82632"/>
        <c:crosses val="autoZero"/>
        <c:auto val="1"/>
        <c:lblOffset val="100"/>
        <c:baseTimeUnit val="days"/>
        <c:majorUnit val="10"/>
        <c:majorTimeUnit val="days"/>
      </c:dateAx>
      <c:valAx>
        <c:axId val="477682632"/>
        <c:scaling>
          <c:orientation val="minMax"/>
          <c:min val="1.150000000000000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75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r>
              <a:rPr lang="en-US"/>
              <a:t>db 2020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Sheet33!$B$1</c:f>
              <c:strCache>
                <c:ptCount val="1"/>
                <c:pt idx="0">
                  <c:v>주가수익비율</c:v>
                </c:pt>
              </c:strCache>
            </c:strRef>
          </c:tx>
          <c:spPr>
            <a:ln w="28575" cap="rnd">
              <a:solidFill>
                <a:srgbClr val="FF7876"/>
              </a:solidFill>
              <a:round/>
            </a:ln>
            <a:effectLst/>
          </c:spPr>
          <c:marker>
            <c:symbol val="none"/>
          </c:marker>
          <c:cat>
            <c:numRef>
              <c:f>Sheet33!$A$2:$A$23</c:f>
              <c:numCache>
                <c:formatCode>m/d/yyyy</c:formatCode>
                <c:ptCount val="22"/>
                <c:pt idx="0">
                  <c:v>43563</c:v>
                </c:pt>
                <c:pt idx="1">
                  <c:v>43558</c:v>
                </c:pt>
                <c:pt idx="2">
                  <c:v>43579</c:v>
                </c:pt>
                <c:pt idx="3">
                  <c:v>43585</c:v>
                </c:pt>
                <c:pt idx="4">
                  <c:v>43574</c:v>
                </c:pt>
                <c:pt idx="5">
                  <c:v>43571</c:v>
                </c:pt>
                <c:pt idx="6">
                  <c:v>43580</c:v>
                </c:pt>
                <c:pt idx="7">
                  <c:v>43573</c:v>
                </c:pt>
                <c:pt idx="8">
                  <c:v>43572</c:v>
                </c:pt>
                <c:pt idx="9">
                  <c:v>43565</c:v>
                </c:pt>
                <c:pt idx="10">
                  <c:v>43566</c:v>
                </c:pt>
                <c:pt idx="11">
                  <c:v>43560</c:v>
                </c:pt>
                <c:pt idx="12">
                  <c:v>43581</c:v>
                </c:pt>
                <c:pt idx="13">
                  <c:v>43567</c:v>
                </c:pt>
                <c:pt idx="14">
                  <c:v>43577</c:v>
                </c:pt>
                <c:pt idx="15">
                  <c:v>43570</c:v>
                </c:pt>
                <c:pt idx="16">
                  <c:v>43559</c:v>
                </c:pt>
                <c:pt idx="17">
                  <c:v>43584</c:v>
                </c:pt>
                <c:pt idx="18">
                  <c:v>43564</c:v>
                </c:pt>
                <c:pt idx="19">
                  <c:v>43556</c:v>
                </c:pt>
                <c:pt idx="20">
                  <c:v>43557</c:v>
                </c:pt>
                <c:pt idx="21">
                  <c:v>43578</c:v>
                </c:pt>
              </c:numCache>
            </c:numRef>
          </c:cat>
          <c:val>
            <c:numRef>
              <c:f>Sheet33!$B$2:$B$23</c:f>
              <c:numCache>
                <c:formatCode>General</c:formatCode>
                <c:ptCount val="22"/>
                <c:pt idx="0">
                  <c:v>1.29</c:v>
                </c:pt>
                <c:pt idx="1">
                  <c:v>1.28</c:v>
                </c:pt>
                <c:pt idx="2">
                  <c:v>1.27</c:v>
                </c:pt>
                <c:pt idx="3">
                  <c:v>1.27</c:v>
                </c:pt>
                <c:pt idx="4">
                  <c:v>1.26</c:v>
                </c:pt>
                <c:pt idx="5">
                  <c:v>1.26</c:v>
                </c:pt>
                <c:pt idx="6">
                  <c:v>1.3</c:v>
                </c:pt>
                <c:pt idx="7">
                  <c:v>1.25</c:v>
                </c:pt>
                <c:pt idx="8">
                  <c:v>1.28</c:v>
                </c:pt>
                <c:pt idx="9">
                  <c:v>1.3</c:v>
                </c:pt>
                <c:pt idx="10">
                  <c:v>1.3</c:v>
                </c:pt>
                <c:pt idx="11">
                  <c:v>1.29</c:v>
                </c:pt>
                <c:pt idx="12">
                  <c:v>1.27</c:v>
                </c:pt>
                <c:pt idx="13">
                  <c:v>1.3</c:v>
                </c:pt>
                <c:pt idx="14">
                  <c:v>1.26</c:v>
                </c:pt>
                <c:pt idx="15">
                  <c:v>1.29</c:v>
                </c:pt>
                <c:pt idx="16">
                  <c:v>1.29</c:v>
                </c:pt>
                <c:pt idx="17">
                  <c:v>1.25</c:v>
                </c:pt>
                <c:pt idx="18">
                  <c:v>1.29</c:v>
                </c:pt>
                <c:pt idx="19">
                  <c:v>1.28</c:v>
                </c:pt>
                <c:pt idx="20">
                  <c:v>1.29</c:v>
                </c:pt>
                <c:pt idx="21">
                  <c:v>1.25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156-4B25-A7A1-E9B951C9F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75968"/>
        <c:axId val="477676360"/>
      </c:lineChart>
      <c:dateAx>
        <c:axId val="477675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76360"/>
        <c:crosses val="autoZero"/>
        <c:auto val="1"/>
        <c:lblOffset val="100"/>
        <c:baseTimeUnit val="days"/>
        <c:majorUnit val="5"/>
        <c:majorTimeUnit val="days"/>
      </c:dateAx>
      <c:valAx>
        <c:axId val="477676360"/>
        <c:scaling>
          <c:orientation val="minMax"/>
          <c:min val="1.2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pPr>
            <a:endParaRPr lang="ko-KR"/>
          </a:p>
        </c:txPr>
        <c:crossAx val="47767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라운드 Bold" panose="020B0600000101010101" pitchFamily="50" charset="-127"/>
          <a:ea typeface="나눔스퀘어라운드 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총 키워드</c:v>
                </c:pt>
              </c:strCache>
            </c:strRef>
          </c:tx>
          <c:spPr>
            <a:solidFill>
              <a:srgbClr val="599AD5"/>
            </a:solidFill>
            <a:ln>
              <a:solidFill>
                <a:srgbClr val="599A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solidFill>
                  <a:srgbClr val="FF787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DD-4C9F-AC3A-EF5C3846BDD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1642804</c:v>
                </c:pt>
                <c:pt idx="1">
                  <c:v>13238450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48200"/>
        <c:axId val="406055256"/>
      </c:barChart>
      <c:catAx>
        <c:axId val="40604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55256"/>
        <c:crosses val="autoZero"/>
        <c:auto val="1"/>
        <c:lblAlgn val="ctr"/>
        <c:lblOffset val="100"/>
        <c:noMultiLvlLbl val="0"/>
      </c:catAx>
      <c:valAx>
        <c:axId val="406055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48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2019</a:t>
            </a:r>
            <a:endParaRPr lang="ko-KR" alt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8780978604334783E-2"/>
          <c:y val="0.1271802168289449"/>
          <c:w val="0.70713343237369142"/>
          <c:h val="0.5137851026476116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A5-4096-ACA2-962F3DD2D95E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A5-4096-ACA2-962F3DD2D95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A5-4096-ACA2-962F3DD2D95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A5-4096-ACA2-962F3DD2D95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DA5-4096-ACA2-962F3DD2D95E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DA5-4096-ACA2-962F3DD2D95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4DA5-4096-ACA2-962F3DD2D95E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4DA5-4096-ACA2-962F3DD2D95E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4DA5-4096-ACA2-962F3DD2D95E}"/>
              </c:ext>
            </c:extLst>
          </c:dPt>
          <c:cat>
            <c:strRef>
              <c:f>Sheet1!$A$2:$A$11</c:f>
              <c:strCache>
                <c:ptCount val="10"/>
                <c:pt idx="0">
                  <c:v>얼굴</c:v>
                </c:pt>
                <c:pt idx="1">
                  <c:v>먼지</c:v>
                </c:pt>
                <c:pt idx="2">
                  <c:v>미세먼지</c:v>
                </c:pt>
                <c:pt idx="3">
                  <c:v>피부</c:v>
                </c:pt>
                <c:pt idx="4">
                  <c:v>모자</c:v>
                </c:pt>
                <c:pt idx="5">
                  <c:v>제품</c:v>
                </c:pt>
                <c:pt idx="6">
                  <c:v>led</c:v>
                </c:pt>
                <c:pt idx="7">
                  <c:v>마스크팩</c:v>
                </c:pt>
                <c:pt idx="8">
                  <c:v>효과</c:v>
                </c:pt>
                <c:pt idx="9">
                  <c:v>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435</c:v>
                </c:pt>
                <c:pt idx="1">
                  <c:v>427</c:v>
                </c:pt>
                <c:pt idx="2">
                  <c:v>420</c:v>
                </c:pt>
                <c:pt idx="3">
                  <c:v>398</c:v>
                </c:pt>
                <c:pt idx="4">
                  <c:v>354</c:v>
                </c:pt>
                <c:pt idx="5">
                  <c:v>348</c:v>
                </c:pt>
                <c:pt idx="6">
                  <c:v>334</c:v>
                </c:pt>
                <c:pt idx="7">
                  <c:v>324</c:v>
                </c:pt>
                <c:pt idx="8">
                  <c:v>310</c:v>
                </c:pt>
                <c:pt idx="9">
                  <c:v>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6040"/>
        <c:axId val="406056824"/>
      </c:barChart>
      <c:catAx>
        <c:axId val="40605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56824"/>
        <c:crosses val="autoZero"/>
        <c:auto val="1"/>
        <c:lblAlgn val="ctr"/>
        <c:lblOffset val="100"/>
        <c:noMultiLvlLbl val="0"/>
      </c:catAx>
      <c:valAx>
        <c:axId val="406056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60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0384865038577935"/>
          <c:y val="9.432777412349834E-2"/>
          <c:w val="0.1338224518905069"/>
          <c:h val="0.76354051686253921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2020</a:t>
            </a:r>
            <a:endParaRPr lang="ko-KR" altLang="en-US" dirty="0"/>
          </a:p>
        </c:rich>
      </c:tx>
      <c:layout>
        <c:manualLayout>
          <c:xMode val="edge"/>
          <c:yMode val="edge"/>
          <c:x val="0.458311733856406"/>
          <c:y val="3.982984189748112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873319328754365E-2"/>
          <c:y val="0.13114900626112569"/>
          <c:w val="0.74720212218151894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5-48DC-BEF2-02C4DA7F84C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5-48DC-BEF2-02C4DA7F84C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5-48DC-BEF2-02C4DA7F84C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325-48DC-BEF2-02C4DA7F84C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325-48DC-BEF2-02C4DA7F84CC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325-48DC-BEF2-02C4DA7F84C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325-48DC-BEF2-02C4DA7F84CC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325-48DC-BEF2-02C4DA7F84CC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8325-48DC-BEF2-02C4DA7F84CC}"/>
              </c:ext>
            </c:extLst>
          </c:dPt>
          <c:cat>
            <c:strRef>
              <c:f>Sheet1!$A$2:$A$11</c:f>
              <c:strCache>
                <c:ptCount val="10"/>
                <c:pt idx="0">
                  <c:v>코로나19</c:v>
                </c:pt>
                <c:pt idx="1">
                  <c:v>코로나</c:v>
                </c:pt>
                <c:pt idx="2">
                  <c:v>방역</c:v>
                </c:pt>
                <c:pt idx="3">
                  <c:v>생활</c:v>
                </c:pt>
                <c:pt idx="4">
                  <c:v>손</c:v>
                </c:pt>
                <c:pt idx="5">
                  <c:v>예방</c:v>
                </c:pt>
                <c:pt idx="6">
                  <c:v>바이러스</c:v>
                </c:pt>
                <c:pt idx="7">
                  <c:v>얼굴</c:v>
                </c:pt>
                <c:pt idx="8">
                  <c:v>소독제</c:v>
                </c:pt>
                <c:pt idx="9">
                  <c:v>손소독제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259</c:v>
                </c:pt>
                <c:pt idx="1">
                  <c:v>259</c:v>
                </c:pt>
                <c:pt idx="2">
                  <c:v>257</c:v>
                </c:pt>
                <c:pt idx="3">
                  <c:v>228</c:v>
                </c:pt>
                <c:pt idx="4">
                  <c:v>442</c:v>
                </c:pt>
                <c:pt idx="5">
                  <c:v>430</c:v>
                </c:pt>
                <c:pt idx="6">
                  <c:v>400</c:v>
                </c:pt>
                <c:pt idx="7">
                  <c:v>393</c:v>
                </c:pt>
                <c:pt idx="8">
                  <c:v>390</c:v>
                </c:pt>
                <c:pt idx="9">
                  <c:v>380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8784"/>
        <c:axId val="406058000"/>
      </c:barChart>
      <c:catAx>
        <c:axId val="4060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58000"/>
        <c:crosses val="autoZero"/>
        <c:auto val="1"/>
        <c:lblAlgn val="ctr"/>
        <c:lblOffset val="100"/>
        <c:noMultiLvlLbl val="0"/>
      </c:catAx>
      <c:valAx>
        <c:axId val="40605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87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5185948012349455"/>
          <c:y val="7.8586787030149E-2"/>
          <c:w val="0.1481404883819081"/>
          <c:h val="0.864006474191968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6E-4795-B44A-7877F50F5592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6E-4795-B44A-7877F50F559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6E-4795-B44A-7877F50F55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6E-4795-B44A-7877F50F55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76E-4795-B44A-7877F50F55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76E-4795-B44A-7877F50F559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76E-4795-B44A-7877F50F5592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C76E-4795-B44A-7877F50F5592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C76E-4795-B44A-7877F50F5592}"/>
              </c:ext>
            </c:extLst>
          </c:dPt>
          <c:cat>
            <c:strRef>
              <c:f>Sheet1!$A$2:$A$11</c:f>
              <c:strCache>
                <c:ptCount val="10"/>
                <c:pt idx="0">
                  <c:v>지원</c:v>
                </c:pt>
                <c:pt idx="1">
                  <c:v>경제</c:v>
                </c:pt>
                <c:pt idx="2">
                  <c:v>자영업자</c:v>
                </c:pt>
                <c:pt idx="3">
                  <c:v>사업</c:v>
                </c:pt>
                <c:pt idx="4">
                  <c:v>지역</c:v>
                </c:pt>
                <c:pt idx="5">
                  <c:v>기업</c:v>
                </c:pt>
                <c:pt idx="6">
                  <c:v>시장</c:v>
                </c:pt>
                <c:pt idx="7">
                  <c:v>정책</c:v>
                </c:pt>
                <c:pt idx="8">
                  <c:v>임금</c:v>
                </c:pt>
                <c:pt idx="9">
                  <c:v>활성화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442</c:v>
                </c:pt>
                <c:pt idx="1">
                  <c:v>410</c:v>
                </c:pt>
                <c:pt idx="2">
                  <c:v>400</c:v>
                </c:pt>
                <c:pt idx="3">
                  <c:v>392</c:v>
                </c:pt>
                <c:pt idx="4">
                  <c:v>391</c:v>
                </c:pt>
                <c:pt idx="5">
                  <c:v>381</c:v>
                </c:pt>
                <c:pt idx="6">
                  <c:v>339</c:v>
                </c:pt>
                <c:pt idx="7">
                  <c:v>337</c:v>
                </c:pt>
                <c:pt idx="8">
                  <c:v>316</c:v>
                </c:pt>
                <c:pt idx="9">
                  <c:v>311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57216"/>
        <c:axId val="406056432"/>
      </c:barChart>
      <c:catAx>
        <c:axId val="40605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56432"/>
        <c:crosses val="autoZero"/>
        <c:auto val="1"/>
        <c:lblAlgn val="ctr"/>
        <c:lblOffset val="100"/>
        <c:noMultiLvlLbl val="0"/>
      </c:catAx>
      <c:valAx>
        <c:axId val="406056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57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2691053482694619"/>
          <c:y val="0.10844796838898269"/>
          <c:w val="7.3089465173053855E-2"/>
          <c:h val="0.57803138780249763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80978604334783E-2"/>
          <c:y val="3.9540223898994399E-2"/>
          <c:w val="0.86410992450619295"/>
          <c:h val="0.60142491985108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연관어개수</c:v>
                </c:pt>
              </c:strCache>
            </c:strRef>
          </c:tx>
          <c:spPr>
            <a:solidFill>
              <a:srgbClr val="599A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787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FB4-4F3E-B184-80322733F53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FB4-4F3E-B184-80322733F53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FB4-4F3E-B184-80322733F53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FB4-4F3E-B184-80322733F53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FB4-4F3E-B184-80322733F533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FB4-4F3E-B184-80322733F5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FB4-4F3E-B184-80322733F533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FB4-4F3E-B184-80322733F533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FB4-4F3E-B184-80322733F533}"/>
              </c:ext>
            </c:extLst>
          </c:dPt>
          <c:cat>
            <c:strRef>
              <c:f>Sheet1!$A$2:$A$11</c:f>
              <c:strCache>
                <c:ptCount val="10"/>
                <c:pt idx="0">
                  <c:v>게임</c:v>
                </c:pt>
                <c:pt idx="1">
                  <c:v>pc</c:v>
                </c:pt>
                <c:pt idx="2">
                  <c:v>친구</c:v>
                </c:pt>
                <c:pt idx="3">
                  <c:v>알바</c:v>
                </c:pt>
                <c:pt idx="4">
                  <c:v>노래방</c:v>
                </c:pt>
                <c:pt idx="5">
                  <c:v>컴퓨터</c:v>
                </c:pt>
                <c:pt idx="6">
                  <c:v>학교</c:v>
                </c:pt>
                <c:pt idx="7">
                  <c:v>집</c:v>
                </c:pt>
                <c:pt idx="8">
                  <c:v>오버워치</c:v>
                </c:pt>
                <c:pt idx="9">
                  <c:v>롤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447</c:v>
                </c:pt>
                <c:pt idx="1">
                  <c:v>426</c:v>
                </c:pt>
                <c:pt idx="2">
                  <c:v>370</c:v>
                </c:pt>
                <c:pt idx="3">
                  <c:v>350</c:v>
                </c:pt>
                <c:pt idx="4">
                  <c:v>343</c:v>
                </c:pt>
                <c:pt idx="5">
                  <c:v>315</c:v>
                </c:pt>
                <c:pt idx="6">
                  <c:v>302</c:v>
                </c:pt>
                <c:pt idx="7">
                  <c:v>282</c:v>
                </c:pt>
                <c:pt idx="8">
                  <c:v>281</c:v>
                </c:pt>
                <c:pt idx="9">
                  <c:v>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18-4A52-940F-AE6D45D84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048592"/>
        <c:axId val="406053688"/>
      </c:barChart>
      <c:catAx>
        <c:axId val="4060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defRPr>
            </a:pPr>
            <a:endParaRPr lang="ko-KR"/>
          </a:p>
        </c:txPr>
        <c:crossAx val="406053688"/>
        <c:crosses val="autoZero"/>
        <c:auto val="1"/>
        <c:lblAlgn val="ctr"/>
        <c:lblOffset val="100"/>
        <c:noMultiLvlLbl val="0"/>
      </c:catAx>
      <c:valAx>
        <c:axId val="406053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0485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6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BB071-1658-4881-9BC0-21E599E8745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3EB8D-B4D8-46F5-8E89-2D301EE67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3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4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EB8D-B4D8-46F5-8E89-2D301EE6735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613654" y="2206515"/>
            <a:ext cx="7217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i="1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>
                  <a:solidFill>
                    <a:srgbClr val="FF7876"/>
                  </a:solidFill>
                </a:ln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 분석을 통한 주가 예측</a:t>
            </a:r>
            <a:endParaRPr lang="en-US" altLang="ko-KR" sz="3600" b="1" i="1" kern="0" dirty="0">
              <a:ln>
                <a:solidFill>
                  <a:srgbClr val="FF7876"/>
                </a:solidFill>
              </a:ln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금융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kern="0" dirty="0" err="1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2400" kern="0" dirty="0">
                <a:ln>
                  <a:solidFill>
                    <a:srgbClr val="FF7876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400" kern="0" dirty="0">
              <a:ln>
                <a:solidFill>
                  <a:srgbClr val="FF7876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0729A53-86B7-40F5-9320-55C14A83E514}"/>
              </a:ext>
            </a:extLst>
          </p:cNvPr>
          <p:cNvSpPr/>
          <p:nvPr/>
        </p:nvSpPr>
        <p:spPr>
          <a:xfrm>
            <a:off x="9576952" y="5991760"/>
            <a:ext cx="2254313" cy="497940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말티즈는 참지않긔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94" y="4202634"/>
            <a:ext cx="1775227" cy="1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99489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피시방과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PC,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컴퓨터 등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 연관어가 나오는 것을 확인 가능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2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2477"/>
              </p:ext>
            </p:extLst>
          </p:nvPr>
        </p:nvGraphicFramePr>
        <p:xfrm>
          <a:off x="734582" y="1705233"/>
          <a:ext cx="1090942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288603" y="1598228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 바이러스에 대한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단어가 많이 등장 하였음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922465"/>
              </p:ext>
            </p:extLst>
          </p:nvPr>
        </p:nvGraphicFramePr>
        <p:xfrm>
          <a:off x="734582" y="2464903"/>
          <a:ext cx="10072847" cy="345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6383338" y="1541052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사회적거리두기와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바이러스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감염이 많이 등장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키워드와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06627" y="1531325"/>
            <a:ext cx="10113645" cy="3647152"/>
            <a:chOff x="1306627" y="1531325"/>
            <a:chExt cx="10113645" cy="364715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F5C5CB5F-5C8A-4A57-9474-7F8826DA5055}"/>
                </a:ext>
              </a:extLst>
            </p:cNvPr>
            <p:cNvSpPr/>
            <p:nvPr/>
          </p:nvSpPr>
          <p:spPr>
            <a:xfrm>
              <a:off x="1306628" y="1531325"/>
              <a:ext cx="101136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키워드와 </a:t>
              </a:r>
              <a:r>
                <a:rPr lang="en-US" altLang="ko-KR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</a:t>
              </a:r>
              <a:endParaRPr lang="en-US" altLang="ko-KR" sz="2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endPara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06627" y="2131489"/>
              <a:ext cx="9063057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년에는 마스크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소상공인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PC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방이 주요 키워드였고 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년은 코로나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사회적 </a:t>
              </a:r>
              <a:r>
                <a:rPr lang="ko-KR" altLang="en-US" sz="16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거리두기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마스크가 주요 키워드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같은 키워드임에도 불구하고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마스크에서는 감염보다는 미세먼지와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피부관리에 대한 연관어가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/>
              </a:r>
              <a:b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</a:b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많이 등장하였고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년에는 코로나 바이러스에 대한 연관어가 많이 등장하였다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따라서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년에 코로나의 영향을 많이 받고 있음을 알 수 있다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en-US" altLang="ko-KR" sz="1600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다음으로는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2019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키워드와 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년의 키워드를 이용하여 주식종목을 분석하였다</a:t>
              </a:r>
              <a:r>
                <a:rPr lang="en-US" altLang="ko-KR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소비데이터로 보는 주식종목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194812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3335718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 확인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사각형: 둥근 모서리 12">
            <a:extLst>
              <a:ext uri="{FF2B5EF4-FFF2-40B4-BE49-F238E27FC236}">
                <a16:creationId xmlns="" xmlns:a16="http://schemas.microsoft.com/office/drawing/2014/main" id="{BD17FE74-0C27-490F-A338-D614D191985D}"/>
              </a:ext>
            </a:extLst>
          </p:cNvPr>
          <p:cNvSpPr/>
          <p:nvPr/>
        </p:nvSpPr>
        <p:spPr>
          <a:xfrm>
            <a:off x="911664" y="47276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>
              <a:alpha val="42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정리</a:t>
            </a:r>
            <a:endParaRPr lang="en-US" altLang="ko-KR" sz="16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3429441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204185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B921DBC5-80DB-4471-B041-23BCB5FB5F66}"/>
              </a:ext>
            </a:extLst>
          </p:cNvPr>
          <p:cNvSpPr/>
          <p:nvPr/>
        </p:nvSpPr>
        <p:spPr>
          <a:xfrm>
            <a:off x="1029342" y="4821335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2052771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소비데이터와 연관된 주식종목을 추리기 위해서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소비데이터의 우편번호와 주식종목의 우편번호가 겹치는 종목으로 선정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3346639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주식 종목들의 이슈 내용을 먼저 확인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4197199" y="4779934"/>
            <a:ext cx="5890384" cy="622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 내용의 키워드를 정리하여 그래프 분석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11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575547"/>
              </p:ext>
            </p:extLst>
          </p:nvPr>
        </p:nvGraphicFramePr>
        <p:xfrm>
          <a:off x="451362" y="1413404"/>
          <a:ext cx="10978637" cy="47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앞의 분석을 통해 코로나와 관련된 주식종목 분석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4699058" y="3932346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주식종목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코로나의 키워드가 많이 등장한 주식 종목 분석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9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956449"/>
              </p:ext>
            </p:extLst>
          </p:nvPr>
        </p:nvGraphicFramePr>
        <p:xfrm>
          <a:off x="535082" y="1395413"/>
          <a:ext cx="4488334" cy="230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762377"/>
              </p:ext>
            </p:extLst>
          </p:nvPr>
        </p:nvGraphicFramePr>
        <p:xfrm>
          <a:off x="6387830" y="1313926"/>
          <a:ext cx="4293141" cy="241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219201"/>
              </p:ext>
            </p:extLst>
          </p:nvPr>
        </p:nvGraphicFramePr>
        <p:xfrm>
          <a:off x="535082" y="3698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868848"/>
              </p:ext>
            </p:extLst>
          </p:nvPr>
        </p:nvGraphicFramePr>
        <p:xfrm>
          <a:off x="6387830" y="3891063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237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63624"/>
              </p:ext>
            </p:extLst>
          </p:nvPr>
        </p:nvGraphicFramePr>
        <p:xfrm>
          <a:off x="550863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40211"/>
              </p:ext>
            </p:extLst>
          </p:nvPr>
        </p:nvGraphicFramePr>
        <p:xfrm>
          <a:off x="6592110" y="86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210894"/>
              </p:ext>
            </p:extLst>
          </p:nvPr>
        </p:nvGraphicFramePr>
        <p:xfrm>
          <a:off x="550863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20437"/>
              </p:ext>
            </p:extLst>
          </p:nvPr>
        </p:nvGraphicFramePr>
        <p:xfrm>
          <a:off x="6592110" y="3760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8063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560581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113076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코로나를 포함한 이슈분류이용문서수의 상위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주로 화학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IT,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전자 관련 주식종목들의 상승을 확인할 수 있음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263578"/>
              </p:ext>
            </p:extLst>
          </p:nvPr>
        </p:nvGraphicFramePr>
        <p:xfrm>
          <a:off x="560962" y="933854"/>
          <a:ext cx="4536332" cy="266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421394"/>
              </p:ext>
            </p:extLst>
          </p:nvPr>
        </p:nvGraphicFramePr>
        <p:xfrm>
          <a:off x="6374860" y="9493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91526"/>
              </p:ext>
            </p:extLst>
          </p:nvPr>
        </p:nvGraphicFramePr>
        <p:xfrm>
          <a:off x="560962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98849"/>
              </p:ext>
            </p:extLst>
          </p:nvPr>
        </p:nvGraphicFramePr>
        <p:xfrm>
          <a:off x="6374860" y="3701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83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453319" cy="6858000"/>
          </a:xfrm>
          <a:prstGeom prst="rect">
            <a:avLst/>
          </a:prstGeom>
          <a:solidFill>
            <a:srgbClr val="FF7876">
              <a:alpha val="93000"/>
            </a:srgbClr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96919" y="1006306"/>
            <a:ext cx="2226826" cy="914400"/>
            <a:chOff x="458011" y="184826"/>
            <a:chExt cx="1487520" cy="914400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92F4E01E-679C-4D6B-8449-8DB2AF7B7D34}"/>
                </a:ext>
              </a:extLst>
            </p:cNvPr>
            <p:cNvSpPr/>
            <p:nvPr/>
          </p:nvSpPr>
          <p:spPr>
            <a:xfrm>
              <a:off x="594470" y="318861"/>
              <a:ext cx="1214601" cy="593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>
                  <a:ln>
                    <a:solidFill>
                      <a:srgbClr val="FF7876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Contents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58011" y="1848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8011" y="1099226"/>
              <a:ext cx="14875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453319" y="0"/>
            <a:ext cx="8738681" cy="685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031363" y="408562"/>
            <a:ext cx="5761113" cy="6089832"/>
            <a:chOff x="3878963" y="284732"/>
            <a:chExt cx="6795720" cy="5784024"/>
          </a:xfrm>
        </p:grpSpPr>
        <p:sp>
          <p:nvSpPr>
            <p:cNvPr id="16" name="TextBox 15"/>
            <p:cNvSpPr txBox="1"/>
            <p:nvPr/>
          </p:nvSpPr>
          <p:spPr>
            <a:xfrm>
              <a:off x="3878963" y="284732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7416" y="821564"/>
              <a:ext cx="17123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 분석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1148" y="2278038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분석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7416" y="376262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 종목 분석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7416" y="527459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78963" y="1853210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8963" y="333779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8963" y="4849768"/>
              <a:ext cx="607859" cy="121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12397" y="1262858"/>
              <a:ext cx="1967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매출액 비교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 거래량 비교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12397" y="2772387"/>
              <a:ext cx="2377211" cy="65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채널 별 </a:t>
              </a: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</a:t>
              </a: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연관 </a:t>
              </a: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</a:t>
              </a: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분석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2397" y="4280449"/>
              <a:ext cx="2938803" cy="65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소비데이터를 활용한 분석</a:t>
              </a:r>
              <a:endPara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주식키워드 분석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60304" y="4280449"/>
              <a:ext cx="2114379" cy="38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 관련 종목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857637"/>
              </p:ext>
            </p:extLst>
          </p:nvPr>
        </p:nvGraphicFramePr>
        <p:xfrm>
          <a:off x="550863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39200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93096"/>
              </p:ext>
            </p:extLst>
          </p:nvPr>
        </p:nvGraphicFramePr>
        <p:xfrm>
          <a:off x="667966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3280"/>
              </p:ext>
            </p:extLst>
          </p:nvPr>
        </p:nvGraphicFramePr>
        <p:xfrm>
          <a:off x="6383338" y="36814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498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포함한 이슈분류 문서수의 상위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 수익비율 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5474"/>
              </p:ext>
            </p:extLst>
          </p:nvPr>
        </p:nvGraphicFramePr>
        <p:xfrm>
          <a:off x="687421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369077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0863" y="4177897"/>
            <a:ext cx="945823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포함한 이슈분류이용문서수의 상위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종목의 수익비율 변화 차트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마스크를 관련하여 판매업종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 화장품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제약 관련 종목이 상승하는 것을 확인할 수 있음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09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992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 이슈데이터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이슈내용만 분리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8614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형태소 분석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 용어 제거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04308" y="2037541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빈도 수 확인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04308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상위키워드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추출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78613" y="4009437"/>
            <a:ext cx="2364259" cy="1183454"/>
          </a:xfrm>
          <a:prstGeom prst="roundRect">
            <a:avLst/>
          </a:prstGeom>
          <a:solidFill>
            <a:srgbClr val="A3C7E7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비교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9924" y="4009437"/>
            <a:ext cx="2364259" cy="1183454"/>
          </a:xfrm>
          <a:prstGeom prst="roundRect">
            <a:avLst/>
          </a:prstGeom>
          <a:solidFill>
            <a:srgbClr val="FF7876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별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주식종목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520658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92850" y="2293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9055696" y="3317773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H="1">
            <a:off x="7139348" y="4290018"/>
            <a:ext cx="661481" cy="622292"/>
          </a:xfrm>
          <a:prstGeom prst="rightArrow">
            <a:avLst/>
          </a:prstGeom>
          <a:solidFill>
            <a:srgbClr val="599AD5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520658" y="4290018"/>
            <a:ext cx="661481" cy="622292"/>
          </a:xfrm>
          <a:prstGeom prst="rightArrow">
            <a:avLst/>
          </a:prstGeom>
          <a:solidFill>
            <a:srgbClr val="FF7876">
              <a:alpha val="6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0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423352134"/>
              </p:ext>
            </p:extLst>
          </p:nvPr>
        </p:nvGraphicFramePr>
        <p:xfrm>
          <a:off x="1088416" y="1453689"/>
          <a:ext cx="10399949" cy="36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65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167264047"/>
              </p:ext>
            </p:extLst>
          </p:nvPr>
        </p:nvGraphicFramePr>
        <p:xfrm>
          <a:off x="1088416" y="1453689"/>
          <a:ext cx="10399949" cy="36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699A3A2-A09C-4293-91A1-142AF4B9090E}"/>
              </a:ext>
            </a:extLst>
          </p:cNvPr>
          <p:cNvGrpSpPr/>
          <p:nvPr/>
        </p:nvGrpSpPr>
        <p:grpSpPr>
          <a:xfrm>
            <a:off x="2405973" y="2996718"/>
            <a:ext cx="1228070" cy="538090"/>
            <a:chOff x="9955683" y="6767733"/>
            <a:chExt cx="1228070" cy="538090"/>
          </a:xfrm>
        </p:grpSpPr>
        <p:sp>
          <p:nvSpPr>
            <p:cNvPr id="7" name="모서리가 둥근 직사각형 57">
              <a:extLst>
                <a:ext uri="{FF2B5EF4-FFF2-40B4-BE49-F238E27FC236}">
                  <a16:creationId xmlns="" xmlns:a16="http://schemas.microsoft.com/office/drawing/2014/main" id="{4C278E67-0658-40D7-BBE6-D54B06A5B2F6}"/>
                </a:ext>
              </a:extLst>
            </p:cNvPr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893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8" name="자유형 58">
              <a:extLst>
                <a:ext uri="{FF2B5EF4-FFF2-40B4-BE49-F238E27FC236}">
                  <a16:creationId xmlns="" xmlns:a16="http://schemas.microsoft.com/office/drawing/2014/main" id="{FF36AA97-9E68-48C4-B962-3DB6E1050D13}"/>
                </a:ext>
              </a:extLst>
            </p:cNvPr>
            <p:cNvSpPr/>
            <p:nvPr/>
          </p:nvSpPr>
          <p:spPr>
            <a:xfrm rot="10800000">
              <a:off x="10839365" y="6961435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FF7876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9" name="자유형 59">
              <a:extLst>
                <a:ext uri="{FF2B5EF4-FFF2-40B4-BE49-F238E27FC236}">
                  <a16:creationId xmlns="" xmlns:a16="http://schemas.microsoft.com/office/drawing/2014/main" id="{930EE64E-0459-4A50-B77D-485DDA2BE31A}"/>
                </a:ext>
              </a:extLst>
            </p:cNvPr>
            <p:cNvSpPr/>
            <p:nvPr/>
          </p:nvSpPr>
          <p:spPr>
            <a:xfrm rot="18000000">
              <a:off x="10991042" y="7130466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772655" y="3188963"/>
            <a:ext cx="2345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이슈데이터에 코로나 단어 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3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48925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05585"/>
              </p:ext>
            </p:extLst>
          </p:nvPr>
        </p:nvGraphicFramePr>
        <p:xfrm>
          <a:off x="1748925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살균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셀룰로오스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믹스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스메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엑소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쿠팡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파운데이션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48925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77467"/>
              </p:ext>
            </p:extLst>
          </p:nvPr>
        </p:nvGraphicFramePr>
        <p:xfrm>
          <a:off x="1748925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뉴스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박형수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스피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이화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건조기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마감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0B5CACC-E98A-4D39-9DED-AC7518A04810}"/>
              </a:ext>
            </a:extLst>
          </p:cNvPr>
          <p:cNvGrpSpPr/>
          <p:nvPr/>
        </p:nvGrpSpPr>
        <p:grpSpPr>
          <a:xfrm>
            <a:off x="4673100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="" xmlns:a16="http://schemas.microsoft.com/office/drawing/2014/main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리더스코스메틱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와이지</a:t>
              </a:r>
              <a:endPara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엔터테인먼트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락앤락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프로스테믹스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애경산업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코스맥스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1F8E8F6-81C9-4C5D-BFB5-109EFD93A885}"/>
              </a:ext>
            </a:extLst>
          </p:cNvPr>
          <p:cNvGrpSpPr/>
          <p:nvPr/>
        </p:nvGrpSpPr>
        <p:grpSpPr>
          <a:xfrm>
            <a:off x="4673100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="" xmlns:a16="http://schemas.microsoft.com/office/drawing/2014/main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삼성전자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아시아나항공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현대자동차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기아자동차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케이티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="" xmlns:a16="http://schemas.microsoft.com/office/drawing/2014/main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텔레콤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전자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="" xmlns:a16="http://schemas.microsoft.com/office/drawing/2014/main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유플러스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8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미세먼지와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6627"/>
              </p:ext>
            </p:extLst>
          </p:nvPr>
        </p:nvGraphicFramePr>
        <p:xfrm>
          <a:off x="1739900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조작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산화물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측정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촉매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환경부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코트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지원과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28666"/>
              </p:ext>
            </p:extLst>
          </p:nvPr>
        </p:nvGraphicFramePr>
        <p:xfrm>
          <a:off x="1739900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중소기업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피해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복구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프로그램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동해시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스타트업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물품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장학금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개성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0B5CACC-E98A-4D39-9DED-AC7518A04810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="" xmlns:a16="http://schemas.microsoft.com/office/drawing/2014/main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화학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현대제철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스튜디오드래곤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경동나비엔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한화케미칼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KC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코트렐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지역난방공사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KTB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투자증권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1F8E8F6-81C9-4C5D-BFB5-109EFD93A885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="" xmlns:a16="http://schemas.microsoft.com/office/drawing/2014/main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두산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한국전력공사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웅진코웨이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현대건설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기업은행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="" xmlns:a16="http://schemas.microsoft.com/office/drawing/2014/main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 ENM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삼성화재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해상보험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="" xmlns:a16="http://schemas.microsoft.com/office/drawing/2014/main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SKC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35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24826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88849"/>
              </p:ext>
            </p:extLst>
          </p:nvPr>
        </p:nvGraphicFramePr>
        <p:xfrm>
          <a:off x="1724826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확산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긴급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투데이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트레이딩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감시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이태원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24826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방역과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20246"/>
              </p:ext>
            </p:extLst>
          </p:nvPr>
        </p:nvGraphicFramePr>
        <p:xfrm>
          <a:off x="1724826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미얀마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어려움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칭호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극복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동행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0B5CACC-E98A-4D39-9DED-AC7518A04810}"/>
              </a:ext>
            </a:extLst>
          </p:cNvPr>
          <p:cNvGrpSpPr/>
          <p:nvPr/>
        </p:nvGrpSpPr>
        <p:grpSpPr>
          <a:xfrm>
            <a:off x="4649001" y="1460322"/>
            <a:ext cx="5740899" cy="2346960"/>
            <a:chOff x="3784100" y="1460322"/>
            <a:chExt cx="5740899" cy="234696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="" xmlns:a16="http://schemas.microsoft.com/office/drawing/2014/main" id="{B823E036-6CB6-4C0B-B57B-F6DFF3BF41A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46BCD0A1-D786-4323-B886-3CB282529598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대한항공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02FBA444-4816-46D7-889B-D7395D5EFA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케이티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300268ED-476B-4DBE-8A23-55C34BE58FE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포스코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E1E9EDD3-A116-49CE-8163-D0A5A9E48081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하이트진로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C03B24B6-4289-4895-9CAA-8B0CBB5D1CF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한국타이어앤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테크놀로지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DDB2D4B0-D257-49A3-A03B-5AB7AF5FE8CF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농심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796B2BB0-A691-4BB3-BF34-98756890329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한화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B009BA79-F8C0-414A-AC10-78607A3ACF7D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0DCA04C3-EEDC-4D19-BF45-BECF88F75A77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파미셀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1F8E8F6-81C9-4C5D-BFB5-109EFD93A885}"/>
              </a:ext>
            </a:extLst>
          </p:cNvPr>
          <p:cNvGrpSpPr/>
          <p:nvPr/>
        </p:nvGrpSpPr>
        <p:grpSpPr>
          <a:xfrm>
            <a:off x="4649001" y="4113971"/>
            <a:ext cx="5740899" cy="2346960"/>
            <a:chOff x="3784100" y="1460322"/>
            <a:chExt cx="5740899" cy="234696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="" xmlns:a16="http://schemas.microsoft.com/office/drawing/2014/main" id="{4B7F7121-B12E-4D47-AFE7-17BAFF9667E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7F542062-0EBB-4F27-AC17-3A6EA11E003A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신한지주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EB121ED9-B74A-446C-B417-A87D150C9A4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B28BFDB0-2633-449B-A0C6-5CF5C67EB3DC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오리온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9A7C965C-61E5-47C6-B01B-1597FDD74F86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NH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투자증권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717E34BF-DA8B-4667-9F24-EC73A2F4716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한국조선해양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="" xmlns:a16="http://schemas.microsoft.com/office/drawing/2014/main" id="{98D0FA50-105B-426F-95D2-3A676FFA3B5A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코오롱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="" xmlns:a16="http://schemas.microsoft.com/office/drawing/2014/main" id="{4998C39A-6785-4B69-9078-FE7269C41A1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이노베이션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592E90ED-2CD0-4B5C-9D32-F20FFCCB18DE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="" xmlns:a16="http://schemas.microsoft.com/office/drawing/2014/main" id="{5345A0EF-9DF1-4048-80D9-D80CFE184F82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에스엠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6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바이러스와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80431"/>
              </p:ext>
            </p:extLst>
          </p:nvPr>
        </p:nvGraphicFramePr>
        <p:xfrm>
          <a:off x="1739900" y="1460322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균주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사이토카인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염증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효소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억제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프로테아제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열병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급성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99077"/>
              </p:ext>
            </p:extLst>
          </p:nvPr>
        </p:nvGraphicFramePr>
        <p:xfrm>
          <a:off x="1739900" y="4121209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레몬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인더스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랩스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산소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방역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오페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나노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0.59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C9E105B-89F9-4B36-8199-BFF3588D7121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="" xmlns:a16="http://schemas.microsoft.com/office/drawing/2014/main" id="{4ED58DC0-45DB-4F63-8E5E-6189C668A3C3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477399CE-5C06-4C11-96F3-2E5A3FE1700B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지트리비엔티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4FEF661E-B779-464D-93D0-C362FE52369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엡클론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9520702D-5FE2-45A9-A933-B723874A242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젬백스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0206358B-35D4-4605-B499-A7B54A7D7E5C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프로스테믹스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872BFB82-6C1A-45E4-A4D1-C375934576AC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강스템바이오텍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7441871A-42EE-451D-9B33-52AC7B64CCE7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크리스탈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5D765F2-4648-4579-8B2C-DB12217D27D2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코미팜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C28DAE5B-3942-4951-B28B-72C12E010245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6201C476-C601-40D6-9F3B-849F1E996301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F6E4DA2-94A0-420D-8213-0FD50113FFBC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49" name="모서리가 둥근 직사각형 10">
              <a:extLst>
                <a:ext uri="{FF2B5EF4-FFF2-40B4-BE49-F238E27FC236}">
                  <a16:creationId xmlns="" xmlns:a16="http://schemas.microsoft.com/office/drawing/2014/main" id="{3BD84306-1656-43C4-97BF-42B1447D8BD2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6A8BC0C4-0B36-4866-82F2-6CD9F4D9CE7F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하이트진로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8B074C24-B76A-4133-B466-EBEA4EAD33D8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한샘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="" xmlns:a16="http://schemas.microsoft.com/office/drawing/2014/main" id="{8153FCC7-3A16-4184-BE03-BDFDB6CD5871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이노텍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4E6A82AA-A639-4881-96DC-BD609361F4D2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한국타이어앤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테크놀로지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="" xmlns:a16="http://schemas.microsoft.com/office/drawing/2014/main" id="{95A39E89-077D-408B-8429-3C2E8CF6A066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강원랜드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="" xmlns:a16="http://schemas.microsoft.com/office/drawing/2014/main" id="{CDA0D93C-B4CC-42AC-9D29-9A2E1BF6C2D3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케미칼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="" xmlns:a16="http://schemas.microsoft.com/office/drawing/2014/main" id="{04454C66-814B-483B-A579-BDA0D71F0A5E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쌍방울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3E4F3FEA-4A6F-4ACC-9164-5EF8C77C5A03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프레시웨이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="" xmlns:a16="http://schemas.microsoft.com/office/drawing/2014/main" id="{7A34392F-DD94-4974-987E-F9D33A9FADA8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컴투스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9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감염과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31233"/>
              </p:ext>
            </p:extLst>
          </p:nvPr>
        </p:nvGraphicFramePr>
        <p:xfrm>
          <a:off x="1739900" y="1460322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격리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일룸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피하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리브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멸균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액체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온라인과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19313"/>
              </p:ext>
            </p:extLst>
          </p:nvPr>
        </p:nvGraphicFramePr>
        <p:xfrm>
          <a:off x="1739900" y="4121209"/>
          <a:ext cx="23119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어학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와이즈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청담러닝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캠프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마켓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0.68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6E11DF9-D9EE-4E43-8A94-43FDA46220AC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="" xmlns:a16="http://schemas.microsoft.com/office/drawing/2014/main" id="{C21D569E-E64F-493F-B3F0-2DE8D8799318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127F8B46-A53F-44A0-A760-DEC461178079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인트로메틱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29FA8F0D-14EF-4B60-8497-06F4E3BC52E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시너지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/>
              </a:r>
              <a:b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이노베이션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F128FBBE-8511-47AB-A811-27A2D536B04E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마크로젠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8D0FA202-B7AC-4B8E-AF48-A1A9EDE59A18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엔바이오니아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9410FDE6-D3F5-41DB-93BC-8B73D5E6C487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우정바이오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3963E14C-2C00-4380-B823-D8BC04ED81D4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F417D2B2-3EC1-42A1-A249-5DA68BCE2406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D8A05F4-E96A-43EF-BE92-860DD06783A9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A6FD8C74-0B46-49F6-88E8-5FF63085B05A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021130E-9A1D-4441-8672-02C048E3D191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064EA73F-4B9B-4E3B-8940-616B659A1ADA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881AF89D-E0AB-4DD0-8147-48BA3E701204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웅진씽크빅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F13CFA41-FF5A-4380-A1A8-01703917E2AC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YBM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넷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997B788C-74A9-49C4-8980-5C66DD1CBE08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비상교육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EA4F2216-7AD0-48EF-9EAC-7BF63D3D67F5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알서포트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7B5F7B74-BCBB-452F-AD31-DB0BC1E3617A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대교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C2E1FBA4-3276-4BB8-9C86-148F62F55793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손오공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DF209605-062E-4568-8F48-603E3B2F0698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다나와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6D9E4C89-8B96-4A92-88EB-91CE46FCE1CC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인프라웨어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F7AB04C2-744F-428A-A7CC-E073E437FABD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한국팩키지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8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822966"/>
              </p:ext>
            </p:extLst>
          </p:nvPr>
        </p:nvGraphicFramePr>
        <p:xfrm>
          <a:off x="734582" y="23833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4574823" y="2879673"/>
            <a:ext cx="3275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매출액 감소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업종별매출액이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비해 다수 감소한 것을 확인  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매출액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699A3A2-A09C-4293-91A1-142AF4B9090E}"/>
              </a:ext>
            </a:extLst>
          </p:cNvPr>
          <p:cNvGrpSpPr/>
          <p:nvPr/>
        </p:nvGrpSpPr>
        <p:grpSpPr>
          <a:xfrm>
            <a:off x="3557277" y="3243108"/>
            <a:ext cx="1228070" cy="538090"/>
            <a:chOff x="9955683" y="6767733"/>
            <a:chExt cx="1228070" cy="538090"/>
          </a:xfrm>
        </p:grpSpPr>
        <p:sp>
          <p:nvSpPr>
            <p:cNvPr id="41" name="모서리가 둥근 직사각형 57">
              <a:extLst>
                <a:ext uri="{FF2B5EF4-FFF2-40B4-BE49-F238E27FC236}">
                  <a16:creationId xmlns="" xmlns:a16="http://schemas.microsoft.com/office/drawing/2014/main" id="{4C278E67-0658-40D7-BBE6-D54B06A5B2F6}"/>
                </a:ext>
              </a:extLst>
            </p:cNvPr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893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42" name="자유형 58">
              <a:extLst>
                <a:ext uri="{FF2B5EF4-FFF2-40B4-BE49-F238E27FC236}">
                  <a16:creationId xmlns="" xmlns:a16="http://schemas.microsoft.com/office/drawing/2014/main" id="{FF36AA97-9E68-48C4-B962-3DB6E1050D13}"/>
                </a:ext>
              </a:extLst>
            </p:cNvPr>
            <p:cNvSpPr/>
            <p:nvPr/>
          </p:nvSpPr>
          <p:spPr>
            <a:xfrm rot="10800000">
              <a:off x="10839365" y="6961435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FF7876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59">
              <a:extLst>
                <a:ext uri="{FF2B5EF4-FFF2-40B4-BE49-F238E27FC236}">
                  <a16:creationId xmlns="" xmlns:a16="http://schemas.microsoft.com/office/drawing/2014/main" id="{930EE64E-0459-4A50-B77D-485DDA2BE31A}"/>
                </a:ext>
              </a:extLst>
            </p:cNvPr>
            <p:cNvSpPr/>
            <p:nvPr/>
          </p:nvSpPr>
          <p:spPr>
            <a:xfrm rot="18000000">
              <a:off x="10991042" y="7130466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7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34043" y="397069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키워드 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ko-KR" altLang="en-US" sz="1100" kern="0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주식이슈데이터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주식 키워드 분석 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F716BDD-67C4-4998-BE12-D8AFD2D8E697}"/>
              </a:ext>
            </a:extLst>
          </p:cNvPr>
          <p:cNvSpPr/>
          <p:nvPr/>
        </p:nvSpPr>
        <p:spPr>
          <a:xfrm>
            <a:off x="1739900" y="1146395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지역과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012B4DEE-B83A-4A48-9C23-CF2E143F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00673"/>
              </p:ext>
            </p:extLst>
          </p:nvPr>
        </p:nvGraphicFramePr>
        <p:xfrm>
          <a:off x="1739900" y="1460322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어려움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집단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취약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0.72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계측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성금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경북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0.70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냉방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편식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0.69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71883E-8D85-4148-A05C-940AE36B111D}"/>
              </a:ext>
            </a:extLst>
          </p:cNvPr>
          <p:cNvSpPr/>
          <p:nvPr/>
        </p:nvSpPr>
        <p:spPr>
          <a:xfrm>
            <a:off x="1739900" y="3820229"/>
            <a:ext cx="4579972" cy="3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정부와 연관 깊은 단어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="" xmlns:a16="http://schemas.microsoft.com/office/drawing/2014/main" id="{52E50BE1-CC82-46B7-88D6-B72B2D20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6120"/>
              </p:ext>
            </p:extLst>
          </p:nvPr>
        </p:nvGraphicFramePr>
        <p:xfrm>
          <a:off x="1739900" y="4121209"/>
          <a:ext cx="23119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50">
                  <a:extLst>
                    <a:ext uri="{9D8B030D-6E8A-4147-A177-3AD203B41FA5}">
                      <a16:colId xmlns="" xmlns:a16="http://schemas.microsoft.com/office/drawing/2014/main" val="694466594"/>
                    </a:ext>
                  </a:extLst>
                </a:gridCol>
                <a:gridCol w="1155950">
                  <a:extLst>
                    <a:ext uri="{9D8B030D-6E8A-4147-A177-3AD203B41FA5}">
                      <a16:colId xmlns="" xmlns:a16="http://schemas.microsoft.com/office/drawing/2014/main" val="586893742"/>
                    </a:ext>
                  </a:extLst>
                </a:gridCol>
              </a:tblGrid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단어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연관도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11524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법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0.73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7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723461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방역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3995437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상황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0.71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29161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조치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947100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유예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0.67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7021115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4044821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9334672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마힌드라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210449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휴업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18444"/>
                  </a:ext>
                </a:extLst>
              </a:tr>
              <a:tr h="16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분사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0.65</a:t>
                      </a:r>
                      <a:endParaRPr lang="ko-KR" altLang="en-US" sz="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108731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ACEEBE6-3A37-49CA-93ED-E8B4B4F28441}"/>
              </a:ext>
            </a:extLst>
          </p:cNvPr>
          <p:cNvGrpSpPr/>
          <p:nvPr/>
        </p:nvGrpSpPr>
        <p:grpSpPr>
          <a:xfrm>
            <a:off x="4664075" y="1460322"/>
            <a:ext cx="5740899" cy="2346960"/>
            <a:chOff x="3784100" y="1460322"/>
            <a:chExt cx="5740899" cy="2346960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="" xmlns:a16="http://schemas.microsoft.com/office/drawing/2014/main" id="{92DA952E-8A2A-4FAA-AB3B-8B346570D7EA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29C101A-3B7E-4B0F-A666-DE14BD69EA1B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건설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02740C12-9FDB-4A7C-B6A4-91C57E159C0E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우리금융지주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DD94BB62-2596-49D0-83D9-1E71F52DEECF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현대건설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4ABF99A0-79B3-46F1-AFF9-22540830880F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LG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화학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C062B089-8F5B-4781-909E-ACC36941663E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리테일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90AC4B7C-BD54-4BC4-B774-AF1E6EA9B990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한국가스공사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4EAAE785-1AF0-4FCC-93E0-DBCB290D1DBC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CJ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대한통운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390011C5-4DF6-40D1-808F-21FF0997B86C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동부건설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87BA1A07-0FD0-4DFE-8F00-39A4BA07094F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SK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네트웍스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2605ADB-A699-45E3-857B-8426792C31EC}"/>
              </a:ext>
            </a:extLst>
          </p:cNvPr>
          <p:cNvGrpSpPr/>
          <p:nvPr/>
        </p:nvGrpSpPr>
        <p:grpSpPr>
          <a:xfrm>
            <a:off x="4664075" y="4113971"/>
            <a:ext cx="5740899" cy="2346960"/>
            <a:chOff x="3784100" y="1460322"/>
            <a:chExt cx="5740899" cy="234696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2A864BDD-2987-42C3-8CDC-52CA8212ED23}"/>
                </a:ext>
              </a:extLst>
            </p:cNvPr>
            <p:cNvSpPr/>
            <p:nvPr/>
          </p:nvSpPr>
          <p:spPr>
            <a:xfrm>
              <a:off x="3784100" y="1460322"/>
              <a:ext cx="435476" cy="2346960"/>
            </a:xfrm>
            <a:prstGeom prst="roundRect">
              <a:avLst/>
            </a:prstGeom>
            <a:solidFill>
              <a:srgbClr val="FF7876">
                <a:alpha val="73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식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종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목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33E6806C-0C8B-4ACC-A54D-6278D1C14593}"/>
                </a:ext>
              </a:extLst>
            </p:cNvPr>
            <p:cNvSpPr/>
            <p:nvPr/>
          </p:nvSpPr>
          <p:spPr>
            <a:xfrm>
              <a:off x="4467225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삼성전자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F3B96470-7DD5-4B7F-A0C6-2BA5B4605339}"/>
                </a:ext>
              </a:extLst>
            </p:cNvPr>
            <p:cNvSpPr/>
            <p:nvPr/>
          </p:nvSpPr>
          <p:spPr>
            <a:xfrm>
              <a:off x="6215062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한진칼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FA5327C0-D2FE-487B-9938-6ED9393B33BB}"/>
                </a:ext>
              </a:extLst>
            </p:cNvPr>
            <p:cNvSpPr/>
            <p:nvPr/>
          </p:nvSpPr>
          <p:spPr>
            <a:xfrm>
              <a:off x="7962899" y="1543050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GS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건설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691678B2-ED58-4DFE-A3A3-3319802FF949}"/>
                </a:ext>
              </a:extLst>
            </p:cNvPr>
            <p:cNvSpPr/>
            <p:nvPr/>
          </p:nvSpPr>
          <p:spPr>
            <a:xfrm>
              <a:off x="4467225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카카오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98801E4C-3262-476B-9E8A-2FA9562CD363}"/>
                </a:ext>
              </a:extLst>
            </p:cNvPr>
            <p:cNvSpPr/>
            <p:nvPr/>
          </p:nvSpPr>
          <p:spPr>
            <a:xfrm>
              <a:off x="6215062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오리온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414E165F-9A01-4824-A0E2-DE8EB4EF64BD}"/>
                </a:ext>
              </a:extLst>
            </p:cNvPr>
            <p:cNvSpPr/>
            <p:nvPr/>
          </p:nvSpPr>
          <p:spPr>
            <a:xfrm>
              <a:off x="7962899" y="2306976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우리금융지주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0632913E-B072-498D-ADCE-1987A7EDBB75}"/>
                </a:ext>
              </a:extLst>
            </p:cNvPr>
            <p:cNvSpPr/>
            <p:nvPr/>
          </p:nvSpPr>
          <p:spPr>
            <a:xfrm>
              <a:off x="4467225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하노하</a:t>
              </a:r>
              <a:endPara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1728785C-C80F-4C5B-8D9F-C3D97505BEC4}"/>
                </a:ext>
              </a:extLst>
            </p:cNvPr>
            <p:cNvSpPr/>
            <p:nvPr/>
          </p:nvSpPr>
          <p:spPr>
            <a:xfrm>
              <a:off x="6215062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한국조선해양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47DBA806-740A-42D6-BC00-928494F1F576}"/>
                </a:ext>
              </a:extLst>
            </p:cNvPr>
            <p:cNvSpPr/>
            <p:nvPr/>
          </p:nvSpPr>
          <p:spPr>
            <a:xfrm>
              <a:off x="7962899" y="3056303"/>
              <a:ext cx="1562100" cy="6536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셀트리온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8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="" xmlns:a16="http://schemas.microsoft.com/office/drawing/2014/main" id="{C34F5664-D046-4033-9E45-C4F376B24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783369"/>
              </p:ext>
            </p:extLst>
          </p:nvPr>
        </p:nvGraphicFramePr>
        <p:xfrm>
          <a:off x="695325" y="985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841F3AD-EC1F-4F1E-805E-0D32B1154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06265"/>
              </p:ext>
            </p:extLst>
          </p:nvPr>
        </p:nvGraphicFramePr>
        <p:xfrm>
          <a:off x="638333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="" xmlns:a16="http://schemas.microsoft.com/office/drawing/2014/main" id="{D10307A0-0BA3-4BF6-B457-E42CBE7DD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93121"/>
              </p:ext>
            </p:extLst>
          </p:nvPr>
        </p:nvGraphicFramePr>
        <p:xfrm>
          <a:off x="695325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="" xmlns:a16="http://schemas.microsoft.com/office/drawing/2014/main" id="{D8443657-FE13-4094-BC3C-04F5456B5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36240"/>
              </p:ext>
            </p:extLst>
          </p:nvPr>
        </p:nvGraphicFramePr>
        <p:xfrm>
          <a:off x="6377584" y="38067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1933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119E7F76-D380-4801-95DA-88AC52819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76813"/>
              </p:ext>
            </p:extLst>
          </p:nvPr>
        </p:nvGraphicFramePr>
        <p:xfrm>
          <a:off x="6395596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="" xmlns:a16="http://schemas.microsoft.com/office/drawing/2014/main" id="{EEDBB013-1CE1-4910-9117-111665FD4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415315"/>
              </p:ext>
            </p:extLst>
          </p:nvPr>
        </p:nvGraphicFramePr>
        <p:xfrm>
          <a:off x="729456" y="943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="" xmlns:a16="http://schemas.microsoft.com/office/drawing/2014/main" id="{5F9AAD1B-C024-4144-8DFC-4F5EFEA00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219625"/>
              </p:ext>
            </p:extLst>
          </p:nvPr>
        </p:nvGraphicFramePr>
        <p:xfrm>
          <a:off x="695325" y="374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="" xmlns:a16="http://schemas.microsoft.com/office/drawing/2014/main" id="{22FA1CCD-0522-48DE-BE30-2EFD0653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60676"/>
              </p:ext>
            </p:extLst>
          </p:nvPr>
        </p:nvGraphicFramePr>
        <p:xfrm>
          <a:off x="6383338" y="3782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0426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주식종목 분석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주식 수익비율변화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="" xmlns:a16="http://schemas.microsoft.com/office/drawing/2014/main" id="{2C986501-FC74-4039-AC9B-C4F6D17B4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509166"/>
              </p:ext>
            </p:extLst>
          </p:nvPr>
        </p:nvGraphicFramePr>
        <p:xfrm>
          <a:off x="678542" y="9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="" xmlns:a16="http://schemas.microsoft.com/office/drawing/2014/main" id="{DBC1128B-9D56-4908-A1B5-8EB3DEBAD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694256"/>
              </p:ext>
            </p:extLst>
          </p:nvPr>
        </p:nvGraphicFramePr>
        <p:xfrm>
          <a:off x="6446088" y="938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="" xmlns:a16="http://schemas.microsoft.com/office/drawing/2014/main" id="{E812D8A9-1AC6-470D-9E2E-7EE073E85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23965"/>
              </p:ext>
            </p:extLst>
          </p:nvPr>
        </p:nvGraphicFramePr>
        <p:xfrm>
          <a:off x="695325" y="3697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="" xmlns:a16="http://schemas.microsoft.com/office/drawing/2014/main" id="{428C33CA-6A16-444A-A03A-B7E02E29E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77793"/>
              </p:ext>
            </p:extLst>
          </p:nvPr>
        </p:nvGraphicFramePr>
        <p:xfrm>
          <a:off x="63246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002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6772030-29D9-4205-B6F0-430D9804718B}"/>
              </a:ext>
            </a:extLst>
          </p:cNvPr>
          <p:cNvSpPr/>
          <p:nvPr/>
        </p:nvSpPr>
        <p:spPr>
          <a:xfrm>
            <a:off x="695242" y="1328253"/>
            <a:ext cx="765109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306627" y="1531325"/>
            <a:ext cx="10113645" cy="3650679"/>
            <a:chOff x="1306627" y="1531325"/>
            <a:chExt cx="10113645" cy="3650679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F5C5CB5F-5C8A-4A57-9474-7F8826DA5055}"/>
                </a:ext>
              </a:extLst>
            </p:cNvPr>
            <p:cNvSpPr/>
            <p:nvPr/>
          </p:nvSpPr>
          <p:spPr>
            <a:xfrm>
              <a:off x="1306628" y="1531325"/>
              <a:ext cx="10113644" cy="509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7876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주식종목 분석 결과</a:t>
              </a:r>
              <a:r>
                <a:rPr lang="ko-KR" alt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endPara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6627" y="2131489"/>
              <a:ext cx="9063057" cy="305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소비 데이터 분석을 통해 매출은 줄었더라도 온라인 쇼핑에 대한 거래량이 증가한 것을 알 수 있다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또한 주식이슈 데이터에서도 온라인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제약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코로나와 관련된 단어가 등장하였다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또한 코로나 바이러스로 인해 등교금지와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비대면 상담 등 비대면 서비스가 증가하였다</a:t>
              </a: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595959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상거래나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수업을 하는 교육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온라인 거래를 위한 결제 시스템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비대면 관련 주식 또는 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IT</a:t>
              </a:r>
              <a:r>
                <a:rPr lang="ko-KR" altLang="en-US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 많이 상승할 것이다</a:t>
              </a:r>
              <a:r>
                <a:rPr lang="en-US" altLang="ko-KR" sz="1400" u="sng" dirty="0" smtClean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제약과 바이오 쪽도 좋지만 코로나 사태가 나아진다면 떨어질 수 있는 가능성이 있어 유망직종에는 어려움이 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사회적으로 좋은 일을 하거나 기부하는 경우와 크게 관련이 있어 보이지 않는다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3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207580"/>
              </p:ext>
            </p:extLst>
          </p:nvPr>
        </p:nvGraphicFramePr>
        <p:xfrm>
          <a:off x="734582" y="2383311"/>
          <a:ext cx="10072847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2442437" y="2784015"/>
            <a:ext cx="3822176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업종 거래량 증가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편의점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슈퍼마켓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인터넷종합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Mall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거래 수 증가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업종별 거래량 비교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업종 품목별 소비데이터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1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523642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519575" y="2564463"/>
            <a:ext cx="382217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비대면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7627" y="1613243"/>
            <a:ext cx="1200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1642804</a:t>
            </a:r>
            <a:r>
              <a: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9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077085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875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년도 키워드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버즈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추이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5140677" y="256446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채널 별 키워드 값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거리두기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등 코로나 관련 키워드 값이 높음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7627" y="1613243"/>
            <a:ext cx="13179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 개수</a:t>
            </a:r>
            <a:r>
              <a:rPr lang="en-US" altLang="ko-KR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13238450</a:t>
            </a:r>
            <a:r>
              <a: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829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71484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년과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6453911" y="5015834"/>
            <a:ext cx="4579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키워드 수 비교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 코로나 발생으로 코로나 관련 데이터의 수가 매우 증가함을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2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별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공통적으로 등장한 마스크 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1033942" y="4707924"/>
            <a:ext cx="5600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마스크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비교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미세먼지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얼굴에 관련한 단어들이 많았고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년에는 방역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코로나와 관련된 단어가 많이 등장한 것을 알 수 있음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589013"/>
              </p:ext>
            </p:extLst>
          </p:nvPr>
        </p:nvGraphicFramePr>
        <p:xfrm>
          <a:off x="734582" y="1705233"/>
          <a:ext cx="5501461" cy="318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127596"/>
              </p:ext>
            </p:extLst>
          </p:nvPr>
        </p:nvGraphicFramePr>
        <p:xfrm>
          <a:off x="5767900" y="1704712"/>
          <a:ext cx="6060933" cy="3188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390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EB051B6D-F139-4814-8D43-543192FEA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260363"/>
              </p:ext>
            </p:extLst>
          </p:nvPr>
        </p:nvGraphicFramePr>
        <p:xfrm>
          <a:off x="734582" y="1705233"/>
          <a:ext cx="10072847" cy="421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8F3C5DC-9196-46A7-BFC6-A48ECB7783FD}"/>
              </a:ext>
            </a:extLst>
          </p:cNvPr>
          <p:cNvSpPr/>
          <p:nvPr/>
        </p:nvSpPr>
        <p:spPr>
          <a:xfrm>
            <a:off x="3693566" y="332194"/>
            <a:ext cx="471376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 키워드 확인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년의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마스크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‘, ‘</a:t>
            </a:r>
            <a:r>
              <a:rPr lang="ko-KR" altLang="en-US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피시방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 </a:t>
            </a:r>
            <a:r>
              <a:rPr lang="ko-KR" altLang="en-US" sz="1100" kern="0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</a:t>
            </a:r>
            <a:endParaRPr lang="en-US" altLang="ko-KR" sz="1100" kern="0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5C5CB5F-5C8A-4A57-9474-7F8826DA5055}"/>
              </a:ext>
            </a:extLst>
          </p:cNvPr>
          <p:cNvSpPr/>
          <p:nvPr/>
        </p:nvSpPr>
        <p:spPr>
          <a:xfrm>
            <a:off x="3693566" y="1705233"/>
            <a:ext cx="45799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소상공인과 관련된 </a:t>
            </a:r>
            <a:r>
              <a:rPr lang="ko-KR" altLang="en-US" sz="1400" b="1" dirty="0" err="1">
                <a:solidFill>
                  <a:srgbClr val="FF787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연관어</a:t>
            </a:r>
            <a:endParaRPr lang="en-US" altLang="ko-KR" sz="1400" b="1" dirty="0">
              <a:solidFill>
                <a:srgbClr val="FF787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경제와 관련된 연관어가 다수 확인됨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366127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1335</Words>
  <Application>Microsoft Office PowerPoint</Application>
  <PresentationFormat>와이드스크린</PresentationFormat>
  <Paragraphs>606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나눔스퀘어라운드 Bold</vt:lpstr>
      <vt:lpstr>나눔스퀘어라운드 ExtraBold</vt:lpstr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112</cp:revision>
  <dcterms:created xsi:type="dcterms:W3CDTF">2020-09-01T02:41:10Z</dcterms:created>
  <dcterms:modified xsi:type="dcterms:W3CDTF">2020-10-30T02:11:46Z</dcterms:modified>
</cp:coreProperties>
</file>