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embeddedFontLs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58"/>
      </p:cViewPr>
      <p:guideLst>
        <p:guide orient="horz" pos="2159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66160-A420-45B3-9A48-ADE8CD8F3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B85BCD-1FC5-46FD-AE73-FACC722B5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F363E-A388-4370-8C04-DFEB450E2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6FC-ECF6-4B12-98A4-28FAEC23C4F2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5BA08-940D-4FA9-B4FB-75A08E63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00865C-E26A-4A78-802B-93E0C0A5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583-D4AA-44D5-A43C-DD8B15BD8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58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FD121-0732-4873-8065-BD260D32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05CA32-C3D3-49B0-ADAB-56F8AE64F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14BF0-EC5D-4BDB-A659-F4D92982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6FC-ECF6-4B12-98A4-28FAEC23C4F2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3FE0D-E62C-4BF0-8F58-BAFA66DC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57CCB-8F4A-4FC0-A26F-24AACDFA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583-D4AA-44D5-A43C-DD8B15BD8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64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622BB8-AA72-428B-9F78-2514433CD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0CAA41-12D1-4171-97F8-A04C31E63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02878-F09A-4D22-9D68-148209D7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6FC-ECF6-4B12-98A4-28FAEC23C4F2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C52840-A540-4140-92E0-233EE32C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64C5F6-CCD6-4299-A6A2-470E040C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583-D4AA-44D5-A43C-DD8B15BD8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2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11838-1055-4EC7-8CCB-8B0164EA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59B04-3572-42FD-A4BF-C01C365A7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AF911-FA3F-4800-A257-801C689B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6FC-ECF6-4B12-98A4-28FAEC23C4F2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A653FF-BCE3-422C-AF58-17C82FF6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095E2-0EB3-434F-93F4-ACEF1B6D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583-D4AA-44D5-A43C-DD8B15BD8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06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8FB5E-E247-418A-A82F-8E191D01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C241B6-5A29-4CE1-B230-804DE6FB1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B228FC-17F7-4372-84FC-84B84F34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6FC-ECF6-4B12-98A4-28FAEC23C4F2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69883-4097-4342-A10C-52B2BB88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87356-C2BB-4FAC-AF88-4D01EB21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583-D4AA-44D5-A43C-DD8B15BD8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13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4FE59-8F0B-483F-B49E-0861ED8B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0F3E6A-479A-4C13-94EA-BD0558923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D5FC40-0452-4BCF-9F71-7D444D0E6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367450-E6C3-4FCD-9580-C784433B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6FC-ECF6-4B12-98A4-28FAEC23C4F2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90EB38-5775-492A-BFE5-A72EE98A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C44C90-B21C-40F3-A7EF-7077C26C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583-D4AA-44D5-A43C-DD8B15BD8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3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60BDB-9F16-4E1D-A56E-1DE7D0C5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E98398-E19E-4918-93B5-FFF15C1F4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921F25-93E5-4245-8C19-F82D04B49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4BBD2C-F5DC-420F-BE16-17E946A90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1B2818-DE16-4BC2-AD02-D01643AEE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EF86FD-932C-4E4C-8F67-A8485092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6FC-ECF6-4B12-98A4-28FAEC23C4F2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52D58D-3304-40C3-9DA8-ACB9AC3C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CDD7D2-2D1B-4ABB-AEC7-FECA60B9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583-D4AA-44D5-A43C-DD8B15BD8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23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AACE4-65B8-4D3F-9F4E-719519BB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613095-1976-4250-B47C-64EF55E1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6FC-ECF6-4B12-98A4-28FAEC23C4F2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98F42A-C7C0-4478-A2F7-BA11859E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98903F-8EC0-4F63-BA05-0E0875C4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583-D4AA-44D5-A43C-DD8B15BD8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70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ED6847-9FC3-4053-ADC1-F6630D77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6FC-ECF6-4B12-98A4-28FAEC23C4F2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1D29AB-DF99-47AE-B324-A3DD92FF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21AA41-92CB-4A24-823D-B22C0D1C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583-D4AA-44D5-A43C-DD8B15BD8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43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00508-EF8B-4599-8972-0FB591A31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4F494-7AE6-4930-80E4-7F4E60BB2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7FC1FD-CD35-4515-A816-D9424C04A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A2D3B7-9700-46B5-AF0C-545E2C07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6FC-ECF6-4B12-98A4-28FAEC23C4F2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406EC9-8C83-4FBE-A504-E6B2C220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FA2347-97B0-4F68-8266-4042F615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583-D4AA-44D5-A43C-DD8B15BD8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86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F12DF-D4CB-41A7-A7C9-5AD0154F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28AE19-BB66-4724-81F1-7710F80E9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381FF8-44B3-4A38-B12B-7231A7D10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6B27A4-1234-4685-95C1-8A2A110E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6FC-ECF6-4B12-98A4-28FAEC23C4F2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BE010B-AAD9-4410-82C7-D4C21D9C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1FB6D-62E5-4487-B575-5CFB3328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583-D4AA-44D5-A43C-DD8B15BD8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66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62A30E-184F-4864-92D8-89146C81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7A5A1E-BB97-4A95-9D06-08BF7029A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FFD0EE-80B6-404D-A805-20135E2D9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36FC-ECF6-4B12-98A4-28FAEC23C4F2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3C43E-49E1-47A2-8B3A-EBFAA1D67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3F9B85-FFA4-4AAA-B75A-258ACD05C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82583-D4AA-44D5-A43C-DD8B15BD8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73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otojet.com/apps/?entry=edit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yeon1997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3B8EE-EDC8-44D1-8B59-43D81F96B9BF}"/>
              </a:ext>
            </a:extLst>
          </p:cNvPr>
          <p:cNvSpPr txBox="1"/>
          <p:nvPr/>
        </p:nvSpPr>
        <p:spPr>
          <a:xfrm>
            <a:off x="1243519" y="1797784"/>
            <a:ext cx="94365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Contrast Enhancement</a:t>
            </a:r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이용한</a:t>
            </a:r>
            <a:endParaRPr lang="en-US" altLang="ko-KR" sz="5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CCTV </a:t>
            </a:r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화질 개선</a:t>
            </a:r>
            <a:endParaRPr lang="en-US" altLang="ko-KR" sz="5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141E4-5B37-4CD9-A23E-E5D65EF40547}"/>
              </a:ext>
            </a:extLst>
          </p:cNvPr>
          <p:cNvSpPr txBox="1"/>
          <p:nvPr/>
        </p:nvSpPr>
        <p:spPr>
          <a:xfrm>
            <a:off x="5141252" y="5427050"/>
            <a:ext cx="19094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천지연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김광희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FE919-4EC3-4E90-B7AD-400E9084874E}"/>
              </a:ext>
            </a:extLst>
          </p:cNvPr>
          <p:cNvSpPr txBox="1"/>
          <p:nvPr/>
        </p:nvSpPr>
        <p:spPr>
          <a:xfrm>
            <a:off x="4786988" y="5893969"/>
            <a:ext cx="2618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201695080, 201595005</a:t>
            </a:r>
          </a:p>
        </p:txBody>
      </p:sp>
    </p:spTree>
    <p:extLst>
      <p:ext uri="{BB962C8B-B14F-4D97-AF65-F5344CB8AC3E}">
        <p14:creationId xmlns:p14="http://schemas.microsoft.com/office/powerpoint/2010/main" val="150138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3B8EE-EDC8-44D1-8B59-43D81F96B9BF}"/>
              </a:ext>
            </a:extLst>
          </p:cNvPr>
          <p:cNvSpPr txBox="1"/>
          <p:nvPr/>
        </p:nvSpPr>
        <p:spPr>
          <a:xfrm>
            <a:off x="200907" y="341928"/>
            <a:ext cx="4902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 분석</a:t>
            </a:r>
            <a:endParaRPr lang="en-US" altLang="ko-KR" sz="5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2422F2-B780-41B4-A92C-275298013443}"/>
              </a:ext>
            </a:extLst>
          </p:cNvPr>
          <p:cNvSpPr/>
          <p:nvPr/>
        </p:nvSpPr>
        <p:spPr>
          <a:xfrm>
            <a:off x="620785" y="1195507"/>
            <a:ext cx="1088891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FA044-7C18-4A76-A273-03C0E8F0BA8A}"/>
              </a:ext>
            </a:extLst>
          </p:cNvPr>
          <p:cNvSpPr txBox="1"/>
          <p:nvPr/>
        </p:nvSpPr>
        <p:spPr>
          <a:xfrm>
            <a:off x="3826239" y="371045"/>
            <a:ext cx="65238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Interpolation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1FFD70-6DA8-42E6-8E8C-3DFFB28F1C0C}"/>
              </a:ext>
            </a:extLst>
          </p:cNvPr>
          <p:cNvSpPr txBox="1"/>
          <p:nvPr/>
        </p:nvSpPr>
        <p:spPr>
          <a:xfrm>
            <a:off x="1440110" y="1818754"/>
            <a:ext cx="93117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spc="-15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Graphics.InterpolationMode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500" b="1" spc="-15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InterpolationMode.HighQualityBicubic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E2E37-D5AB-452D-AB8A-1D26EF7A2427}"/>
              </a:ext>
            </a:extLst>
          </p:cNvPr>
          <p:cNvSpPr txBox="1"/>
          <p:nvPr/>
        </p:nvSpPr>
        <p:spPr>
          <a:xfrm>
            <a:off x="1437420" y="3149387"/>
            <a:ext cx="93117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Why used it?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EF765EE6-1B01-4954-8B17-5B3A6E0CC9E1}"/>
              </a:ext>
            </a:extLst>
          </p:cNvPr>
          <p:cNvSpPr/>
          <p:nvPr/>
        </p:nvSpPr>
        <p:spPr>
          <a:xfrm>
            <a:off x="5982748" y="2553097"/>
            <a:ext cx="226503" cy="339001"/>
          </a:xfrm>
          <a:prstGeom prst="downArrow">
            <a:avLst/>
          </a:prstGeom>
          <a:solidFill>
            <a:srgbClr val="DB4C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2BC21A-C91B-4CF0-852F-33DBBF4BD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327" y="3822273"/>
            <a:ext cx="1867161" cy="20291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FC0849A-CD56-4C8B-BA7A-59794D650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489" y="3822273"/>
            <a:ext cx="1857634" cy="20672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240B4B-6C6C-4402-A5DC-DF147B6D0A0E}"/>
              </a:ext>
            </a:extLst>
          </p:cNvPr>
          <p:cNvSpPr txBox="1"/>
          <p:nvPr/>
        </p:nvSpPr>
        <p:spPr>
          <a:xfrm>
            <a:off x="2248055" y="6043822"/>
            <a:ext cx="24277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양선형 </a:t>
            </a:r>
            <a:r>
              <a:rPr lang="ko-KR" altLang="en-US" sz="2500" b="1" spc="-15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보간법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3D48A0-5E6C-4F07-BD40-2A555BD3CFC7}"/>
              </a:ext>
            </a:extLst>
          </p:cNvPr>
          <p:cNvSpPr txBox="1"/>
          <p:nvPr/>
        </p:nvSpPr>
        <p:spPr>
          <a:xfrm>
            <a:off x="7347694" y="6049354"/>
            <a:ext cx="26812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spc="-15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HighQualityBicubic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5247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3B8EE-EDC8-44D1-8B59-43D81F96B9BF}"/>
              </a:ext>
            </a:extLst>
          </p:cNvPr>
          <p:cNvSpPr txBox="1"/>
          <p:nvPr/>
        </p:nvSpPr>
        <p:spPr>
          <a:xfrm>
            <a:off x="3216480" y="2565639"/>
            <a:ext cx="47513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 분석</a:t>
            </a:r>
            <a:endParaRPr lang="en-US" altLang="ko-KR" sz="5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FA044-7C18-4A76-A273-03C0E8F0BA8A}"/>
              </a:ext>
            </a:extLst>
          </p:cNvPr>
          <p:cNvSpPr txBox="1"/>
          <p:nvPr/>
        </p:nvSpPr>
        <p:spPr>
          <a:xfrm>
            <a:off x="1622551" y="3427413"/>
            <a:ext cx="86784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 Histogram</a:t>
            </a:r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Equalization</a:t>
            </a:r>
          </a:p>
        </p:txBody>
      </p:sp>
    </p:spTree>
    <p:extLst>
      <p:ext uri="{BB962C8B-B14F-4D97-AF65-F5344CB8AC3E}">
        <p14:creationId xmlns:p14="http://schemas.microsoft.com/office/powerpoint/2010/main" val="2607423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2422F2-B780-41B4-A92C-275298013443}"/>
              </a:ext>
            </a:extLst>
          </p:cNvPr>
          <p:cNvSpPr/>
          <p:nvPr/>
        </p:nvSpPr>
        <p:spPr>
          <a:xfrm>
            <a:off x="620785" y="1195507"/>
            <a:ext cx="1088891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FA044-7C18-4A76-A273-03C0E8F0BA8A}"/>
              </a:ext>
            </a:extLst>
          </p:cNvPr>
          <p:cNvSpPr txBox="1"/>
          <p:nvPr/>
        </p:nvSpPr>
        <p:spPr>
          <a:xfrm>
            <a:off x="2386721" y="356592"/>
            <a:ext cx="74185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What is Histogram?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826BE-5E97-4486-9E0B-05AD6AF1AA55}"/>
              </a:ext>
            </a:extLst>
          </p:cNvPr>
          <p:cNvSpPr txBox="1"/>
          <p:nvPr/>
        </p:nvSpPr>
        <p:spPr>
          <a:xfrm>
            <a:off x="2660618" y="1477996"/>
            <a:ext cx="6870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영상 안에서 픽셀들에 대한 </a:t>
            </a:r>
            <a:r>
              <a:rPr lang="ko-KR" altLang="en-US" sz="2500" b="1" spc="-15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명암값의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분포를 나타낸 것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278838-822B-49A3-B7F9-9C790023B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958" y="2190062"/>
            <a:ext cx="4295775" cy="4038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6CF6191-21A1-46E8-B67C-CD9C434C7AFF}"/>
              </a:ext>
            </a:extLst>
          </p:cNvPr>
          <p:cNvSpPr txBox="1"/>
          <p:nvPr/>
        </p:nvSpPr>
        <p:spPr>
          <a:xfrm>
            <a:off x="6638600" y="6230424"/>
            <a:ext cx="726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DEC690-0CDE-4A1F-BFDB-48E3B797EF00}"/>
              </a:ext>
            </a:extLst>
          </p:cNvPr>
          <p:cNvSpPr txBox="1"/>
          <p:nvPr/>
        </p:nvSpPr>
        <p:spPr>
          <a:xfrm>
            <a:off x="10429757" y="6228662"/>
            <a:ext cx="726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255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C4BFDE4-4937-4F86-89F4-ED0903FC7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79" y="3357121"/>
            <a:ext cx="4582164" cy="23053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ABDE5D-681D-4751-9382-E80292F48927}"/>
              </a:ext>
            </a:extLst>
          </p:cNvPr>
          <p:cNvSpPr txBox="1"/>
          <p:nvPr/>
        </p:nvSpPr>
        <p:spPr>
          <a:xfrm>
            <a:off x="6133982" y="2492394"/>
            <a:ext cx="7269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빈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9F657C-DA85-4EB4-93F8-BF52670A1553}"/>
              </a:ext>
            </a:extLst>
          </p:cNvPr>
          <p:cNvSpPr txBox="1"/>
          <p:nvPr/>
        </p:nvSpPr>
        <p:spPr>
          <a:xfrm>
            <a:off x="1553915" y="2417558"/>
            <a:ext cx="29720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Why used it ?</a:t>
            </a:r>
          </a:p>
        </p:txBody>
      </p:sp>
    </p:spTree>
    <p:extLst>
      <p:ext uri="{BB962C8B-B14F-4D97-AF65-F5344CB8AC3E}">
        <p14:creationId xmlns:p14="http://schemas.microsoft.com/office/powerpoint/2010/main" val="1798875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2422F2-B780-41B4-A92C-275298013443}"/>
              </a:ext>
            </a:extLst>
          </p:cNvPr>
          <p:cNvSpPr/>
          <p:nvPr/>
        </p:nvSpPr>
        <p:spPr>
          <a:xfrm>
            <a:off x="620785" y="1195507"/>
            <a:ext cx="1088891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FA044-7C18-4A76-A273-03C0E8F0BA8A}"/>
              </a:ext>
            </a:extLst>
          </p:cNvPr>
          <p:cNvSpPr txBox="1"/>
          <p:nvPr/>
        </p:nvSpPr>
        <p:spPr>
          <a:xfrm>
            <a:off x="541176" y="333733"/>
            <a:ext cx="106648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 Histogram Equalization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C15D3-C6C3-46AA-AB9D-DF3552D30FE6}"/>
              </a:ext>
            </a:extLst>
          </p:cNvPr>
          <p:cNvSpPr txBox="1"/>
          <p:nvPr/>
        </p:nvSpPr>
        <p:spPr>
          <a:xfrm>
            <a:off x="1440110" y="1447046"/>
            <a:ext cx="93117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What is Equalization?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334E6527-C006-4038-BD9A-60D68E162F91}"/>
              </a:ext>
            </a:extLst>
          </p:cNvPr>
          <p:cNvSpPr/>
          <p:nvPr/>
        </p:nvSpPr>
        <p:spPr>
          <a:xfrm>
            <a:off x="5982748" y="2057281"/>
            <a:ext cx="226503" cy="339001"/>
          </a:xfrm>
          <a:prstGeom prst="downArrow">
            <a:avLst/>
          </a:prstGeom>
          <a:solidFill>
            <a:srgbClr val="DB4C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92968-2287-49AA-8DC9-E8EA1CF22877}"/>
              </a:ext>
            </a:extLst>
          </p:cNvPr>
          <p:cNvSpPr txBox="1"/>
          <p:nvPr/>
        </p:nvSpPr>
        <p:spPr>
          <a:xfrm>
            <a:off x="1440110" y="2396282"/>
            <a:ext cx="93117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영상의 모든 그레이 값의 빈도수를 비슷하게 만드는 것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C4E41D-D264-48CB-AEF0-198FD8CBB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861" y="3984665"/>
            <a:ext cx="2200275" cy="771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A095E8-EC83-4367-8F6F-73BE08A99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5759527"/>
            <a:ext cx="2705100" cy="485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64E02A-4358-4CF5-8029-FA1B6B2EB528}"/>
              </a:ext>
            </a:extLst>
          </p:cNvPr>
          <p:cNvSpPr txBox="1"/>
          <p:nvPr/>
        </p:nvSpPr>
        <p:spPr>
          <a:xfrm>
            <a:off x="3547561" y="3399619"/>
            <a:ext cx="50968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1. 0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255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까지의 빈도수 </a:t>
            </a:r>
            <a:r>
              <a:rPr lang="ko-KR" altLang="en-US" sz="2500" b="1" spc="-15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누적값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구하기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826BE-5E97-4486-9E0B-05AD6AF1AA55}"/>
              </a:ext>
            </a:extLst>
          </p:cNvPr>
          <p:cNvSpPr txBox="1"/>
          <p:nvPr/>
        </p:nvSpPr>
        <p:spPr>
          <a:xfrm>
            <a:off x="2660619" y="5282473"/>
            <a:ext cx="6870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2. 1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구한 </a:t>
            </a:r>
            <a:r>
              <a:rPr lang="ko-KR" altLang="en-US" sz="2500" b="1" spc="-15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누적값을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다음과 같은 식으로 </a:t>
            </a:r>
            <a:r>
              <a:rPr lang="ko-KR" altLang="en-US" sz="2500" b="1" spc="-15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정규화한다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8271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2422F2-B780-41B4-A92C-275298013443}"/>
              </a:ext>
            </a:extLst>
          </p:cNvPr>
          <p:cNvSpPr/>
          <p:nvPr/>
        </p:nvSpPr>
        <p:spPr>
          <a:xfrm>
            <a:off x="620785" y="1195507"/>
            <a:ext cx="1088891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9B03876-C8E8-491B-9E9F-C30A94692C74}"/>
              </a:ext>
            </a:extLst>
          </p:cNvPr>
          <p:cNvSpPr/>
          <p:nvPr/>
        </p:nvSpPr>
        <p:spPr>
          <a:xfrm>
            <a:off x="5617029" y="3958614"/>
            <a:ext cx="897361" cy="318052"/>
          </a:xfrm>
          <a:prstGeom prst="rightArrow">
            <a:avLst/>
          </a:prstGeom>
          <a:solidFill>
            <a:srgbClr val="DB4C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2A4C3D-17E7-40E2-BFA1-2ECB935B7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028" y="2147097"/>
            <a:ext cx="4035846" cy="40358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3E72FD4-423F-4ADE-85B3-858D6E28D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59" y="2147097"/>
            <a:ext cx="4087432" cy="408743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7B9AACF-8506-4D60-8E05-F2083ECBA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967" y="4928286"/>
            <a:ext cx="1389424" cy="130624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6FB98F0-25C4-4EDB-A577-DAF8C3A6E4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50" y="4927014"/>
            <a:ext cx="1389424" cy="13075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3F5E64-874F-4432-8D44-2790642C8980}"/>
              </a:ext>
            </a:extLst>
          </p:cNvPr>
          <p:cNvSpPr txBox="1"/>
          <p:nvPr/>
        </p:nvSpPr>
        <p:spPr>
          <a:xfrm>
            <a:off x="149291" y="333733"/>
            <a:ext cx="95427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 Histogram Equalization</a:t>
            </a:r>
          </a:p>
        </p:txBody>
      </p:sp>
    </p:spTree>
    <p:extLst>
      <p:ext uri="{BB962C8B-B14F-4D97-AF65-F5344CB8AC3E}">
        <p14:creationId xmlns:p14="http://schemas.microsoft.com/office/powerpoint/2010/main" val="2236745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3B8EE-EDC8-44D1-8B59-43D81F96B9BF}"/>
              </a:ext>
            </a:extLst>
          </p:cNvPr>
          <p:cNvSpPr txBox="1"/>
          <p:nvPr/>
        </p:nvSpPr>
        <p:spPr>
          <a:xfrm>
            <a:off x="2491273" y="2649289"/>
            <a:ext cx="6540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 분석</a:t>
            </a:r>
            <a:endParaRPr lang="en-US" altLang="ko-KR" sz="5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FA044-7C18-4A76-A273-03C0E8F0BA8A}"/>
              </a:ext>
            </a:extLst>
          </p:cNvPr>
          <p:cNvSpPr txBox="1"/>
          <p:nvPr/>
        </p:nvSpPr>
        <p:spPr>
          <a:xfrm>
            <a:off x="2378331" y="3320213"/>
            <a:ext cx="74353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4) Contrast Enhancement</a:t>
            </a:r>
          </a:p>
        </p:txBody>
      </p:sp>
    </p:spTree>
    <p:extLst>
      <p:ext uri="{BB962C8B-B14F-4D97-AF65-F5344CB8AC3E}">
        <p14:creationId xmlns:p14="http://schemas.microsoft.com/office/powerpoint/2010/main" val="254347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2422F2-B780-41B4-A92C-275298013443}"/>
              </a:ext>
            </a:extLst>
          </p:cNvPr>
          <p:cNvSpPr/>
          <p:nvPr/>
        </p:nvSpPr>
        <p:spPr>
          <a:xfrm>
            <a:off x="620785" y="1195507"/>
            <a:ext cx="1088891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FA044-7C18-4A76-A273-03C0E8F0BA8A}"/>
              </a:ext>
            </a:extLst>
          </p:cNvPr>
          <p:cNvSpPr txBox="1"/>
          <p:nvPr/>
        </p:nvSpPr>
        <p:spPr>
          <a:xfrm>
            <a:off x="620786" y="333733"/>
            <a:ext cx="108889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What</a:t>
            </a:r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</a:t>
            </a:r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Contrast Enhancement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82B51E-73C6-4A5B-88BD-E8E8E58FE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754" y="1928172"/>
            <a:ext cx="3048425" cy="37343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69C1BE-FC13-4544-8BF4-B55654960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62" y="1928171"/>
            <a:ext cx="3077004" cy="37343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79A6D9-82CD-4916-A3B3-9B4F2CE101DB}"/>
              </a:ext>
            </a:extLst>
          </p:cNvPr>
          <p:cNvSpPr txBox="1"/>
          <p:nvPr/>
        </p:nvSpPr>
        <p:spPr>
          <a:xfrm>
            <a:off x="1248541" y="5662492"/>
            <a:ext cx="42588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Original image with low contrast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17CD94-8802-4C7A-857F-4E18DFB02F84}"/>
              </a:ext>
            </a:extLst>
          </p:cNvPr>
          <p:cNvSpPr txBox="1"/>
          <p:nvPr/>
        </p:nvSpPr>
        <p:spPr>
          <a:xfrm>
            <a:off x="7466390" y="5662492"/>
            <a:ext cx="23429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Enhanced image</a:t>
            </a:r>
          </a:p>
        </p:txBody>
      </p:sp>
    </p:spTree>
    <p:extLst>
      <p:ext uri="{BB962C8B-B14F-4D97-AF65-F5344CB8AC3E}">
        <p14:creationId xmlns:p14="http://schemas.microsoft.com/office/powerpoint/2010/main" val="3874677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2422F2-B780-41B4-A92C-275298013443}"/>
              </a:ext>
            </a:extLst>
          </p:cNvPr>
          <p:cNvSpPr/>
          <p:nvPr/>
        </p:nvSpPr>
        <p:spPr>
          <a:xfrm>
            <a:off x="620785" y="1195507"/>
            <a:ext cx="1088891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FA044-7C18-4A76-A273-03C0E8F0BA8A}"/>
              </a:ext>
            </a:extLst>
          </p:cNvPr>
          <p:cNvSpPr txBox="1"/>
          <p:nvPr/>
        </p:nvSpPr>
        <p:spPr>
          <a:xfrm>
            <a:off x="620786" y="333733"/>
            <a:ext cx="108889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How to enhance the contrast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79A6D9-82CD-4916-A3B3-9B4F2CE101DB}"/>
              </a:ext>
            </a:extLst>
          </p:cNvPr>
          <p:cNvSpPr txBox="1"/>
          <p:nvPr/>
        </p:nvSpPr>
        <p:spPr>
          <a:xfrm>
            <a:off x="620785" y="3771196"/>
            <a:ext cx="86507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Low contrast -&gt; image values concentrated near a narrow range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D80A03-3AC8-472E-B042-5E549219A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918" y="1353525"/>
            <a:ext cx="4582164" cy="23053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F758DC-EEB5-4D6B-9BCA-216D6557FD0B}"/>
              </a:ext>
            </a:extLst>
          </p:cNvPr>
          <p:cNvSpPr txBox="1"/>
          <p:nvPr/>
        </p:nvSpPr>
        <p:spPr>
          <a:xfrm>
            <a:off x="4418914" y="4248250"/>
            <a:ext cx="73863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(mostly dark, or mostly bright, or mostly medium values)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BDCA25-C84E-442E-AD3E-411DC7B9B4C9}"/>
              </a:ext>
            </a:extLst>
          </p:cNvPr>
          <p:cNvSpPr txBox="1"/>
          <p:nvPr/>
        </p:nvSpPr>
        <p:spPr>
          <a:xfrm>
            <a:off x="620785" y="4827408"/>
            <a:ext cx="111742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Contrast enhancement -&gt; change the image value distribution to cover a wide range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3E84C5-1320-4A9D-9FA2-6E0B46F2F275}"/>
              </a:ext>
            </a:extLst>
          </p:cNvPr>
          <p:cNvSpPr txBox="1"/>
          <p:nvPr/>
        </p:nvSpPr>
        <p:spPr>
          <a:xfrm>
            <a:off x="620785" y="5406566"/>
            <a:ext cx="72709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Contrast of an image can be revealed by its histogram</a:t>
            </a:r>
          </a:p>
        </p:txBody>
      </p:sp>
    </p:spTree>
    <p:extLst>
      <p:ext uri="{BB962C8B-B14F-4D97-AF65-F5344CB8AC3E}">
        <p14:creationId xmlns:p14="http://schemas.microsoft.com/office/powerpoint/2010/main" val="3257432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2422F2-B780-41B4-A92C-275298013443}"/>
              </a:ext>
            </a:extLst>
          </p:cNvPr>
          <p:cNvSpPr/>
          <p:nvPr/>
        </p:nvSpPr>
        <p:spPr>
          <a:xfrm>
            <a:off x="620785" y="1195507"/>
            <a:ext cx="1088891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FA044-7C18-4A76-A273-03C0E8F0BA8A}"/>
              </a:ext>
            </a:extLst>
          </p:cNvPr>
          <p:cNvSpPr txBox="1"/>
          <p:nvPr/>
        </p:nvSpPr>
        <p:spPr>
          <a:xfrm>
            <a:off x="776681" y="-26064"/>
            <a:ext cx="107330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What is difference between </a:t>
            </a:r>
          </a:p>
          <a:p>
            <a:pPr algn="ctr"/>
            <a:r>
              <a:rPr lang="en-US" altLang="ko-KR" sz="4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equalization and contrast enhancement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3E84C5-1320-4A9D-9FA2-6E0B46F2F275}"/>
              </a:ext>
            </a:extLst>
          </p:cNvPr>
          <p:cNvSpPr txBox="1"/>
          <p:nvPr/>
        </p:nvSpPr>
        <p:spPr>
          <a:xfrm>
            <a:off x="2447405" y="1356092"/>
            <a:ext cx="72971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Equalization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단점을 보완한 것이 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Contrast Enhancement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AEAB6D-10F2-4B13-B1A5-2D3EB3EBD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11" y="1833146"/>
            <a:ext cx="9284177" cy="35688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0CBC0F-1F4A-429C-AD35-5D2ACA4A59FB}"/>
              </a:ext>
            </a:extLst>
          </p:cNvPr>
          <p:cNvSpPr txBox="1"/>
          <p:nvPr/>
        </p:nvSpPr>
        <p:spPr>
          <a:xfrm>
            <a:off x="655248" y="5501908"/>
            <a:ext cx="10881504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위의 사진같은 경우 배경이 매우 어두운 표현이 되어있기 때문에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평활화를 진행하게 되면 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가까이 있던 </a:t>
            </a:r>
            <a:r>
              <a:rPr lang="ko-KR" altLang="en-US" sz="2500" b="1" spc="-15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명암값들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중 일부가 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50~100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사이의 값을 가지게 되어 회색으로 변하게 된다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따라서 전반적으로 영상의 밝기가 증가해버리는 현상이 생긴다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0460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2422F2-B780-41B4-A92C-275298013443}"/>
              </a:ext>
            </a:extLst>
          </p:cNvPr>
          <p:cNvSpPr/>
          <p:nvPr/>
        </p:nvSpPr>
        <p:spPr>
          <a:xfrm>
            <a:off x="620785" y="1195507"/>
            <a:ext cx="1088891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FA044-7C18-4A76-A273-03C0E8F0BA8A}"/>
              </a:ext>
            </a:extLst>
          </p:cNvPr>
          <p:cNvSpPr txBox="1"/>
          <p:nvPr/>
        </p:nvSpPr>
        <p:spPr>
          <a:xfrm>
            <a:off x="620786" y="333733"/>
            <a:ext cx="108889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Image Contrast Histogram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E3C7B2-9FD2-42D5-9950-AA79005AD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8" y="1916618"/>
            <a:ext cx="5684940" cy="38749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648800-0030-40A2-9B60-914EE1F64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614" y="1912157"/>
            <a:ext cx="5684940" cy="38684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603977-B653-4C25-9012-63A8A363CF4A}"/>
              </a:ext>
            </a:extLst>
          </p:cNvPr>
          <p:cNvSpPr txBox="1"/>
          <p:nvPr/>
        </p:nvSpPr>
        <p:spPr>
          <a:xfrm>
            <a:off x="1711659" y="5791583"/>
            <a:ext cx="279852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Low-contrast 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9E268-9F0B-48CB-AF92-EE7EBE0AEECE}"/>
              </a:ext>
            </a:extLst>
          </p:cNvPr>
          <p:cNvSpPr txBox="1"/>
          <p:nvPr/>
        </p:nvSpPr>
        <p:spPr>
          <a:xfrm>
            <a:off x="7647197" y="5780644"/>
            <a:ext cx="28677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High-contrast image</a:t>
            </a:r>
          </a:p>
        </p:txBody>
      </p:sp>
    </p:spTree>
    <p:extLst>
      <p:ext uri="{BB962C8B-B14F-4D97-AF65-F5344CB8AC3E}">
        <p14:creationId xmlns:p14="http://schemas.microsoft.com/office/powerpoint/2010/main" val="412026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66674"/>
            <a:ext cx="3051487" cy="850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0" b="1" spc="-150">
                <a:ln w="9525"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/>
                <a:ea typeface="나눔바른고딕"/>
              </a:rPr>
              <a:t>목차</a:t>
            </a:r>
            <a:endParaRPr lang="en-US" altLang="ko-KR" sz="5000" b="1" spc="-150">
              <a:ln w="9525"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/>
              <a:ea typeface="나눔바른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9635" y="1543822"/>
            <a:ext cx="1906905" cy="464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 b="1" spc="-150">
                <a:ln w="9525"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/>
                <a:ea typeface="나눔바른고딕"/>
              </a:rPr>
              <a:t>1. </a:t>
            </a:r>
            <a:r>
              <a:rPr lang="ko-KR" altLang="en-US" sz="2500" b="1" spc="-150">
                <a:ln w="9525"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/>
                <a:ea typeface="나눔바른고딕"/>
              </a:rPr>
              <a:t>개발배경</a:t>
            </a:r>
            <a:endParaRPr lang="en-US" altLang="ko-KR" sz="2500" b="1" spc="-150">
              <a:ln w="9525"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/>
              <a:ea typeface="나눔바른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2985" y="2025589"/>
            <a:ext cx="4183380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500" b="1" spc="-150">
                <a:ln w="9525"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/>
                <a:ea typeface="나눔바른고딕"/>
              </a:rPr>
              <a:t>2. </a:t>
            </a:r>
            <a:r>
              <a:rPr lang="ko-KR" altLang="en-US" sz="2500" b="1" spc="-150">
                <a:ln w="9525"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/>
                <a:ea typeface="나눔바른고딕"/>
              </a:rPr>
              <a:t>개발에 사용된 알고리즘 분석</a:t>
            </a:r>
            <a:endParaRPr lang="en-US" altLang="ko-KR" sz="2500" b="1" spc="-150">
              <a:ln w="9525"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/>
              <a:ea typeface="나눔바른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9185" y="4837124"/>
            <a:ext cx="2373630" cy="4663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500" b="1" spc="-150">
                <a:ln w="9525"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/>
                <a:ea typeface="나눔바른고딕"/>
              </a:rPr>
              <a:t>3. </a:t>
            </a:r>
            <a:r>
              <a:rPr lang="ko-KR" altLang="en-US" sz="2500" b="1" spc="-150">
                <a:ln w="9525"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/>
                <a:ea typeface="나눔바른고딕"/>
              </a:rPr>
              <a:t>구현 결과 분석</a:t>
            </a:r>
            <a:endParaRPr lang="en-US" altLang="ko-KR" sz="2500" b="1" spc="-150">
              <a:ln w="9525"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/>
              <a:ea typeface="나눔바른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9660" y="5316167"/>
            <a:ext cx="2668905" cy="463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500" b="1" spc="-150">
                <a:ln w="9525"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/>
                <a:ea typeface="나눔바른고딕"/>
              </a:rPr>
              <a:t>4. </a:t>
            </a:r>
            <a:r>
              <a:rPr lang="ko-KR" altLang="en-US" sz="2500" b="1" spc="-150">
                <a:ln w="9525"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/>
                <a:ea typeface="나눔바른고딕"/>
              </a:rPr>
              <a:t>결론 및 개선방향</a:t>
            </a:r>
            <a:endParaRPr lang="en-US" altLang="ko-KR" sz="2500" b="1" spc="-150">
              <a:ln w="9525"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/>
              <a:ea typeface="나눔바른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0285" y="2729193"/>
            <a:ext cx="2735580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500" b="1" spc="-150">
                <a:ln w="9525"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/>
                <a:ea typeface="나눔바른고딕"/>
              </a:rPr>
              <a:t>1) Fuzzy Stretching</a:t>
            </a:r>
            <a:endParaRPr lang="en-US" altLang="ko-KR" sz="2500" b="1" spc="-150">
              <a:solidFill>
                <a:srgbClr val="DB4C59"/>
              </a:solidFill>
              <a:latin typeface="나눔바른고딕"/>
              <a:ea typeface="나눔바른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51710" y="3611363"/>
            <a:ext cx="3678555" cy="463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500" b="1" spc="-150">
                <a:ln w="9525"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/>
                <a:ea typeface="나눔바른고딕"/>
              </a:rPr>
              <a:t>3) Histogram Equalization </a:t>
            </a:r>
            <a:endParaRPr lang="en-US" altLang="ko-KR" sz="2500" b="1" spc="-150">
              <a:solidFill>
                <a:srgbClr val="DB4C59"/>
              </a:solidFill>
              <a:latin typeface="나눔바른고딕"/>
              <a:ea typeface="나눔바른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08860" y="3174699"/>
            <a:ext cx="2183130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500" b="1" spc="-150">
                <a:ln w="9525"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/>
                <a:ea typeface="나눔바른고딕"/>
              </a:rPr>
              <a:t>2) Interpolation</a:t>
            </a:r>
            <a:endParaRPr lang="en-US" altLang="ko-KR" sz="2500" b="1" spc="-150">
              <a:solidFill>
                <a:srgbClr val="DB4C59"/>
              </a:solidFill>
              <a:latin typeface="나눔바른고딕"/>
              <a:ea typeface="나눔바른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61235" y="4085282"/>
            <a:ext cx="3592830" cy="4657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500" b="1" spc="-150">
                <a:ln w="9525"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/>
                <a:ea typeface="나눔바른고딕"/>
              </a:rPr>
              <a:t>4) Contrast Enhancement</a:t>
            </a:r>
            <a:endParaRPr lang="en-US" altLang="ko-KR" sz="2500" b="1" spc="-150">
              <a:solidFill>
                <a:srgbClr val="DB4C59"/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2422F2-B780-41B4-A92C-275298013443}"/>
              </a:ext>
            </a:extLst>
          </p:cNvPr>
          <p:cNvSpPr/>
          <p:nvPr/>
        </p:nvSpPr>
        <p:spPr>
          <a:xfrm>
            <a:off x="620785" y="1195507"/>
            <a:ext cx="1088891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FA044-7C18-4A76-A273-03C0E8F0BA8A}"/>
              </a:ext>
            </a:extLst>
          </p:cNvPr>
          <p:cNvSpPr txBox="1"/>
          <p:nvPr/>
        </p:nvSpPr>
        <p:spPr>
          <a:xfrm>
            <a:off x="620786" y="333733"/>
            <a:ext cx="108889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Contrast Enhancement Algorithm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CF343D-7D08-45E9-869D-397453164690}"/>
              </a:ext>
            </a:extLst>
          </p:cNvPr>
          <p:cNvSpPr txBox="1"/>
          <p:nvPr/>
        </p:nvSpPr>
        <p:spPr>
          <a:xfrm>
            <a:off x="269853" y="2698618"/>
            <a:ext cx="34964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 = ((100.0 + T) / 100.0)</a:t>
            </a:r>
            <a:r>
              <a:rPr lang="ko-KR" altLang="en-US" b="1" i="1" baseline="30000" dirty="0"/>
              <a:t> </a:t>
            </a:r>
            <a:r>
              <a:rPr lang="en-US" altLang="ko-KR" sz="2500" b="1" i="1" baseline="30000" dirty="0">
                <a:solidFill>
                  <a:srgbClr val="DB4C59"/>
                </a:solidFill>
              </a:rPr>
              <a:t>2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342381-B1DE-451D-8FF7-9DFA41F4757F}"/>
              </a:ext>
            </a:extLst>
          </p:cNvPr>
          <p:cNvSpPr txBox="1"/>
          <p:nvPr/>
        </p:nvSpPr>
        <p:spPr>
          <a:xfrm>
            <a:off x="269853" y="3682329"/>
            <a:ext cx="53928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 = (((R / 255.0) – 0.5) * C + 0.5) * 255.0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A2F3F5-093F-4091-ABDF-D14D0334419D}"/>
              </a:ext>
            </a:extLst>
          </p:cNvPr>
          <p:cNvSpPr txBox="1"/>
          <p:nvPr/>
        </p:nvSpPr>
        <p:spPr>
          <a:xfrm>
            <a:off x="269853" y="1818754"/>
            <a:ext cx="302679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알고리즘은 다음과 같다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5BA3C4-DBA1-4824-9AF4-A8D66C53F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853" y="1681142"/>
            <a:ext cx="6335009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94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3B8EE-EDC8-44D1-8B59-43D81F96B9BF}"/>
              </a:ext>
            </a:extLst>
          </p:cNvPr>
          <p:cNvSpPr txBox="1"/>
          <p:nvPr/>
        </p:nvSpPr>
        <p:spPr>
          <a:xfrm>
            <a:off x="620786" y="333733"/>
            <a:ext cx="31207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결과</a:t>
            </a:r>
            <a:endParaRPr lang="en-US" altLang="ko-KR" sz="5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2422F2-B780-41B4-A92C-275298013443}"/>
              </a:ext>
            </a:extLst>
          </p:cNvPr>
          <p:cNvSpPr/>
          <p:nvPr/>
        </p:nvSpPr>
        <p:spPr>
          <a:xfrm>
            <a:off x="620785" y="1195507"/>
            <a:ext cx="1088891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664A04-EA78-47CA-A473-0E71F45276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1550"/>
            <a:ext cx="5746459" cy="3106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4965EE-C1CB-4D89-A4E0-070A953492ED}"/>
              </a:ext>
            </a:extLst>
          </p:cNvPr>
          <p:cNvSpPr txBox="1"/>
          <p:nvPr/>
        </p:nvSpPr>
        <p:spPr>
          <a:xfrm>
            <a:off x="6338540" y="4948368"/>
            <a:ext cx="52613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디자인은 위 사이트를 참조하여 제작되었음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3ADDB5-9976-412A-B016-60FEC6EFB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97" y="1541550"/>
            <a:ext cx="5043176" cy="4413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E02782-D24A-469F-B1B3-8913B69E2EC0}"/>
              </a:ext>
            </a:extLst>
          </p:cNvPr>
          <p:cNvSpPr txBox="1"/>
          <p:nvPr/>
        </p:nvSpPr>
        <p:spPr>
          <a:xfrm>
            <a:off x="6338540" y="5425422"/>
            <a:ext cx="5452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</a:t>
            </a:r>
            <a:r>
              <a:rPr lang="en-US" altLang="ko-KR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en-US" altLang="ko-KR" sz="2000" dirty="0">
                <a:hlinkClick r:id="rId4"/>
              </a:rPr>
              <a:t>https://www.fotojet.com/apps/?entry=edit</a:t>
            </a:r>
            <a:endParaRPr lang="en-US" altLang="ko-KR" sz="2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9649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3B8EE-EDC8-44D1-8B59-43D81F96B9BF}"/>
              </a:ext>
            </a:extLst>
          </p:cNvPr>
          <p:cNvSpPr txBox="1"/>
          <p:nvPr/>
        </p:nvSpPr>
        <p:spPr>
          <a:xfrm>
            <a:off x="3944223" y="2917542"/>
            <a:ext cx="43035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구현</a:t>
            </a:r>
            <a:endParaRPr lang="en-US" altLang="ko-KR" sz="5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9995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3B8EE-EDC8-44D1-8B59-43D81F96B9BF}"/>
              </a:ext>
            </a:extLst>
          </p:cNvPr>
          <p:cNvSpPr txBox="1"/>
          <p:nvPr/>
        </p:nvSpPr>
        <p:spPr>
          <a:xfrm>
            <a:off x="620785" y="333733"/>
            <a:ext cx="50988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 및 개선방향</a:t>
            </a:r>
            <a:endParaRPr lang="en-US" altLang="ko-KR" sz="5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2422F2-B780-41B4-A92C-275298013443}"/>
              </a:ext>
            </a:extLst>
          </p:cNvPr>
          <p:cNvSpPr/>
          <p:nvPr/>
        </p:nvSpPr>
        <p:spPr>
          <a:xfrm>
            <a:off x="620785" y="1195507"/>
            <a:ext cx="1088891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7D15B-8035-403E-9E13-21EDD5EBA79D}"/>
              </a:ext>
            </a:extLst>
          </p:cNvPr>
          <p:cNvSpPr txBox="1"/>
          <p:nvPr/>
        </p:nvSpPr>
        <p:spPr>
          <a:xfrm>
            <a:off x="1407216" y="2713007"/>
            <a:ext cx="93775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Contrast Enhancement 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이용하여 명암도를 </a:t>
            </a:r>
            <a:r>
              <a:rPr lang="ko-KR" altLang="en-US" sz="2500" b="1" spc="-15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조절시켜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선명하게 만들었지만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저해상도의 화질 자체를 개선시킬 수는 없다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D13FB-BE0A-4E1A-A924-5F7E57BAE432}"/>
              </a:ext>
            </a:extLst>
          </p:cNvPr>
          <p:cNvSpPr txBox="1"/>
          <p:nvPr/>
        </p:nvSpPr>
        <p:spPr>
          <a:xfrm>
            <a:off x="1665940" y="3860755"/>
            <a:ext cx="886011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따라서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문제는 강화학습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인공지능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통해서 추후에 개선시킬 계획이다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5197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3B8EE-EDC8-44D1-8B59-43D81F96B9BF}"/>
              </a:ext>
            </a:extLst>
          </p:cNvPr>
          <p:cNvSpPr txBox="1"/>
          <p:nvPr/>
        </p:nvSpPr>
        <p:spPr>
          <a:xfrm>
            <a:off x="620785" y="333733"/>
            <a:ext cx="37086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</a:t>
            </a:r>
            <a:endParaRPr lang="en-US" altLang="ko-KR" sz="5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2422F2-B780-41B4-A92C-275298013443}"/>
              </a:ext>
            </a:extLst>
          </p:cNvPr>
          <p:cNvSpPr/>
          <p:nvPr/>
        </p:nvSpPr>
        <p:spPr>
          <a:xfrm>
            <a:off x="620785" y="1195507"/>
            <a:ext cx="1088891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D13FB-BE0A-4E1A-A924-5F7E57BAE432}"/>
              </a:ext>
            </a:extLst>
          </p:cNvPr>
          <p:cNvSpPr txBox="1"/>
          <p:nvPr/>
        </p:nvSpPr>
        <p:spPr>
          <a:xfrm>
            <a:off x="3818133" y="3167390"/>
            <a:ext cx="45557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https://github.com/heeya15</a:t>
            </a:r>
            <a:endParaRPr lang="en-US" altLang="ko-KR" sz="2800" spc="-150" dirty="0"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US" altLang="ko-KR" sz="2800" spc="-150" dirty="0"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https://github.com/jiyeon1997</a:t>
            </a:r>
            <a:endParaRPr lang="en-US" altLang="ko-KR" sz="2800" spc="-150" dirty="0"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1061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3B8EE-EDC8-44D1-8B59-43D81F96B9BF}"/>
              </a:ext>
            </a:extLst>
          </p:cNvPr>
          <p:cNvSpPr txBox="1"/>
          <p:nvPr/>
        </p:nvSpPr>
        <p:spPr>
          <a:xfrm>
            <a:off x="3944223" y="2998113"/>
            <a:ext cx="43035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456553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3B8EE-EDC8-44D1-8B59-43D81F96B9BF}"/>
              </a:ext>
            </a:extLst>
          </p:cNvPr>
          <p:cNvSpPr txBox="1"/>
          <p:nvPr/>
        </p:nvSpPr>
        <p:spPr>
          <a:xfrm>
            <a:off x="4074104" y="2998113"/>
            <a:ext cx="43035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1528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3B8EE-EDC8-44D1-8B59-43D81F96B9BF}"/>
              </a:ext>
            </a:extLst>
          </p:cNvPr>
          <p:cNvSpPr txBox="1"/>
          <p:nvPr/>
        </p:nvSpPr>
        <p:spPr>
          <a:xfrm>
            <a:off x="262749" y="287766"/>
            <a:ext cx="28076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개발배경</a:t>
            </a:r>
            <a:endParaRPr lang="en-US" altLang="ko-KR" sz="5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2422F2-B780-41B4-A92C-275298013443}"/>
              </a:ext>
            </a:extLst>
          </p:cNvPr>
          <p:cNvSpPr/>
          <p:nvPr/>
        </p:nvSpPr>
        <p:spPr>
          <a:xfrm>
            <a:off x="620785" y="1195507"/>
            <a:ext cx="1088891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EA0650-7718-41F1-8A94-E8E872F9C083}"/>
              </a:ext>
            </a:extLst>
          </p:cNvPr>
          <p:cNvSpPr txBox="1"/>
          <p:nvPr/>
        </p:nvSpPr>
        <p:spPr>
          <a:xfrm>
            <a:off x="1212302" y="3190473"/>
            <a:ext cx="976741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범죄에 사용되는 실제 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CCTV 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화면으로는 사람의 얼굴을 판별하기 어려운 점이 있다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따라서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문제점을 해결하기 위해서 다양한 알고리즘들을 사용하여 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CCTV 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화질을 개선시켜 범죄를 예방하고 도움을 주고자 한다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556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3B8EE-EDC8-44D1-8B59-43D81F96B9BF}"/>
              </a:ext>
            </a:extLst>
          </p:cNvPr>
          <p:cNvSpPr txBox="1"/>
          <p:nvPr/>
        </p:nvSpPr>
        <p:spPr>
          <a:xfrm>
            <a:off x="2791739" y="2613392"/>
            <a:ext cx="66085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 분석</a:t>
            </a:r>
            <a:endParaRPr lang="en-US" altLang="ko-KR" sz="5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Fuzzy Stretching</a:t>
            </a:r>
          </a:p>
        </p:txBody>
      </p:sp>
    </p:spTree>
    <p:extLst>
      <p:ext uri="{BB962C8B-B14F-4D97-AF65-F5344CB8AC3E}">
        <p14:creationId xmlns:p14="http://schemas.microsoft.com/office/powerpoint/2010/main" val="3753765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3B8EE-EDC8-44D1-8B59-43D81F96B9BF}"/>
              </a:ext>
            </a:extLst>
          </p:cNvPr>
          <p:cNvSpPr txBox="1"/>
          <p:nvPr/>
        </p:nvSpPr>
        <p:spPr>
          <a:xfrm>
            <a:off x="620785" y="333733"/>
            <a:ext cx="4259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 분석</a:t>
            </a:r>
            <a:endParaRPr lang="en-US" altLang="ko-KR" sz="5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2422F2-B780-41B4-A92C-275298013443}"/>
              </a:ext>
            </a:extLst>
          </p:cNvPr>
          <p:cNvSpPr/>
          <p:nvPr/>
        </p:nvSpPr>
        <p:spPr>
          <a:xfrm>
            <a:off x="620785" y="1195507"/>
            <a:ext cx="1088891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FA044-7C18-4A76-A273-03C0E8F0BA8A}"/>
              </a:ext>
            </a:extLst>
          </p:cNvPr>
          <p:cNvSpPr txBox="1"/>
          <p:nvPr/>
        </p:nvSpPr>
        <p:spPr>
          <a:xfrm>
            <a:off x="4879875" y="299591"/>
            <a:ext cx="63951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Fuzzy Stretching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F214ED-6700-475C-A01C-3C7DAAF2E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2125642"/>
            <a:ext cx="5105400" cy="971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B76CD0-7F50-4C3F-B884-931CDFDDC94B}"/>
              </a:ext>
            </a:extLst>
          </p:cNvPr>
          <p:cNvSpPr txBox="1"/>
          <p:nvPr/>
        </p:nvSpPr>
        <p:spPr>
          <a:xfrm>
            <a:off x="4715654" y="1648588"/>
            <a:ext cx="27606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평균 명암도를 구한다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0F08A-2EF2-48CC-9DD3-7A0C5B2E7D98}"/>
              </a:ext>
            </a:extLst>
          </p:cNvPr>
          <p:cNvSpPr txBox="1"/>
          <p:nvPr/>
        </p:nvSpPr>
        <p:spPr>
          <a:xfrm>
            <a:off x="3438862" y="3504554"/>
            <a:ext cx="5314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어두운 영역과 밝은 영역의 </a:t>
            </a:r>
            <a:r>
              <a:rPr lang="ko-KR" altLang="en-US" sz="2500" b="1" spc="-15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거리값을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구한다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9D0203-B426-483A-BCB2-C0C003C60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825" y="4171187"/>
            <a:ext cx="28003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2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3B8EE-EDC8-44D1-8B59-43D81F96B9BF}"/>
              </a:ext>
            </a:extLst>
          </p:cNvPr>
          <p:cNvSpPr txBox="1"/>
          <p:nvPr/>
        </p:nvSpPr>
        <p:spPr>
          <a:xfrm>
            <a:off x="620785" y="333733"/>
            <a:ext cx="45390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 분석</a:t>
            </a:r>
            <a:endParaRPr lang="en-US" altLang="ko-KR" sz="5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2422F2-B780-41B4-A92C-275298013443}"/>
              </a:ext>
            </a:extLst>
          </p:cNvPr>
          <p:cNvSpPr/>
          <p:nvPr/>
        </p:nvSpPr>
        <p:spPr>
          <a:xfrm>
            <a:off x="620785" y="1195507"/>
            <a:ext cx="1088891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FA044-7C18-4A76-A273-03C0E8F0BA8A}"/>
              </a:ext>
            </a:extLst>
          </p:cNvPr>
          <p:cNvSpPr txBox="1"/>
          <p:nvPr/>
        </p:nvSpPr>
        <p:spPr>
          <a:xfrm>
            <a:off x="4612950" y="333733"/>
            <a:ext cx="63951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Fuzzy Stretching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76CD0-7F50-4C3F-B884-931CDFDDC94B}"/>
              </a:ext>
            </a:extLst>
          </p:cNvPr>
          <p:cNvSpPr txBox="1"/>
          <p:nvPr/>
        </p:nvSpPr>
        <p:spPr>
          <a:xfrm>
            <a:off x="4138418" y="1648588"/>
            <a:ext cx="39151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spc="-15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조정율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(adjustment)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구한다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0F08A-2EF2-48CC-9DD3-7A0C5B2E7D98}"/>
              </a:ext>
            </a:extLst>
          </p:cNvPr>
          <p:cNvSpPr txBox="1"/>
          <p:nvPr/>
        </p:nvSpPr>
        <p:spPr>
          <a:xfrm>
            <a:off x="3603170" y="4078669"/>
            <a:ext cx="498566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 밝기 값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ko-KR" altLang="en-US" sz="2500" b="1" spc="-15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밝기값을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구한다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EE6566-C1A0-411D-A140-541180208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2125642"/>
            <a:ext cx="5600700" cy="1714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FE5FCA9-F12E-44F6-8BA3-741537513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4555723"/>
            <a:ext cx="34290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2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3B8EE-EDC8-44D1-8B59-43D81F96B9BF}"/>
              </a:ext>
            </a:extLst>
          </p:cNvPr>
          <p:cNvSpPr txBox="1"/>
          <p:nvPr/>
        </p:nvSpPr>
        <p:spPr>
          <a:xfrm>
            <a:off x="620785" y="333733"/>
            <a:ext cx="43151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 분석</a:t>
            </a:r>
            <a:endParaRPr lang="en-US" altLang="ko-KR" sz="5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2422F2-B780-41B4-A92C-275298013443}"/>
              </a:ext>
            </a:extLst>
          </p:cNvPr>
          <p:cNvSpPr/>
          <p:nvPr/>
        </p:nvSpPr>
        <p:spPr>
          <a:xfrm>
            <a:off x="620785" y="1195507"/>
            <a:ext cx="1088891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FA044-7C18-4A76-A273-03C0E8F0BA8A}"/>
              </a:ext>
            </a:extLst>
          </p:cNvPr>
          <p:cNvSpPr txBox="1"/>
          <p:nvPr/>
        </p:nvSpPr>
        <p:spPr>
          <a:xfrm>
            <a:off x="4596422" y="343765"/>
            <a:ext cx="63951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Fuzzy Stretching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76CD0-7F50-4C3F-B884-931CDFDDC94B}"/>
              </a:ext>
            </a:extLst>
          </p:cNvPr>
          <p:cNvSpPr txBox="1"/>
          <p:nvPr/>
        </p:nvSpPr>
        <p:spPr>
          <a:xfrm>
            <a:off x="536895" y="1450181"/>
            <a:ext cx="49186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소속도를 구하고 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alpha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beta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구한다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45AC32-BBFF-47AF-B098-402C5BB0D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022" y="2188369"/>
            <a:ext cx="3200400" cy="3219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7A4D51-A351-4353-8F9A-C2607B25BC55}"/>
              </a:ext>
            </a:extLst>
          </p:cNvPr>
          <p:cNvSpPr txBox="1"/>
          <p:nvPr/>
        </p:nvSpPr>
        <p:spPr>
          <a:xfrm>
            <a:off x="5689511" y="1450181"/>
            <a:ext cx="58201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구해진 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alpha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beta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기준으로 스트레칭 한다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0CAE6A-62C9-4780-A87E-D4293D2F5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565" y="2964866"/>
            <a:ext cx="28860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07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3B8EE-EDC8-44D1-8B59-43D81F96B9BF}"/>
              </a:ext>
            </a:extLst>
          </p:cNvPr>
          <p:cNvSpPr txBox="1"/>
          <p:nvPr/>
        </p:nvSpPr>
        <p:spPr>
          <a:xfrm>
            <a:off x="620785" y="333733"/>
            <a:ext cx="43111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 분석</a:t>
            </a:r>
            <a:endParaRPr lang="en-US" altLang="ko-KR" sz="5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2422F2-B780-41B4-A92C-275298013443}"/>
              </a:ext>
            </a:extLst>
          </p:cNvPr>
          <p:cNvSpPr/>
          <p:nvPr/>
        </p:nvSpPr>
        <p:spPr>
          <a:xfrm>
            <a:off x="620785" y="1195507"/>
            <a:ext cx="1088891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FA044-7C18-4A76-A273-03C0E8F0BA8A}"/>
              </a:ext>
            </a:extLst>
          </p:cNvPr>
          <p:cNvSpPr txBox="1"/>
          <p:nvPr/>
        </p:nvSpPr>
        <p:spPr>
          <a:xfrm>
            <a:off x="4420095" y="349879"/>
            <a:ext cx="63951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Fuzzy Stretching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7A4D51-A351-4353-8F9A-C2607B25BC55}"/>
              </a:ext>
            </a:extLst>
          </p:cNvPr>
          <p:cNvSpPr txBox="1"/>
          <p:nvPr/>
        </p:nvSpPr>
        <p:spPr>
          <a:xfrm>
            <a:off x="7047689" y="1450180"/>
            <a:ext cx="40456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-15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FuzzyStretching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적용한 영상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30" name="_x546709464" descr="EMB00000fc02a62">
            <a:extLst>
              <a:ext uri="{FF2B5EF4-FFF2-40B4-BE49-F238E27FC236}">
                <a16:creationId xmlns:a16="http://schemas.microsoft.com/office/drawing/2014/main" id="{80B7C9C2-4CDF-4FE3-85A7-86EA70AE0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37" y="1927235"/>
            <a:ext cx="4673885" cy="397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9">
            <a:extLst>
              <a:ext uri="{FF2B5EF4-FFF2-40B4-BE49-F238E27FC236}">
                <a16:creationId xmlns:a16="http://schemas.microsoft.com/office/drawing/2014/main" id="{B9DDEE99-A748-475A-AF12-23BF4CBC9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363" y="3797710"/>
            <a:ext cx="4576047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370703-6FF5-4003-B532-F7991BCDD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452" y="1927234"/>
            <a:ext cx="4668134" cy="397117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FEC7B4C-5251-4489-B03E-30EE2C75AE98}"/>
              </a:ext>
            </a:extLst>
          </p:cNvPr>
          <p:cNvSpPr txBox="1"/>
          <p:nvPr/>
        </p:nvSpPr>
        <p:spPr>
          <a:xfrm>
            <a:off x="2772923" y="1389657"/>
            <a:ext cx="13195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원본영상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13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3B8EE-EDC8-44D1-8B59-43D81F96B9BF}"/>
              </a:ext>
            </a:extLst>
          </p:cNvPr>
          <p:cNvSpPr txBox="1"/>
          <p:nvPr/>
        </p:nvSpPr>
        <p:spPr>
          <a:xfrm>
            <a:off x="3916806" y="2585282"/>
            <a:ext cx="44994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 분석</a:t>
            </a:r>
            <a:endParaRPr lang="en-US" altLang="ko-KR" sz="5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FA044-7C18-4A76-A273-03C0E8F0BA8A}"/>
              </a:ext>
            </a:extLst>
          </p:cNvPr>
          <p:cNvSpPr txBox="1"/>
          <p:nvPr/>
        </p:nvSpPr>
        <p:spPr>
          <a:xfrm>
            <a:off x="2378331" y="3320213"/>
            <a:ext cx="77360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Interpolation</a:t>
            </a:r>
          </a:p>
        </p:txBody>
      </p:sp>
    </p:spTree>
    <p:extLst>
      <p:ext uri="{BB962C8B-B14F-4D97-AF65-F5344CB8AC3E}">
        <p14:creationId xmlns:p14="http://schemas.microsoft.com/office/powerpoint/2010/main" val="808010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494</Words>
  <Application>Microsoft Office PowerPoint</Application>
  <PresentationFormat>와이드스크린</PresentationFormat>
  <Paragraphs>95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나눔바른고딕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천지연</dc:creator>
  <cp:lastModifiedBy>김광희</cp:lastModifiedBy>
  <cp:revision>92</cp:revision>
  <dcterms:created xsi:type="dcterms:W3CDTF">2019-12-08T06:50:22Z</dcterms:created>
  <dcterms:modified xsi:type="dcterms:W3CDTF">2019-12-21T06:34:27Z</dcterms:modified>
  <cp:version>1000.0000.01</cp:version>
</cp:coreProperties>
</file>