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14" r:id="rId5"/>
    <p:sldId id="315" r:id="rId6"/>
    <p:sldId id="268" r:id="rId7"/>
    <p:sldId id="276" r:id="rId8"/>
    <p:sldId id="310" r:id="rId9"/>
    <p:sldId id="259" r:id="rId10"/>
    <p:sldId id="271" r:id="rId11"/>
    <p:sldId id="311" r:id="rId12"/>
    <p:sldId id="270" r:id="rId13"/>
    <p:sldId id="269" r:id="rId14"/>
    <p:sldId id="264" r:id="rId15"/>
    <p:sldId id="274" r:id="rId16"/>
  </p:sldIdLst>
  <p:sldSz cx="12192000" cy="6858000"/>
  <p:notesSz cx="6858000" cy="9144000"/>
  <p:embeddedFontLst>
    <p:embeddedFont>
      <p:font typeface="나눔바른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9C8"/>
    <a:srgbClr val="DB4C59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36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CBA39-ED38-4B3B-BE68-460E9557C268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7780-53FA-4534-8B8F-CF3BEA6DE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6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66160-A420-45B3-9A48-ADE8CD8F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B85BCD-1FC5-46FD-AE73-FACC722B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F363E-A388-4370-8C04-DFEB450E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5BA08-940D-4FA9-B4FB-75A08E63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0865C-E26A-4A78-802B-93E0C0A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8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FD121-0732-4873-8065-BD260D32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5CA32-C3D3-49B0-ADAB-56F8AE64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14BF0-EC5D-4BDB-A659-F4D9298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3FE0D-E62C-4BF0-8F58-BAFA66D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57CCB-8F4A-4FC0-A26F-24AACDFA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4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622BB8-AA72-428B-9F78-2514433CD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CAA41-12D1-4171-97F8-A04C31E63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02878-F09A-4D22-9D68-148209D7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52840-A540-4140-92E0-233EE32C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4C5F6-CCD6-4299-A6A2-470E040C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2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11838-1055-4EC7-8CCB-8B0164EA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59B04-3572-42FD-A4BF-C01C365A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AF911-FA3F-4800-A257-801C689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653FF-BCE3-422C-AF58-17C82FF6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95E2-0EB3-434F-93F4-ACEF1B6D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6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8FB5E-E247-418A-A82F-8E191D01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241B6-5A29-4CE1-B230-804DE6FB1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228FC-17F7-4372-84FC-84B84F3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69883-4097-4342-A10C-52B2BB88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87356-C2BB-4FAC-AF88-4D01EB21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3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4FE59-8F0B-483F-B49E-0861ED8B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F3E6A-479A-4C13-94EA-BD0558923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D5FC40-0452-4BCF-9F71-7D444D0E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67450-E6C3-4FCD-9580-C784433B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0EB38-5775-492A-BFE5-A72EE98A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44C90-B21C-40F3-A7EF-7077C26C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60BDB-9F16-4E1D-A56E-1DE7D0C5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98398-E19E-4918-93B5-FFF15C1F4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921F25-93E5-4245-8C19-F82D04B49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4BBD2C-F5DC-420F-BE16-17E946A90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B2818-DE16-4BC2-AD02-D01643AEE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EF86FD-932C-4E4C-8F67-A8485092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52D58D-3304-40C3-9DA8-ACB9AC3C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CDD7D2-2D1B-4ABB-AEC7-FECA60B9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3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AACE4-65B8-4D3F-9F4E-719519BB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13095-1976-4250-B47C-64EF55E1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98F42A-C7C0-4478-A2F7-BA11859E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8903F-8EC0-4F63-BA05-0E0875C4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0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D6847-9FC3-4053-ADC1-F6630D77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1D29AB-DF99-47AE-B324-A3DD92FF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1AA41-92CB-4A24-823D-B22C0D1C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0508-EF8B-4599-8972-0FB591A3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4F494-7AE6-4930-80E4-7F4E60BB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7FC1FD-CD35-4515-A816-D9424C04A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2D3B7-9700-46B5-AF0C-545E2C07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06EC9-8C83-4FBE-A504-E6B2C220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A2347-97B0-4F68-8266-4042F615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F12DF-D4CB-41A7-A7C9-5AD0154F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28AE19-BB66-4724-81F1-7710F80E9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81FF8-44B3-4A38-B12B-7231A7D1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B27A4-1234-4685-95C1-8A2A110E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FC-ECF6-4B12-98A4-28FAEC23C4F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E010B-AAD9-4410-82C7-D4C21D9C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1FB6D-62E5-4487-B575-5CFB3328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62A30E-184F-4864-92D8-89146C81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A5A1E-BB97-4A95-9D06-08BF7029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FD0EE-80B6-404D-A805-20135E2D9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36FC-ECF6-4B12-98A4-28FAEC23C4F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3C43E-49E1-47A2-8B3A-EBFAA1D67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F9B85-FFA4-4AAA-B75A-258ACD05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2583-D4AA-44D5-A43C-DD8B15BD8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3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546847" y="1797784"/>
            <a:ext cx="112058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Deep Fuzzy Learning Algorithm </a:t>
            </a:r>
          </a:p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,FCM </a:t>
            </a:r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Fuzzy Max-Min </a:t>
            </a:r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이용한</a:t>
            </a:r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Neural-Network </a:t>
            </a:r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 글자 인식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141E4-5B37-4CD9-A23E-E5D65EF40547}"/>
              </a:ext>
            </a:extLst>
          </p:cNvPr>
          <p:cNvSpPr txBox="1"/>
          <p:nvPr/>
        </p:nvSpPr>
        <p:spPr>
          <a:xfrm>
            <a:off x="5161288" y="5267659"/>
            <a:ext cx="18694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 김광희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FE919-4EC3-4E90-B7AD-400E9084874E}"/>
              </a:ext>
            </a:extLst>
          </p:cNvPr>
          <p:cNvSpPr txBox="1"/>
          <p:nvPr/>
        </p:nvSpPr>
        <p:spPr>
          <a:xfrm>
            <a:off x="5419372" y="5744713"/>
            <a:ext cx="1353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201595005</a:t>
            </a:r>
          </a:p>
        </p:txBody>
      </p:sp>
    </p:spTree>
    <p:extLst>
      <p:ext uri="{BB962C8B-B14F-4D97-AF65-F5344CB8AC3E}">
        <p14:creationId xmlns:p14="http://schemas.microsoft.com/office/powerpoint/2010/main" val="150138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5426967" y="440438"/>
            <a:ext cx="639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FCM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6CD0-7F50-4C3F-B884-931CDFDDC94B}"/>
              </a:ext>
            </a:extLst>
          </p:cNvPr>
          <p:cNvSpPr txBox="1"/>
          <p:nvPr/>
        </p:nvSpPr>
        <p:spPr>
          <a:xfrm>
            <a:off x="1752517" y="2412211"/>
            <a:ext cx="86869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1.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데이터가 각 군집클러스터에 속할 가능성의 가중 값 합은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1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이다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.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0F08A-2EF2-48CC-9DD3-7A0C5B2E7D98}"/>
              </a:ext>
            </a:extLst>
          </p:cNvPr>
          <p:cNvSpPr txBox="1"/>
          <p:nvPr/>
        </p:nvSpPr>
        <p:spPr>
          <a:xfrm>
            <a:off x="2282295" y="1546453"/>
            <a:ext cx="76274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퍼지 군집 모형은 아래 두 개의 분할 조건을  만족해야 한다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1" name="_x471323760" descr="EMB000012401694">
            <a:extLst>
              <a:ext uri="{FF2B5EF4-FFF2-40B4-BE49-F238E27FC236}">
                <a16:creationId xmlns:a16="http://schemas.microsoft.com/office/drawing/2014/main" id="{70685EB4-80BD-4547-B3EA-D6AEF04B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41" y="3162300"/>
            <a:ext cx="2325515" cy="8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1BC72-47C7-4505-9ADA-682246E72C0E}"/>
              </a:ext>
            </a:extLst>
          </p:cNvPr>
          <p:cNvSpPr txBox="1"/>
          <p:nvPr/>
        </p:nvSpPr>
        <p:spPr>
          <a:xfrm>
            <a:off x="1329311" y="4160757"/>
            <a:ext cx="95333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2.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각 군집 클러스터는 하나 이상의 데이터가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0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이 아닌 가중 값을 가지며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그 군집의 모든 가중 값이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1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이 될 수는 없다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3" name="_x471330240" descr="EMB000012401695">
            <a:extLst>
              <a:ext uri="{FF2B5EF4-FFF2-40B4-BE49-F238E27FC236}">
                <a16:creationId xmlns:a16="http://schemas.microsoft.com/office/drawing/2014/main" id="{E13B5661-DC91-45BD-B5ED-9F31ECE7F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328" y="5275396"/>
            <a:ext cx="2855343" cy="101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90C8-DAB4-4F86-9F52-3EF23739F90B}"/>
              </a:ext>
            </a:extLst>
          </p:cNvPr>
          <p:cNvSpPr txBox="1"/>
          <p:nvPr/>
        </p:nvSpPr>
        <p:spPr>
          <a:xfrm>
            <a:off x="369933" y="440439"/>
            <a:ext cx="764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초기과정 및 알고리즘 분석</a:t>
            </a:r>
            <a:endParaRPr lang="en-US" altLang="ko-KR" sz="36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12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-276046" y="440330"/>
            <a:ext cx="764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초기과정 및 알고리즘 분석</a:t>
            </a:r>
            <a:endParaRPr lang="en-US" altLang="ko-KR" sz="32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6175137" y="440330"/>
            <a:ext cx="639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Min-Max-Normalization</a:t>
            </a:r>
          </a:p>
        </p:txBody>
      </p:sp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DDDBD7D4-B81A-4084-866E-5538F982C440}"/>
              </a:ext>
            </a:extLst>
          </p:cNvPr>
          <p:cNvSpPr/>
          <p:nvPr/>
        </p:nvSpPr>
        <p:spPr>
          <a:xfrm>
            <a:off x="1555937" y="1592163"/>
            <a:ext cx="9100533" cy="13721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방향 소속도라서 가중치가 크게 차이 나지 않는 문제가 생김</a:t>
            </a:r>
            <a:endParaRPr lang="en-US" altLang="ko-KR" sz="2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유클리디안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거리로 구한 소속도를  </a:t>
            </a:r>
            <a:endParaRPr lang="en-US" altLang="ko-KR" sz="2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Min-Max-Normalization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하여서 소속도를 극적으로 </a:t>
            </a:r>
            <a:r>
              <a:rPr lang="ko-KR" altLang="en-US" sz="20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차이나게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하였다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클러스터에 대해 각각의 최소값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최대값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다른 값들은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사이의 값으로 변환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BD256-CFBF-4CDF-8D11-92888C9C2DFB}"/>
              </a:ext>
            </a:extLst>
          </p:cNvPr>
          <p:cNvSpPr txBox="1"/>
          <p:nvPr/>
        </p:nvSpPr>
        <p:spPr>
          <a:xfrm>
            <a:off x="8505214" y="4370587"/>
            <a:ext cx="3270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(X – min) / (max –min)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8093091-8FB7-495E-868D-FEED2E88E775}"/>
              </a:ext>
            </a:extLst>
          </p:cNvPr>
          <p:cNvSpPr/>
          <p:nvPr/>
        </p:nvSpPr>
        <p:spPr>
          <a:xfrm rot="16200000">
            <a:off x="8180615" y="4439613"/>
            <a:ext cx="226503" cy="339001"/>
          </a:xfrm>
          <a:prstGeom prst="downArrow">
            <a:avLst/>
          </a:prstGeom>
          <a:solidFill>
            <a:srgbClr val="DB4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64DBA-4072-4CBF-AE0D-66CF5E99B52E}"/>
              </a:ext>
            </a:extLst>
          </p:cNvPr>
          <p:cNvSpPr txBox="1"/>
          <p:nvPr/>
        </p:nvSpPr>
        <p:spPr>
          <a:xfrm>
            <a:off x="744953" y="3118902"/>
            <a:ext cx="26132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최소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-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최대 정규화 전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63D12-E9CF-46D0-B5E1-2DFB3BF49A7A}"/>
              </a:ext>
            </a:extLst>
          </p:cNvPr>
          <p:cNvSpPr txBox="1"/>
          <p:nvPr/>
        </p:nvSpPr>
        <p:spPr>
          <a:xfrm>
            <a:off x="4799596" y="3118902"/>
            <a:ext cx="26132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최소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-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최대 정규화 후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14FF663-0AF4-4B24-B337-A615110E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67" y="3728578"/>
            <a:ext cx="3690044" cy="25079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2658D9-F36F-40C1-9CD3-A0AF30AF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58" y="3595956"/>
            <a:ext cx="3615813" cy="26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7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3944223" y="2917542"/>
            <a:ext cx="4303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구현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99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588627" y="266621"/>
            <a:ext cx="3976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구현 결과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40A6AF-C1AF-43E5-8E8D-89D24323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1333010"/>
            <a:ext cx="10888909" cy="243124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819C68-2985-4994-B3F0-00C00F8C51A9}"/>
              </a:ext>
            </a:extLst>
          </p:cNvPr>
          <p:cNvSpPr/>
          <p:nvPr/>
        </p:nvSpPr>
        <p:spPr>
          <a:xfrm>
            <a:off x="1408269" y="3547216"/>
            <a:ext cx="288032" cy="217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F17B65-5BD3-406C-B885-F6C711C75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4" y="3856039"/>
            <a:ext cx="10888909" cy="27353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F71FC99-E50E-421A-AA83-F735AA642DCC}"/>
              </a:ext>
            </a:extLst>
          </p:cNvPr>
          <p:cNvSpPr/>
          <p:nvPr/>
        </p:nvSpPr>
        <p:spPr>
          <a:xfrm>
            <a:off x="1407283" y="6373905"/>
            <a:ext cx="288032" cy="217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4303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및 개선방향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15B-8035-403E-9E13-21EDD5EBA79D}"/>
              </a:ext>
            </a:extLst>
          </p:cNvPr>
          <p:cNvSpPr txBox="1"/>
          <p:nvPr/>
        </p:nvSpPr>
        <p:spPr>
          <a:xfrm>
            <a:off x="1293088" y="2998113"/>
            <a:ext cx="96058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글자를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구별하는 특징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(Feature)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스스로 학습과정에서 찾아내는 것이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되지않아서 이 문제는 신경망 알고리즘 중 찾아봐서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학습을 통해서 적절한  </a:t>
            </a:r>
            <a:r>
              <a:rPr lang="en-US" altLang="ko-KR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biase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 찾아내는 방법을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적용시켜 개선시킬 계획 입니다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19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4074104" y="2998113"/>
            <a:ext cx="4303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528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522808" y="338100"/>
            <a:ext cx="13655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141E4-5B37-4CD9-A23E-E5D65EF40547}"/>
              </a:ext>
            </a:extLst>
          </p:cNvPr>
          <p:cNvSpPr txBox="1"/>
          <p:nvPr/>
        </p:nvSpPr>
        <p:spPr>
          <a:xfrm>
            <a:off x="1199701" y="1560307"/>
            <a:ext cx="16866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 소개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5CFCE-6676-4493-A07B-5D13F6CDCAD3}"/>
              </a:ext>
            </a:extLst>
          </p:cNvPr>
          <p:cNvSpPr txBox="1"/>
          <p:nvPr/>
        </p:nvSpPr>
        <p:spPr>
          <a:xfrm>
            <a:off x="1195712" y="2030490"/>
            <a:ext cx="56765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전 처리과정 및 알고리즘 분석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BA49E-43FC-4153-8ED3-70AA9DEC02E9}"/>
              </a:ext>
            </a:extLst>
          </p:cNvPr>
          <p:cNvSpPr txBox="1"/>
          <p:nvPr/>
        </p:nvSpPr>
        <p:spPr>
          <a:xfrm>
            <a:off x="1205589" y="4400234"/>
            <a:ext cx="22365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구현 결과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5BB0E-88A9-4101-A220-25032AACEC6A}"/>
              </a:ext>
            </a:extLst>
          </p:cNvPr>
          <p:cNvSpPr txBox="1"/>
          <p:nvPr/>
        </p:nvSpPr>
        <p:spPr>
          <a:xfrm>
            <a:off x="1205589" y="4951063"/>
            <a:ext cx="24497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및 개선방향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36FC5-C724-4535-8AD6-18753789EEFA}"/>
              </a:ext>
            </a:extLst>
          </p:cNvPr>
          <p:cNvSpPr txBox="1"/>
          <p:nvPr/>
        </p:nvSpPr>
        <p:spPr>
          <a:xfrm>
            <a:off x="2325489" y="2762254"/>
            <a:ext cx="23384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F0DB7-7F8D-4E7E-83A3-7DD52DD84BC8}"/>
              </a:ext>
            </a:extLst>
          </p:cNvPr>
          <p:cNvSpPr txBox="1"/>
          <p:nvPr/>
        </p:nvSpPr>
        <p:spPr>
          <a:xfrm>
            <a:off x="2325489" y="3610878"/>
            <a:ext cx="36776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3)Min-Max-Normalization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CD717-F1EF-47F2-BD94-66FBAE0F5FDC}"/>
              </a:ext>
            </a:extLst>
          </p:cNvPr>
          <p:cNvSpPr txBox="1"/>
          <p:nvPr/>
        </p:nvSpPr>
        <p:spPr>
          <a:xfrm>
            <a:off x="2325489" y="3190473"/>
            <a:ext cx="1138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FCM</a:t>
            </a:r>
          </a:p>
        </p:txBody>
      </p:sp>
    </p:spTree>
    <p:extLst>
      <p:ext uri="{BB962C8B-B14F-4D97-AF65-F5344CB8AC3E}">
        <p14:creationId xmlns:p14="http://schemas.microsoft.com/office/powerpoint/2010/main" val="3717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262749" y="287766"/>
            <a:ext cx="2807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작품소개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A0650-7718-41F1-8A94-E8E872F9C083}"/>
              </a:ext>
            </a:extLst>
          </p:cNvPr>
          <p:cNvSpPr txBox="1"/>
          <p:nvPr/>
        </p:nvSpPr>
        <p:spPr>
          <a:xfrm>
            <a:off x="1648919" y="2804579"/>
            <a:ext cx="903164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사람의 손 글씨의  글자를 분류하는데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사람마다 글자체가 다르고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한쪽으로 치우쳐져서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글자를 적을 수도 있는데 그것을 해결하기 위해 해당 글자색이 검은색 영역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관심 영역을 추출해서 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해당하는 글자를 인식하도록 처리하게 만든 프로그램입니다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56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537F31-134E-458D-B9C3-306875FF649D}"/>
              </a:ext>
            </a:extLst>
          </p:cNvPr>
          <p:cNvSpPr/>
          <p:nvPr/>
        </p:nvSpPr>
        <p:spPr>
          <a:xfrm>
            <a:off x="2777269" y="2627711"/>
            <a:ext cx="21602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ImageGray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6A2BE1-1E50-4FC4-B064-C376F59C7FC0}"/>
              </a:ext>
            </a:extLst>
          </p:cNvPr>
          <p:cNvSpPr/>
          <p:nvPr/>
        </p:nvSpPr>
        <p:spPr>
          <a:xfrm>
            <a:off x="2777269" y="3183740"/>
            <a:ext cx="21602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Max-Min binary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297EA9-67CC-4EF7-81DC-D08F78A68979}"/>
              </a:ext>
            </a:extLst>
          </p:cNvPr>
          <p:cNvSpPr/>
          <p:nvPr/>
        </p:nvSpPr>
        <p:spPr>
          <a:xfrm>
            <a:off x="2777269" y="3763870"/>
            <a:ext cx="21602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ROI </a:t>
            </a:r>
            <a:r>
              <a:rPr lang="ko-KR" altLang="en-US" dirty="0">
                <a:solidFill>
                  <a:schemeClr val="tx1"/>
                </a:solidFill>
              </a:rPr>
              <a:t>영역추출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05BD2C-5A0B-4B44-85E9-DF19F612037F}"/>
              </a:ext>
            </a:extLst>
          </p:cNvPr>
          <p:cNvSpPr/>
          <p:nvPr/>
        </p:nvSpPr>
        <p:spPr>
          <a:xfrm>
            <a:off x="2633253" y="2511862"/>
            <a:ext cx="2488381" cy="179613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0BAB1-CFAC-41F3-86D4-EC2D9EE78CF6}"/>
              </a:ext>
            </a:extLst>
          </p:cNvPr>
          <p:cNvSpPr txBox="1"/>
          <p:nvPr/>
        </p:nvSpPr>
        <p:spPr>
          <a:xfrm>
            <a:off x="2770807" y="2111752"/>
            <a:ext cx="216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이미지 전처리과정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8DC4CF-E935-497D-8BB1-7D004C13AAE9}"/>
              </a:ext>
            </a:extLst>
          </p:cNvPr>
          <p:cNvSpPr/>
          <p:nvPr/>
        </p:nvSpPr>
        <p:spPr>
          <a:xfrm>
            <a:off x="2777269" y="4423845"/>
            <a:ext cx="21602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FCM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소속도 계산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B2FBC4-3C8F-4A61-8785-6807996CA1C0}"/>
              </a:ext>
            </a:extLst>
          </p:cNvPr>
          <p:cNvSpPr/>
          <p:nvPr/>
        </p:nvSpPr>
        <p:spPr>
          <a:xfrm>
            <a:off x="2777269" y="4975661"/>
            <a:ext cx="21602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정규화 함수 적용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71E14C-B7CF-4175-A381-BC9451B8F436}"/>
              </a:ext>
            </a:extLst>
          </p:cNvPr>
          <p:cNvSpPr/>
          <p:nvPr/>
        </p:nvSpPr>
        <p:spPr>
          <a:xfrm>
            <a:off x="6856087" y="2627711"/>
            <a:ext cx="21602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학습 모델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9F9FCD-3A5C-44D5-B6C9-09CE482C046C}"/>
              </a:ext>
            </a:extLst>
          </p:cNvPr>
          <p:cNvSpPr/>
          <p:nvPr/>
        </p:nvSpPr>
        <p:spPr>
          <a:xfrm>
            <a:off x="6846223" y="3185954"/>
            <a:ext cx="2160240" cy="689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Fuzzy </a:t>
            </a:r>
            <a:r>
              <a:rPr lang="en-US" altLang="ko-KR" dirty="0" err="1">
                <a:solidFill>
                  <a:schemeClr val="tx1"/>
                </a:solidFill>
              </a:rPr>
              <a:t>Max_Min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가중치 계산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DC208F-FF82-4973-A2CA-93B842175136}"/>
              </a:ext>
            </a:extLst>
          </p:cNvPr>
          <p:cNvSpPr/>
          <p:nvPr/>
        </p:nvSpPr>
        <p:spPr>
          <a:xfrm>
            <a:off x="6846222" y="4075310"/>
            <a:ext cx="2160239" cy="1024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항등</a:t>
            </a:r>
            <a:r>
              <a:rPr lang="ko-KR" altLang="en-US" dirty="0">
                <a:solidFill>
                  <a:schemeClr val="tx1"/>
                </a:solidFill>
              </a:rPr>
              <a:t> 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인식한 결과에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높은 값을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06F643-0C66-4454-8330-D9E4BBCBB18A}"/>
              </a:ext>
            </a:extLst>
          </p:cNvPr>
          <p:cNvSpPr/>
          <p:nvPr/>
        </p:nvSpPr>
        <p:spPr>
          <a:xfrm>
            <a:off x="6856087" y="5387032"/>
            <a:ext cx="2160240" cy="4709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0288ED-1348-4DE7-8133-B7369170F96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857389" y="3027821"/>
            <a:ext cx="0" cy="15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34ED007-D312-43DA-9730-97EF30A1CA4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857389" y="3583850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6B34760-0EFF-4516-A40C-502954CBCC90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3857389" y="4163980"/>
            <a:ext cx="0" cy="259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C9DCB4-C3B8-4675-9E37-7535A889D648}"/>
              </a:ext>
            </a:extLst>
          </p:cNvPr>
          <p:cNvCxnSpPr>
            <a:stCxn id="17" idx="2"/>
          </p:cNvCxnSpPr>
          <p:nvPr/>
        </p:nvCxnSpPr>
        <p:spPr>
          <a:xfrm>
            <a:off x="3857389" y="4823955"/>
            <a:ext cx="0" cy="15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6CA022-3059-4001-988F-3900CA26B12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850922" y="5375771"/>
            <a:ext cx="6467" cy="299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BB6EE3-461C-4D77-8F43-9338DE1C994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7926343" y="3027821"/>
            <a:ext cx="9864" cy="15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64CA0EB-BE59-48D7-9C37-F656DC7C01E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7926342" y="3875947"/>
            <a:ext cx="1" cy="199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93493F-A87D-4912-98EF-3ACCF47FE93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926342" y="5099560"/>
            <a:ext cx="9865" cy="287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8EE019-59A9-46B7-B96A-4DB38F7E2F6D}"/>
              </a:ext>
            </a:extLst>
          </p:cNvPr>
          <p:cNvCxnSpPr>
            <a:cxnSpLocks/>
          </p:cNvCxnSpPr>
          <p:nvPr/>
        </p:nvCxnSpPr>
        <p:spPr>
          <a:xfrm>
            <a:off x="3857389" y="5675033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937DCF4-92E5-4268-95C0-BE71CE6E9375}"/>
              </a:ext>
            </a:extLst>
          </p:cNvPr>
          <p:cNvCxnSpPr/>
          <p:nvPr/>
        </p:nvCxnSpPr>
        <p:spPr>
          <a:xfrm>
            <a:off x="3850922" y="5963065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C99137E-D50A-406F-93B9-8BECA3106F29}"/>
              </a:ext>
            </a:extLst>
          </p:cNvPr>
          <p:cNvCxnSpPr>
            <a:cxnSpLocks/>
          </p:cNvCxnSpPr>
          <p:nvPr/>
        </p:nvCxnSpPr>
        <p:spPr>
          <a:xfrm flipH="1" flipV="1">
            <a:off x="6083170" y="2393576"/>
            <a:ext cx="6467" cy="3584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AFC5DF-E2AD-4FD2-A49E-1C362FD2B445}"/>
              </a:ext>
            </a:extLst>
          </p:cNvPr>
          <p:cNvCxnSpPr/>
          <p:nvPr/>
        </p:nvCxnSpPr>
        <p:spPr>
          <a:xfrm>
            <a:off x="6083170" y="2393576"/>
            <a:ext cx="1836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419EBBA-D26F-412D-8772-1A6A7816937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936207" y="2393576"/>
            <a:ext cx="0" cy="234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138CDE-2FCD-4334-A4BF-5B216E85D78D}"/>
              </a:ext>
            </a:extLst>
          </p:cNvPr>
          <p:cNvSpPr txBox="1"/>
          <p:nvPr/>
        </p:nvSpPr>
        <p:spPr>
          <a:xfrm>
            <a:off x="262749" y="287766"/>
            <a:ext cx="2807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작품소개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80221A-B6DB-4F23-A2AB-47AF67811460}"/>
              </a:ext>
            </a:extLst>
          </p:cNvPr>
          <p:cNvSpPr txBox="1"/>
          <p:nvPr/>
        </p:nvSpPr>
        <p:spPr>
          <a:xfrm>
            <a:off x="515682" y="1518849"/>
            <a:ext cx="2957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 인식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Flow Chart</a:t>
            </a:r>
          </a:p>
        </p:txBody>
      </p:sp>
    </p:spTree>
    <p:extLst>
      <p:ext uri="{BB962C8B-B14F-4D97-AF65-F5344CB8AC3E}">
        <p14:creationId xmlns:p14="http://schemas.microsoft.com/office/powerpoint/2010/main" val="322903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138CDE-2FCD-4334-A4BF-5B216E85D78D}"/>
              </a:ext>
            </a:extLst>
          </p:cNvPr>
          <p:cNvSpPr txBox="1"/>
          <p:nvPr/>
        </p:nvSpPr>
        <p:spPr>
          <a:xfrm>
            <a:off x="262749" y="287766"/>
            <a:ext cx="2807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작품소개</a:t>
            </a:r>
            <a:endParaRPr lang="en-US" altLang="ko-KR" sz="5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31A5A0-58E0-48B7-828A-1C832C19356C}"/>
              </a:ext>
            </a:extLst>
          </p:cNvPr>
          <p:cNvSpPr txBox="1"/>
          <p:nvPr/>
        </p:nvSpPr>
        <p:spPr>
          <a:xfrm>
            <a:off x="3610441" y="1816886"/>
            <a:ext cx="184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Clustering W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2A5653-1F24-48A6-BF0D-A1853D97A09F}"/>
              </a:ext>
            </a:extLst>
          </p:cNvPr>
          <p:cNvSpPr txBox="1"/>
          <p:nvPr/>
        </p:nvSpPr>
        <p:spPr>
          <a:xfrm>
            <a:off x="6734258" y="1835786"/>
            <a:ext cx="184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Classification W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6B50E82-EE32-4941-A649-B9D57BBEB955}"/>
              </a:ext>
            </a:extLst>
          </p:cNvPr>
          <p:cNvSpPr/>
          <p:nvPr/>
        </p:nvSpPr>
        <p:spPr>
          <a:xfrm>
            <a:off x="8136772" y="2258446"/>
            <a:ext cx="1423758" cy="4138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CEEA01-AE07-4745-9E15-A7C584032FE6}"/>
              </a:ext>
            </a:extLst>
          </p:cNvPr>
          <p:cNvSpPr/>
          <p:nvPr/>
        </p:nvSpPr>
        <p:spPr>
          <a:xfrm>
            <a:off x="5264352" y="2258446"/>
            <a:ext cx="1577558" cy="4138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6700DDD-6C4F-4105-B8BD-E06AECEDE0F7}"/>
              </a:ext>
            </a:extLst>
          </p:cNvPr>
          <p:cNvSpPr/>
          <p:nvPr/>
        </p:nvSpPr>
        <p:spPr>
          <a:xfrm>
            <a:off x="2464291" y="2293548"/>
            <a:ext cx="1423758" cy="4103003"/>
          </a:xfrm>
          <a:prstGeom prst="rect">
            <a:avLst/>
          </a:prstGeom>
          <a:solidFill>
            <a:srgbClr val="F9B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5B9608F-A1CF-4FC8-956B-9881F04DD9C5}"/>
              </a:ext>
            </a:extLst>
          </p:cNvPr>
          <p:cNvSpPr/>
          <p:nvPr/>
        </p:nvSpPr>
        <p:spPr>
          <a:xfrm>
            <a:off x="2515524" y="2443633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0FC1983-1546-405F-BF1C-5C4B412C431C}"/>
              </a:ext>
            </a:extLst>
          </p:cNvPr>
          <p:cNvSpPr/>
          <p:nvPr/>
        </p:nvSpPr>
        <p:spPr>
          <a:xfrm>
            <a:off x="2484446" y="3326781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D8E08B7-6A6A-490B-A02A-52AD46145B53}"/>
              </a:ext>
            </a:extLst>
          </p:cNvPr>
          <p:cNvSpPr/>
          <p:nvPr/>
        </p:nvSpPr>
        <p:spPr>
          <a:xfrm>
            <a:off x="2535343" y="5043438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x(n)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FE0B69-0385-44CC-BC9F-0933E21CF1EF}"/>
              </a:ext>
            </a:extLst>
          </p:cNvPr>
          <p:cNvSpPr txBox="1"/>
          <p:nvPr/>
        </p:nvSpPr>
        <p:spPr>
          <a:xfrm>
            <a:off x="3048906" y="4031010"/>
            <a:ext cx="235962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E3DB085-FE11-4E12-9D57-338C40420D96}"/>
              </a:ext>
            </a:extLst>
          </p:cNvPr>
          <p:cNvSpPr/>
          <p:nvPr/>
        </p:nvSpPr>
        <p:spPr>
          <a:xfrm>
            <a:off x="5434072" y="2412761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1DD242A-F326-49A9-8BF1-EF3FDE87DC93}"/>
              </a:ext>
            </a:extLst>
          </p:cNvPr>
          <p:cNvSpPr/>
          <p:nvPr/>
        </p:nvSpPr>
        <p:spPr>
          <a:xfrm>
            <a:off x="5444637" y="3309966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2E5CB9B-F905-426C-B5A1-D02E4B21363D}"/>
              </a:ext>
            </a:extLst>
          </p:cNvPr>
          <p:cNvSpPr/>
          <p:nvPr/>
        </p:nvSpPr>
        <p:spPr>
          <a:xfrm>
            <a:off x="8177862" y="2412761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5157C33-63EA-40A3-9D8C-7A9B4C5F11AA}"/>
              </a:ext>
            </a:extLst>
          </p:cNvPr>
          <p:cNvSpPr/>
          <p:nvPr/>
        </p:nvSpPr>
        <p:spPr>
          <a:xfrm>
            <a:off x="8216714" y="3302940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D776EAD-D766-4F7F-8A80-341A5D0D6126}"/>
              </a:ext>
            </a:extLst>
          </p:cNvPr>
          <p:cNvCxnSpPr>
            <a:cxnSpLocks/>
          </p:cNvCxnSpPr>
          <p:nvPr/>
        </p:nvCxnSpPr>
        <p:spPr>
          <a:xfrm flipV="1">
            <a:off x="3818250" y="2794919"/>
            <a:ext cx="1615822" cy="30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571E315-A606-4ED1-9728-012E643CBCEB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3818250" y="2815839"/>
            <a:ext cx="1626387" cy="86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ED19F4F-160A-4E4C-BC06-24A73EB0D154}"/>
              </a:ext>
            </a:extLst>
          </p:cNvPr>
          <p:cNvCxnSpPr>
            <a:cxnSpLocks/>
            <a:stCxn id="89" idx="6"/>
            <a:endCxn id="92" idx="2"/>
          </p:cNvCxnSpPr>
          <p:nvPr/>
        </p:nvCxnSpPr>
        <p:spPr>
          <a:xfrm flipV="1">
            <a:off x="3787172" y="2784967"/>
            <a:ext cx="1646900" cy="914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874D28B-1B51-4B38-BD70-6829AB36E2B6}"/>
              </a:ext>
            </a:extLst>
          </p:cNvPr>
          <p:cNvCxnSpPr>
            <a:cxnSpLocks/>
          </p:cNvCxnSpPr>
          <p:nvPr/>
        </p:nvCxnSpPr>
        <p:spPr>
          <a:xfrm flipV="1">
            <a:off x="3787171" y="3682171"/>
            <a:ext cx="1657465" cy="1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9D2FBF2-EFED-48D7-A98A-3BD863E65C8D}"/>
              </a:ext>
            </a:extLst>
          </p:cNvPr>
          <p:cNvCxnSpPr>
            <a:cxnSpLocks/>
            <a:stCxn id="90" idx="6"/>
            <a:endCxn id="92" idx="2"/>
          </p:cNvCxnSpPr>
          <p:nvPr/>
        </p:nvCxnSpPr>
        <p:spPr>
          <a:xfrm flipV="1">
            <a:off x="3838069" y="2784967"/>
            <a:ext cx="1596003" cy="2630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8645CDD-6F46-4B60-B183-CCCB4A62694F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3838069" y="3682172"/>
            <a:ext cx="1606568" cy="1733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EE6F0BF-E2C3-449B-AED6-CA2FB687F95F}"/>
              </a:ext>
            </a:extLst>
          </p:cNvPr>
          <p:cNvCxnSpPr>
            <a:cxnSpLocks/>
            <a:stCxn id="92" idx="6"/>
            <a:endCxn id="94" idx="2"/>
          </p:cNvCxnSpPr>
          <p:nvPr/>
        </p:nvCxnSpPr>
        <p:spPr>
          <a:xfrm>
            <a:off x="6736798" y="2784967"/>
            <a:ext cx="1441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00AB02A-E990-42D6-8412-4DD429D0FB5D}"/>
              </a:ext>
            </a:extLst>
          </p:cNvPr>
          <p:cNvCxnSpPr>
            <a:cxnSpLocks/>
            <a:stCxn id="93" idx="6"/>
            <a:endCxn id="95" idx="2"/>
          </p:cNvCxnSpPr>
          <p:nvPr/>
        </p:nvCxnSpPr>
        <p:spPr>
          <a:xfrm flipV="1">
            <a:off x="6747363" y="3675146"/>
            <a:ext cx="1469351" cy="7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1A16436-1EA9-4AD7-ADC2-4E6B0EB6EB13}"/>
              </a:ext>
            </a:extLst>
          </p:cNvPr>
          <p:cNvCxnSpPr>
            <a:cxnSpLocks/>
            <a:stCxn id="92" idx="6"/>
            <a:endCxn id="95" idx="2"/>
          </p:cNvCxnSpPr>
          <p:nvPr/>
        </p:nvCxnSpPr>
        <p:spPr>
          <a:xfrm>
            <a:off x="6736798" y="2784967"/>
            <a:ext cx="1479916" cy="890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E052004-269B-483F-955A-CDE7B092FB79}"/>
              </a:ext>
            </a:extLst>
          </p:cNvPr>
          <p:cNvCxnSpPr>
            <a:cxnSpLocks/>
            <a:stCxn id="93" idx="6"/>
            <a:endCxn id="94" idx="2"/>
          </p:cNvCxnSpPr>
          <p:nvPr/>
        </p:nvCxnSpPr>
        <p:spPr>
          <a:xfrm flipV="1">
            <a:off x="6747363" y="2784967"/>
            <a:ext cx="1430499" cy="897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732E05AE-8B59-4082-9469-F41BF4BA728E}"/>
              </a:ext>
            </a:extLst>
          </p:cNvPr>
          <p:cNvSpPr/>
          <p:nvPr/>
        </p:nvSpPr>
        <p:spPr>
          <a:xfrm>
            <a:off x="5444637" y="4183162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922C65D-30D5-47DE-ABDC-0ED7871D8197}"/>
              </a:ext>
            </a:extLst>
          </p:cNvPr>
          <p:cNvSpPr/>
          <p:nvPr/>
        </p:nvSpPr>
        <p:spPr>
          <a:xfrm>
            <a:off x="5457744" y="5025191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h4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16D6E3C-EC1A-46D8-990C-902DB0C5513F}"/>
              </a:ext>
            </a:extLst>
          </p:cNvPr>
          <p:cNvSpPr/>
          <p:nvPr/>
        </p:nvSpPr>
        <p:spPr>
          <a:xfrm>
            <a:off x="8216714" y="5036004"/>
            <a:ext cx="1302726" cy="744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y13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6D90EE0-42FF-4359-AC63-C6819B69B2D5}"/>
              </a:ext>
            </a:extLst>
          </p:cNvPr>
          <p:cNvSpPr txBox="1"/>
          <p:nvPr/>
        </p:nvSpPr>
        <p:spPr>
          <a:xfrm>
            <a:off x="8750096" y="4009200"/>
            <a:ext cx="197110" cy="931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3FA5596-5170-4F4D-B91C-B9F627F58DBD}"/>
              </a:ext>
            </a:extLst>
          </p:cNvPr>
          <p:cNvCxnSpPr>
            <a:cxnSpLocks/>
            <a:stCxn id="88" idx="6"/>
            <a:endCxn id="106" idx="2"/>
          </p:cNvCxnSpPr>
          <p:nvPr/>
        </p:nvCxnSpPr>
        <p:spPr>
          <a:xfrm>
            <a:off x="3818250" y="2815839"/>
            <a:ext cx="1626387" cy="173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0319B61-E554-461B-B0E1-C7CA95BD3687}"/>
              </a:ext>
            </a:extLst>
          </p:cNvPr>
          <p:cNvCxnSpPr>
            <a:cxnSpLocks/>
            <a:stCxn id="88" idx="6"/>
            <a:endCxn id="107" idx="2"/>
          </p:cNvCxnSpPr>
          <p:nvPr/>
        </p:nvCxnSpPr>
        <p:spPr>
          <a:xfrm>
            <a:off x="3818250" y="2815839"/>
            <a:ext cx="1639494" cy="2581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43E4378-3382-4463-BC0C-4363123ADB1E}"/>
              </a:ext>
            </a:extLst>
          </p:cNvPr>
          <p:cNvCxnSpPr>
            <a:cxnSpLocks/>
            <a:stCxn id="89" idx="6"/>
            <a:endCxn id="106" idx="2"/>
          </p:cNvCxnSpPr>
          <p:nvPr/>
        </p:nvCxnSpPr>
        <p:spPr>
          <a:xfrm>
            <a:off x="3787172" y="3698987"/>
            <a:ext cx="1657465" cy="856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EB0675F-4483-419A-9280-1DC93611B385}"/>
              </a:ext>
            </a:extLst>
          </p:cNvPr>
          <p:cNvCxnSpPr>
            <a:cxnSpLocks/>
            <a:stCxn id="89" idx="6"/>
            <a:endCxn id="107" idx="2"/>
          </p:cNvCxnSpPr>
          <p:nvPr/>
        </p:nvCxnSpPr>
        <p:spPr>
          <a:xfrm>
            <a:off x="3787172" y="3698987"/>
            <a:ext cx="1670572" cy="1698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7AA52C8-19E3-4508-81C9-96AB0D8CE9F0}"/>
              </a:ext>
            </a:extLst>
          </p:cNvPr>
          <p:cNvCxnSpPr>
            <a:cxnSpLocks/>
            <a:stCxn id="90" idx="6"/>
            <a:endCxn id="106" idx="2"/>
          </p:cNvCxnSpPr>
          <p:nvPr/>
        </p:nvCxnSpPr>
        <p:spPr>
          <a:xfrm flipV="1">
            <a:off x="3838069" y="4555368"/>
            <a:ext cx="1606568" cy="860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17B44E9-3D86-4AF4-9002-5E925A122F69}"/>
              </a:ext>
            </a:extLst>
          </p:cNvPr>
          <p:cNvCxnSpPr>
            <a:cxnSpLocks/>
            <a:stCxn id="90" idx="6"/>
            <a:endCxn id="107" idx="2"/>
          </p:cNvCxnSpPr>
          <p:nvPr/>
        </p:nvCxnSpPr>
        <p:spPr>
          <a:xfrm flipV="1">
            <a:off x="3838069" y="5397397"/>
            <a:ext cx="1619675" cy="1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F382CC7-5757-4056-83C8-2F9C812254A4}"/>
              </a:ext>
            </a:extLst>
          </p:cNvPr>
          <p:cNvCxnSpPr>
            <a:cxnSpLocks/>
            <a:stCxn id="92" idx="6"/>
            <a:endCxn id="108" idx="2"/>
          </p:cNvCxnSpPr>
          <p:nvPr/>
        </p:nvCxnSpPr>
        <p:spPr>
          <a:xfrm>
            <a:off x="6736798" y="2784967"/>
            <a:ext cx="1479916" cy="262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ACA1EDA0-1F6F-40F1-89EB-B3CEC53260E2}"/>
              </a:ext>
            </a:extLst>
          </p:cNvPr>
          <p:cNvCxnSpPr>
            <a:cxnSpLocks/>
            <a:stCxn id="93" idx="6"/>
            <a:endCxn id="108" idx="2"/>
          </p:cNvCxnSpPr>
          <p:nvPr/>
        </p:nvCxnSpPr>
        <p:spPr>
          <a:xfrm>
            <a:off x="6747363" y="3682172"/>
            <a:ext cx="1469351" cy="1726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BD37BF8-04B9-4A82-9341-3A56AB11F1BE}"/>
              </a:ext>
            </a:extLst>
          </p:cNvPr>
          <p:cNvCxnSpPr>
            <a:cxnSpLocks/>
            <a:stCxn id="106" idx="6"/>
            <a:endCxn id="108" idx="2"/>
          </p:cNvCxnSpPr>
          <p:nvPr/>
        </p:nvCxnSpPr>
        <p:spPr>
          <a:xfrm>
            <a:off x="6747363" y="4555368"/>
            <a:ext cx="1469351" cy="85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6CE8F66-60AF-4D46-93CD-E2B2CB5E92D1}"/>
              </a:ext>
            </a:extLst>
          </p:cNvPr>
          <p:cNvCxnSpPr>
            <a:cxnSpLocks/>
            <a:stCxn id="107" idx="6"/>
            <a:endCxn id="108" idx="2"/>
          </p:cNvCxnSpPr>
          <p:nvPr/>
        </p:nvCxnSpPr>
        <p:spPr>
          <a:xfrm>
            <a:off x="6760470" y="5397397"/>
            <a:ext cx="1456244" cy="10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D0C9269-BB26-406C-A36D-3522B8B49E92}"/>
              </a:ext>
            </a:extLst>
          </p:cNvPr>
          <p:cNvSpPr txBox="1"/>
          <p:nvPr/>
        </p:nvSpPr>
        <p:spPr>
          <a:xfrm>
            <a:off x="2553240" y="5856735"/>
            <a:ext cx="132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Input layer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CC09B5-3C6F-4149-A363-62634A621034}"/>
              </a:ext>
            </a:extLst>
          </p:cNvPr>
          <p:cNvSpPr txBox="1"/>
          <p:nvPr/>
        </p:nvSpPr>
        <p:spPr>
          <a:xfrm>
            <a:off x="8136772" y="5907380"/>
            <a:ext cx="157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Output layer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3F27DA-D927-4D6F-BFD2-3A7B84DCE393}"/>
              </a:ext>
            </a:extLst>
          </p:cNvPr>
          <p:cNvSpPr txBox="1"/>
          <p:nvPr/>
        </p:nvSpPr>
        <p:spPr>
          <a:xfrm>
            <a:off x="5225259" y="5906883"/>
            <a:ext cx="172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Hidden layer 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3D03503-1EFC-4E1D-83C4-B23193864B36}"/>
              </a:ext>
            </a:extLst>
          </p:cNvPr>
          <p:cNvCxnSpPr>
            <a:cxnSpLocks/>
            <a:stCxn id="106" idx="6"/>
            <a:endCxn id="94" idx="2"/>
          </p:cNvCxnSpPr>
          <p:nvPr/>
        </p:nvCxnSpPr>
        <p:spPr>
          <a:xfrm flipV="1">
            <a:off x="6747363" y="2784967"/>
            <a:ext cx="1430499" cy="1770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BBEFB93-CEC3-4FCC-9D07-53A4D512430C}"/>
              </a:ext>
            </a:extLst>
          </p:cNvPr>
          <p:cNvCxnSpPr>
            <a:cxnSpLocks/>
            <a:stCxn id="106" idx="6"/>
            <a:endCxn id="95" idx="2"/>
          </p:cNvCxnSpPr>
          <p:nvPr/>
        </p:nvCxnSpPr>
        <p:spPr>
          <a:xfrm flipV="1">
            <a:off x="6747363" y="3675146"/>
            <a:ext cx="1469351" cy="88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BDF1100-992C-46F5-95E7-B76E107F3397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6811395" y="2784967"/>
            <a:ext cx="1366467" cy="2612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A5D6266-3664-4483-A302-2D53D907840D}"/>
              </a:ext>
            </a:extLst>
          </p:cNvPr>
          <p:cNvCxnSpPr>
            <a:cxnSpLocks/>
            <a:stCxn id="107" idx="6"/>
            <a:endCxn id="95" idx="2"/>
          </p:cNvCxnSpPr>
          <p:nvPr/>
        </p:nvCxnSpPr>
        <p:spPr>
          <a:xfrm flipV="1">
            <a:off x="6760470" y="3675146"/>
            <a:ext cx="1456244" cy="172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06606CF-1FC2-4D38-8ED1-B5D9E3CDE52E}"/>
              </a:ext>
            </a:extLst>
          </p:cNvPr>
          <p:cNvSpPr txBox="1"/>
          <p:nvPr/>
        </p:nvSpPr>
        <p:spPr>
          <a:xfrm>
            <a:off x="2373732" y="139422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/>
              <a:t>FCM + Neural network </a:t>
            </a:r>
            <a:r>
              <a:rPr lang="ko-KR" altLang="en-US" sz="2000" b="1" spc="-150" dirty="0"/>
              <a:t>구조 </a:t>
            </a:r>
            <a:r>
              <a:rPr lang="en-US" altLang="ko-KR" sz="2000" b="1" spc="-150" dirty="0"/>
              <a:t>(“1-hidden-layer Neural Net)</a:t>
            </a:r>
          </a:p>
        </p:txBody>
      </p:sp>
    </p:spTree>
    <p:extLst>
      <p:ext uri="{BB962C8B-B14F-4D97-AF65-F5344CB8AC3E}">
        <p14:creationId xmlns:p14="http://schemas.microsoft.com/office/powerpoint/2010/main" val="23890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244404-D59A-40C9-A28F-541106C6F7CD}"/>
              </a:ext>
            </a:extLst>
          </p:cNvPr>
          <p:cNvSpPr txBox="1"/>
          <p:nvPr/>
        </p:nvSpPr>
        <p:spPr>
          <a:xfrm>
            <a:off x="2086166" y="3025852"/>
            <a:ext cx="801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전 처리과정 및 알고리즘 분석</a:t>
            </a:r>
            <a:endParaRPr lang="en-US" altLang="ko-KR" sz="36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76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764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초기과정 및 알고리즘 분석</a:t>
            </a:r>
            <a:endParaRPr lang="en-US" altLang="ko-KR" sz="36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6409899" y="348589"/>
            <a:ext cx="639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6CD0-7F50-4C3F-B884-931CDFDDC94B}"/>
              </a:ext>
            </a:extLst>
          </p:cNvPr>
          <p:cNvSpPr txBox="1"/>
          <p:nvPr/>
        </p:nvSpPr>
        <p:spPr>
          <a:xfrm>
            <a:off x="4292786" y="1651465"/>
            <a:ext cx="36064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Preprocessing(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전처리과정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DDDBD7D4-B81A-4084-866E-5538F982C440}"/>
              </a:ext>
            </a:extLst>
          </p:cNvPr>
          <p:cNvSpPr/>
          <p:nvPr/>
        </p:nvSpPr>
        <p:spPr>
          <a:xfrm>
            <a:off x="2313967" y="2189681"/>
            <a:ext cx="6776245" cy="11910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1.  ROI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영역추출을 위해 이미지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Gray</a:t>
            </a:r>
          </a:p>
          <a:p>
            <a:pPr algn="ctr"/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 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이진화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(binarization)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 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3.  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글자 영역만 관심영역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(ROI)</a:t>
            </a:r>
            <a:r>
              <a:rPr lang="ko-KR" altLang="en-US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추출</a:t>
            </a:r>
            <a:r>
              <a:rPr lang="en-US" altLang="ko-KR" sz="20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/>
              <a:t>      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56EA537-6F9F-4237-A13E-FABB6F10ACC7}"/>
              </a:ext>
            </a:extLst>
          </p:cNvPr>
          <p:cNvSpPr/>
          <p:nvPr/>
        </p:nvSpPr>
        <p:spPr>
          <a:xfrm rot="16200000">
            <a:off x="4168344" y="5012060"/>
            <a:ext cx="226503" cy="361381"/>
          </a:xfrm>
          <a:prstGeom prst="downArrow">
            <a:avLst/>
          </a:prstGeom>
          <a:solidFill>
            <a:srgbClr val="DB4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93639F5-CB47-47B0-8247-5CBD8353B656}"/>
              </a:ext>
            </a:extLst>
          </p:cNvPr>
          <p:cNvSpPr/>
          <p:nvPr/>
        </p:nvSpPr>
        <p:spPr>
          <a:xfrm rot="16200000">
            <a:off x="7858995" y="5047321"/>
            <a:ext cx="226503" cy="361381"/>
          </a:xfrm>
          <a:prstGeom prst="downArrow">
            <a:avLst/>
          </a:prstGeom>
          <a:solidFill>
            <a:srgbClr val="DB4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7C561D-B76A-4CCD-AF31-E0A549EE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87" y="3933646"/>
            <a:ext cx="2906441" cy="2518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DCCAC4-615D-42B6-A514-D61759849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24" y="3957589"/>
            <a:ext cx="2933632" cy="249427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56E00A-6917-4C85-853F-7AFDE27736FE}"/>
              </a:ext>
            </a:extLst>
          </p:cNvPr>
          <p:cNvSpPr/>
          <p:nvPr/>
        </p:nvSpPr>
        <p:spPr>
          <a:xfrm>
            <a:off x="5120295" y="4419600"/>
            <a:ext cx="2051469" cy="185569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260ADE-EDE7-4419-945B-3178A1977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621" y="3957589"/>
            <a:ext cx="2664037" cy="24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8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764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초기과정 및 알고리즘 분석</a:t>
            </a:r>
            <a:endParaRPr lang="en-US" altLang="ko-KR" sz="36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5700773" y="348968"/>
            <a:ext cx="639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FCM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6CD0-7F50-4C3F-B884-931CDFDDC94B}"/>
              </a:ext>
            </a:extLst>
          </p:cNvPr>
          <p:cNvSpPr txBox="1"/>
          <p:nvPr/>
        </p:nvSpPr>
        <p:spPr>
          <a:xfrm>
            <a:off x="3542258" y="1651465"/>
            <a:ext cx="51074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Fuzzy C-Means + Euclidean distance</a:t>
            </a:r>
          </a:p>
        </p:txBody>
      </p:sp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DDDBD7D4-B81A-4084-866E-5538F982C440}"/>
              </a:ext>
            </a:extLst>
          </p:cNvPr>
          <p:cNvSpPr/>
          <p:nvPr/>
        </p:nvSpPr>
        <p:spPr>
          <a:xfrm>
            <a:off x="2051561" y="2057280"/>
            <a:ext cx="8088877" cy="13717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 하나의  클러스터에  속해져 있는 각각의  데이터 점을  소속도에 의해서 </a:t>
            </a:r>
            <a:endParaRPr lang="en-US" altLang="ko-KR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클러스터에 대한 데이터의 소속도를 일일이 열거한 데이터 분류 방법이다</a:t>
            </a:r>
            <a:r>
              <a:rPr lang="en-US" altLang="ko-KR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유클리디안</a:t>
            </a:r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거리는 두  점사이의  거리를 계산할 때 쓰이는  방법으로  소속도를 구할 때 적용</a:t>
            </a:r>
            <a:endParaRPr lang="en-US" altLang="ko-KR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C647EC-FF98-4CBF-824D-7447F8ED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69" y="3736723"/>
            <a:ext cx="6669742" cy="27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9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3B8EE-EDC8-44D1-8B59-43D81F96B9BF}"/>
              </a:ext>
            </a:extLst>
          </p:cNvPr>
          <p:cNvSpPr txBox="1"/>
          <p:nvPr/>
        </p:nvSpPr>
        <p:spPr>
          <a:xfrm>
            <a:off x="620785" y="333733"/>
            <a:ext cx="764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사용된 초기과정 및 알고리즘 분석</a:t>
            </a:r>
            <a:endParaRPr lang="en-US" altLang="ko-KR" sz="36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422F2-B780-41B4-A92C-275298013443}"/>
              </a:ext>
            </a:extLst>
          </p:cNvPr>
          <p:cNvSpPr/>
          <p:nvPr/>
        </p:nvSpPr>
        <p:spPr>
          <a:xfrm>
            <a:off x="620785" y="1195507"/>
            <a:ext cx="1088891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FA044-7C18-4A76-A273-03C0E8F0BA8A}"/>
              </a:ext>
            </a:extLst>
          </p:cNvPr>
          <p:cNvSpPr txBox="1"/>
          <p:nvPr/>
        </p:nvSpPr>
        <p:spPr>
          <a:xfrm>
            <a:off x="5700773" y="348968"/>
            <a:ext cx="639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FCM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6CD0-7F50-4C3F-B884-931CDFDDC94B}"/>
              </a:ext>
            </a:extLst>
          </p:cNvPr>
          <p:cNvSpPr txBox="1"/>
          <p:nvPr/>
        </p:nvSpPr>
        <p:spPr>
          <a:xfrm>
            <a:off x="4169831" y="1651465"/>
            <a:ext cx="38523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FCM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응용한 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방향 군집분석</a:t>
            </a:r>
            <a:endParaRPr lang="en-US" altLang="ko-KR" sz="2500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DDDBD7D4-B81A-4084-866E-5538F982C440}"/>
              </a:ext>
            </a:extLst>
          </p:cNvPr>
          <p:cNvSpPr/>
          <p:nvPr/>
        </p:nvSpPr>
        <p:spPr>
          <a:xfrm>
            <a:off x="2051561" y="2057280"/>
            <a:ext cx="8088877" cy="11910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제일 위쪽 좌 상단</a:t>
            </a:r>
            <a:r>
              <a:rPr lang="en-US" altLang="ko-KR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우측 상단</a:t>
            </a:r>
            <a:endParaRPr lang="en-US" altLang="ko-KR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제일 아래쪽</a:t>
            </a:r>
            <a:r>
              <a:rPr lang="en-US" altLang="ko-KR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 하단</a:t>
            </a:r>
            <a:r>
              <a:rPr lang="en-US" altLang="ko-KR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우측  하단으로 클러스터를  정하고 </a:t>
            </a:r>
            <a:endParaRPr lang="en-US" altLang="ko-KR" b="1" spc="-1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DB4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이미지에 대한   소속도를 구해 특징을  추출 한다</a:t>
            </a:r>
            <a:r>
              <a:rPr lang="en-US" altLang="ko-KR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BD256-CFBF-4CDF-8D11-92888C9C2DFB}"/>
              </a:ext>
            </a:extLst>
          </p:cNvPr>
          <p:cNvSpPr txBox="1"/>
          <p:nvPr/>
        </p:nvSpPr>
        <p:spPr>
          <a:xfrm>
            <a:off x="3193602" y="3739815"/>
            <a:ext cx="58047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소속도 </a:t>
            </a:r>
            <a:r>
              <a:rPr lang="ko-KR" altLang="en-US" sz="2500" b="1" spc="-15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유클리디안</a:t>
            </a:r>
            <a:r>
              <a:rPr lang="ko-KR" altLang="en-US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 거리</a:t>
            </a:r>
            <a:r>
              <a:rPr lang="en-US" altLang="ko-KR" sz="2500" b="1" spc="-1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DB4C59"/>
                </a:solidFill>
                <a:latin typeface="+mj-lt"/>
                <a:ea typeface="나눔바른고딕" panose="020B0603020101020101" pitchFamily="50" charset="-127"/>
              </a:rPr>
              <a:t>(Euclidean distance)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6A30CC8-3E49-430A-B97C-6AEC12351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96" y="4370588"/>
            <a:ext cx="5387807" cy="10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2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484</Words>
  <Application>Microsoft Office PowerPoint</Application>
  <PresentationFormat>와이드스크린</PresentationFormat>
  <Paragraphs>105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천지연</dc:creator>
  <cp:lastModifiedBy>광희 김</cp:lastModifiedBy>
  <cp:revision>156</cp:revision>
  <dcterms:created xsi:type="dcterms:W3CDTF">2019-12-08T06:50:22Z</dcterms:created>
  <dcterms:modified xsi:type="dcterms:W3CDTF">2020-12-20T11:23:47Z</dcterms:modified>
</cp:coreProperties>
</file>